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5.xml" ContentType="application/vnd.openxmlformats-officedocument.themeOverr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6.xml" ContentType="application/vnd.openxmlformats-officedocument.themeOverr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7.xml" ContentType="application/vnd.openxmlformats-officedocument.themeOverrid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8.xml" ContentType="application/vnd.openxmlformats-officedocument.themeOverr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9.xml" ContentType="application/vnd.openxmlformats-officedocument.themeOverrid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0.xml" ContentType="application/vnd.openxmlformats-officedocument.themeOverride+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7.xml" ContentType="application/vnd.openxmlformats-officedocument.presentationml.notesSlide+xml"/>
  <Override PartName="/ppt/charts/chart16.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xml" ContentType="application/vnd.openxmlformats-officedocument.presentationml.tags+xml"/>
  <Override PartName="/ppt/notesSlides/notesSlide11.xml" ContentType="application/vnd.openxmlformats-officedocument.presentationml.notesSlide+xml"/>
  <Override PartName="/ppt/media/image32.svg" ContentType="image/svg"/>
  <Override PartName="/ppt/media/image34.svg" ContentType="image/svg"/>
  <Override PartName="/ppt/charts/chart17.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11.xml" ContentType="application/vnd.openxmlformats-officedocument.themeOverride+xml"/>
  <Override PartName="/ppt/charts/chart18.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12.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47" r:id="rId4"/>
  </p:sldMasterIdLst>
  <p:notesMasterIdLst>
    <p:notesMasterId r:id="rId50"/>
  </p:notesMasterIdLst>
  <p:handoutMasterIdLst>
    <p:handoutMasterId r:id="rId51"/>
  </p:handoutMasterIdLst>
  <p:sldIdLst>
    <p:sldId id="2147483644" r:id="rId5"/>
    <p:sldId id="271" r:id="rId6"/>
    <p:sldId id="361" r:id="rId7"/>
    <p:sldId id="368" r:id="rId8"/>
    <p:sldId id="406" r:id="rId9"/>
    <p:sldId id="285" r:id="rId10"/>
    <p:sldId id="400" r:id="rId11"/>
    <p:sldId id="412" r:id="rId12"/>
    <p:sldId id="2147483601" r:id="rId13"/>
    <p:sldId id="374" r:id="rId14"/>
    <p:sldId id="401" r:id="rId15"/>
    <p:sldId id="404" r:id="rId16"/>
    <p:sldId id="389" r:id="rId17"/>
    <p:sldId id="414" r:id="rId18"/>
    <p:sldId id="343" r:id="rId19"/>
    <p:sldId id="413" r:id="rId20"/>
    <p:sldId id="384" r:id="rId21"/>
    <p:sldId id="405" r:id="rId22"/>
    <p:sldId id="299" r:id="rId23"/>
    <p:sldId id="394" r:id="rId24"/>
    <p:sldId id="409" r:id="rId25"/>
    <p:sldId id="411" r:id="rId26"/>
    <p:sldId id="2145708097" r:id="rId27"/>
    <p:sldId id="417" r:id="rId28"/>
    <p:sldId id="332" r:id="rId29"/>
    <p:sldId id="474" r:id="rId30"/>
    <p:sldId id="380" r:id="rId31"/>
    <p:sldId id="377" r:id="rId32"/>
    <p:sldId id="424" r:id="rId33"/>
    <p:sldId id="2147483643" r:id="rId34"/>
    <p:sldId id="2147483589" r:id="rId35"/>
    <p:sldId id="2147483633" r:id="rId36"/>
    <p:sldId id="257" r:id="rId37"/>
    <p:sldId id="304" r:id="rId38"/>
    <p:sldId id="2147483585" r:id="rId39"/>
    <p:sldId id="2147483634" r:id="rId40"/>
    <p:sldId id="2147483635" r:id="rId41"/>
    <p:sldId id="434" r:id="rId42"/>
    <p:sldId id="2147483637" r:id="rId43"/>
    <p:sldId id="2147483638" r:id="rId44"/>
    <p:sldId id="2147483640" r:id="rId45"/>
    <p:sldId id="2147483631" r:id="rId46"/>
    <p:sldId id="2147483630" r:id="rId47"/>
    <p:sldId id="2147483626" r:id="rId48"/>
    <p:sldId id="2147475108" r:id="rId49"/>
  </p:sldIdLst>
  <p:sldSz cx="9144000" cy="5143500" type="screen16x9"/>
  <p:notesSz cx="6797675" cy="9928225"/>
  <p:custDataLst>
    <p:tags r:id="rId5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nifestation des Typ-1-Diabetes im Kindes- und Erwachsenenalter" id="{8F9B4AA9-69DF-414F-B50C-8F916FA5E6D5}">
          <p14:sldIdLst>
            <p14:sldId id="2147483644"/>
            <p14:sldId id="271"/>
            <p14:sldId id="361"/>
            <p14:sldId id="368"/>
            <p14:sldId id="406"/>
            <p14:sldId id="285"/>
            <p14:sldId id="400"/>
            <p14:sldId id="412"/>
            <p14:sldId id="2147483601"/>
            <p14:sldId id="374"/>
            <p14:sldId id="401"/>
            <p14:sldId id="404"/>
            <p14:sldId id="389"/>
            <p14:sldId id="414"/>
            <p14:sldId id="343"/>
            <p14:sldId id="413"/>
            <p14:sldId id="384"/>
            <p14:sldId id="405"/>
            <p14:sldId id="299"/>
            <p14:sldId id="394"/>
            <p14:sldId id="409"/>
            <p14:sldId id="411"/>
            <p14:sldId id="2145708097"/>
            <p14:sldId id="417"/>
            <p14:sldId id="332"/>
            <p14:sldId id="474"/>
            <p14:sldId id="380"/>
            <p14:sldId id="377"/>
            <p14:sldId id="424"/>
            <p14:sldId id="2147483643"/>
          </p14:sldIdLst>
        </p14:section>
        <p14:section name="Typ-1-Diabetes weltweit und in Deutschland" id="{C9990ACC-5F33-476A-8975-F16DCACE9EF0}">
          <p14:sldIdLst>
            <p14:sldId id="2147483589"/>
            <p14:sldId id="2147483633"/>
            <p14:sldId id="257"/>
            <p14:sldId id="304"/>
            <p14:sldId id="2147483585"/>
            <p14:sldId id="2147483634"/>
            <p14:sldId id="2147483635"/>
            <p14:sldId id="434"/>
            <p14:sldId id="2147483637"/>
            <p14:sldId id="2147483638"/>
            <p14:sldId id="2147483640"/>
            <p14:sldId id="2147483631"/>
            <p14:sldId id="2147483630"/>
            <p14:sldId id="2147483626"/>
          </p14:sldIdLst>
        </p14:section>
        <p14:section name="Abschlussfolie" id="{A57F84D1-D4BE-4965-AFB4-1A0B1789B70F}">
          <p14:sldIdLst>
            <p14:sldId id="2147475108"/>
          </p14:sldIdLst>
        </p14:section>
      </p14:sectionLst>
    </p:ext>
    <p:ext uri="{EFAFB233-063F-42B5-8137-9DF3F51BA10A}">
      <p15:sldGuideLst xmlns:p15="http://schemas.microsoft.com/office/powerpoint/2012/main">
        <p15:guide id="1" pos="216" userDrawn="1">
          <p15:clr>
            <a:srgbClr val="A4A3A4"/>
          </p15:clr>
        </p15:guide>
        <p15:guide id="2" pos="5496" userDrawn="1">
          <p15:clr>
            <a:srgbClr val="A4A3A4"/>
          </p15:clr>
        </p15:guide>
        <p15:guide id="3" orient="horz" pos="2709" userDrawn="1">
          <p15:clr>
            <a:srgbClr val="A4A3A4"/>
          </p15:clr>
        </p15:guide>
        <p15:guide id="5" pos="2699" userDrawn="1">
          <p15:clr>
            <a:srgbClr val="A4A3A4"/>
          </p15:clr>
        </p15:guide>
        <p15:guide id="6" orient="horz" pos="26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0C8A0E-63AC-2127-5506-F53298E1B3F3}" name="Scheichl, Michael /DE" initials="S/" userId="S::michael.scheichl@sanofi.com::e4d55582-c13e-42f4-9816-ac9791a091e7" providerId="AD"/>
  <p188:author id="{FBB42014-EBC0-1612-5E3F-585C53DDEBA6}" name="Kruklinski, Marion /DE" initials="KM/" userId="S::Marion.Kruklinski@sanofi.com::3ca47b6b-8259-4b72-bf95-390579ab6f19" providerId="AD"/>
  <p188:author id="{55550D23-A745-9100-84EC-ADA0CFD320BC}" name="Look, Christiane /DE" initials="LC/" userId="S::Christiane.Look@sanofi.com::6927f59e-c32f-466e-87cd-bc2c9baeca3e" providerId="AD"/>
  <p188:author id="{04751C2B-AE8C-4A7F-7377-F5FF5E6E59C5}" name="Guidi, Fabrizio /DE" initials="G/" userId="S::fabrizio.guidi@sanofi.com::a09408b9-d565-49aa-ac2c-ba884b9532c3" providerId="AD"/>
  <p188:author id="{8671A132-2599-7025-BF31-AA0394EC4B56}" name="Garcia-Feurer, Carmen /CH" initials="G/" userId="S::carmen.garcia-feurer@sanofi.com::ed6e28ee-b79c-48ba-9c90-2fc6d458c861" providerId="AD"/>
  <p188:author id="{1F679540-5B85-FA07-5159-6C377AC328B9}" name="Kastelan, Dagmar /DE" initials="KD/" userId="S::Dagmar.Kastelan@sanofi.com::c7f78afa-43dc-4fde-862f-7b35c77d5ca3" providerId="AD"/>
  <p188:author id="{A661E844-CDFF-DBFE-B171-B7821D1F5DD5}" name="Silvia Maggi" initials="SM" userId="S::silvia.maggi@vml.com::2bf17527-1874-48b9-86e6-75613de5d9a5" providerId="AD"/>
  <p188:author id="{D883C44C-BDCA-9B34-B127-949C6C6F742E}" name="Woeckel, Christian /DE" initials="WC/" userId="S::Christian.Woeckel@sanofi.com::78c23048-cb92-4b15-9c42-b9406b0dabe1" providerId="AD"/>
  <p188:author id="{3CDBD84D-B13D-60B5-C70A-E9ED6EEF313E}" name="Misra, Pragya /IN" initials="PM" userId="S::Pragya.Misra@sanofi.com::91fb0dc2-d365-44aa-82b3-9e25ca2edad0" providerId="AD"/>
  <p188:author id="{5D773C52-95AE-FB70-C8A7-A4976423D82F}" name="Semtsiv, Roksolana /DE" initials="RS" userId="S::Roksolana.Semtsiv@sanofi.com::23bd42a5-bc2c-46b2-9e31-133e860e9676" providerId="AD"/>
  <p188:author id="{D29E5658-FD9E-0328-DD2D-F041885D48B2}" name="Schulz, Kerstin /DE" initials="SK/" userId="S::Kerstin.Schulz@sanofi.com::0ea3f8ef-3f60-4333-87d6-07807a663d13" providerId="AD"/>
  <p188:author id="{F1E45E62-FBD9-0985-6618-491691E935D3}" name="Raab, Jennifer /DE" initials="JR" userId="S::Jennifer.Raab@sanofi.com::bd70b795-7ee5-43be-ad46-b3ec342610cb" providerId="AD"/>
  <p188:author id="{EFBBAD69-0319-11D3-868A-7827DEE542D6}" name="Pegelow, Katrin /DE" initials="PK/" userId="S::Katrin.Pegelow@sanofi.com::74a135be-7428-408d-b4b7-e9253dfa99e9" providerId="AD"/>
  <p188:author id="{B5B62F75-498F-D9BD-1EBA-63F85E96FA40}" name="Cognee, Anais /DE" initials="CA/" userId="S::Anais.Cognee@sanofi.com::0a71bc5e-ce1c-4297-b9bf-c516f44d88e5" providerId="AD"/>
  <p188:author id="{A242418C-DA2E-A00F-C784-94B6BBCB506F}" name="Kruklinski, Marion /DE" initials="K/" userId="S::marion.kruklinski@sanofi.com::3ca47b6b-8259-4b72-bf95-390579ab6f19" providerId="AD"/>
  <p188:author id="{45623D94-190C-72B3-7BF8-AF3B58C4E37D}" name="Uhlmann, Maximilian /DE" initials="UM/" userId="S::maximilian.uhlmann@sanofi.com::1838c323-c97b-431a-91b8-19955f03e25e" providerId="AD"/>
  <p188:author id="{EF9B28B3-2C33-2368-394C-2E050FA67430}" name="Kulpa, Konstanze /DE" initials="KK/" userId="S::Konstanze.Kulpa@sanofi.com::8457ae88-36c6-4b7f-8934-daa1e30145c2" providerId="AD"/>
  <p188:author id="{B6B803B6-5442-05B8-8BCF-6F0F6B0D5B6B}" name="Cognee, Anais /DE" initials="C/" userId="S::anais.cognee@sanofi.com::0a71bc5e-ce1c-4297-b9bf-c516f44d88e5" providerId="AD"/>
  <p188:author id="{19DCE8C0-81AD-C6E5-2C40-7EA5A61BBF19}" name="Businger, Guido /CH" initials="BG/" userId="S::guido.businger@sanofi.com::bb85870c-3425-4fe5-8eb8-daad75d71bca" providerId="AD"/>
  <p188:author id="{BEEAE2DE-2E04-82B8-413A-3B5171A267BB}" name="Karuza, Tvrtko  /AT" initials="K/" userId="S::tvrtko.karuza@sanofi.com::8b378085-4f2b-49b6-8471-b1f4de0ec316" providerId="AD"/>
  <p188:author id="{85374DE3-EEA7-2CE9-B45C-2A452C672E14}" name="Rau, Sandra /DE" initials="RS/" userId="S::Sandra.Rau@sanofi.com::7be00143-5eb7-4047-ad61-591800ad8e67" providerId="AD"/>
  <p188:author id="{0A28A1F8-FBCA-7EF3-CECD-7EECB24FEFFF}" name="Karuza, Tvrtko  /AT" initials="KT/" userId="S::Tvrtko.Karuza@sanofi.com::8b378085-4f2b-49b6-8471-b1f4de0ec316" providerId="AD"/>
  <p188:author id="{1B5FD2FB-5AD0-92AD-7860-8EED07FABB81}" name="Ouwerkerk, Anita /DE" initials="O/" userId="S::anita.ouwerkerk@sanofi.com::3c90fd23-e14e-48b2-9436-eb3436b4a34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oeckel, Christian /DE" initials="WC/" lastIdx="3" clrIdx="0">
    <p:extLst>
      <p:ext uri="{19B8F6BF-5375-455C-9EA6-DF929625EA0E}">
        <p15:presenceInfo xmlns:p15="http://schemas.microsoft.com/office/powerpoint/2012/main" userId="S::Christian.Woeckel@sanofi.com::78c23048-cb92-4b15-9c42-b9406b0dabe1" providerId="AD"/>
      </p:ext>
    </p:extLst>
  </p:cmAuthor>
  <p:cmAuthor id="2" name="Neuroth, Anne /DE/EXT" initials="N/" lastIdx="1" clrIdx="1">
    <p:extLst>
      <p:ext uri="{19B8F6BF-5375-455C-9EA6-DF929625EA0E}">
        <p15:presenceInfo xmlns:p15="http://schemas.microsoft.com/office/powerpoint/2012/main" userId="S::anne.neuroth-ext@sanofi.com::49b324fb-7710-401d-a93a-5bc4c517c9f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004C"/>
    <a:srgbClr val="FF8A02"/>
    <a:srgbClr val="404040"/>
    <a:srgbClr val="E9EEF2"/>
    <a:srgbClr val="237923"/>
    <a:srgbClr val="FF9F23"/>
    <a:srgbClr val="429C4A"/>
    <a:srgbClr val="2B2B2B"/>
    <a:srgbClr val="DCEEF5"/>
    <a:srgbClr val="F3E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565" autoAdjust="0"/>
    <p:restoredTop sz="94660"/>
  </p:normalViewPr>
  <p:slideViewPr>
    <p:cSldViewPr snapToGrid="0">
      <p:cViewPr varScale="1">
        <p:scale>
          <a:sx n="150" d="100"/>
          <a:sy n="150" d="100"/>
        </p:scale>
        <p:origin x="126" y="756"/>
      </p:cViewPr>
      <p:guideLst>
        <p:guide pos="216"/>
        <p:guide pos="5496"/>
        <p:guide orient="horz" pos="2709"/>
        <p:guide pos="2699"/>
        <p:guide orient="horz" pos="2663"/>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commentAuthors" Target="commentAuthors.xml"/><Relationship Id="rId58" Type="http://schemas.microsoft.com/office/2018/10/relationships/authors" Target="author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1.xml"/><Relationship Id="rId1" Type="http://schemas.microsoft.com/office/2011/relationships/chartStyle" Target="style11.xm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3.xml"/><Relationship Id="rId1" Type="http://schemas.microsoft.com/office/2011/relationships/chartStyle" Target="style13.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4.xml"/><Relationship Id="rId1" Type="http://schemas.microsoft.com/office/2011/relationships/chartStyle" Target="style14.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5.xml"/><Relationship Id="rId1" Type="http://schemas.microsoft.com/office/2011/relationships/chartStyle" Target="style15.xm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package" Target="../embeddings/Microsoft_Excel_Worksheet17.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767296314239502"/>
          <c:y val="0.24262619018554688"/>
          <c:w val="0.76864629983901978"/>
          <c:h val="0.58024978637695313"/>
        </c:manualLayout>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dLbls>
            <c:dLbl>
              <c:idx val="0"/>
              <c:spPr/>
              <c:txPr>
                <a:bodyPr rot="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dLblPos val="outEnd"/>
              <c:showLegendKey val="0"/>
              <c:showVal val="1"/>
              <c:showCatName val="0"/>
              <c:showSerName val="0"/>
              <c:showPercent val="0"/>
              <c:showBubbleSize val="0"/>
              <c:extLst>
                <c:ext xmlns:c16="http://schemas.microsoft.com/office/drawing/2014/chart" uri="{C3380CC4-5D6E-409C-BE32-E72D297353CC}">
                  <c16:uniqueId val="{00000000-C049-4A25-8CC2-BFBC1BE2EA5B}"/>
                </c:ext>
              </c:extLst>
            </c:dLbl>
            <c:dLbl>
              <c:idx val="1"/>
              <c:spPr/>
              <c:txPr>
                <a:bodyPr rot="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dLblPos val="outEnd"/>
              <c:showLegendKey val="0"/>
              <c:showVal val="1"/>
              <c:showCatName val="0"/>
              <c:showSerName val="0"/>
              <c:showPercent val="0"/>
              <c:showBubbleSize val="0"/>
              <c:extLst>
                <c:ext xmlns:c16="http://schemas.microsoft.com/office/drawing/2014/chart" uri="{C3380CC4-5D6E-409C-BE32-E72D297353CC}">
                  <c16:uniqueId val="{00000001-C049-4A25-8CC2-BFBC1BE2EA5B}"/>
                </c:ext>
              </c:extLst>
            </c:dLbl>
            <c:dLbl>
              <c:idx val="2"/>
              <c:spPr/>
              <c:txPr>
                <a:bodyPr rot="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dLblPos val="outEnd"/>
              <c:showLegendKey val="0"/>
              <c:showVal val="1"/>
              <c:showCatName val="0"/>
              <c:showSerName val="0"/>
              <c:showPercent val="0"/>
              <c:showBubbleSize val="0"/>
              <c:extLst>
                <c:ext xmlns:c16="http://schemas.microsoft.com/office/drawing/2014/chart" uri="{C3380CC4-5D6E-409C-BE32-E72D297353CC}">
                  <c16:uniqueId val="{00000002-C049-4A25-8CC2-BFBC1BE2EA5B}"/>
                </c:ext>
              </c:extLst>
            </c:dLbl>
            <c:dLbl>
              <c:idx val="3"/>
              <c:spPr/>
              <c:txPr>
                <a:bodyPr rot="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dLblPos val="outEnd"/>
              <c:showLegendKey val="0"/>
              <c:showVal val="1"/>
              <c:showCatName val="0"/>
              <c:showSerName val="0"/>
              <c:showPercent val="0"/>
              <c:showBubbleSize val="0"/>
              <c:extLst>
                <c:ext xmlns:c16="http://schemas.microsoft.com/office/drawing/2014/chart" uri="{C3380CC4-5D6E-409C-BE32-E72D297353CC}">
                  <c16:uniqueId val="{00000003-C049-4A25-8CC2-BFBC1BE2EA5B}"/>
                </c:ext>
              </c:extLst>
            </c:dLbl>
            <c:dLbl>
              <c:idx val="4"/>
              <c:spPr/>
              <c:txPr>
                <a:bodyPr rot="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dLblPos val="outEnd"/>
              <c:showLegendKey val="0"/>
              <c:showVal val="1"/>
              <c:showCatName val="0"/>
              <c:showSerName val="0"/>
              <c:showPercent val="0"/>
              <c:showBubbleSize val="0"/>
              <c:extLst>
                <c:ext xmlns:c16="http://schemas.microsoft.com/office/drawing/2014/chart" uri="{C3380CC4-5D6E-409C-BE32-E72D297353CC}">
                  <c16:uniqueId val="{00000004-C049-4A25-8CC2-BFBC1BE2EA5B}"/>
                </c:ext>
              </c:extLst>
            </c:dLbl>
            <c:dLbl>
              <c:idx val="5"/>
              <c:spPr/>
              <c:txPr>
                <a:bodyPr rot="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dLblPos val="outEnd"/>
              <c:showLegendKey val="0"/>
              <c:showVal val="1"/>
              <c:showCatName val="0"/>
              <c:showSerName val="0"/>
              <c:showPercent val="0"/>
              <c:showBubbleSize val="0"/>
              <c:extLst>
                <c:ext xmlns:c16="http://schemas.microsoft.com/office/drawing/2014/chart" uri="{C3380CC4-5D6E-409C-BE32-E72D297353CC}">
                  <c16:uniqueId val="{00000005-C049-4A25-8CC2-BFBC1BE2EA5B}"/>
                </c:ext>
              </c:extLst>
            </c:dLbl>
            <c:dLbl>
              <c:idx val="6"/>
              <c:spPr/>
              <c:txPr>
                <a:bodyPr rot="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dLblPos val="outEnd"/>
              <c:showLegendKey val="0"/>
              <c:showVal val="1"/>
              <c:showCatName val="0"/>
              <c:showSerName val="0"/>
              <c:showPercent val="0"/>
              <c:showBubbleSize val="0"/>
              <c:extLst>
                <c:ext xmlns:c16="http://schemas.microsoft.com/office/drawing/2014/chart" uri="{C3380CC4-5D6E-409C-BE32-E72D297353CC}">
                  <c16:uniqueId val="{00000006-C049-4A25-8CC2-BFBC1BE2EA5B}"/>
                </c:ext>
              </c:extLst>
            </c:dLbl>
            <c:spPr>
              <a:noFill/>
              <a:ln>
                <a:noFill/>
              </a:ln>
              <a:effectLst/>
            </c:spPr>
            <c:txPr>
              <a:bodyPr rot="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dLblPos val="outEnd"/>
            <c:showLegendKey val="0"/>
            <c:showVal val="1"/>
            <c:showCatName val="0"/>
            <c:showSerName val="0"/>
            <c:showPercent val="0"/>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1"/>
                <c15:leaderLines>
                  <c:spPr>
                    <a:ln w="9525" cap="flat" cmpd="sng" algn="ctr">
                      <a:solidFill>
                        <a:schemeClr val="tx1">
                          <a:lumMod val="35000"/>
                          <a:lumOff val="65000"/>
                        </a:schemeClr>
                      </a:solidFill>
                      <a:round/>
                    </a:ln>
                  </c:spPr>
                </c15:leaderLines>
              </c:ext>
            </c:extLst>
          </c:dLbls>
          <c:cat>
            <c:strRef>
              <c:f>Sheet1!$A$2:$A$8</c:f>
              <c:strCache>
                <c:ptCount val="7"/>
                <c:pt idx="0">
                  <c:v>0-6</c:v>
                </c:pt>
                <c:pt idx="1">
                  <c:v>7-12</c:v>
                </c:pt>
                <c:pt idx="2">
                  <c:v>13-17</c:v>
                </c:pt>
                <c:pt idx="3">
                  <c:v>18-29</c:v>
                </c:pt>
                <c:pt idx="4">
                  <c:v>30-39</c:v>
                </c:pt>
                <c:pt idx="5">
                  <c:v>40-49</c:v>
                </c:pt>
                <c:pt idx="6">
                  <c:v>50+</c:v>
                </c:pt>
              </c:strCache>
            </c:strRef>
          </c:cat>
          <c:val>
            <c:numRef>
              <c:f>Sheet1!$B$2:$B$8</c:f>
              <c:numCache>
                <c:formatCode>General</c:formatCode>
                <c:ptCount val="7"/>
                <c:pt idx="0">
                  <c:v>21</c:v>
                </c:pt>
                <c:pt idx="1">
                  <c:v>15</c:v>
                </c:pt>
                <c:pt idx="2">
                  <c:v>14</c:v>
                </c:pt>
                <c:pt idx="3">
                  <c:v>30</c:v>
                </c:pt>
                <c:pt idx="4">
                  <c:v>46</c:v>
                </c:pt>
                <c:pt idx="5">
                  <c:v>48</c:v>
                </c:pt>
                <c:pt idx="6">
                  <c:v>55</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7-C049-4A25-8CC2-BFBC1BE2EA5B}"/>
            </c:ext>
          </c:extLst>
        </c:ser>
        <c:dLbls>
          <c:showLegendKey val="0"/>
          <c:showVal val="0"/>
          <c:showCatName val="0"/>
          <c:showSerName val="0"/>
          <c:showPercent val="0"/>
          <c:showBubbleSize val="0"/>
        </c:dLbls>
        <c:gapWidth val="57"/>
        <c:overlap val="-27"/>
        <c:axId val="381989072"/>
        <c:axId val="381989464"/>
      </c:barChart>
      <c:catAx>
        <c:axId val="3819890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sz="1000" err="1"/>
                  <a:t>Altersgruppe</a:t>
                </a:r>
                <a:r>
                  <a:rPr lang="en-US" sz="1000"/>
                  <a:t> [Jahre]</a:t>
                </a:r>
              </a:p>
            </c:rich>
          </c:tx>
          <c:layout>
            <c:manualLayout>
              <c:xMode val="edge"/>
              <c:yMode val="edge"/>
              <c:x val="0.38394645483144402"/>
              <c:y val="0.91762643712833591"/>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crossAx val="381989464"/>
        <c:crosses val="autoZero"/>
        <c:auto val="0"/>
        <c:lblAlgn val="ctr"/>
        <c:lblOffset val="100"/>
        <c:noMultiLvlLbl val="0"/>
      </c:catAx>
      <c:valAx>
        <c:axId val="381989464"/>
        <c:scaling>
          <c:orientation val="minMax"/>
          <c:max val="6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sz="1000" err="1"/>
                  <a:t>Fehldiagnostizierte</a:t>
                </a:r>
                <a:r>
                  <a:rPr lang="en-US" sz="1000"/>
                  <a:t> </a:t>
                </a:r>
                <a:r>
                  <a:rPr lang="en-US" sz="1000" err="1"/>
                  <a:t>Patienten</a:t>
                </a:r>
                <a:r>
                  <a:rPr lang="en-US" sz="1000"/>
                  <a:t> [%]</a:t>
                </a:r>
              </a:p>
            </c:rich>
          </c:tx>
          <c:layout>
            <c:manualLayout>
              <c:xMode val="edge"/>
              <c:yMode val="edge"/>
              <c:x val="4.1335557789318897E-2"/>
              <c:y val="0.10653183083342438"/>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crossAx val="381989072"/>
        <c:crosses val="autoZero"/>
        <c:crossBetween val="between"/>
        <c:majorUnit val="20"/>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smtId="4294967295">
          <a:solidFill>
            <a:schemeClr val="tx1"/>
          </a:solidFill>
        </a:defRPr>
      </a:pPr>
      <a:endParaRPr lang="de-DE"/>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030F3B">
                  <a:lumMod val="25000"/>
                  <a:lumOff val="75000"/>
                </a:srgbClr>
              </a:solidFill>
              <a:ln w="19050">
                <a:noFill/>
              </a:ln>
              <a:effectLst/>
            </c:spPr>
            <c:extLst>
              <c:ext xmlns:c16="http://schemas.microsoft.com/office/drawing/2014/chart" uri="{C3380CC4-5D6E-409C-BE32-E72D297353CC}">
                <c16:uniqueId val="{00000001-8138-4F44-A50B-2D7610671529}"/>
              </c:ext>
            </c:extLst>
          </c:dPt>
          <c:dPt>
            <c:idx val="1"/>
            <c:bubble3D val="0"/>
            <c:spPr>
              <a:solidFill>
                <a:srgbClr val="030F3B"/>
              </a:solidFill>
              <a:ln w="19050">
                <a:noFill/>
              </a:ln>
              <a:effectLst/>
            </c:spPr>
            <c:extLst>
              <c:ext xmlns:c16="http://schemas.microsoft.com/office/drawing/2014/chart" uri="{C3380CC4-5D6E-409C-BE32-E72D297353CC}">
                <c16:uniqueId val="{00000003-8138-4F44-A50B-2D7610671529}"/>
              </c:ext>
            </c:extLst>
          </c:dPt>
          <c:dPt>
            <c:idx val="2"/>
            <c:bubble3D val="0"/>
            <c:spPr>
              <a:solidFill>
                <a:srgbClr val="81879D">
                  <a:lumMod val="60000"/>
                  <a:lumOff val="40000"/>
                </a:srgbClr>
              </a:solidFill>
              <a:ln w="19050">
                <a:noFill/>
              </a:ln>
              <a:effectLst/>
            </c:spPr>
            <c:extLst>
              <c:ext xmlns:c16="http://schemas.microsoft.com/office/drawing/2014/chart" uri="{C3380CC4-5D6E-409C-BE32-E72D297353CC}">
                <c16:uniqueId val="{00000005-8138-4F44-A50B-2D7610671529}"/>
              </c:ext>
            </c:extLst>
          </c:dPt>
          <c:dPt>
            <c:idx val="3"/>
            <c:bubble3D val="0"/>
            <c:spPr>
              <a:solidFill>
                <a:schemeClr val="accent4"/>
              </a:solidFill>
              <a:ln w="19050">
                <a:noFill/>
              </a:ln>
              <a:effectLst/>
            </c:spPr>
            <c:extLst>
              <c:ext xmlns:c16="http://schemas.microsoft.com/office/drawing/2014/chart" uri="{C3380CC4-5D6E-409C-BE32-E72D297353CC}">
                <c16:uniqueId val="{00000007-8138-4F44-A50B-2D7610671529}"/>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0.15</c:v>
                </c:pt>
                <c:pt idx="1">
                  <c:v>0.18</c:v>
                </c:pt>
                <c:pt idx="2">
                  <c:v>0.67</c:v>
                </c:pt>
              </c:numCache>
            </c:numRef>
          </c:val>
          <c:extLst>
            <c:ext xmlns:c16="http://schemas.microsoft.com/office/drawing/2014/chart" uri="{C3380CC4-5D6E-409C-BE32-E72D297353CC}">
              <c16:uniqueId val="{00000008-8138-4F44-A50B-2D7610671529}"/>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00D1CC"/>
              </a:solidFill>
              <a:ln w="19050">
                <a:noFill/>
              </a:ln>
              <a:effectLst/>
            </c:spPr>
            <c:extLst>
              <c:ext xmlns:c16="http://schemas.microsoft.com/office/drawing/2014/chart" uri="{C3380CC4-5D6E-409C-BE32-E72D297353CC}">
                <c16:uniqueId val="{00000001-F5D5-41DB-86C4-8CA9ADBCF8E5}"/>
              </c:ext>
            </c:extLst>
          </c:dPt>
          <c:dPt>
            <c:idx val="1"/>
            <c:bubble3D val="0"/>
            <c:spPr>
              <a:solidFill>
                <a:srgbClr val="00D1CC">
                  <a:lumMod val="75000"/>
                </a:srgbClr>
              </a:solidFill>
              <a:ln w="19050">
                <a:noFill/>
              </a:ln>
              <a:effectLst/>
            </c:spPr>
            <c:extLst>
              <c:ext xmlns:c16="http://schemas.microsoft.com/office/drawing/2014/chart" uri="{C3380CC4-5D6E-409C-BE32-E72D297353CC}">
                <c16:uniqueId val="{00000003-F5D5-41DB-86C4-8CA9ADBCF8E5}"/>
              </c:ext>
            </c:extLst>
          </c:dPt>
          <c:dPt>
            <c:idx val="2"/>
            <c:bubble3D val="0"/>
            <c:spPr>
              <a:solidFill>
                <a:srgbClr val="81879D">
                  <a:lumMod val="40000"/>
                  <a:lumOff val="60000"/>
                </a:srgbClr>
              </a:solidFill>
              <a:ln w="19050">
                <a:noFill/>
              </a:ln>
              <a:effectLst/>
            </c:spPr>
            <c:extLst>
              <c:ext xmlns:c16="http://schemas.microsoft.com/office/drawing/2014/chart" uri="{C3380CC4-5D6E-409C-BE32-E72D297353CC}">
                <c16:uniqueId val="{00000005-F5D5-41DB-86C4-8CA9ADBCF8E5}"/>
              </c:ext>
            </c:extLst>
          </c:dPt>
          <c:cat>
            <c:strRef>
              <c:f>Sheet1!$A$2:$A$4</c:f>
              <c:strCache>
                <c:ptCount val="3"/>
                <c:pt idx="0">
                  <c:v>1st Qtr</c:v>
                </c:pt>
                <c:pt idx="1">
                  <c:v>2nd Qtr</c:v>
                </c:pt>
                <c:pt idx="2">
                  <c:v>3rd Qtr</c:v>
                </c:pt>
              </c:strCache>
            </c:strRef>
          </c:cat>
          <c:val>
            <c:numRef>
              <c:f>Sheet1!$B$2:$B$4</c:f>
              <c:numCache>
                <c:formatCode>0%</c:formatCode>
                <c:ptCount val="3"/>
                <c:pt idx="0">
                  <c:v>0.28999999999999998</c:v>
                </c:pt>
                <c:pt idx="1">
                  <c:v>0.13</c:v>
                </c:pt>
                <c:pt idx="2">
                  <c:v>0.57999999999999996</c:v>
                </c:pt>
              </c:numCache>
            </c:numRef>
          </c:val>
          <c:extLst>
            <c:ext xmlns:c16="http://schemas.microsoft.com/office/drawing/2014/chart" uri="{C3380CC4-5D6E-409C-BE32-E72D297353CC}">
              <c16:uniqueId val="{00000006-F5D5-41DB-86C4-8CA9ADBCF8E5}"/>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19050">
      <a:noFill/>
    </a:ln>
    <a:effectLst/>
  </c:spPr>
  <c:txPr>
    <a:bodyPr/>
    <a:lstStyle/>
    <a:p>
      <a:pPr>
        <a:defRPr/>
      </a:pPr>
      <a:endParaRPr lang="it-IT"/>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4514097571373"/>
          <c:y val="0.23220197856426239"/>
          <c:w val="0.87351691722869873"/>
          <c:h val="0.5145372748374939"/>
        </c:manualLayout>
      </c:layout>
      <c:barChart>
        <c:barDir val="col"/>
        <c:grouping val="clustered"/>
        <c:varyColors val="0"/>
        <c:ser>
          <c:idx val="0"/>
          <c:order val="0"/>
          <c:tx>
            <c:strRef>
              <c:f>Sheet1!$B$1</c:f>
              <c:strCache>
                <c:ptCount val="1"/>
                <c:pt idx="0">
                  <c:v>GADA +ve</c:v>
                </c:pt>
              </c:strCache>
            </c:strRef>
          </c:tx>
          <c:spPr>
            <a:solidFill>
              <a:srgbClr val="347475"/>
            </a:solidFill>
            <a:ln>
              <a:noFill/>
            </a:ln>
            <a:effectLst/>
          </c:spPr>
          <c:invertIfNegative val="0"/>
          <c:cat>
            <c:strRef>
              <c:f>Sheet1!$A$2:$A$10</c:f>
              <c:strCache>
                <c:ptCount val="9"/>
                <c:pt idx="0">
                  <c:v>5-8</c:v>
                </c:pt>
                <c:pt idx="1">
                  <c:v>9-12</c:v>
                </c:pt>
                <c:pt idx="2">
                  <c:v>13-16</c:v>
                </c:pt>
                <c:pt idx="3">
                  <c:v>17-20</c:v>
                </c:pt>
                <c:pt idx="4">
                  <c:v>21-25</c:v>
                </c:pt>
                <c:pt idx="5">
                  <c:v>26-29</c:v>
                </c:pt>
                <c:pt idx="6">
                  <c:v>30-39</c:v>
                </c:pt>
                <c:pt idx="7">
                  <c:v>40-49</c:v>
                </c:pt>
                <c:pt idx="8">
                  <c:v>50+</c:v>
                </c:pt>
              </c:strCache>
            </c:strRef>
          </c:cat>
          <c:val>
            <c:numRef>
              <c:f>Sheet1!$B$2:$B$10</c:f>
              <c:numCache>
                <c:formatCode>General</c:formatCode>
                <c:ptCount val="9"/>
                <c:pt idx="0">
                  <c:v>51</c:v>
                </c:pt>
                <c:pt idx="1">
                  <c:v>67</c:v>
                </c:pt>
                <c:pt idx="2">
                  <c:v>70.5</c:v>
                </c:pt>
                <c:pt idx="3">
                  <c:v>79</c:v>
                </c:pt>
                <c:pt idx="4">
                  <c:v>75</c:v>
                </c:pt>
                <c:pt idx="5">
                  <c:v>78</c:v>
                </c:pt>
                <c:pt idx="6">
                  <c:v>71</c:v>
                </c:pt>
                <c:pt idx="7">
                  <c:v>71</c:v>
                </c:pt>
                <c:pt idx="8">
                  <c:v>70</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9C98-42E4-95C5-373B24F1CE2C}"/>
            </c:ext>
          </c:extLst>
        </c:ser>
        <c:ser>
          <c:idx val="1"/>
          <c:order val="1"/>
          <c:tx>
            <c:strRef>
              <c:f>Sheet1!$C$1</c:f>
              <c:strCache>
                <c:ptCount val="1"/>
                <c:pt idx="0">
                  <c:v>IA2A +ve</c:v>
                </c:pt>
              </c:strCache>
            </c:strRef>
          </c:tx>
          <c:spPr>
            <a:solidFill>
              <a:srgbClr val="55B1B3"/>
            </a:solidFill>
            <a:ln>
              <a:noFill/>
            </a:ln>
            <a:effectLst/>
          </c:spPr>
          <c:invertIfNegative val="0"/>
          <c:cat>
            <c:strRef>
              <c:f>Sheet1!$A$2:$A$10</c:f>
              <c:strCache>
                <c:ptCount val="9"/>
                <c:pt idx="0">
                  <c:v>5-8</c:v>
                </c:pt>
                <c:pt idx="1">
                  <c:v>9-12</c:v>
                </c:pt>
                <c:pt idx="2">
                  <c:v>13-16</c:v>
                </c:pt>
                <c:pt idx="3">
                  <c:v>17-20</c:v>
                </c:pt>
                <c:pt idx="4">
                  <c:v>21-25</c:v>
                </c:pt>
                <c:pt idx="5">
                  <c:v>26-29</c:v>
                </c:pt>
                <c:pt idx="6">
                  <c:v>30-39</c:v>
                </c:pt>
                <c:pt idx="7">
                  <c:v>40-49</c:v>
                </c:pt>
                <c:pt idx="8">
                  <c:v>50+</c:v>
                </c:pt>
              </c:strCache>
            </c:strRef>
          </c:cat>
          <c:val>
            <c:numRef>
              <c:f>Sheet1!$C$2:$C$10</c:f>
              <c:numCache>
                <c:formatCode>General</c:formatCode>
                <c:ptCount val="9"/>
                <c:pt idx="0">
                  <c:v>70.5</c:v>
                </c:pt>
                <c:pt idx="1">
                  <c:v>72</c:v>
                </c:pt>
                <c:pt idx="2">
                  <c:v>71</c:v>
                </c:pt>
                <c:pt idx="3">
                  <c:v>70</c:v>
                </c:pt>
                <c:pt idx="4">
                  <c:v>55</c:v>
                </c:pt>
                <c:pt idx="5">
                  <c:v>45</c:v>
                </c:pt>
                <c:pt idx="6">
                  <c:v>40</c:v>
                </c:pt>
                <c:pt idx="7">
                  <c:v>37</c:v>
                </c:pt>
                <c:pt idx="8">
                  <c:v>35</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9C98-42E4-95C5-373B24F1CE2C}"/>
            </c:ext>
          </c:extLst>
        </c:ser>
        <c:ser>
          <c:idx val="2"/>
          <c:order val="2"/>
          <c:tx>
            <c:strRef>
              <c:f>Sheet1!$D$1</c:f>
              <c:strCache>
                <c:ptCount val="1"/>
                <c:pt idx="0">
                  <c:v>ZnT8A +ve</c:v>
                </c:pt>
              </c:strCache>
            </c:strRef>
          </c:tx>
          <c:spPr>
            <a:solidFill>
              <a:srgbClr val="A0D3D4"/>
            </a:solidFill>
            <a:ln>
              <a:noFill/>
            </a:ln>
            <a:effectLst/>
          </c:spPr>
          <c:invertIfNegative val="0"/>
          <c:cat>
            <c:strRef>
              <c:f>Sheet1!$A$2:$A$10</c:f>
              <c:strCache>
                <c:ptCount val="9"/>
                <c:pt idx="0">
                  <c:v>5-8</c:v>
                </c:pt>
                <c:pt idx="1">
                  <c:v>9-12</c:v>
                </c:pt>
                <c:pt idx="2">
                  <c:v>13-16</c:v>
                </c:pt>
                <c:pt idx="3">
                  <c:v>17-20</c:v>
                </c:pt>
                <c:pt idx="4">
                  <c:v>21-25</c:v>
                </c:pt>
                <c:pt idx="5">
                  <c:v>26-29</c:v>
                </c:pt>
                <c:pt idx="6">
                  <c:v>30-39</c:v>
                </c:pt>
                <c:pt idx="7">
                  <c:v>40-49</c:v>
                </c:pt>
                <c:pt idx="8">
                  <c:v>50+</c:v>
                </c:pt>
              </c:strCache>
            </c:strRef>
          </c:cat>
          <c:val>
            <c:numRef>
              <c:f>Sheet1!$D$2:$D$10</c:f>
              <c:numCache>
                <c:formatCode>General</c:formatCode>
                <c:ptCount val="9"/>
                <c:pt idx="0">
                  <c:v>57</c:v>
                </c:pt>
                <c:pt idx="1">
                  <c:v>64</c:v>
                </c:pt>
                <c:pt idx="2">
                  <c:v>61</c:v>
                </c:pt>
                <c:pt idx="3">
                  <c:v>59.5</c:v>
                </c:pt>
                <c:pt idx="4">
                  <c:v>51</c:v>
                </c:pt>
                <c:pt idx="5">
                  <c:v>40</c:v>
                </c:pt>
                <c:pt idx="6">
                  <c:v>37</c:v>
                </c:pt>
                <c:pt idx="7">
                  <c:v>30</c:v>
                </c:pt>
                <c:pt idx="8">
                  <c:v>31</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2-9C98-42E4-95C5-373B24F1CE2C}"/>
            </c:ext>
          </c:extLst>
        </c:ser>
        <c:ser>
          <c:idx val="3"/>
          <c:order val="3"/>
          <c:tx>
            <c:strRef>
              <c:f>Sheet1!$E$1</c:f>
              <c:strCache>
                <c:ptCount val="1"/>
                <c:pt idx="0">
                  <c:v>≥1 Ab +ve</c:v>
                </c:pt>
              </c:strCache>
            </c:strRef>
          </c:tx>
          <c:spPr>
            <a:solidFill>
              <a:schemeClr val="accent2">
                <a:lumMod val="60000"/>
                <a:lumOff val="40000"/>
              </a:schemeClr>
            </a:solidFill>
            <a:ln>
              <a:noFill/>
            </a:ln>
            <a:effectLst/>
          </c:spPr>
          <c:invertIfNegative val="0"/>
          <c:cat>
            <c:strRef>
              <c:f>Sheet1!$A$2:$A$10</c:f>
              <c:strCache>
                <c:ptCount val="9"/>
                <c:pt idx="0">
                  <c:v>5-8</c:v>
                </c:pt>
                <c:pt idx="1">
                  <c:v>9-12</c:v>
                </c:pt>
                <c:pt idx="2">
                  <c:v>13-16</c:v>
                </c:pt>
                <c:pt idx="3">
                  <c:v>17-20</c:v>
                </c:pt>
                <c:pt idx="4">
                  <c:v>21-25</c:v>
                </c:pt>
                <c:pt idx="5">
                  <c:v>26-29</c:v>
                </c:pt>
                <c:pt idx="6">
                  <c:v>30-39</c:v>
                </c:pt>
                <c:pt idx="7">
                  <c:v>40-49</c:v>
                </c:pt>
                <c:pt idx="8">
                  <c:v>50+</c:v>
                </c:pt>
              </c:strCache>
            </c:strRef>
          </c:cat>
          <c:val>
            <c:numRef>
              <c:f>Sheet1!$E$2:$E$10</c:f>
              <c:numCache>
                <c:formatCode>General</c:formatCode>
                <c:ptCount val="9"/>
                <c:pt idx="0">
                  <c:v>88</c:v>
                </c:pt>
                <c:pt idx="1">
                  <c:v>91</c:v>
                </c:pt>
                <c:pt idx="2">
                  <c:v>91</c:v>
                </c:pt>
                <c:pt idx="3">
                  <c:v>91.5</c:v>
                </c:pt>
                <c:pt idx="4">
                  <c:v>88</c:v>
                </c:pt>
                <c:pt idx="5">
                  <c:v>85</c:v>
                </c:pt>
                <c:pt idx="6">
                  <c:v>75</c:v>
                </c:pt>
                <c:pt idx="7">
                  <c:v>75</c:v>
                </c:pt>
                <c:pt idx="8">
                  <c:v>70</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9C98-42E4-95C5-373B24F1CE2C}"/>
            </c:ext>
          </c:extLst>
        </c:ser>
        <c:dLbls>
          <c:showLegendKey val="0"/>
          <c:showVal val="0"/>
          <c:showCatName val="0"/>
          <c:showSerName val="0"/>
          <c:showPercent val="0"/>
          <c:showBubbleSize val="0"/>
        </c:dLbls>
        <c:gapWidth val="219"/>
        <c:overlap val="-27"/>
        <c:axId val="381988288"/>
        <c:axId val="381993776"/>
      </c:barChart>
      <c:catAx>
        <c:axId val="381988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smtId="4294967295">
                <a:solidFill>
                  <a:schemeClr val="tx1"/>
                </a:solidFill>
                <a:latin typeface="+mn-lt"/>
                <a:ea typeface="+mn-ea"/>
                <a:cs typeface="+mn-cs"/>
              </a:defRPr>
            </a:pPr>
            <a:endParaRPr lang="de-DE"/>
          </a:p>
        </c:txPr>
        <c:crossAx val="381993776"/>
        <c:crosses val="autoZero"/>
        <c:auto val="0"/>
        <c:lblAlgn val="ctr"/>
        <c:lblOffset val="100"/>
        <c:noMultiLvlLbl val="0"/>
      </c:catAx>
      <c:valAx>
        <c:axId val="38199377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crossAx val="381988288"/>
        <c:crosses val="autoZero"/>
        <c:crossBetween val="between"/>
        <c:majorUnit val="20"/>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27892017364502E-2"/>
          <c:y val="4.134049266576767E-2"/>
          <c:w val="0.88741254806518555"/>
          <c:h val="0.86123371124267578"/>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numRef>
              <c:f>Sheet1!$A$2:$A$8</c:f>
              <c:numCache>
                <c:formatCode>General</c:formatCode>
                <c:ptCount val="7"/>
                <c:pt idx="0">
                  <c:v>-24</c:v>
                </c:pt>
                <c:pt idx="1">
                  <c:v>-18</c:v>
                </c:pt>
                <c:pt idx="2">
                  <c:v>-12</c:v>
                </c:pt>
                <c:pt idx="3">
                  <c:v>-6</c:v>
                </c:pt>
                <c:pt idx="4">
                  <c:v>0</c:v>
                </c:pt>
                <c:pt idx="5">
                  <c:v>6</c:v>
                </c:pt>
                <c:pt idx="6">
                  <c:v>12</c:v>
                </c:pt>
              </c:numCache>
            </c:numRef>
          </c:cat>
          <c:val>
            <c:numRef>
              <c:f>Sheet1!$B$2:$B$8</c:f>
              <c:numCache>
                <c:formatCode>General</c:formatCode>
                <c:ptCount val="7"/>
                <c:pt idx="0">
                  <c:v>0</c:v>
                </c:pt>
              </c:numCache>
            </c:numRef>
          </c:val>
          <c:smooth val="0"/>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0D0F-45FF-A1CD-B2088A7FD067}"/>
            </c:ext>
          </c:extLst>
        </c:ser>
        <c:dLbls>
          <c:showLegendKey val="0"/>
          <c:showVal val="0"/>
          <c:showCatName val="0"/>
          <c:showSerName val="0"/>
          <c:showPercent val="0"/>
          <c:showBubbleSize val="0"/>
        </c:dLbls>
        <c:smooth val="0"/>
        <c:axId val="382377048"/>
        <c:axId val="382375480"/>
      </c:lineChart>
      <c:catAx>
        <c:axId val="382377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de-DE"/>
          </a:p>
        </c:txPr>
        <c:crossAx val="382375480"/>
        <c:crosses val="autoZero"/>
        <c:auto val="0"/>
        <c:lblAlgn val="ctr"/>
        <c:lblOffset val="100"/>
        <c:noMultiLvlLbl val="0"/>
      </c:catAx>
      <c:valAx>
        <c:axId val="382375480"/>
        <c:scaling>
          <c:orientation val="minMax"/>
          <c:max val="2"/>
          <c:min val="0"/>
        </c:scaling>
        <c:delete val="1"/>
        <c:axPos val="l"/>
        <c:numFmt formatCode="General" sourceLinked="0"/>
        <c:majorTickMark val="none"/>
        <c:minorTickMark val="none"/>
        <c:tickLblPos val="nextTo"/>
        <c:crossAx val="382377048"/>
        <c:crosses val="autoZero"/>
        <c:crossBetween val="midCat"/>
        <c:majorUnit val="0.5"/>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mtId="4294967295">
          <a:solidFill>
            <a:schemeClr val="tx1"/>
          </a:solidFill>
        </a:defRPr>
      </a:pPr>
      <a:endParaRPr lang="de-DE"/>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Sheet1!$F$1</c:f>
              <c:strCache>
                <c:ptCount val="1"/>
                <c:pt idx="0">
                  <c:v>All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smtId="4294967295">
                    <a:solidFill>
                      <a:schemeClr val="tx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0 to 15
(N=2025)</c:v>
                </c:pt>
                <c:pt idx="1">
                  <c:v>15 to 25
(N=1510)</c:v>
                </c:pt>
                <c:pt idx="2">
                  <c:v>25 to 35
(N=1212)</c:v>
                </c:pt>
                <c:pt idx="3">
                  <c:v>&gt;35
(N=1181)</c:v>
                </c:pt>
              </c:strCache>
            </c:strRef>
          </c:cat>
          <c:val>
            <c:numRef>
              <c:f>Sheet1!$F$2:$F$5</c:f>
              <c:numCache>
                <c:formatCode>General</c:formatCode>
                <c:ptCount val="4"/>
                <c:pt idx="0">
                  <c:v>23</c:v>
                </c:pt>
                <c:pt idx="1">
                  <c:v>42</c:v>
                </c:pt>
                <c:pt idx="2">
                  <c:v>51</c:v>
                </c:pt>
                <c:pt idx="3">
                  <c:v>64</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95A6-45BB-A0AF-68C31737BCBF}"/>
            </c:ext>
          </c:extLst>
        </c:ser>
        <c:dLbls>
          <c:showLegendKey val="0"/>
          <c:showVal val="0"/>
          <c:showCatName val="0"/>
          <c:showSerName val="0"/>
          <c:showPercent val="0"/>
          <c:showBubbleSize val="0"/>
        </c:dLbls>
        <c:gapWidth val="153"/>
        <c:overlap val="5"/>
        <c:axId val="386182104"/>
        <c:axId val="386186808"/>
      </c:barChart>
      <c:catAx>
        <c:axId val="386182104"/>
        <c:scaling>
          <c:orientation val="minMax"/>
        </c:scaling>
        <c:delete val="1"/>
        <c:axPos val="b"/>
        <c:numFmt formatCode="General" sourceLinked="1"/>
        <c:majorTickMark val="none"/>
        <c:minorTickMark val="none"/>
        <c:tickLblPos val="nextTo"/>
        <c:crossAx val="386186808"/>
        <c:crosses val="autoZero"/>
        <c:auto val="0"/>
        <c:lblAlgn val="ctr"/>
        <c:lblOffset val="100"/>
        <c:noMultiLvlLbl val="0"/>
      </c:catAx>
      <c:valAx>
        <c:axId val="38618680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smtId="4294967295">
                <a:solidFill>
                  <a:schemeClr val="tx1"/>
                </a:solidFill>
                <a:latin typeface="+mn-lt"/>
                <a:ea typeface="+mn-ea"/>
                <a:cs typeface="+mn-cs"/>
              </a:defRPr>
            </a:pPr>
            <a:endParaRPr lang="de-DE"/>
          </a:p>
        </c:txPr>
        <c:crossAx val="386182104"/>
        <c:crosses val="autoZero"/>
        <c:crossBetween val="between"/>
        <c:majorUnit val="20"/>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900" smtId="4294967295">
          <a:solidFill>
            <a:schemeClr val="bg1">
              <a:lumMod val="50000"/>
            </a:schemeClr>
          </a:solidFill>
        </a:defRPr>
      </a:pPr>
      <a:endParaRPr lang="de-DE"/>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55909162759781"/>
          <c:y val="0.10810910910367966"/>
          <c:w val="0.85025125741958618"/>
          <c:h val="0.78378176689147949"/>
        </c:manualLayout>
      </c:layout>
      <c:barChart>
        <c:barDir val="col"/>
        <c:grouping val="clustered"/>
        <c:varyColors val="0"/>
        <c:ser>
          <c:idx val="0"/>
          <c:order val="0"/>
          <c:tx>
            <c:strRef>
              <c:f>Sheet1!$B$1</c:f>
              <c:strCache>
                <c:ptCount val="1"/>
                <c:pt idx="0">
                  <c:v>0 to 5</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smtId="4294967295">
                    <a:solidFill>
                      <a:schemeClr val="tx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0 to 15
(N=2025)</c:v>
                </c:pt>
                <c:pt idx="1">
                  <c:v>15 to 25
(N=1510)</c:v>
                </c:pt>
                <c:pt idx="2">
                  <c:v>25 to 35
(N=1212)</c:v>
                </c:pt>
                <c:pt idx="3">
                  <c:v>&gt;35
(N=1181)</c:v>
                </c:pt>
              </c:strCache>
            </c:strRef>
          </c:cat>
          <c:val>
            <c:numRef>
              <c:f>Sheet1!$B$2:$B$5</c:f>
              <c:numCache>
                <c:formatCode>General</c:formatCode>
                <c:ptCount val="4"/>
                <c:pt idx="0">
                  <c:v>76</c:v>
                </c:pt>
                <c:pt idx="1">
                  <c:v>96</c:v>
                </c:pt>
                <c:pt idx="2">
                  <c:v>94</c:v>
                </c:pt>
                <c:pt idx="3">
                  <c:v>92</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0-0231-4AD1-A354-E70BC7014164}"/>
            </c:ext>
          </c:extLst>
        </c:ser>
        <c:ser>
          <c:idx val="1"/>
          <c:order val="1"/>
          <c:tx>
            <c:strRef>
              <c:f>Sheet1!$C$1</c:f>
              <c:strCache>
                <c:ptCount val="1"/>
                <c:pt idx="0">
                  <c:v>5 to 10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smtId="4294967295">
                    <a:solidFill>
                      <a:schemeClr val="tx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0 to 15
(N=2025)</c:v>
                </c:pt>
                <c:pt idx="1">
                  <c:v>15 to 25
(N=1510)</c:v>
                </c:pt>
                <c:pt idx="2">
                  <c:v>25 to 35
(N=1212)</c:v>
                </c:pt>
                <c:pt idx="3">
                  <c:v>&gt;35
(N=1181)</c:v>
                </c:pt>
              </c:strCache>
            </c:strRef>
          </c:cat>
          <c:val>
            <c:numRef>
              <c:f>Sheet1!$C$2:$C$5</c:f>
              <c:numCache>
                <c:formatCode>General</c:formatCode>
                <c:ptCount val="4"/>
                <c:pt idx="0">
                  <c:v>62</c:v>
                </c:pt>
                <c:pt idx="1">
                  <c:v>67</c:v>
                </c:pt>
                <c:pt idx="2">
                  <c:v>78</c:v>
                </c:pt>
                <c:pt idx="3">
                  <c:v>74</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1-0231-4AD1-A354-E70BC7014164}"/>
            </c:ext>
          </c:extLst>
        </c:ser>
        <c:ser>
          <c:idx val="2"/>
          <c:order val="2"/>
          <c:tx>
            <c:strRef>
              <c:f>Sheet1!$D$1</c:f>
              <c:strCache>
                <c:ptCount val="1"/>
                <c:pt idx="0">
                  <c:v>10 to 15</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smtId="4294967295">
                    <a:solidFill>
                      <a:schemeClr val="tx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0 to 15
(N=2025)</c:v>
                </c:pt>
                <c:pt idx="1">
                  <c:v>15 to 25
(N=1510)</c:v>
                </c:pt>
                <c:pt idx="2">
                  <c:v>25 to 35
(N=1212)</c:v>
                </c:pt>
                <c:pt idx="3">
                  <c:v>&gt;35
(N=1181)</c:v>
                </c:pt>
              </c:strCache>
            </c:strRef>
          </c:cat>
          <c:val>
            <c:numRef>
              <c:f>Sheet1!$D$2:$D$5</c:f>
              <c:numCache>
                <c:formatCode>General</c:formatCode>
                <c:ptCount val="4"/>
                <c:pt idx="0">
                  <c:v>25</c:v>
                </c:pt>
                <c:pt idx="1">
                  <c:v>55</c:v>
                </c:pt>
                <c:pt idx="2">
                  <c:v>52</c:v>
                </c:pt>
                <c:pt idx="3">
                  <c:v>57</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2-0231-4AD1-A354-E70BC7014164}"/>
            </c:ext>
          </c:extLst>
        </c:ser>
        <c:ser>
          <c:idx val="3"/>
          <c:order val="3"/>
          <c:tx>
            <c:strRef>
              <c:f>Sheet1!$E$1</c:f>
              <c:strCache>
                <c:ptCount val="1"/>
                <c:pt idx="0">
                  <c:v>15 or more</c:v>
                </c:pt>
              </c:strCache>
            </c:strRef>
          </c:tx>
          <c:spPr>
            <a:solidFill>
              <a:srgbClr val="CCCC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smtId="4294967295">
                    <a:solidFill>
                      <a:schemeClr val="tx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0 to 15
(N=2025)</c:v>
                </c:pt>
                <c:pt idx="1">
                  <c:v>15 to 25
(N=1510)</c:v>
                </c:pt>
                <c:pt idx="2">
                  <c:v>25 to 35
(N=1212)</c:v>
                </c:pt>
                <c:pt idx="3">
                  <c:v>&gt;35
(N=1181)</c:v>
                </c:pt>
              </c:strCache>
            </c:strRef>
          </c:cat>
          <c:val>
            <c:numRef>
              <c:f>Sheet1!$E$2:$E$5</c:f>
              <c:numCache>
                <c:formatCode>General</c:formatCode>
                <c:ptCount val="4"/>
                <c:pt idx="0">
                  <c:v>19</c:v>
                </c:pt>
                <c:pt idx="1">
                  <c:v>26</c:v>
                </c:pt>
                <c:pt idx="2">
                  <c:v>36</c:v>
                </c:pt>
                <c:pt idx="3">
                  <c:v>42</c:v>
                </c:pt>
              </c:numCache>
            </c:numRef>
          </c:val>
          <c:extLst xmlns:a14="http://schemas.microsoft.com/office/drawing/2010/main" xmlns:wp="http://schemas.openxmlformats.org/drawingml/2006/wordprocessingDrawing" xmlns:w="http://schemas.openxmlformats.org/wordprocessingml/2006/main" xmlns:m="http://schemas.openxmlformats.org/officeDocument/2006/math">
            <c:ext xmlns:c16="http://schemas.microsoft.com/office/drawing/2014/chart" uri="{C3380CC4-5D6E-409C-BE32-E72D297353CC}">
              <c16:uniqueId val="{00000003-0231-4AD1-A354-E70BC7014164}"/>
            </c:ext>
          </c:extLst>
        </c:ser>
        <c:dLbls>
          <c:showLegendKey val="0"/>
          <c:showVal val="0"/>
          <c:showCatName val="0"/>
          <c:showSerName val="0"/>
          <c:showPercent val="0"/>
          <c:showBubbleSize val="0"/>
        </c:dLbls>
        <c:gapWidth val="219"/>
        <c:overlap val="-27"/>
        <c:axId val="386183672"/>
        <c:axId val="386184064"/>
      </c:barChart>
      <c:catAx>
        <c:axId val="386183672"/>
        <c:scaling>
          <c:orientation val="minMax"/>
        </c:scaling>
        <c:delete val="1"/>
        <c:axPos val="b"/>
        <c:numFmt formatCode="General" sourceLinked="1"/>
        <c:majorTickMark val="none"/>
        <c:minorTickMark val="none"/>
        <c:tickLblPos val="nextTo"/>
        <c:crossAx val="386184064"/>
        <c:crosses val="autoZero"/>
        <c:auto val="0"/>
        <c:lblAlgn val="ctr"/>
        <c:lblOffset val="100"/>
        <c:noMultiLvlLbl val="0"/>
      </c:catAx>
      <c:valAx>
        <c:axId val="386184064"/>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smtId="4294967295">
                <a:solidFill>
                  <a:schemeClr val="tx1"/>
                </a:solidFill>
                <a:latin typeface="+mn-lt"/>
                <a:ea typeface="+mn-ea"/>
                <a:cs typeface="+mn-cs"/>
              </a:defRPr>
            </a:pPr>
            <a:endParaRPr lang="de-DE"/>
          </a:p>
        </c:txPr>
        <c:crossAx val="386183672"/>
        <c:crosses val="autoZero"/>
        <c:crossBetween val="between"/>
        <c:majorUnit val="20"/>
      </c:valAx>
      <c:spPr>
        <a:noFill/>
        <a:ln>
          <a:noFill/>
        </a:ln>
        <a:effectLst/>
      </c:spPr>
    </c:plotArea>
    <c:plotVisOnly val="1"/>
    <c:dispBlanksAs val="gap"/>
    <c:showDLblsOverMax val="0"/>
    <c:extLst xmlns:a14="http://schemas.microsoft.com/office/drawing/2010/main" xmlns:wp="http://schemas.openxmlformats.org/drawingml/2006/wordprocessingDrawing" xmlns:w="http://schemas.openxmlformats.org/wordprocessingml/2006/main" xmlns:m="http://schemas.openxmlformats.org/officeDocument/2006/math">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800" smtId="4294967295">
          <a:solidFill>
            <a:schemeClr val="bg1">
              <a:lumMod val="50000"/>
            </a:schemeClr>
          </a:solidFill>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404040"/>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&lt; 10
(N = 11.760)</c:v>
                </c:pt>
                <c:pt idx="1">
                  <c:v>10-17
(N = 5.405)</c:v>
                </c:pt>
                <c:pt idx="2">
                  <c:v>18-24
(N = 1.150)</c:v>
                </c:pt>
                <c:pt idx="3">
                  <c:v>25-39
(N = 1.531)</c:v>
                </c:pt>
                <c:pt idx="4">
                  <c:v>≥ 40
(N = 814)</c:v>
                </c:pt>
              </c:strCache>
            </c:strRef>
          </c:cat>
          <c:val>
            <c:numRef>
              <c:f>Sheet1!$B$2:$B$6</c:f>
              <c:numCache>
                <c:formatCode>General</c:formatCode>
                <c:ptCount val="5"/>
                <c:pt idx="0">
                  <c:v>40</c:v>
                </c:pt>
                <c:pt idx="1">
                  <c:v>40</c:v>
                </c:pt>
                <c:pt idx="2">
                  <c:v>30</c:v>
                </c:pt>
                <c:pt idx="3">
                  <c:v>24</c:v>
                </c:pt>
                <c:pt idx="4">
                  <c:v>19</c:v>
                </c:pt>
              </c:numCache>
            </c:numRef>
          </c:val>
          <c:extLst>
            <c:ext xmlns:c16="http://schemas.microsoft.com/office/drawing/2014/chart" uri="{C3380CC4-5D6E-409C-BE32-E72D297353CC}">
              <c16:uniqueId val="{00000000-1084-43FD-BBD2-3FEA38413ABF}"/>
            </c:ext>
          </c:extLst>
        </c:ser>
        <c:dLbls>
          <c:showLegendKey val="0"/>
          <c:showVal val="0"/>
          <c:showCatName val="0"/>
          <c:showSerName val="0"/>
          <c:showPercent val="0"/>
          <c:showBubbleSize val="0"/>
        </c:dLbls>
        <c:gapWidth val="154"/>
        <c:overlap val="-12"/>
        <c:axId val="382375088"/>
        <c:axId val="382377440"/>
      </c:barChart>
      <c:catAx>
        <c:axId val="382375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mn-cs"/>
              </a:defRPr>
            </a:pPr>
            <a:endParaRPr lang="de-DE"/>
          </a:p>
        </c:txPr>
        <c:crossAx val="382377440"/>
        <c:crosses val="autoZero"/>
        <c:auto val="1"/>
        <c:lblAlgn val="ctr"/>
        <c:lblOffset val="100"/>
        <c:noMultiLvlLbl val="0"/>
      </c:catAx>
      <c:valAx>
        <c:axId val="382377440"/>
        <c:scaling>
          <c:orientation val="minMax"/>
          <c:max val="5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404040"/>
                </a:solidFill>
                <a:latin typeface="+mn-lt"/>
                <a:ea typeface="+mn-ea"/>
                <a:cs typeface="+mn-cs"/>
              </a:defRPr>
            </a:pPr>
            <a:endParaRPr lang="de-DE"/>
          </a:p>
        </c:txPr>
        <c:crossAx val="382375088"/>
        <c:crosses val="autoZero"/>
        <c:crossBetween val="between"/>
        <c:majorUnit val="1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bg1">
              <a:lumMod val="50000"/>
            </a:schemeClr>
          </a:solidFill>
        </a:defRPr>
      </a:pPr>
      <a:endParaRPr lang="de-D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455909490861466"/>
          <c:y val="0.10810911204267408"/>
          <c:w val="0.85025125349664454"/>
          <c:h val="0.78378177591465181"/>
        </c:manualLayout>
      </c:layout>
      <c:barChart>
        <c:barDir val="col"/>
        <c:grouping val="clustered"/>
        <c:varyColors val="0"/>
        <c:ser>
          <c:idx val="0"/>
          <c:order val="0"/>
          <c:tx>
            <c:strRef>
              <c:f>Sheet1!$B$1</c:f>
              <c:strCache>
                <c:ptCount val="1"/>
                <c:pt idx="0">
                  <c:v>0 to 5</c:v>
                </c:pt>
              </c:strCache>
            </c:strRef>
          </c:tx>
          <c:spPr>
            <a:solidFill>
              <a:schemeClr val="accent1"/>
            </a:solidFill>
            <a:ln>
              <a:noFill/>
            </a:ln>
            <a:effectLst/>
          </c:spPr>
          <c:invertIfNegative val="0"/>
          <c:cat>
            <c:strRef>
              <c:f>Sheet1!$A$2:$A$5</c:f>
              <c:strCache>
                <c:ptCount val="4"/>
                <c:pt idx="0">
                  <c:v>0 to 15
(N=2025)</c:v>
                </c:pt>
                <c:pt idx="1">
                  <c:v>15 to 25
(N=1510)</c:v>
                </c:pt>
                <c:pt idx="2">
                  <c:v>25 to 35
(N=1212)</c:v>
                </c:pt>
                <c:pt idx="3">
                  <c:v>&gt;35
(N=1181)</c:v>
                </c:pt>
              </c:strCache>
            </c:strRef>
          </c:cat>
          <c:val>
            <c:numRef>
              <c:f>Sheet1!$B$2:$B$5</c:f>
              <c:numCache>
                <c:formatCode>General</c:formatCode>
                <c:ptCount val="4"/>
                <c:pt idx="0">
                  <c:v>76</c:v>
                </c:pt>
                <c:pt idx="1">
                  <c:v>96</c:v>
                </c:pt>
                <c:pt idx="2">
                  <c:v>94</c:v>
                </c:pt>
                <c:pt idx="3">
                  <c:v>92</c:v>
                </c:pt>
              </c:numCache>
            </c:numRef>
          </c:val>
          <c:extLst>
            <c:ext xmlns:c16="http://schemas.microsoft.com/office/drawing/2014/chart" uri="{C3380CC4-5D6E-409C-BE32-E72D297353CC}">
              <c16:uniqueId val="{00000000-7A8A-4CA3-8C86-7BE0D3DB3CE2}"/>
            </c:ext>
          </c:extLst>
        </c:ser>
        <c:ser>
          <c:idx val="1"/>
          <c:order val="1"/>
          <c:tx>
            <c:strRef>
              <c:f>Sheet1!$C$1</c:f>
              <c:strCache>
                <c:ptCount val="1"/>
                <c:pt idx="0">
                  <c:v>5 to 10</c:v>
                </c:pt>
              </c:strCache>
            </c:strRef>
          </c:tx>
          <c:spPr>
            <a:solidFill>
              <a:schemeClr val="accent2"/>
            </a:solidFill>
            <a:ln>
              <a:noFill/>
            </a:ln>
            <a:effectLst/>
          </c:spPr>
          <c:invertIfNegative val="0"/>
          <c:cat>
            <c:strRef>
              <c:f>Sheet1!$A$2:$A$5</c:f>
              <c:strCache>
                <c:ptCount val="4"/>
                <c:pt idx="0">
                  <c:v>0 to 15
(N=2025)</c:v>
                </c:pt>
                <c:pt idx="1">
                  <c:v>15 to 25
(N=1510)</c:v>
                </c:pt>
                <c:pt idx="2">
                  <c:v>25 to 35
(N=1212)</c:v>
                </c:pt>
                <c:pt idx="3">
                  <c:v>&gt;35
(N=1181)</c:v>
                </c:pt>
              </c:strCache>
            </c:strRef>
          </c:cat>
          <c:val>
            <c:numRef>
              <c:f>Sheet1!$C$2:$C$5</c:f>
              <c:numCache>
                <c:formatCode>General</c:formatCode>
                <c:ptCount val="4"/>
                <c:pt idx="0">
                  <c:v>62</c:v>
                </c:pt>
                <c:pt idx="1">
                  <c:v>67</c:v>
                </c:pt>
                <c:pt idx="2">
                  <c:v>78</c:v>
                </c:pt>
                <c:pt idx="3">
                  <c:v>74</c:v>
                </c:pt>
              </c:numCache>
            </c:numRef>
          </c:val>
          <c:extLst>
            <c:ext xmlns:c16="http://schemas.microsoft.com/office/drawing/2014/chart" uri="{C3380CC4-5D6E-409C-BE32-E72D297353CC}">
              <c16:uniqueId val="{00000001-7A8A-4CA3-8C86-7BE0D3DB3CE2}"/>
            </c:ext>
          </c:extLst>
        </c:ser>
        <c:ser>
          <c:idx val="2"/>
          <c:order val="2"/>
          <c:tx>
            <c:strRef>
              <c:f>Sheet1!$D$1</c:f>
              <c:strCache>
                <c:ptCount val="1"/>
                <c:pt idx="0">
                  <c:v>10 to 15</c:v>
                </c:pt>
              </c:strCache>
            </c:strRef>
          </c:tx>
          <c:spPr>
            <a:solidFill>
              <a:schemeClr val="accent3"/>
            </a:solidFill>
            <a:ln>
              <a:noFill/>
            </a:ln>
            <a:effectLst/>
          </c:spPr>
          <c:invertIfNegative val="0"/>
          <c:cat>
            <c:strRef>
              <c:f>Sheet1!$A$2:$A$5</c:f>
              <c:strCache>
                <c:ptCount val="4"/>
                <c:pt idx="0">
                  <c:v>0 to 15
(N=2025)</c:v>
                </c:pt>
                <c:pt idx="1">
                  <c:v>15 to 25
(N=1510)</c:v>
                </c:pt>
                <c:pt idx="2">
                  <c:v>25 to 35
(N=1212)</c:v>
                </c:pt>
                <c:pt idx="3">
                  <c:v>&gt;35
(N=1181)</c:v>
                </c:pt>
              </c:strCache>
            </c:strRef>
          </c:cat>
          <c:val>
            <c:numRef>
              <c:f>Sheet1!$D$2:$D$5</c:f>
              <c:numCache>
                <c:formatCode>General</c:formatCode>
                <c:ptCount val="4"/>
                <c:pt idx="0">
                  <c:v>25</c:v>
                </c:pt>
                <c:pt idx="1">
                  <c:v>55</c:v>
                </c:pt>
                <c:pt idx="2">
                  <c:v>52</c:v>
                </c:pt>
                <c:pt idx="3">
                  <c:v>57</c:v>
                </c:pt>
              </c:numCache>
            </c:numRef>
          </c:val>
          <c:extLst>
            <c:ext xmlns:c16="http://schemas.microsoft.com/office/drawing/2014/chart" uri="{C3380CC4-5D6E-409C-BE32-E72D297353CC}">
              <c16:uniqueId val="{00000002-7A8A-4CA3-8C86-7BE0D3DB3CE2}"/>
            </c:ext>
          </c:extLst>
        </c:ser>
        <c:ser>
          <c:idx val="3"/>
          <c:order val="3"/>
          <c:tx>
            <c:strRef>
              <c:f>Sheet1!$E$1</c:f>
              <c:strCache>
                <c:ptCount val="1"/>
                <c:pt idx="0">
                  <c:v>15 or more</c:v>
                </c:pt>
              </c:strCache>
            </c:strRef>
          </c:tx>
          <c:spPr>
            <a:solidFill>
              <a:srgbClr val="CCCCCC"/>
            </a:solidFill>
            <a:ln>
              <a:noFill/>
            </a:ln>
            <a:effectLst/>
          </c:spPr>
          <c:invertIfNegative val="0"/>
          <c:cat>
            <c:strRef>
              <c:f>Sheet1!$A$2:$A$5</c:f>
              <c:strCache>
                <c:ptCount val="4"/>
                <c:pt idx="0">
                  <c:v>0 to 15
(N=2025)</c:v>
                </c:pt>
                <c:pt idx="1">
                  <c:v>15 to 25
(N=1510)</c:v>
                </c:pt>
                <c:pt idx="2">
                  <c:v>25 to 35
(N=1212)</c:v>
                </c:pt>
                <c:pt idx="3">
                  <c:v>&gt;35
(N=1181)</c:v>
                </c:pt>
              </c:strCache>
            </c:strRef>
          </c:cat>
          <c:val>
            <c:numRef>
              <c:f>Sheet1!$E$2:$E$5</c:f>
              <c:numCache>
                <c:formatCode>General</c:formatCode>
                <c:ptCount val="4"/>
                <c:pt idx="0">
                  <c:v>19</c:v>
                </c:pt>
                <c:pt idx="1">
                  <c:v>26</c:v>
                </c:pt>
                <c:pt idx="2">
                  <c:v>36</c:v>
                </c:pt>
                <c:pt idx="3">
                  <c:v>42</c:v>
                </c:pt>
              </c:numCache>
            </c:numRef>
          </c:val>
          <c:extLst>
            <c:ext xmlns:c16="http://schemas.microsoft.com/office/drawing/2014/chart" uri="{C3380CC4-5D6E-409C-BE32-E72D297353CC}">
              <c16:uniqueId val="{00000003-7A8A-4CA3-8C86-7BE0D3DB3CE2}"/>
            </c:ext>
          </c:extLst>
        </c:ser>
        <c:dLbls>
          <c:showLegendKey val="0"/>
          <c:showVal val="0"/>
          <c:showCatName val="0"/>
          <c:showSerName val="0"/>
          <c:showPercent val="0"/>
          <c:showBubbleSize val="0"/>
        </c:dLbls>
        <c:gapWidth val="219"/>
        <c:overlap val="-27"/>
        <c:axId val="386183672"/>
        <c:axId val="386184064"/>
      </c:barChart>
      <c:catAx>
        <c:axId val="386183672"/>
        <c:scaling>
          <c:orientation val="minMax"/>
        </c:scaling>
        <c:delete val="0"/>
        <c:axPos val="b"/>
        <c:numFmt formatCode="General" sourceLinked="1"/>
        <c:majorTickMark val="out"/>
        <c:minorTickMark val="none"/>
        <c:tickLblPos val="none"/>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chemeClr val="bg1"/>
                </a:solidFill>
                <a:latin typeface="+mn-lt"/>
                <a:ea typeface="+mn-ea"/>
                <a:cs typeface="+mn-cs"/>
              </a:defRPr>
            </a:pPr>
            <a:endParaRPr lang="en-US"/>
          </a:p>
        </c:txPr>
        <c:crossAx val="386184064"/>
        <c:crosses val="autoZero"/>
        <c:auto val="1"/>
        <c:lblAlgn val="ctr"/>
        <c:lblOffset val="100"/>
        <c:noMultiLvlLbl val="0"/>
      </c:catAx>
      <c:valAx>
        <c:axId val="386184064"/>
        <c:scaling>
          <c:orientation val="minMax"/>
          <c:max val="100"/>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386183672"/>
        <c:crosses val="autoZero"/>
        <c:crossBetween val="between"/>
        <c:majorUnit val="2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800">
          <a:solidFill>
            <a:schemeClr val="bg1">
              <a:lumMod val="50000"/>
            </a:schemeClr>
          </a:solidFill>
        </a:defRPr>
      </a:pPr>
      <a:endParaRPr lang="en-US"/>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chemeClr val="accent1"/>
              </a:solidFill>
              <a:ln>
                <a:noFill/>
              </a:ln>
              <a:effectLst/>
            </c:spPr>
            <c:extLst>
              <c:ext xmlns:c16="http://schemas.microsoft.com/office/drawing/2014/chart" uri="{C3380CC4-5D6E-409C-BE32-E72D297353CC}">
                <c16:uniqueId val="{00000001-1D8E-4800-9269-F51BD2B55A7F}"/>
              </c:ext>
            </c:extLst>
          </c:dPt>
          <c:cat>
            <c:numRef>
              <c:f>Sheet1!$A$2:$A$3</c:f>
              <c:numCache>
                <c:formatCode>General</c:formatCode>
                <c:ptCount val="2"/>
                <c:pt idx="0">
                  <c:v>2021</c:v>
                </c:pt>
                <c:pt idx="1">
                  <c:v>2040</c:v>
                </c:pt>
              </c:numCache>
            </c:numRef>
          </c:cat>
          <c:val>
            <c:numRef>
              <c:f>Sheet1!$B$2:$B$3</c:f>
              <c:numCache>
                <c:formatCode>General</c:formatCode>
                <c:ptCount val="2"/>
                <c:pt idx="0">
                  <c:v>8.4</c:v>
                </c:pt>
                <c:pt idx="1">
                  <c:v>8.4</c:v>
                </c:pt>
              </c:numCache>
            </c:numRef>
          </c:val>
          <c:extLst>
            <c:ext xmlns:c16="http://schemas.microsoft.com/office/drawing/2014/chart" uri="{C3380CC4-5D6E-409C-BE32-E72D297353CC}">
              <c16:uniqueId val="{00000002-1D8E-4800-9269-F51BD2B55A7F}"/>
            </c:ext>
          </c:extLst>
        </c:ser>
        <c:ser>
          <c:idx val="1"/>
          <c:order val="1"/>
          <c:tx>
            <c:strRef>
              <c:f>Sheet1!$C$1</c:f>
              <c:strCache>
                <c:ptCount val="1"/>
                <c:pt idx="0">
                  <c:v>Series 2</c:v>
                </c:pt>
              </c:strCache>
            </c:strRef>
          </c:tx>
          <c:spPr>
            <a:solidFill>
              <a:schemeClr val="accent2"/>
            </a:solidFill>
            <a:ln>
              <a:noFill/>
            </a:ln>
            <a:effectLst/>
          </c:spPr>
          <c:invertIfNegative val="0"/>
          <c:dLbls>
            <c:dLbl>
              <c:idx val="1"/>
              <c:layout>
                <c:manualLayout>
                  <c:x val="-6.7142089815469558E-3"/>
                  <c:y val="-4.2480668523338622E-2"/>
                </c:manualLayout>
              </c:layout>
              <c:tx>
                <c:rich>
                  <a:bodyPr/>
                  <a:lstStyle/>
                  <a:p>
                    <a:r>
                      <a:rPr lang="en-US" b="1">
                        <a:solidFill>
                          <a:schemeClr val="bg1"/>
                        </a:solidFill>
                      </a:rPr>
                      <a:t>13,5</a:t>
                    </a:r>
                    <a:r>
                      <a:rPr lang="en-US" b="1" baseline="0">
                        <a:solidFill>
                          <a:schemeClr val="bg1"/>
                        </a:solidFill>
                      </a:rPr>
                      <a:t> M</a:t>
                    </a:r>
                    <a:endParaRPr lang="en-US" b="1">
                      <a:solidFill>
                        <a:schemeClr val="bg1"/>
                      </a:solidFill>
                    </a:endParaRP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1D8E-4800-9269-F51BD2B55A7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2021</c:v>
                </c:pt>
                <c:pt idx="1">
                  <c:v>2040</c:v>
                </c:pt>
              </c:numCache>
            </c:numRef>
          </c:cat>
          <c:val>
            <c:numRef>
              <c:f>Sheet1!$C$2:$C$3</c:f>
              <c:numCache>
                <c:formatCode>General</c:formatCode>
                <c:ptCount val="2"/>
                <c:pt idx="1">
                  <c:v>5.0999999999999996</c:v>
                </c:pt>
              </c:numCache>
            </c:numRef>
          </c:val>
          <c:extLst>
            <c:ext xmlns:c16="http://schemas.microsoft.com/office/drawing/2014/chart" uri="{C3380CC4-5D6E-409C-BE32-E72D297353CC}">
              <c16:uniqueId val="{00000004-1D8E-4800-9269-F51BD2B55A7F}"/>
            </c:ext>
          </c:extLst>
        </c:ser>
        <c:ser>
          <c:idx val="2"/>
          <c:order val="2"/>
          <c:tx>
            <c:strRef>
              <c:f>Sheet1!$D$1</c:f>
              <c:strCache>
                <c:ptCount val="1"/>
                <c:pt idx="0">
                  <c:v>Series 3</c:v>
                </c:pt>
              </c:strCache>
            </c:strRef>
          </c:tx>
          <c:spPr>
            <a:solidFill>
              <a:schemeClr val="bg2"/>
            </a:solidFill>
            <a:ln>
              <a:noFill/>
            </a:ln>
            <a:effectLst/>
          </c:spPr>
          <c:invertIfNegative val="0"/>
          <c:dLbls>
            <c:dLbl>
              <c:idx val="1"/>
              <c:layout>
                <c:manualLayout>
                  <c:x val="-2.4356647732870292E-4"/>
                  <c:y val="-2.8801945634278164E-2"/>
                </c:manualLayout>
              </c:layout>
              <c:tx>
                <c:rich>
                  <a:bodyPr/>
                  <a:lstStyle/>
                  <a:p>
                    <a:r>
                      <a:rPr lang="en-US" b="1">
                        <a:solidFill>
                          <a:schemeClr val="bg1"/>
                        </a:solidFill>
                      </a:rPr>
                      <a:t>17,4</a:t>
                    </a:r>
                    <a:r>
                      <a:rPr lang="en-US" b="1" baseline="0">
                        <a:solidFill>
                          <a:schemeClr val="bg1"/>
                        </a:solidFill>
                      </a:rPr>
                      <a:t> M</a:t>
                    </a:r>
                    <a:endParaRPr lang="en-US" b="1">
                      <a:solidFill>
                        <a:schemeClr val="bg1"/>
                      </a:solidFill>
                    </a:endParaRP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1D8E-4800-9269-F51BD2B55A7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2021</c:v>
                </c:pt>
                <c:pt idx="1">
                  <c:v>2040</c:v>
                </c:pt>
              </c:numCache>
            </c:numRef>
          </c:cat>
          <c:val>
            <c:numRef>
              <c:f>Sheet1!$D$2:$D$3</c:f>
              <c:numCache>
                <c:formatCode>General</c:formatCode>
                <c:ptCount val="2"/>
                <c:pt idx="1">
                  <c:v>3.9</c:v>
                </c:pt>
              </c:numCache>
            </c:numRef>
          </c:val>
          <c:extLst>
            <c:ext xmlns:c16="http://schemas.microsoft.com/office/drawing/2014/chart" uri="{C3380CC4-5D6E-409C-BE32-E72D297353CC}">
              <c16:uniqueId val="{00000006-1D8E-4800-9269-F51BD2B55A7F}"/>
            </c:ext>
          </c:extLst>
        </c:ser>
        <c:dLbls>
          <c:showLegendKey val="0"/>
          <c:showVal val="0"/>
          <c:showCatName val="0"/>
          <c:showSerName val="0"/>
          <c:showPercent val="0"/>
          <c:showBubbleSize val="0"/>
        </c:dLbls>
        <c:gapWidth val="150"/>
        <c:overlap val="100"/>
        <c:axId val="1207449248"/>
        <c:axId val="1207449728"/>
      </c:barChart>
      <c:catAx>
        <c:axId val="1207449248"/>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de-DE"/>
          </a:p>
        </c:txPr>
        <c:crossAx val="1207449728"/>
        <c:crosses val="autoZero"/>
        <c:auto val="1"/>
        <c:lblAlgn val="ctr"/>
        <c:lblOffset val="100"/>
        <c:noMultiLvlLbl val="0"/>
      </c:catAx>
      <c:valAx>
        <c:axId val="1207449728"/>
        <c:scaling>
          <c:orientation val="minMax"/>
        </c:scaling>
        <c:delete val="0"/>
        <c:axPos val="l"/>
        <c:title>
          <c:tx>
            <c:rich>
              <a:bodyPr rot="-540000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NZ" sz="1200" b="1">
                    <a:solidFill>
                      <a:schemeClr val="tx1"/>
                    </a:solidFill>
                  </a:rPr>
                  <a:t>T1D-Prävalenz [</a:t>
                </a:r>
                <a:r>
                  <a:rPr lang="en-NZ" sz="1200" b="1" err="1">
                    <a:solidFill>
                      <a:schemeClr val="tx1"/>
                    </a:solidFill>
                  </a:rPr>
                  <a:t>Millionen</a:t>
                </a:r>
                <a:r>
                  <a:rPr lang="en-NZ" sz="1200" b="1">
                    <a:solidFill>
                      <a:schemeClr val="tx1"/>
                    </a:solidFill>
                  </a:rPr>
                  <a:t>]</a:t>
                </a:r>
              </a:p>
            </c:rich>
          </c:tx>
          <c:layout>
            <c:manualLayout>
              <c:xMode val="edge"/>
              <c:yMode val="edge"/>
              <c:x val="2.1821084158352124E-2"/>
              <c:y val="0.10999010527022986"/>
            </c:manualLayout>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de-DE"/>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de-DE"/>
          </a:p>
        </c:txPr>
        <c:crossAx val="12074492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de-DE"/>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689355262083732"/>
          <c:y val="0.17347803390612762"/>
          <c:w val="0.7686487946094962"/>
          <c:h val="0.59396337146031797"/>
        </c:manualLayout>
      </c:layout>
      <c:barChart>
        <c:barDir val="col"/>
        <c:grouping val="clustered"/>
        <c:varyColors val="0"/>
        <c:ser>
          <c:idx val="0"/>
          <c:order val="0"/>
          <c:tx>
            <c:strRef>
              <c:f>Sheet1!$B$1</c:f>
              <c:strCache>
                <c:ptCount val="1"/>
                <c:pt idx="0">
                  <c:v>Series 1</c:v>
                </c:pt>
              </c:strCache>
            </c:strRef>
          </c:tx>
          <c:spPr>
            <a:solidFill>
              <a:schemeClr val="tx1"/>
            </a:solidFill>
            <a:ln>
              <a:noFill/>
            </a:ln>
            <a:effectLst/>
          </c:spPr>
          <c:invertIfNegative val="0"/>
          <c:dPt>
            <c:idx val="0"/>
            <c:invertIfNegative val="0"/>
            <c:bubble3D val="0"/>
            <c:spPr>
              <a:solidFill>
                <a:schemeClr val="accent2"/>
              </a:solidFill>
              <a:ln>
                <a:noFill/>
              </a:ln>
              <a:effectLst/>
            </c:spPr>
            <c:extLst>
              <c:ext xmlns:c16="http://schemas.microsoft.com/office/drawing/2014/chart" uri="{C3380CC4-5D6E-409C-BE32-E72D297353CC}">
                <c16:uniqueId val="{00000001-F2A0-45C8-93C4-FC0A1BEEF8D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F2A0-45C8-93C4-FC0A1BEEF8DF}"/>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5-F2A0-45C8-93C4-FC0A1BEEF8DF}"/>
              </c:ext>
            </c:extLst>
          </c:dPt>
          <c:dPt>
            <c:idx val="3"/>
            <c:invertIfNegative val="0"/>
            <c:bubble3D val="0"/>
            <c:spPr>
              <a:solidFill>
                <a:schemeClr val="accent2"/>
              </a:solidFill>
              <a:ln>
                <a:noFill/>
              </a:ln>
              <a:effectLst/>
            </c:spPr>
            <c:extLst>
              <c:ext xmlns:c16="http://schemas.microsoft.com/office/drawing/2014/chart" uri="{C3380CC4-5D6E-409C-BE32-E72D297353CC}">
                <c16:uniqueId val="{00000007-F2A0-45C8-93C4-FC0A1BEEF8DF}"/>
              </c:ext>
            </c:extLst>
          </c:dPt>
          <c:dLbls>
            <c:spPr>
              <a:noFill/>
              <a:ln>
                <a:noFill/>
              </a:ln>
              <a:effectLst/>
            </c:spPr>
            <c:txPr>
              <a:bodyPr rot="0" spcFirstLastPara="1" vertOverflow="ellipsis" vert="horz" wrap="square" anchor="ctr" anchorCtr="1"/>
              <a:lstStyle/>
              <a:p>
                <a:pPr algn="ctr">
                  <a:defRPr sz="900" b="0" i="0" u="none" strike="noStrike" kern="1200" baseline="0">
                    <a:solidFill>
                      <a:srgbClr val="404040"/>
                    </a:solidFill>
                    <a:latin typeface="+mn-lt"/>
                    <a:ea typeface="+mn-ea"/>
                    <a:cs typeface="+mn-cs"/>
                  </a:defRPr>
                </a:pPr>
                <a:endParaRPr lang="it-I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Sheet1!$A$2:$A$17</c:f>
              <c:strCache>
                <c:ptCount val="16"/>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strCache>
            </c:strRef>
          </c:cat>
          <c:val>
            <c:numRef>
              <c:f>Sheet1!$B$2:$B$17</c:f>
              <c:numCache>
                <c:formatCode>General</c:formatCode>
                <c:ptCount val="16"/>
                <c:pt idx="0">
                  <c:v>35</c:v>
                </c:pt>
                <c:pt idx="1">
                  <c:v>51</c:v>
                </c:pt>
                <c:pt idx="2">
                  <c:v>58</c:v>
                </c:pt>
                <c:pt idx="3">
                  <c:v>50</c:v>
                </c:pt>
                <c:pt idx="4">
                  <c:v>39</c:v>
                </c:pt>
                <c:pt idx="5">
                  <c:v>33</c:v>
                </c:pt>
                <c:pt idx="6">
                  <c:v>35</c:v>
                </c:pt>
                <c:pt idx="7">
                  <c:v>31</c:v>
                </c:pt>
                <c:pt idx="8">
                  <c:v>31</c:v>
                </c:pt>
                <c:pt idx="9">
                  <c:v>23</c:v>
                </c:pt>
                <c:pt idx="10">
                  <c:v>26</c:v>
                </c:pt>
                <c:pt idx="11">
                  <c:v>26</c:v>
                </c:pt>
                <c:pt idx="12">
                  <c:v>23</c:v>
                </c:pt>
                <c:pt idx="13">
                  <c:v>19</c:v>
                </c:pt>
                <c:pt idx="14">
                  <c:v>17</c:v>
                </c:pt>
                <c:pt idx="15">
                  <c:v>13</c:v>
                </c:pt>
              </c:numCache>
            </c:numRef>
          </c:val>
          <c:extLst>
            <c:ext xmlns:c16="http://schemas.microsoft.com/office/drawing/2014/chart" uri="{C3380CC4-5D6E-409C-BE32-E72D297353CC}">
              <c16:uniqueId val="{00000008-F2A0-45C8-93C4-FC0A1BEEF8DF}"/>
            </c:ext>
          </c:extLst>
        </c:ser>
        <c:dLbls>
          <c:dLblPos val="outEnd"/>
          <c:showLegendKey val="0"/>
          <c:showVal val="1"/>
          <c:showCatName val="0"/>
          <c:showSerName val="0"/>
          <c:showPercent val="0"/>
          <c:showBubbleSize val="0"/>
        </c:dLbls>
        <c:gapWidth val="60"/>
        <c:axId val="1207449248"/>
        <c:axId val="1207449728"/>
      </c:barChart>
      <c:catAx>
        <c:axId val="1207449248"/>
        <c:scaling>
          <c:orientation val="minMax"/>
        </c:scaling>
        <c:delete val="0"/>
        <c:axPos val="b"/>
        <c:numFmt formatCode="General" sourceLinked="1"/>
        <c:majorTickMark val="out"/>
        <c:minorTickMark val="none"/>
        <c:tickLblPos val="nextTo"/>
        <c:spPr>
          <a:noFill/>
          <a:ln w="9525" cap="flat" cmpd="sng" algn="ctr">
            <a:solidFill>
              <a:schemeClr val="accent2"/>
            </a:solidFill>
            <a:round/>
          </a:ln>
          <a:effectLst/>
        </c:spPr>
        <c:txPr>
          <a:bodyPr rot="0" spcFirstLastPara="1" vertOverflow="ellipsis" wrap="square" anchor="ctr" anchorCtr="1"/>
          <a:lstStyle/>
          <a:p>
            <a:pPr>
              <a:defRPr sz="900" b="0" i="0" u="none" strike="noStrike" kern="1200" spc="-30" baseline="0">
                <a:solidFill>
                  <a:schemeClr val="tx2"/>
                </a:solidFill>
                <a:latin typeface="+mn-lt"/>
                <a:ea typeface="+mn-ea"/>
                <a:cs typeface="+mn-cs"/>
              </a:defRPr>
            </a:pPr>
            <a:endParaRPr lang="it-IT"/>
          </a:p>
        </c:txPr>
        <c:crossAx val="1207449728"/>
        <c:crosses val="autoZero"/>
        <c:auto val="1"/>
        <c:lblAlgn val="ctr"/>
        <c:lblOffset val="100"/>
        <c:noMultiLvlLbl val="0"/>
      </c:catAx>
      <c:valAx>
        <c:axId val="1207449728"/>
        <c:scaling>
          <c:orientation val="minMax"/>
          <c:max val="65"/>
          <c:min val="0"/>
        </c:scaling>
        <c:delete val="0"/>
        <c:axPos val="l"/>
        <c:numFmt formatCode="General" sourceLinked="1"/>
        <c:majorTickMark val="out"/>
        <c:minorTickMark val="none"/>
        <c:tickLblPos val="nextTo"/>
        <c:spPr>
          <a:noFill/>
          <a:ln>
            <a:solidFill>
              <a:schemeClr val="accent2"/>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it-IT"/>
          </a:p>
        </c:txPr>
        <c:crossAx val="1207449248"/>
        <c:crosses val="autoZero"/>
        <c:crossBetween val="between"/>
        <c:majorUnit val="1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b="0">
          <a:solidFill>
            <a:schemeClr val="bg1"/>
          </a:solidFill>
        </a:defRPr>
      </a:pPr>
      <a:endParaRPr lang="it-IT"/>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76298054876738"/>
          <c:y val="0.1280062444652868"/>
          <c:w val="0.77131637669898723"/>
          <c:h val="0.58435042649827318"/>
        </c:manualLayout>
      </c:layout>
      <c:lineChart>
        <c:grouping val="standard"/>
        <c:varyColors val="0"/>
        <c:ser>
          <c:idx val="0"/>
          <c:order val="0"/>
          <c:tx>
            <c:strRef>
              <c:f>Sheet1!$B$1</c:f>
              <c:strCache>
                <c:ptCount val="1"/>
                <c:pt idx="0">
                  <c:v>Age 5-9</c:v>
                </c:pt>
              </c:strCache>
            </c:strRef>
          </c:tx>
          <c:spPr>
            <a:ln w="28575" cap="rnd">
              <a:solidFill>
                <a:schemeClr val="accent1"/>
              </a:solidFill>
              <a:round/>
            </a:ln>
            <a:effectLst/>
          </c:spPr>
          <c:marker>
            <c:symbol val="none"/>
          </c:marker>
          <c:cat>
            <c:numRef>
              <c:f>Sheet1!$A$3:$A$12</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Sheet1!$B$2:$B$12</c:f>
              <c:numCache>
                <c:formatCode>General</c:formatCode>
                <c:ptCount val="11"/>
              </c:numCache>
            </c:numRef>
          </c:val>
          <c:smooth val="0"/>
          <c:extLst>
            <c:ext xmlns:c16="http://schemas.microsoft.com/office/drawing/2014/chart" uri="{C3380CC4-5D6E-409C-BE32-E72D297353CC}">
              <c16:uniqueId val="{00000000-E417-448F-99B4-4C91FB13E0B7}"/>
            </c:ext>
          </c:extLst>
        </c:ser>
        <c:ser>
          <c:idx val="1"/>
          <c:order val="1"/>
          <c:tx>
            <c:strRef>
              <c:f>Sheet1!$C$1</c:f>
              <c:strCache>
                <c:ptCount val="1"/>
                <c:pt idx="0">
                  <c:v>Age 10-14</c:v>
                </c:pt>
              </c:strCache>
            </c:strRef>
          </c:tx>
          <c:spPr>
            <a:ln w="28575" cap="rnd">
              <a:solidFill>
                <a:schemeClr val="accent2"/>
              </a:solidFill>
              <a:round/>
            </a:ln>
            <a:effectLst/>
          </c:spPr>
          <c:marker>
            <c:symbol val="none"/>
          </c:marker>
          <c:cat>
            <c:numRef>
              <c:f>Sheet1!$A$3:$A$12</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Sheet1!$C$2:$C$12</c:f>
              <c:numCache>
                <c:formatCode>General</c:formatCode>
                <c:ptCount val="11"/>
              </c:numCache>
            </c:numRef>
          </c:val>
          <c:smooth val="0"/>
          <c:extLst>
            <c:ext xmlns:c16="http://schemas.microsoft.com/office/drawing/2014/chart" uri="{C3380CC4-5D6E-409C-BE32-E72D297353CC}">
              <c16:uniqueId val="{00000001-E417-448F-99B4-4C91FB13E0B7}"/>
            </c:ext>
          </c:extLst>
        </c:ser>
        <c:ser>
          <c:idx val="2"/>
          <c:order val="2"/>
          <c:tx>
            <c:strRef>
              <c:f>Sheet1!$D$1</c:f>
              <c:strCache>
                <c:ptCount val="1"/>
                <c:pt idx="0">
                  <c:v>Age 15-19</c:v>
                </c:pt>
              </c:strCache>
            </c:strRef>
          </c:tx>
          <c:spPr>
            <a:ln w="28575" cap="rnd">
              <a:solidFill>
                <a:schemeClr val="accent3"/>
              </a:solidFill>
              <a:round/>
            </a:ln>
            <a:effectLst/>
          </c:spPr>
          <c:marker>
            <c:symbol val="none"/>
          </c:marker>
          <c:cat>
            <c:numRef>
              <c:f>Sheet1!$A$3:$A$12</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Sheet1!$D$2:$D$12</c:f>
              <c:numCache>
                <c:formatCode>General</c:formatCode>
                <c:ptCount val="11"/>
              </c:numCache>
            </c:numRef>
          </c:val>
          <c:smooth val="0"/>
          <c:extLst>
            <c:ext xmlns:c16="http://schemas.microsoft.com/office/drawing/2014/chart" uri="{C3380CC4-5D6E-409C-BE32-E72D297353CC}">
              <c16:uniqueId val="{00000002-E417-448F-99B4-4C91FB13E0B7}"/>
            </c:ext>
          </c:extLst>
        </c:ser>
        <c:ser>
          <c:idx val="3"/>
          <c:order val="3"/>
          <c:tx>
            <c:strRef>
              <c:f>Sheet1!$E$1</c:f>
              <c:strCache>
                <c:ptCount val="1"/>
                <c:pt idx="0">
                  <c:v>Age &gt;20</c:v>
                </c:pt>
              </c:strCache>
            </c:strRef>
          </c:tx>
          <c:spPr>
            <a:ln w="28575" cap="rnd">
              <a:solidFill>
                <a:schemeClr val="accent4"/>
              </a:solidFill>
              <a:round/>
            </a:ln>
            <a:effectLst/>
          </c:spPr>
          <c:marker>
            <c:symbol val="none"/>
          </c:marker>
          <c:cat>
            <c:numRef>
              <c:f>Sheet1!$A$3:$A$12</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Sheet1!$E$2:$E$12</c:f>
              <c:numCache>
                <c:formatCode>General</c:formatCode>
                <c:ptCount val="11"/>
              </c:numCache>
            </c:numRef>
          </c:val>
          <c:smooth val="0"/>
          <c:extLst>
            <c:ext xmlns:c16="http://schemas.microsoft.com/office/drawing/2014/chart" uri="{C3380CC4-5D6E-409C-BE32-E72D297353CC}">
              <c16:uniqueId val="{00000003-E417-448F-99B4-4C91FB13E0B7}"/>
            </c:ext>
          </c:extLst>
        </c:ser>
        <c:dLbls>
          <c:showLegendKey val="0"/>
          <c:showVal val="0"/>
          <c:showCatName val="0"/>
          <c:showSerName val="0"/>
          <c:showPercent val="0"/>
          <c:showBubbleSize val="0"/>
        </c:dLbls>
        <c:smooth val="0"/>
        <c:axId val="382374304"/>
        <c:axId val="382373128"/>
      </c:lineChart>
      <c:catAx>
        <c:axId val="382374304"/>
        <c:scaling>
          <c:orientation val="minMax"/>
        </c:scaling>
        <c:delete val="0"/>
        <c:axPos val="b"/>
        <c:title>
          <c:tx>
            <c:rich>
              <a:bodyPr rot="0" spcFirstLastPara="1" vertOverflow="ellipsis" vert="horz" wrap="square" anchor="ctr" anchorCtr="1"/>
              <a:lstStyle/>
              <a:p>
                <a:pPr>
                  <a:defRPr lang="en-US" sz="1100" b="0" i="0" u="none" strike="noStrike" kern="1200" baseline="0" smtClean="0">
                    <a:solidFill>
                      <a:srgbClr val="404040"/>
                    </a:solidFill>
                    <a:latin typeface="+mn-lt"/>
                    <a:ea typeface="+mn-ea"/>
                    <a:cs typeface="+mn-cs"/>
                  </a:defRPr>
                </a:pPr>
                <a:r>
                  <a:rPr lang="en-US" err="1">
                    <a:solidFill>
                      <a:srgbClr val="404040"/>
                    </a:solidFill>
                  </a:rPr>
                  <a:t>Nachverfolgung</a:t>
                </a:r>
                <a:r>
                  <a:rPr lang="en-US">
                    <a:solidFill>
                      <a:srgbClr val="404040"/>
                    </a:solidFill>
                  </a:rPr>
                  <a:t> [Jahre]</a:t>
                </a:r>
              </a:p>
            </c:rich>
          </c:tx>
          <c:layout>
            <c:manualLayout>
              <c:xMode val="edge"/>
              <c:yMode val="edge"/>
              <c:x val="0.33651950886404702"/>
              <c:y val="0.80264551868151102"/>
            </c:manualLayout>
          </c:layout>
          <c:overlay val="0"/>
          <c:spPr>
            <a:noFill/>
            <a:ln>
              <a:noFill/>
            </a:ln>
            <a:effectLst/>
          </c:spPr>
          <c:txPr>
            <a:bodyPr rot="0" spcFirstLastPara="1" vertOverflow="ellipsis" vert="horz" wrap="square" anchor="ctr" anchorCtr="1"/>
            <a:lstStyle/>
            <a:p>
              <a:pPr>
                <a:defRPr lang="en-US" sz="1100" b="0" i="0" u="none" strike="noStrike" kern="1200" baseline="0" smtClean="0">
                  <a:solidFill>
                    <a:srgbClr val="404040"/>
                  </a:solidFill>
                  <a:latin typeface="+mn-lt"/>
                  <a:ea typeface="+mn-ea"/>
                  <a:cs typeface="+mn-cs"/>
                </a:defRPr>
              </a:pPr>
              <a:endParaRPr lang="de-DE"/>
            </a:p>
          </c:txPr>
        </c:title>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rgbClr val="404040"/>
                </a:solidFill>
                <a:latin typeface="+mn-lt"/>
                <a:ea typeface="+mn-ea"/>
                <a:cs typeface="+mn-cs"/>
              </a:defRPr>
            </a:pPr>
            <a:endParaRPr lang="de-DE"/>
          </a:p>
        </c:txPr>
        <c:crossAx val="382373128"/>
        <c:crosses val="autoZero"/>
        <c:auto val="1"/>
        <c:lblAlgn val="ctr"/>
        <c:lblOffset val="50"/>
        <c:tickMarkSkip val="1"/>
        <c:noMultiLvlLbl val="0"/>
      </c:catAx>
      <c:valAx>
        <c:axId val="382373128"/>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en-US" sz="1100" b="0" i="0" u="none" strike="noStrike" kern="1200" baseline="0" smtClean="0">
                    <a:solidFill>
                      <a:srgbClr val="404040"/>
                    </a:solidFill>
                    <a:latin typeface="+mn-lt"/>
                    <a:ea typeface="+mn-ea"/>
                    <a:cs typeface="+mn-cs"/>
                  </a:defRPr>
                </a:pPr>
                <a:r>
                  <a:rPr lang="en-US" err="1">
                    <a:solidFill>
                      <a:srgbClr val="404040"/>
                    </a:solidFill>
                  </a:rPr>
                  <a:t>Wahrscheinlichkeit</a:t>
                </a:r>
                <a:r>
                  <a:rPr lang="en-US">
                    <a:solidFill>
                      <a:srgbClr val="404040"/>
                    </a:solidFill>
                  </a:rPr>
                  <a:t> für Symptom-</a:t>
                </a:r>
                <a:r>
                  <a:rPr lang="en-US" err="1">
                    <a:solidFill>
                      <a:srgbClr val="404040"/>
                    </a:solidFill>
                  </a:rPr>
                  <a:t>freie</a:t>
                </a:r>
                <a:r>
                  <a:rPr lang="en-US">
                    <a:solidFill>
                      <a:srgbClr val="404040"/>
                    </a:solidFill>
                  </a:rPr>
                  <a:t> Zeit</a:t>
                </a:r>
              </a:p>
            </c:rich>
          </c:tx>
          <c:layout>
            <c:manualLayout>
              <c:xMode val="edge"/>
              <c:yMode val="edge"/>
              <c:x val="2.9470810712647986E-3"/>
              <c:y val="0.15144560912892263"/>
            </c:manualLayout>
          </c:layout>
          <c:overlay val="0"/>
          <c:spPr>
            <a:noFill/>
            <a:ln>
              <a:noFill/>
            </a:ln>
            <a:effectLst/>
          </c:spPr>
          <c:txPr>
            <a:bodyPr rot="-5400000" spcFirstLastPara="1" vertOverflow="ellipsis" vert="horz" wrap="square" anchor="ctr" anchorCtr="1"/>
            <a:lstStyle/>
            <a:p>
              <a:pPr>
                <a:defRPr lang="en-US" sz="1100" b="0" i="0" u="none" strike="noStrike" kern="1200" baseline="0" smtClean="0">
                  <a:solidFill>
                    <a:srgbClr val="404040"/>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rgbClr val="404040"/>
                </a:solidFill>
                <a:latin typeface="+mn-lt"/>
                <a:ea typeface="+mn-ea"/>
                <a:cs typeface="+mn-cs"/>
              </a:defRPr>
            </a:pPr>
            <a:endParaRPr lang="de-DE"/>
          </a:p>
        </c:txPr>
        <c:crossAx val="382374304"/>
        <c:crossesAt val="1"/>
        <c:crossBetween val="midCat"/>
        <c:majorUnit val="0.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a:solidFill>
            <a:schemeClr val="tx1"/>
          </a:solidFill>
        </a:defRPr>
      </a:pPr>
      <a:endParaRPr lang="de-DE"/>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119693"/>
              </a:solidFill>
              <a:ln w="19050">
                <a:noFill/>
              </a:ln>
              <a:effectLst/>
            </c:spPr>
            <c:extLst>
              <c:ext xmlns:c16="http://schemas.microsoft.com/office/drawing/2014/chart" uri="{C3380CC4-5D6E-409C-BE32-E72D297353CC}">
                <c16:uniqueId val="{00000001-6CFF-4413-880A-26EC9BC0F059}"/>
              </c:ext>
            </c:extLst>
          </c:dPt>
          <c:dPt>
            <c:idx val="1"/>
            <c:bubble3D val="0"/>
            <c:spPr>
              <a:solidFill>
                <a:srgbClr val="81879D">
                  <a:lumMod val="40000"/>
                  <a:lumOff val="60000"/>
                </a:srgbClr>
              </a:solidFill>
              <a:ln w="19050">
                <a:noFill/>
              </a:ln>
              <a:effectLst/>
            </c:spPr>
            <c:extLst>
              <c:ext xmlns:c16="http://schemas.microsoft.com/office/drawing/2014/chart" uri="{C3380CC4-5D6E-409C-BE32-E72D297353CC}">
                <c16:uniqueId val="{00000003-6CFF-4413-880A-26EC9BC0F05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CFF-4413-880A-26EC9BC0F05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CFF-4413-880A-26EC9BC0F059}"/>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0.77</c:v>
                </c:pt>
                <c:pt idx="1">
                  <c:v>0.23</c:v>
                </c:pt>
              </c:numCache>
            </c:numRef>
          </c:val>
          <c:extLst>
            <c:ext xmlns:c16="http://schemas.microsoft.com/office/drawing/2014/chart" uri="{C3380CC4-5D6E-409C-BE32-E72D297353CC}">
              <c16:uniqueId val="{00000008-6CFF-4413-880A-26EC9BC0F059}"/>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5CFFC6">
                  <a:lumMod val="75000"/>
                </a:srgbClr>
              </a:solidFill>
              <a:ln w="19050">
                <a:noFill/>
              </a:ln>
              <a:effectLst/>
            </c:spPr>
            <c:extLst>
              <c:ext xmlns:c16="http://schemas.microsoft.com/office/drawing/2014/chart" uri="{C3380CC4-5D6E-409C-BE32-E72D297353CC}">
                <c16:uniqueId val="{00000001-8FB1-4671-97C1-E9C20EE8AB94}"/>
              </c:ext>
            </c:extLst>
          </c:dPt>
          <c:dPt>
            <c:idx val="1"/>
            <c:bubble3D val="0"/>
            <c:spPr>
              <a:solidFill>
                <a:srgbClr val="81879D">
                  <a:lumMod val="40000"/>
                  <a:lumOff val="60000"/>
                </a:srgbClr>
              </a:solidFill>
              <a:ln w="19050">
                <a:noFill/>
              </a:ln>
              <a:effectLst/>
            </c:spPr>
            <c:extLst>
              <c:ext xmlns:c16="http://schemas.microsoft.com/office/drawing/2014/chart" uri="{C3380CC4-5D6E-409C-BE32-E72D297353CC}">
                <c16:uniqueId val="{00000003-8FB1-4671-97C1-E9C20EE8AB94}"/>
              </c:ext>
            </c:extLst>
          </c:dPt>
          <c:dPt>
            <c:idx val="2"/>
            <c:bubble3D val="0"/>
            <c:spPr>
              <a:solidFill>
                <a:schemeClr val="accent3"/>
              </a:solidFill>
              <a:ln w="19050">
                <a:noFill/>
              </a:ln>
              <a:effectLst/>
            </c:spPr>
            <c:extLst>
              <c:ext xmlns:c16="http://schemas.microsoft.com/office/drawing/2014/chart" uri="{C3380CC4-5D6E-409C-BE32-E72D297353CC}">
                <c16:uniqueId val="{00000005-8FB1-4671-97C1-E9C20EE8AB94}"/>
              </c:ext>
            </c:extLst>
          </c:dPt>
          <c:dPt>
            <c:idx val="3"/>
            <c:bubble3D val="0"/>
            <c:spPr>
              <a:solidFill>
                <a:schemeClr val="accent4"/>
              </a:solidFill>
              <a:ln w="19050">
                <a:noFill/>
              </a:ln>
              <a:effectLst/>
            </c:spPr>
            <c:extLst>
              <c:ext xmlns:c16="http://schemas.microsoft.com/office/drawing/2014/chart" uri="{C3380CC4-5D6E-409C-BE32-E72D297353CC}">
                <c16:uniqueId val="{00000007-8FB1-4671-97C1-E9C20EE8AB94}"/>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0.57999999999999996</c:v>
                </c:pt>
                <c:pt idx="1">
                  <c:v>0.42</c:v>
                </c:pt>
              </c:numCache>
            </c:numRef>
          </c:val>
          <c:extLst>
            <c:ext xmlns:c16="http://schemas.microsoft.com/office/drawing/2014/chart" uri="{C3380CC4-5D6E-409C-BE32-E72D297353CC}">
              <c16:uniqueId val="{00000008-8FB1-4671-97C1-E9C20EE8AB94}"/>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030F3B"/>
              </a:solidFill>
              <a:ln w="19050">
                <a:noFill/>
              </a:ln>
              <a:effectLst/>
            </c:spPr>
            <c:extLst>
              <c:ext xmlns:c16="http://schemas.microsoft.com/office/drawing/2014/chart" uri="{C3380CC4-5D6E-409C-BE32-E72D297353CC}">
                <c16:uniqueId val="{00000001-B155-41BD-97A4-61476FA266B9}"/>
              </c:ext>
            </c:extLst>
          </c:dPt>
          <c:dPt>
            <c:idx val="1"/>
            <c:bubble3D val="0"/>
            <c:spPr>
              <a:solidFill>
                <a:srgbClr val="81879D">
                  <a:lumMod val="60000"/>
                  <a:lumOff val="40000"/>
                </a:srgbClr>
              </a:solidFill>
              <a:ln w="19050">
                <a:noFill/>
              </a:ln>
              <a:effectLst/>
            </c:spPr>
            <c:extLst>
              <c:ext xmlns:c16="http://schemas.microsoft.com/office/drawing/2014/chart" uri="{C3380CC4-5D6E-409C-BE32-E72D297353CC}">
                <c16:uniqueId val="{00000003-B155-41BD-97A4-61476FA266B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155-41BD-97A4-61476FA266B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155-41BD-97A4-61476FA266B9}"/>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0.49</c:v>
                </c:pt>
                <c:pt idx="1">
                  <c:v>0.51</c:v>
                </c:pt>
              </c:numCache>
            </c:numRef>
          </c:val>
          <c:extLst>
            <c:ext xmlns:c16="http://schemas.microsoft.com/office/drawing/2014/chart" uri="{C3380CC4-5D6E-409C-BE32-E72D297353CC}">
              <c16:uniqueId val="{00000008-B155-41BD-97A4-61476FA266B9}"/>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00D1CC"/>
              </a:solidFill>
              <a:ln w="19050">
                <a:noFill/>
              </a:ln>
              <a:effectLst/>
            </c:spPr>
            <c:extLst>
              <c:ext xmlns:c16="http://schemas.microsoft.com/office/drawing/2014/chart" uri="{C3380CC4-5D6E-409C-BE32-E72D297353CC}">
                <c16:uniqueId val="{00000001-A5BC-453F-B5AF-1CF82A01CB62}"/>
              </c:ext>
            </c:extLst>
          </c:dPt>
          <c:dPt>
            <c:idx val="1"/>
            <c:bubble3D val="0"/>
            <c:spPr>
              <a:solidFill>
                <a:srgbClr val="81879D">
                  <a:lumMod val="40000"/>
                  <a:lumOff val="60000"/>
                </a:srgbClr>
              </a:solidFill>
              <a:ln w="19050">
                <a:noFill/>
              </a:ln>
              <a:effectLst/>
            </c:spPr>
            <c:extLst>
              <c:ext xmlns:c16="http://schemas.microsoft.com/office/drawing/2014/chart" uri="{C3380CC4-5D6E-409C-BE32-E72D297353CC}">
                <c16:uniqueId val="{00000003-A5BC-453F-B5AF-1CF82A01CB62}"/>
              </c:ext>
            </c:extLst>
          </c:dPt>
          <c:dPt>
            <c:idx val="2"/>
            <c:bubble3D val="0"/>
            <c:spPr>
              <a:solidFill>
                <a:schemeClr val="accent3"/>
              </a:solidFill>
              <a:ln w="19050">
                <a:noFill/>
              </a:ln>
              <a:effectLst/>
            </c:spPr>
            <c:extLst>
              <c:ext xmlns:c16="http://schemas.microsoft.com/office/drawing/2014/chart" uri="{C3380CC4-5D6E-409C-BE32-E72D297353CC}">
                <c16:uniqueId val="{00000005-A5BC-453F-B5AF-1CF82A01CB62}"/>
              </c:ext>
            </c:extLst>
          </c:dPt>
          <c:dPt>
            <c:idx val="3"/>
            <c:bubble3D val="0"/>
            <c:spPr>
              <a:solidFill>
                <a:schemeClr val="accent4"/>
              </a:solidFill>
              <a:ln w="19050">
                <a:noFill/>
              </a:ln>
              <a:effectLst/>
            </c:spPr>
            <c:extLst>
              <c:ext xmlns:c16="http://schemas.microsoft.com/office/drawing/2014/chart" uri="{C3380CC4-5D6E-409C-BE32-E72D297353CC}">
                <c16:uniqueId val="{00000007-A5BC-453F-B5AF-1CF82A01CB62}"/>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0.32</c:v>
                </c:pt>
                <c:pt idx="1">
                  <c:v>0.68</c:v>
                </c:pt>
              </c:numCache>
            </c:numRef>
          </c:val>
          <c:extLst>
            <c:ext xmlns:c16="http://schemas.microsoft.com/office/drawing/2014/chart" uri="{C3380CC4-5D6E-409C-BE32-E72D297353CC}">
              <c16:uniqueId val="{00000008-A5BC-453F-B5AF-1CF82A01CB62}"/>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119693"/>
              </a:solidFill>
              <a:ln w="19050">
                <a:noFill/>
              </a:ln>
              <a:effectLst/>
            </c:spPr>
            <c:extLst>
              <c:ext xmlns:c16="http://schemas.microsoft.com/office/drawing/2014/chart" uri="{C3380CC4-5D6E-409C-BE32-E72D297353CC}">
                <c16:uniqueId val="{00000001-A437-4663-B9B0-A6768DFC10B9}"/>
              </c:ext>
            </c:extLst>
          </c:dPt>
          <c:dPt>
            <c:idx val="1"/>
            <c:bubble3D val="0"/>
            <c:spPr>
              <a:solidFill>
                <a:srgbClr val="119693">
                  <a:lumMod val="75000"/>
                </a:srgbClr>
              </a:solidFill>
              <a:ln w="19050">
                <a:noFill/>
              </a:ln>
              <a:effectLst/>
            </c:spPr>
            <c:extLst>
              <c:ext xmlns:c16="http://schemas.microsoft.com/office/drawing/2014/chart" uri="{C3380CC4-5D6E-409C-BE32-E72D297353CC}">
                <c16:uniqueId val="{00000003-A437-4663-B9B0-A6768DFC10B9}"/>
              </c:ext>
            </c:extLst>
          </c:dPt>
          <c:dPt>
            <c:idx val="2"/>
            <c:bubble3D val="0"/>
            <c:spPr>
              <a:solidFill>
                <a:srgbClr val="119693">
                  <a:lumMod val="50000"/>
                </a:srgbClr>
              </a:solidFill>
              <a:ln w="19050">
                <a:noFill/>
              </a:ln>
              <a:effectLst/>
            </c:spPr>
            <c:extLst>
              <c:ext xmlns:c16="http://schemas.microsoft.com/office/drawing/2014/chart" uri="{C3380CC4-5D6E-409C-BE32-E72D297353CC}">
                <c16:uniqueId val="{00000005-A437-4663-B9B0-A6768DFC10B9}"/>
              </c:ext>
            </c:extLst>
          </c:dPt>
          <c:dPt>
            <c:idx val="3"/>
            <c:bubble3D val="0"/>
            <c:spPr>
              <a:solidFill>
                <a:srgbClr val="81879D">
                  <a:lumMod val="40000"/>
                  <a:lumOff val="60000"/>
                </a:srgbClr>
              </a:solidFill>
              <a:ln w="19050">
                <a:noFill/>
              </a:ln>
              <a:effectLst/>
            </c:spPr>
            <c:extLst>
              <c:ext xmlns:c16="http://schemas.microsoft.com/office/drawing/2014/chart" uri="{C3380CC4-5D6E-409C-BE32-E72D297353CC}">
                <c16:uniqueId val="{00000007-A437-4663-B9B0-A6768DFC10B9}"/>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0.75</c:v>
                </c:pt>
                <c:pt idx="1">
                  <c:v>0.01</c:v>
                </c:pt>
                <c:pt idx="2">
                  <c:v>0.05</c:v>
                </c:pt>
                <c:pt idx="3">
                  <c:v>0.19</c:v>
                </c:pt>
              </c:numCache>
            </c:numRef>
          </c:val>
          <c:extLst>
            <c:ext xmlns:c16="http://schemas.microsoft.com/office/drawing/2014/chart" uri="{C3380CC4-5D6E-409C-BE32-E72D297353CC}">
              <c16:uniqueId val="{00000008-A437-4663-B9B0-A6768DFC10B9}"/>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5CFFC6">
                  <a:lumMod val="75000"/>
                </a:srgbClr>
              </a:solidFill>
              <a:ln w="19050">
                <a:noFill/>
              </a:ln>
              <a:effectLst/>
            </c:spPr>
            <c:extLst>
              <c:ext xmlns:c16="http://schemas.microsoft.com/office/drawing/2014/chart" uri="{C3380CC4-5D6E-409C-BE32-E72D297353CC}">
                <c16:uniqueId val="{00000001-4CA2-4C31-90B1-D952159A674C}"/>
              </c:ext>
            </c:extLst>
          </c:dPt>
          <c:dPt>
            <c:idx val="1"/>
            <c:bubble3D val="0"/>
            <c:spPr>
              <a:solidFill>
                <a:srgbClr val="5CFFC6">
                  <a:lumMod val="50000"/>
                </a:srgbClr>
              </a:solidFill>
              <a:ln w="19050">
                <a:noFill/>
              </a:ln>
              <a:effectLst/>
            </c:spPr>
            <c:extLst>
              <c:ext xmlns:c16="http://schemas.microsoft.com/office/drawing/2014/chart" uri="{C3380CC4-5D6E-409C-BE32-E72D297353CC}">
                <c16:uniqueId val="{00000003-4CA2-4C31-90B1-D952159A674C}"/>
              </c:ext>
            </c:extLst>
          </c:dPt>
          <c:dPt>
            <c:idx val="2"/>
            <c:bubble3D val="0"/>
            <c:spPr>
              <a:solidFill>
                <a:srgbClr val="81879D">
                  <a:lumMod val="40000"/>
                  <a:lumOff val="60000"/>
                </a:srgbClr>
              </a:solidFill>
              <a:ln w="19050">
                <a:noFill/>
              </a:ln>
              <a:effectLst/>
            </c:spPr>
            <c:extLst>
              <c:ext xmlns:c16="http://schemas.microsoft.com/office/drawing/2014/chart" uri="{C3380CC4-5D6E-409C-BE32-E72D297353CC}">
                <c16:uniqueId val="{00000005-4CA2-4C31-90B1-D952159A674C}"/>
              </c:ext>
            </c:extLst>
          </c:dPt>
          <c:dPt>
            <c:idx val="3"/>
            <c:bubble3D val="0"/>
            <c:spPr>
              <a:solidFill>
                <a:schemeClr val="accent4"/>
              </a:solidFill>
              <a:ln w="19050">
                <a:noFill/>
              </a:ln>
              <a:effectLst/>
            </c:spPr>
            <c:extLst>
              <c:ext xmlns:c16="http://schemas.microsoft.com/office/drawing/2014/chart" uri="{C3380CC4-5D6E-409C-BE32-E72D297353CC}">
                <c16:uniqueId val="{00000007-4CA2-4C31-90B1-D952159A674C}"/>
              </c:ext>
            </c:extLst>
          </c:dPt>
          <c:cat>
            <c:strRef>
              <c:f>Sheet1!$A$2:$A$5</c:f>
              <c:strCache>
                <c:ptCount val="4"/>
                <c:pt idx="0">
                  <c:v>1st Qtr</c:v>
                </c:pt>
                <c:pt idx="1">
                  <c:v>2nd Qtr</c:v>
                </c:pt>
                <c:pt idx="2">
                  <c:v>3rd Qtr</c:v>
                </c:pt>
                <c:pt idx="3">
                  <c:v>4th Qtr</c:v>
                </c:pt>
              </c:strCache>
            </c:strRef>
          </c:cat>
          <c:val>
            <c:numRef>
              <c:f>Sheet1!$B$2:$B$5</c:f>
              <c:numCache>
                <c:formatCode>0%</c:formatCode>
                <c:ptCount val="4"/>
                <c:pt idx="0">
                  <c:v>0.21</c:v>
                </c:pt>
                <c:pt idx="1">
                  <c:v>0.21</c:v>
                </c:pt>
                <c:pt idx="2">
                  <c:v>0.57999999999999996</c:v>
                </c:pt>
              </c:numCache>
            </c:numRef>
          </c:val>
          <c:extLst>
            <c:ext xmlns:c16="http://schemas.microsoft.com/office/drawing/2014/chart" uri="{C3380CC4-5D6E-409C-BE32-E72D297353CC}">
              <c16:uniqueId val="{00000008-4CA2-4C31-90B1-D952159A674C}"/>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0.91058</cdr:x>
      <cdr:y>0.71722</cdr:y>
    </cdr:from>
    <cdr:to>
      <cdr:x>0.98797</cdr:x>
      <cdr:y>0.83835</cdr:y>
    </cdr:to>
    <cdr:sp macro="" textlink="">
      <cdr:nvSpPr>
        <cdr:cNvPr id="2" name="TextBox 1">
          <a:extLst xmlns:a="http://schemas.openxmlformats.org/drawingml/2006/main">
            <a:ext uri="{FF2B5EF4-FFF2-40B4-BE49-F238E27FC236}">
              <a16:creationId xmlns:a16="http://schemas.microsoft.com/office/drawing/2014/main" id="{B94A810A-7138-A003-850C-A66DCB65AD75}"/>
            </a:ext>
          </a:extLst>
        </cdr:cNvPr>
        <cdr:cNvSpPr txBox="1"/>
      </cdr:nvSpPr>
      <cdr:spPr>
        <a:xfrm xmlns:a="http://schemas.openxmlformats.org/drawingml/2006/main">
          <a:off x="4294059" y="2301584"/>
          <a:ext cx="364951" cy="38870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100" dirty="0">
              <a:solidFill>
                <a:schemeClr val="tx1"/>
              </a:solidFill>
            </a:rPr>
            <a:t>10</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795986D-8BE5-CF41-BDD9-ABAFDA2F44C7}" type="datetimeFigureOut">
              <a:rPr lang="fr-FR" smtClean="0"/>
              <a:t>14/01/2026</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6DFDA78-543E-4D49-948C-0112778612F3}" type="slidenum">
              <a:rPr lang="fr-FR" smtClean="0"/>
              <a:t>‹Nr.›</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ABC6454-8C49-4AFA-8B67-E69B53E09A31}" type="datetimeFigureOut">
              <a:rPr lang="fr-FR" smtClean="0"/>
              <a:t>14/01/2026</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F576107-2EC1-4836-BBE2-B29C7F5CEAC4}" type="slidenum">
              <a:rPr lang="fr-FR" smtClean="0"/>
              <a:t>‹Nr.›</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08C5B8-3703-367C-DCE6-F0D7F7581D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9C1237-5336-C256-F52F-7EA3303914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371776-621F-D6E1-118A-B49B61EF14B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FAA7AE0-FA14-51EC-D2B5-DAEBCBE96AB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ct val="0"/>
              </a:spcBef>
              <a:spcAft>
                <a:spcPct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Calibri" panose="020F0502020204030204"/>
                <a:cs typeface="Arial"/>
              </a:rPr>
              <a:pPr marL="0" marR="0" lvl="0" indent="0" algn="r" defTabSz="457200" rtl="0" eaLnBrk="1" fontAlgn="auto" latinLnBrk="0" hangingPunct="1">
                <a:lnSpc>
                  <a:spcPct val="100000"/>
                </a:lnSpc>
                <a:spcBef>
                  <a:spcPct val="0"/>
                </a:spcBef>
                <a:spcAft>
                  <a:spcPct val="0"/>
                </a:spcAft>
                <a:buClrTx/>
                <a:buSzTx/>
                <a:buFontTx/>
                <a:buNone/>
                <a:tabLst/>
                <a:defRPr/>
              </a:pPr>
              <a:t>2</a:t>
            </a:fld>
            <a:endParaRPr kumimoji="0" lang="fr-FR" sz="13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cxnSp>
        <p:nvCxnSpPr>
          <p:cNvPr id="6" name="Straight Connector 5">
            <a:extLst>
              <a:ext uri="{FF2B5EF4-FFF2-40B4-BE49-F238E27FC236}">
                <a16:creationId xmlns:a16="http://schemas.microsoft.com/office/drawing/2014/main" id="{B20C06BE-4E51-37D3-69D8-6D6FCECB4D0C}"/>
              </a:ext>
            </a:extLst>
          </p:cNvPr>
          <p:cNvCxnSpPr>
            <a:endCxn id="20" idx="3"/>
          </p:cNvCxnSpPr>
          <p:nvPr/>
        </p:nvCxnSpPr>
        <p:spPr>
          <a:xfrm flipH="1">
            <a:off x="5361038" y="2892120"/>
            <a:ext cx="836714" cy="122074"/>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FFF323A6-8A39-7388-2E52-271BDA6B505A}"/>
              </a:ext>
            </a:extLst>
          </p:cNvPr>
          <p:cNvCxnSpPr>
            <a:stCxn id="19" idx="1"/>
          </p:cNvCxnSpPr>
          <p:nvPr/>
        </p:nvCxnSpPr>
        <p:spPr>
          <a:xfrm flipH="1" flipV="1">
            <a:off x="660248" y="2892120"/>
            <a:ext cx="777719" cy="329807"/>
          </a:xfrm>
          <a:prstGeom prst="line">
            <a:avLst/>
          </a:prstGeom>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C8DBD06C-912E-B115-95DB-656E7BA8720A}"/>
              </a:ext>
            </a:extLst>
          </p:cNvPr>
          <p:cNvSpPr txBox="1"/>
          <p:nvPr/>
        </p:nvSpPr>
        <p:spPr>
          <a:xfrm>
            <a:off x="6193613" y="3624953"/>
            <a:ext cx="640080" cy="140817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7. Frommer 2021/</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2/Sp. 1/¶1/ln12-13, 18-19, 15-24</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8. Hughes 2016/</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S.4936/Sp.1/¶3/</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ln1-6; Abbildung 1</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9. Krzewska 2016/</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3/Sp. 1/¶1/ln1-8</a:t>
            </a:r>
          </a:p>
        </p:txBody>
      </p:sp>
      <p:cxnSp>
        <p:nvCxnSpPr>
          <p:cNvPr id="10" name="Straight Connector 9">
            <a:extLst>
              <a:ext uri="{FF2B5EF4-FFF2-40B4-BE49-F238E27FC236}">
                <a16:creationId xmlns:a16="http://schemas.microsoft.com/office/drawing/2014/main" id="{20E71410-FFA7-6BF2-52B2-D8F296D24F82}"/>
              </a:ext>
            </a:extLst>
          </p:cNvPr>
          <p:cNvCxnSpPr>
            <a:endCxn id="9" idx="1"/>
          </p:cNvCxnSpPr>
          <p:nvPr/>
        </p:nvCxnSpPr>
        <p:spPr>
          <a:xfrm>
            <a:off x="5080000" y="3941243"/>
            <a:ext cx="1113613" cy="387799"/>
          </a:xfrm>
          <a:prstGeom prst="line">
            <a:avLst/>
          </a:prstGeom>
        </p:spPr>
        <p:style>
          <a:lnRef idx="1">
            <a:schemeClr val="dk1"/>
          </a:lnRef>
          <a:fillRef idx="0">
            <a:schemeClr val="dk1"/>
          </a:fillRef>
          <a:effectRef idx="0">
            <a:schemeClr val="dk1"/>
          </a:effectRef>
          <a:fontRef idx="minor">
            <a:schemeClr val="tx1"/>
          </a:fontRef>
        </p:style>
      </p:cxnSp>
      <p:sp>
        <p:nvSpPr>
          <p:cNvPr id="19" name="Rectangle 18">
            <a:extLst>
              <a:ext uri="{FF2B5EF4-FFF2-40B4-BE49-F238E27FC236}">
                <a16:creationId xmlns:a16="http://schemas.microsoft.com/office/drawing/2014/main" id="{0EA3D14B-DBBE-648D-CC19-A92AB3645B87}"/>
              </a:ext>
            </a:extLst>
          </p:cNvPr>
          <p:cNvSpPr/>
          <p:nvPr/>
        </p:nvSpPr>
        <p:spPr>
          <a:xfrm>
            <a:off x="1437967" y="3123315"/>
            <a:ext cx="3923071" cy="19722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20" name="Rectangle 19">
            <a:extLst>
              <a:ext uri="{FF2B5EF4-FFF2-40B4-BE49-F238E27FC236}">
                <a16:creationId xmlns:a16="http://schemas.microsoft.com/office/drawing/2014/main" id="{83518728-E586-5A33-54F5-056969D857A8}"/>
              </a:ext>
            </a:extLst>
          </p:cNvPr>
          <p:cNvSpPr/>
          <p:nvPr/>
        </p:nvSpPr>
        <p:spPr>
          <a:xfrm>
            <a:off x="1437967" y="2905073"/>
            <a:ext cx="3923071" cy="2182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Calibri" panose="020F0502020204030204"/>
              <a:cs typeface="Arial"/>
            </a:endParaRPr>
          </a:p>
        </p:txBody>
      </p:sp>
      <p:cxnSp>
        <p:nvCxnSpPr>
          <p:cNvPr id="25" name="Straight Connector 24">
            <a:extLst>
              <a:ext uri="{FF2B5EF4-FFF2-40B4-BE49-F238E27FC236}">
                <a16:creationId xmlns:a16="http://schemas.microsoft.com/office/drawing/2014/main" id="{8A124D79-07D0-2865-0BF6-AF2B40399B23}"/>
              </a:ext>
            </a:extLst>
          </p:cNvPr>
          <p:cNvCxnSpPr/>
          <p:nvPr/>
        </p:nvCxnSpPr>
        <p:spPr>
          <a:xfrm flipH="1">
            <a:off x="682841" y="3859923"/>
            <a:ext cx="98612" cy="425206"/>
          </a:xfrm>
          <a:prstGeom prst="line">
            <a:avLst/>
          </a:prstGeom>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C0DC187D-1ECD-0A9C-02C7-2D3EDB7362C4}"/>
              </a:ext>
            </a:extLst>
          </p:cNvPr>
          <p:cNvSpPr txBox="1"/>
          <p:nvPr/>
        </p:nvSpPr>
        <p:spPr>
          <a:xfrm>
            <a:off x="-28569" y="4229100"/>
            <a:ext cx="688817" cy="1773936"/>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6. Ziegler 2010/</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469/Tabelle 1/Zeilen „Mehrere betroffene FDRs“, „Identische Zwillinge betroffen“, „Mehrere betroffene FDRs + HLA-Risikogene“</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Berechnung: Alle Werte sind höher als Zeilen in der Kategorie „intermediäres Risiko“</a:t>
            </a:r>
          </a:p>
        </p:txBody>
      </p:sp>
      <p:sp>
        <p:nvSpPr>
          <p:cNvPr id="13" name="TextBox 12">
            <a:extLst>
              <a:ext uri="{FF2B5EF4-FFF2-40B4-BE49-F238E27FC236}">
                <a16:creationId xmlns:a16="http://schemas.microsoft.com/office/drawing/2014/main" id="{752B604D-42C7-3B4F-5168-1318DFFCAC06}"/>
              </a:ext>
            </a:extLst>
          </p:cNvPr>
          <p:cNvSpPr txBox="1"/>
          <p:nvPr/>
        </p:nvSpPr>
        <p:spPr>
          <a:xfrm>
            <a:off x="6197752" y="1903818"/>
            <a:ext cx="688817" cy="186537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1. Redondo 2001/</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S.356/c2/¶2/</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Zeilen 8-14</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2. Kaprio 1992/</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1062/Tabelle 1/</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Spalte „Alter 1985“;</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c2/¶3/Zeile 1-2; S. 1063/C1/¶2/</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Zeile 3-5</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3. Hyttinen 2009/1052/Tabelle 1/</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Zeile „Alter bei Beginn</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bei Indexzwilling</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 10 Jahre“ </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endParaRPr kumimoji="0" lang="en-US" sz="600" b="0" i="0" u="none" strike="noStrike" kern="1200" cap="none" spc="0" normalizeH="0" baseline="0" noProof="0">
              <a:ln>
                <a:noFill/>
              </a:ln>
              <a:solidFill>
                <a:srgbClr val="FF0000"/>
              </a:solidFill>
              <a:effectLst/>
              <a:uLnTx/>
              <a:uFillTx/>
              <a:latin typeface="Calibri" panose="020F0502020204030204"/>
              <a:ea typeface="Calibri" panose="020F0502020204030204"/>
              <a:cs typeface="Arial"/>
            </a:endParaRPr>
          </a:p>
        </p:txBody>
      </p:sp>
      <p:sp>
        <p:nvSpPr>
          <p:cNvPr id="16" name="TextBox 15">
            <a:extLst>
              <a:ext uri="{FF2B5EF4-FFF2-40B4-BE49-F238E27FC236}">
                <a16:creationId xmlns:a16="http://schemas.microsoft.com/office/drawing/2014/main" id="{0FB9B529-1A1C-47B2-C494-5EC4E94087CD}"/>
              </a:ext>
            </a:extLst>
          </p:cNvPr>
          <p:cNvSpPr txBox="1"/>
          <p:nvPr/>
        </p:nvSpPr>
        <p:spPr>
          <a:xfrm>
            <a:off x="-23008" y="1971213"/>
            <a:ext cx="688817" cy="2596895"/>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4. Hjort 2017/</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4/Tabelle 2/</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Spalten „ORa“, „ORb“</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5. Hemminki 2009/</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1822/Tabelle 1/</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Spalten „Alter bei Diagnose“, </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„Alle, SIR“ </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6. Ziegler 2010/</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S.469/Tabelle 1/Zeilen „Keine betroffene FDR“ und „Ein betroffenes FDR“ durch „Schwester mit T1D“</a:t>
            </a:r>
          </a:p>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rgbClr val="FF0000"/>
              </a:solidFill>
              <a:effectLst/>
              <a:uLnTx/>
              <a:uFillTx/>
              <a:latin typeface="Calibri" panose="020F0502020204030204"/>
              <a:ea typeface="Calibri" panose="020F0502020204030204"/>
              <a:cs typeface="Arial"/>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Berechnungen: </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Höchstes Risiko = Geschwister mit T1D = 8 = 20-mal höher als Risiko ohne betroffene FDR</a:t>
            </a:r>
          </a:p>
        </p:txBody>
      </p:sp>
    </p:spTree>
    <p:extLst>
      <p:ext uri="{BB962C8B-B14F-4D97-AF65-F5344CB8AC3E}">
        <p14:creationId xmlns:p14="http://schemas.microsoft.com/office/powerpoint/2010/main" val="1735208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0A4C8-3213-0BDA-996C-DCBB52D1E7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703794-9F9E-0DC9-82BF-81445FAEB6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298AC9-A646-3266-9226-233BCE8DFCD2}"/>
              </a:ext>
            </a:extLst>
          </p:cNvPr>
          <p:cNvSpPr>
            <a:spLocks noGrp="1"/>
          </p:cNvSpPr>
          <p:nvPr>
            <p:ph type="body" idx="1"/>
          </p:nvPr>
        </p:nvSpPr>
        <p:spPr>
          <a:xfrm>
            <a:off x="439738" y="4821506"/>
            <a:ext cx="6008687" cy="3944868"/>
          </a:xfrm>
        </p:spPr>
        <p:txBody>
          <a:bodyPr/>
          <a:lstStyle/>
          <a:p>
            <a:pPr>
              <a:spcAft>
                <a:spcPts val="600"/>
              </a:spcAft>
            </a:pPr>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9278E1CB-B2A5-0D1B-D713-F9919B658DB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4DF92B49-CCC5-3EE9-13B1-7C4BD1076DB5}"/>
              </a:ext>
            </a:extLst>
          </p:cNvPr>
          <p:cNvSpPr txBox="1"/>
          <p:nvPr/>
        </p:nvSpPr>
        <p:spPr>
          <a:xfrm>
            <a:off x="11271" y="1252538"/>
            <a:ext cx="640080" cy="683264"/>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Buzzetti 2022/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p4/Box 1/ln20-21</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p7/¶4/ln1-2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ln9-12</a:t>
            </a:r>
          </a:p>
        </p:txBody>
      </p:sp>
      <p:cxnSp>
        <p:nvCxnSpPr>
          <p:cNvPr id="6" name="Straight Connector 5">
            <a:extLst>
              <a:ext uri="{FF2B5EF4-FFF2-40B4-BE49-F238E27FC236}">
                <a16:creationId xmlns:a16="http://schemas.microsoft.com/office/drawing/2014/main" id="{35B513C2-A538-A2F1-6621-F964A8F4A7E3}"/>
              </a:ext>
            </a:extLst>
          </p:cNvPr>
          <p:cNvCxnSpPr>
            <a:cxnSpLocks/>
          </p:cNvCxnSpPr>
          <p:nvPr/>
        </p:nvCxnSpPr>
        <p:spPr>
          <a:xfrm>
            <a:off x="663389" y="1386545"/>
            <a:ext cx="182880" cy="94"/>
          </a:xfrm>
          <a:prstGeom prst="line">
            <a:avLst/>
          </a:prstGeom>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8CBE50E9-81FF-060E-EAA2-6A7AA89068AA}"/>
              </a:ext>
            </a:extLst>
          </p:cNvPr>
          <p:cNvSpPr txBox="1"/>
          <p:nvPr/>
        </p:nvSpPr>
        <p:spPr>
          <a:xfrm>
            <a:off x="11271" y="2510698"/>
            <a:ext cx="640080" cy="132959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ln1-2, 9-12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Weinstock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p3413/col1/¶2/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 10-14; p3416/Table 2/§Age stratification</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5. Munoz 2019/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p277/col3/¶2/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ln4-13; p279/c2/¶2; c3/¶1/lines 1-4</a:t>
            </a:r>
          </a:p>
        </p:txBody>
      </p:sp>
      <p:sp>
        <p:nvSpPr>
          <p:cNvPr id="8" name="Left Brace 7">
            <a:extLst>
              <a:ext uri="{FF2B5EF4-FFF2-40B4-BE49-F238E27FC236}">
                <a16:creationId xmlns:a16="http://schemas.microsoft.com/office/drawing/2014/main" id="{0E472B66-D640-CB4C-5990-E4EC452ABA60}"/>
              </a:ext>
            </a:extLst>
          </p:cNvPr>
          <p:cNvSpPr/>
          <p:nvPr/>
        </p:nvSpPr>
        <p:spPr>
          <a:xfrm>
            <a:off x="643122" y="2023976"/>
            <a:ext cx="354946" cy="139046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C19A6793-DF6C-F424-9D65-886B5B3E2F8B}"/>
              </a:ext>
            </a:extLst>
          </p:cNvPr>
          <p:cNvSpPr txBox="1"/>
          <p:nvPr/>
        </p:nvSpPr>
        <p:spPr>
          <a:xfrm>
            <a:off x="6235202" y="2437794"/>
            <a:ext cx="640080" cy="867930"/>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p7/¶3/ln2-4; p18/Table 2/Row 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Calculation: 3543/11760=30.1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1480/5405=27.4</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141/1150=12.2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152/1531=9.9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76/814=9.3</a:t>
            </a:r>
          </a:p>
        </p:txBody>
      </p:sp>
      <p:sp>
        <p:nvSpPr>
          <p:cNvPr id="10" name="Right Brace 9">
            <a:extLst>
              <a:ext uri="{FF2B5EF4-FFF2-40B4-BE49-F238E27FC236}">
                <a16:creationId xmlns:a16="http://schemas.microsoft.com/office/drawing/2014/main" id="{397A51E4-E3C2-ACC9-061A-B067B05ADAEF}"/>
              </a:ext>
            </a:extLst>
          </p:cNvPr>
          <p:cNvSpPr/>
          <p:nvPr/>
        </p:nvSpPr>
        <p:spPr>
          <a:xfrm>
            <a:off x="5847228" y="1683128"/>
            <a:ext cx="395288" cy="2076450"/>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5A6AE0D1-6E5E-015D-8EA3-C62F38418687}"/>
              </a:ext>
            </a:extLst>
          </p:cNvPr>
          <p:cNvSpPr txBox="1"/>
          <p:nvPr/>
        </p:nvSpPr>
        <p:spPr>
          <a:xfrm>
            <a:off x="-58564" y="3883171"/>
            <a:ext cx="640080" cy="313932"/>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p18/Table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Footnote *</a:t>
            </a:r>
          </a:p>
        </p:txBody>
      </p:sp>
      <p:cxnSp>
        <p:nvCxnSpPr>
          <p:cNvPr id="13" name="Straight Connector 12">
            <a:extLst>
              <a:ext uri="{FF2B5EF4-FFF2-40B4-BE49-F238E27FC236}">
                <a16:creationId xmlns:a16="http://schemas.microsoft.com/office/drawing/2014/main" id="{957FD7C7-1ACE-61A2-76F6-C1C425E17A0C}"/>
              </a:ext>
            </a:extLst>
          </p:cNvPr>
          <p:cNvCxnSpPr>
            <a:cxnSpLocks/>
          </p:cNvCxnSpPr>
          <p:nvPr/>
        </p:nvCxnSpPr>
        <p:spPr>
          <a:xfrm>
            <a:off x="577925" y="3950018"/>
            <a:ext cx="182880" cy="94"/>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92528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9738" y="4821506"/>
            <a:ext cx="6008687" cy="3944868"/>
          </a:xfrm>
        </p:spPr>
        <p:txBody>
          <a:bodyPr/>
          <a:lstStyle/>
          <a:p>
            <a:pPr marL="0" indent="0">
              <a:buClr>
                <a:schemeClr val="tx1">
                  <a:lumMod val="75000"/>
                  <a:lumOff val="25000"/>
                </a:schemeClr>
              </a:buClr>
              <a:buFont typeface="Arial" panose="020B0604020202020204" pitchFamily="34" charset="0"/>
              <a:buNone/>
            </a:pPr>
            <a:endParaRPr lang="en-US" sz="900" baseline="0">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pPr marL="0" marR="0" lvl="0" indent="0" algn="r" defTabSz="966064" rtl="0" eaLnBrk="1" fontAlgn="auto" latinLnBrk="0" hangingPunct="1">
              <a:lnSpc>
                <a:spcPct val="100000"/>
              </a:lnSpc>
              <a:spcBef>
                <a:spcPct val="0"/>
              </a:spcBef>
              <a:spcAft>
                <a:spcPct val="0"/>
              </a:spcAft>
              <a:buClrTx/>
              <a:buSzTx/>
              <a:buFontTx/>
              <a:buNone/>
              <a:tabLst/>
              <a:defRPr/>
            </a:pPr>
            <a:fld id="{5C009245-E293-7D43-B02D-89DB2256B9C8}" type="slidenum">
              <a:rPr kumimoji="0" lang="en-US" sz="13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pPr marL="0" marR="0" lvl="0" indent="0" algn="r" defTabSz="966064" rtl="0" eaLnBrk="1" fontAlgn="auto" latinLnBrk="0" hangingPunct="1">
                <a:lnSpc>
                  <a:spcPct val="100000"/>
                </a:lnSpc>
                <a:spcBef>
                  <a:spcPct val="0"/>
                </a:spcBef>
                <a:spcAft>
                  <a:spcPct val="0"/>
                </a:spcAft>
                <a:buClrTx/>
                <a:buSzTx/>
                <a:buFontTx/>
                <a:buNone/>
                <a:tabLst/>
                <a:defRPr/>
              </a:pPr>
              <a:t>23</a:t>
            </a:fld>
            <a:endParaRPr kumimoji="0" lang="en-US" sz="13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
        <p:nvSpPr>
          <p:cNvPr id="5" name="TextBox 4">
            <a:extLst>
              <a:ext uri="{FF2B5EF4-FFF2-40B4-BE49-F238E27FC236}">
                <a16:creationId xmlns:a16="http://schemas.microsoft.com/office/drawing/2014/main" id="{2DB88D43-F29A-8B3C-14E4-FF087AB71ACD}"/>
              </a:ext>
            </a:extLst>
          </p:cNvPr>
          <p:cNvSpPr txBox="1"/>
          <p:nvPr/>
        </p:nvSpPr>
        <p:spPr>
          <a:xfrm>
            <a:off x="6205380" y="1533386"/>
            <a:ext cx="688817" cy="21945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1. Jiang 2023/</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1/¶1/ln1-3</a:t>
            </a:r>
          </a:p>
        </p:txBody>
      </p:sp>
      <p:sp>
        <p:nvSpPr>
          <p:cNvPr id="6" name="Left Brace 5">
            <a:extLst>
              <a:ext uri="{FF2B5EF4-FFF2-40B4-BE49-F238E27FC236}">
                <a16:creationId xmlns:a16="http://schemas.microsoft.com/office/drawing/2014/main" id="{9600DE00-1EB5-EA0A-1011-0D3FF7BE38F8}"/>
              </a:ext>
            </a:extLst>
          </p:cNvPr>
          <p:cNvSpPr/>
          <p:nvPr/>
        </p:nvSpPr>
        <p:spPr>
          <a:xfrm rot="10800000">
            <a:off x="5626099" y="1289050"/>
            <a:ext cx="577849" cy="58743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
        <p:nvSpPr>
          <p:cNvPr id="7" name="TextBox 6">
            <a:extLst>
              <a:ext uri="{FF2B5EF4-FFF2-40B4-BE49-F238E27FC236}">
                <a16:creationId xmlns:a16="http://schemas.microsoft.com/office/drawing/2014/main" id="{3CB8EA23-5420-2F99-5710-4CE4E56C5E39}"/>
              </a:ext>
            </a:extLst>
          </p:cNvPr>
          <p:cNvSpPr txBox="1"/>
          <p:nvPr/>
        </p:nvSpPr>
        <p:spPr>
          <a:xfrm>
            <a:off x="-58583" y="2565120"/>
            <a:ext cx="688817" cy="493776"/>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1. Jiang 2023/</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1/§Chronische Komplikationen/</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Serie 1/ln1-2;</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Serie 2/ln1-4 </a:t>
            </a:r>
          </a:p>
        </p:txBody>
      </p:sp>
      <p:sp>
        <p:nvSpPr>
          <p:cNvPr id="8" name="Left Brace 7">
            <a:extLst>
              <a:ext uri="{FF2B5EF4-FFF2-40B4-BE49-F238E27FC236}">
                <a16:creationId xmlns:a16="http://schemas.microsoft.com/office/drawing/2014/main" id="{0FC5CB33-FAF6-20B0-D97E-6C42B8AF3AEB}"/>
              </a:ext>
            </a:extLst>
          </p:cNvPr>
          <p:cNvSpPr/>
          <p:nvPr/>
        </p:nvSpPr>
        <p:spPr>
          <a:xfrm>
            <a:off x="635159" y="1404486"/>
            <a:ext cx="260192" cy="2507114"/>
          </a:xfrm>
          <a:prstGeom prst="leftBrace">
            <a:avLst>
              <a:gd name="adj1" fmla="val 0"/>
              <a:gd name="adj2" fmla="val 50000"/>
            </a:avLst>
          </a:prstGeom>
          <a:ln>
            <a:solidFill>
              <a:schemeClr val="bg1"/>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Calibri" panose="020F0502020204030204"/>
              <a:cs typeface="Arial"/>
            </a:endParaRPr>
          </a:p>
        </p:txBody>
      </p:sp>
      <p:sp>
        <p:nvSpPr>
          <p:cNvPr id="9" name="TextBox 8">
            <a:extLst>
              <a:ext uri="{FF2B5EF4-FFF2-40B4-BE49-F238E27FC236}">
                <a16:creationId xmlns:a16="http://schemas.microsoft.com/office/drawing/2014/main" id="{755F242C-69D8-BA35-82C7-B995C8284249}"/>
              </a:ext>
            </a:extLst>
          </p:cNvPr>
          <p:cNvSpPr txBox="1"/>
          <p:nvPr/>
        </p:nvSpPr>
        <p:spPr>
          <a:xfrm>
            <a:off x="6207127" y="2095905"/>
            <a:ext cx="688817" cy="85953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2. Romero-Aroca 2017/S. 1349/Tabelle 3/Spalte für Rohalter und Mittelwert; Spalte 2/¶3/ln1-3</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rgbClr val="FF0000"/>
              </a:solidFill>
              <a:effectLst/>
              <a:uLnTx/>
              <a:uFillTx/>
              <a:latin typeface="Calibri" panose="020F0502020204030204"/>
              <a:ea typeface="Calibri" panose="020F0502020204030204"/>
              <a:cs typeface="Arial"/>
            </a:endParaRPr>
          </a:p>
        </p:txBody>
      </p:sp>
      <p:sp>
        <p:nvSpPr>
          <p:cNvPr id="10" name="Right Brace 9">
            <a:extLst>
              <a:ext uri="{FF2B5EF4-FFF2-40B4-BE49-F238E27FC236}">
                <a16:creationId xmlns:a16="http://schemas.microsoft.com/office/drawing/2014/main" id="{AAFF8AB9-F186-9ED5-AF0F-048006B7764F}"/>
              </a:ext>
            </a:extLst>
          </p:cNvPr>
          <p:cNvSpPr/>
          <p:nvPr/>
        </p:nvSpPr>
        <p:spPr>
          <a:xfrm>
            <a:off x="5876927" y="2170109"/>
            <a:ext cx="323850" cy="271462"/>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
        <p:nvSpPr>
          <p:cNvPr id="11" name="TextBox 10">
            <a:extLst>
              <a:ext uri="{FF2B5EF4-FFF2-40B4-BE49-F238E27FC236}">
                <a16:creationId xmlns:a16="http://schemas.microsoft.com/office/drawing/2014/main" id="{208F6D2E-B0E5-566E-EDC4-D032ADFD3593}"/>
              </a:ext>
            </a:extLst>
          </p:cNvPr>
          <p:cNvSpPr txBox="1"/>
          <p:nvPr/>
        </p:nvSpPr>
        <p:spPr>
          <a:xfrm>
            <a:off x="6192838" y="2697623"/>
            <a:ext cx="688817" cy="58521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3. Ahlqvist 2018/</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2/§Forschung im Kontext/Sp. 2/¶1/</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ln3-5; S. 4/c2/¶2/alle</a:t>
            </a:r>
          </a:p>
        </p:txBody>
      </p:sp>
      <p:sp>
        <p:nvSpPr>
          <p:cNvPr id="12" name="Right Brace 11">
            <a:extLst>
              <a:ext uri="{FF2B5EF4-FFF2-40B4-BE49-F238E27FC236}">
                <a16:creationId xmlns:a16="http://schemas.microsoft.com/office/drawing/2014/main" id="{E3A1EB97-7EE3-892B-E75B-88B867026501}"/>
              </a:ext>
            </a:extLst>
          </p:cNvPr>
          <p:cNvSpPr/>
          <p:nvPr/>
        </p:nvSpPr>
        <p:spPr>
          <a:xfrm>
            <a:off x="5776913" y="2590914"/>
            <a:ext cx="409575" cy="359551"/>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
        <p:nvSpPr>
          <p:cNvPr id="15" name="TextBox 14">
            <a:extLst>
              <a:ext uri="{FF2B5EF4-FFF2-40B4-BE49-F238E27FC236}">
                <a16:creationId xmlns:a16="http://schemas.microsoft.com/office/drawing/2014/main" id="{B5DB1D4B-E098-992E-9B50-351CDDCEA8E0}"/>
              </a:ext>
            </a:extLst>
          </p:cNvPr>
          <p:cNvSpPr txBox="1"/>
          <p:nvPr/>
        </p:nvSpPr>
        <p:spPr>
          <a:xfrm>
            <a:off x="6192838" y="3266587"/>
            <a:ext cx="688817" cy="1042416"/>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de" sz="600" b="0" i="0" u="none" strike="noStrike" kern="1200" cap="none" spc="0" normalizeH="0" baseline="0" noProof="0">
                <a:ln>
                  <a:noFill/>
                </a:ln>
                <a:solidFill>
                  <a:srgbClr val="FF0000"/>
                </a:solidFill>
                <a:effectLst/>
                <a:uLnTx/>
                <a:uFillTx/>
                <a:latin typeface="Calibri"/>
                <a:ea typeface="Calibri"/>
                <a:cs typeface="Calibri"/>
              </a:rPr>
              <a:t>4. Pop-Busui 2017/</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138/c1/¶1/</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Zeile 1-3</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5. Galosi 2022/</a:t>
            </a:r>
            <a:br>
              <a:rPr kumimoji="0" sz="60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rPr>
            </a:br>
            <a:r>
              <a:rPr kumimoji="0" lang="de" sz="600" b="0" i="0" u="none" strike="noStrike" kern="1200" cap="none" spc="0" normalizeH="0" baseline="0" noProof="0">
                <a:ln>
                  <a:noFill/>
                </a:ln>
                <a:solidFill>
                  <a:srgbClr val="FF0000"/>
                </a:solidFill>
                <a:effectLst/>
                <a:uLnTx/>
                <a:uFillTx/>
                <a:latin typeface="Calibri"/>
                <a:ea typeface="Calibri"/>
                <a:cs typeface="Calibri"/>
              </a:rPr>
              <a:t>S. 13/Tabelle 4/Rows „DSPN-Prävalenz bei Erwachsenen“, „DSPN-Prävalenz bei Kindern“</a:t>
            </a:r>
          </a:p>
        </p:txBody>
      </p:sp>
      <p:sp>
        <p:nvSpPr>
          <p:cNvPr id="16" name="Left Brace 15">
            <a:extLst>
              <a:ext uri="{FF2B5EF4-FFF2-40B4-BE49-F238E27FC236}">
                <a16:creationId xmlns:a16="http://schemas.microsoft.com/office/drawing/2014/main" id="{A430CB82-B5E9-4BED-51FE-3F0C821646DC}"/>
              </a:ext>
            </a:extLst>
          </p:cNvPr>
          <p:cNvSpPr/>
          <p:nvPr/>
        </p:nvSpPr>
        <p:spPr>
          <a:xfrm rot="10800000">
            <a:off x="5632292" y="3103962"/>
            <a:ext cx="577849" cy="415200"/>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Calibri" panose="020F0502020204030204"/>
              <a:cs typeface="Arial"/>
            </a:endParaRPr>
          </a:p>
        </p:txBody>
      </p:sp>
    </p:spTree>
    <p:extLst>
      <p:ext uri="{BB962C8B-B14F-4D97-AF65-F5344CB8AC3E}">
        <p14:creationId xmlns:p14="http://schemas.microsoft.com/office/powerpoint/2010/main" val="40175017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339098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956786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87CC93-313E-E11B-C8F1-BD587D730A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2460F7-1D23-754A-543D-3266904794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4AB5AC-C0A3-D700-3F9D-11595F4484C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5669C75-0FAD-2810-AD7D-B8863EB3E2CE}"/>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82327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3038442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90120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208745-7718-4803-80AC-E1BC4C68A1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650EBA-A5AA-FEF0-EE45-B687BB94EF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90B1F4-C6E2-F2E9-CDFB-3469B87CAC51}"/>
              </a:ext>
            </a:extLst>
          </p:cNvPr>
          <p:cNvSpPr>
            <a:spLocks noGrp="1"/>
          </p:cNvSpPr>
          <p:nvPr>
            <p:ph type="body" idx="1"/>
          </p:nvPr>
        </p:nvSpPr>
        <p:spPr>
          <a:xfrm>
            <a:off x="439738" y="4821506"/>
            <a:ext cx="6008687" cy="3944868"/>
          </a:xfrm>
        </p:spPr>
        <p:txBody>
          <a:bodyPr/>
          <a:lstStyle/>
          <a:p>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F45E1289-DF07-A751-36C0-7EBEFD2FDF8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174C11F6-FBBF-4CD4-3D84-8F1BFB00C467}"/>
              </a:ext>
            </a:extLst>
          </p:cNvPr>
          <p:cNvSpPr txBox="1"/>
          <p:nvPr/>
        </p:nvSpPr>
        <p:spPr>
          <a:xfrm>
            <a:off x="-62686" y="2148547"/>
            <a:ext cx="688817"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p1978/col3/¶3/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ln29-34</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
        <p:nvSpPr>
          <p:cNvPr id="6" name="Left Brace 5">
            <a:extLst>
              <a:ext uri="{FF2B5EF4-FFF2-40B4-BE49-F238E27FC236}">
                <a16:creationId xmlns:a16="http://schemas.microsoft.com/office/drawing/2014/main" id="{1B4220FE-0262-6F29-3E28-917FDAB9AAEC}"/>
              </a:ext>
            </a:extLst>
          </p:cNvPr>
          <p:cNvSpPr/>
          <p:nvPr/>
        </p:nvSpPr>
        <p:spPr>
          <a:xfrm>
            <a:off x="658255" y="2148547"/>
            <a:ext cx="226265" cy="72912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2E3E470F-89B4-CF5E-F759-14C6AF2122D4}"/>
              </a:ext>
            </a:extLst>
          </p:cNvPr>
          <p:cNvSpPr txBox="1"/>
          <p:nvPr/>
        </p:nvSpPr>
        <p:spPr>
          <a:xfrm>
            <a:off x="-6657" y="2970391"/>
            <a:ext cx="640080"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Jacobsen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p4/¶3/ln9-10; ¶4/ln1-2</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Ziegler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p2475/c3/¶4/all; p2476/col1/¶1/</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ln1-8</a:t>
            </a:r>
          </a:p>
        </p:txBody>
      </p:sp>
      <p:sp>
        <p:nvSpPr>
          <p:cNvPr id="8" name="Left Brace 7">
            <a:extLst>
              <a:ext uri="{FF2B5EF4-FFF2-40B4-BE49-F238E27FC236}">
                <a16:creationId xmlns:a16="http://schemas.microsoft.com/office/drawing/2014/main" id="{E9DB1825-DD0F-71FE-374F-B224AAB6A5F9}"/>
              </a:ext>
            </a:extLst>
          </p:cNvPr>
          <p:cNvSpPr/>
          <p:nvPr/>
        </p:nvSpPr>
        <p:spPr>
          <a:xfrm>
            <a:off x="621553" y="2954182"/>
            <a:ext cx="262967" cy="592853"/>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ight Brace 8">
            <a:extLst>
              <a:ext uri="{FF2B5EF4-FFF2-40B4-BE49-F238E27FC236}">
                <a16:creationId xmlns:a16="http://schemas.microsoft.com/office/drawing/2014/main" id="{E2293637-26EF-2B63-144E-C1AECAD9EBD4}"/>
              </a:ext>
            </a:extLst>
          </p:cNvPr>
          <p:cNvSpPr/>
          <p:nvPr/>
        </p:nvSpPr>
        <p:spPr>
          <a:xfrm>
            <a:off x="5904755" y="1810876"/>
            <a:ext cx="335524" cy="2121648"/>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94EFEB82-34ED-91B1-040F-9A690D9FE37F}"/>
              </a:ext>
            </a:extLst>
          </p:cNvPr>
          <p:cNvSpPr txBox="1"/>
          <p:nvPr/>
        </p:nvSpPr>
        <p:spPr>
          <a:xfrm>
            <a:off x="6252231" y="2810511"/>
            <a:ext cx="688817" cy="590931"/>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p1979/Fig 2B</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Tree>
    <p:extLst>
      <p:ext uri="{BB962C8B-B14F-4D97-AF65-F5344CB8AC3E}">
        <p14:creationId xmlns:p14="http://schemas.microsoft.com/office/powerpoint/2010/main" val="500854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C701F6-5DCA-8E49-9FC5-6516132AC9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CABCE4-B16D-0962-2CAB-9ECA0051A2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49C100-C8AA-0F2D-00D2-D6489B1F3305}"/>
              </a:ext>
            </a:extLst>
          </p:cNvPr>
          <p:cNvSpPr>
            <a:spLocks noGrp="1"/>
          </p:cNvSpPr>
          <p:nvPr>
            <p:ph type="body" idx="1"/>
          </p:nvPr>
        </p:nvSpPr>
        <p:spPr>
          <a:xfrm>
            <a:off x="439738" y="4821506"/>
            <a:ext cx="6008687" cy="3944868"/>
          </a:xfrm>
        </p:spPr>
        <p:txBody>
          <a:bodyPr/>
          <a:lstStyle/>
          <a:p>
            <a:pPr>
              <a:spcAft>
                <a:spcPts val="600"/>
              </a:spcAft>
            </a:pPr>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03899B36-29DF-8854-3BD3-CE0D801AE72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16482A5E-91EF-DA1D-95EB-34024E286F2F}"/>
              </a:ext>
            </a:extLst>
          </p:cNvPr>
          <p:cNvSpPr txBox="1"/>
          <p:nvPr/>
        </p:nvSpPr>
        <p:spPr>
          <a:xfrm>
            <a:off x="11271" y="1252538"/>
            <a:ext cx="640080" cy="683264"/>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Buzzetti 2022/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p4/Box 1/ln20-21</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p7/¶4/ln1-2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ln9-12</a:t>
            </a:r>
          </a:p>
        </p:txBody>
      </p:sp>
      <p:cxnSp>
        <p:nvCxnSpPr>
          <p:cNvPr id="6" name="Straight Connector 5">
            <a:extLst>
              <a:ext uri="{FF2B5EF4-FFF2-40B4-BE49-F238E27FC236}">
                <a16:creationId xmlns:a16="http://schemas.microsoft.com/office/drawing/2014/main" id="{C6AF1EF2-CC9E-6C14-9483-31965E5253D6}"/>
              </a:ext>
            </a:extLst>
          </p:cNvPr>
          <p:cNvCxnSpPr>
            <a:cxnSpLocks/>
          </p:cNvCxnSpPr>
          <p:nvPr/>
        </p:nvCxnSpPr>
        <p:spPr>
          <a:xfrm>
            <a:off x="663389" y="1386545"/>
            <a:ext cx="182880" cy="94"/>
          </a:xfrm>
          <a:prstGeom prst="line">
            <a:avLst/>
          </a:prstGeom>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DB138986-88CA-437A-BB61-FCB70318E52F}"/>
              </a:ext>
            </a:extLst>
          </p:cNvPr>
          <p:cNvSpPr txBox="1"/>
          <p:nvPr/>
        </p:nvSpPr>
        <p:spPr>
          <a:xfrm>
            <a:off x="11271" y="2510698"/>
            <a:ext cx="640080" cy="132959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ln1-2, 9-12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Weinstock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p3413/col1/¶2/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 10-14; p3416/Table 2/§Age stratification</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5. Munoz 2019/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p277/col3/¶2/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ln4-13; p279/c2/¶2; c3/¶1/lines 1-4</a:t>
            </a:r>
          </a:p>
        </p:txBody>
      </p:sp>
      <p:sp>
        <p:nvSpPr>
          <p:cNvPr id="8" name="Left Brace 7">
            <a:extLst>
              <a:ext uri="{FF2B5EF4-FFF2-40B4-BE49-F238E27FC236}">
                <a16:creationId xmlns:a16="http://schemas.microsoft.com/office/drawing/2014/main" id="{20B24E93-8E54-BF1B-C65A-8996660EBFF7}"/>
              </a:ext>
            </a:extLst>
          </p:cNvPr>
          <p:cNvSpPr/>
          <p:nvPr/>
        </p:nvSpPr>
        <p:spPr>
          <a:xfrm>
            <a:off x="643122" y="2023976"/>
            <a:ext cx="354946" cy="139046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77C44E2B-5DBF-1C99-9B38-43DA0FEAD185}"/>
              </a:ext>
            </a:extLst>
          </p:cNvPr>
          <p:cNvSpPr txBox="1"/>
          <p:nvPr/>
        </p:nvSpPr>
        <p:spPr>
          <a:xfrm>
            <a:off x="6235202" y="2437794"/>
            <a:ext cx="640080" cy="867930"/>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p7/¶3/ln2-4; p18/Table 2/Row 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Calculation: 3543/11760=30.1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1480/5405=27.4</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141/1150=12.2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152/1531=9.9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76/814=9.3</a:t>
            </a:r>
          </a:p>
        </p:txBody>
      </p:sp>
      <p:sp>
        <p:nvSpPr>
          <p:cNvPr id="10" name="Right Brace 9">
            <a:extLst>
              <a:ext uri="{FF2B5EF4-FFF2-40B4-BE49-F238E27FC236}">
                <a16:creationId xmlns:a16="http://schemas.microsoft.com/office/drawing/2014/main" id="{B929F3DB-B2A6-41AC-6995-C9A7E78E7560}"/>
              </a:ext>
            </a:extLst>
          </p:cNvPr>
          <p:cNvSpPr/>
          <p:nvPr/>
        </p:nvSpPr>
        <p:spPr>
          <a:xfrm>
            <a:off x="5847228" y="1683128"/>
            <a:ext cx="395288" cy="2076450"/>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A23E52F7-CA6A-B121-4CF6-A689C6178440}"/>
              </a:ext>
            </a:extLst>
          </p:cNvPr>
          <p:cNvSpPr txBox="1"/>
          <p:nvPr/>
        </p:nvSpPr>
        <p:spPr>
          <a:xfrm>
            <a:off x="-58564" y="3883171"/>
            <a:ext cx="640080" cy="313932"/>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p18/Table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Footnote *</a:t>
            </a:r>
          </a:p>
        </p:txBody>
      </p:sp>
      <p:cxnSp>
        <p:nvCxnSpPr>
          <p:cNvPr id="13" name="Straight Connector 12">
            <a:extLst>
              <a:ext uri="{FF2B5EF4-FFF2-40B4-BE49-F238E27FC236}">
                <a16:creationId xmlns:a16="http://schemas.microsoft.com/office/drawing/2014/main" id="{74026E23-68DA-29DC-3896-F1A43EAE13FE}"/>
              </a:ext>
            </a:extLst>
          </p:cNvPr>
          <p:cNvCxnSpPr>
            <a:cxnSpLocks/>
          </p:cNvCxnSpPr>
          <p:nvPr/>
        </p:nvCxnSpPr>
        <p:spPr>
          <a:xfrm>
            <a:off x="577925" y="3950018"/>
            <a:ext cx="182880" cy="94"/>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92355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9738" y="4821506"/>
            <a:ext cx="6008687" cy="3944868"/>
          </a:xfrm>
        </p:spPr>
        <p:txBody>
          <a:bodyPr/>
          <a:lstStyle/>
          <a:p>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7241666B-85D0-FF8B-D6F8-BD7BD35D2B1F}"/>
              </a:ext>
            </a:extLst>
          </p:cNvPr>
          <p:cNvSpPr txBox="1"/>
          <p:nvPr/>
        </p:nvSpPr>
        <p:spPr>
          <a:xfrm>
            <a:off x="-62686" y="2148547"/>
            <a:ext cx="688817"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p1978/col3/¶3/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ln29-34</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
        <p:nvSpPr>
          <p:cNvPr id="6" name="Left Brace 5">
            <a:extLst>
              <a:ext uri="{FF2B5EF4-FFF2-40B4-BE49-F238E27FC236}">
                <a16:creationId xmlns:a16="http://schemas.microsoft.com/office/drawing/2014/main" id="{6C201337-F970-9EC1-6532-50C56DD88F1E}"/>
              </a:ext>
            </a:extLst>
          </p:cNvPr>
          <p:cNvSpPr/>
          <p:nvPr/>
        </p:nvSpPr>
        <p:spPr>
          <a:xfrm>
            <a:off x="658255" y="2148547"/>
            <a:ext cx="226265" cy="729129"/>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88AF7468-3F18-2DA6-EAF0-78A3DE94B357}"/>
              </a:ext>
            </a:extLst>
          </p:cNvPr>
          <p:cNvSpPr txBox="1"/>
          <p:nvPr/>
        </p:nvSpPr>
        <p:spPr>
          <a:xfrm>
            <a:off x="-6657" y="2970391"/>
            <a:ext cx="640080" cy="683264"/>
          </a:xfrm>
          <a:prstGeom prst="rect">
            <a:avLst/>
          </a:prstGeom>
          <a:noFill/>
        </p:spPr>
        <p:txBody>
          <a:bodyPr wrap="square" lIns="18288" tIns="18288" rIns="18288" bIns="18288"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Jacobsen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p4/¶3/ln9-10; ¶4/ln1-2</a:t>
            </a: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Ziegler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p2475/c3/¶4/all; p2476/col1/¶1/</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ln1-8</a:t>
            </a:r>
          </a:p>
        </p:txBody>
      </p:sp>
      <p:sp>
        <p:nvSpPr>
          <p:cNvPr id="8" name="Left Brace 7">
            <a:extLst>
              <a:ext uri="{FF2B5EF4-FFF2-40B4-BE49-F238E27FC236}">
                <a16:creationId xmlns:a16="http://schemas.microsoft.com/office/drawing/2014/main" id="{DBB3A0DE-299E-17E8-9118-DDA13A7FAD2F}"/>
              </a:ext>
            </a:extLst>
          </p:cNvPr>
          <p:cNvSpPr/>
          <p:nvPr/>
        </p:nvSpPr>
        <p:spPr>
          <a:xfrm>
            <a:off x="621553" y="2954182"/>
            <a:ext cx="262967" cy="592853"/>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Right Brace 8">
            <a:extLst>
              <a:ext uri="{FF2B5EF4-FFF2-40B4-BE49-F238E27FC236}">
                <a16:creationId xmlns:a16="http://schemas.microsoft.com/office/drawing/2014/main" id="{BBD70BE0-C6F8-E846-369B-A0512519DF94}"/>
              </a:ext>
            </a:extLst>
          </p:cNvPr>
          <p:cNvSpPr/>
          <p:nvPr/>
        </p:nvSpPr>
        <p:spPr>
          <a:xfrm>
            <a:off x="5904755" y="1810876"/>
            <a:ext cx="335524" cy="2121648"/>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A0EC160-8E44-2E19-6FC7-8AE4104AC751}"/>
              </a:ext>
            </a:extLst>
          </p:cNvPr>
          <p:cNvSpPr txBox="1"/>
          <p:nvPr/>
        </p:nvSpPr>
        <p:spPr>
          <a:xfrm>
            <a:off x="6252231" y="2810511"/>
            <a:ext cx="688817" cy="590931"/>
          </a:xfrm>
          <a:prstGeom prst="rect">
            <a:avLst/>
          </a:prstGeom>
          <a:noFill/>
        </p:spPr>
        <p:txBody>
          <a:bodyPr wrap="square" lIns="18288" tIns="18288" rIns="18288" bIns="1828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Wherrett</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p1979/Fig 2B</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Insel 2015/</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p1965/c2/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§Stage 2/ln1-6; §Stage3/all</a:t>
            </a:r>
          </a:p>
        </p:txBody>
      </p:sp>
    </p:spTree>
    <p:extLst>
      <p:ext uri="{BB962C8B-B14F-4D97-AF65-F5344CB8AC3E}">
        <p14:creationId xmlns:p14="http://schemas.microsoft.com/office/powerpoint/2010/main" val="632705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10</a:t>
            </a:fld>
            <a:endParaRPr lang="fr-FR"/>
          </a:p>
        </p:txBody>
      </p:sp>
    </p:spTree>
    <p:extLst>
      <p:ext uri="{BB962C8B-B14F-4D97-AF65-F5344CB8AC3E}">
        <p14:creationId xmlns:p14="http://schemas.microsoft.com/office/powerpoint/2010/main" val="1650645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F576107-2EC1-4836-BBE2-B29C7F5CEAC4}" type="slidenum">
              <a:rPr lang="fr-FR" smtClean="0"/>
              <a:t>11</a:t>
            </a:fld>
            <a:endParaRPr lang="fr-FR"/>
          </a:p>
        </p:txBody>
      </p:sp>
    </p:spTree>
    <p:extLst>
      <p:ext uri="{BB962C8B-B14F-4D97-AF65-F5344CB8AC3E}">
        <p14:creationId xmlns:p14="http://schemas.microsoft.com/office/powerpoint/2010/main" val="3760995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8DB85-D501-C5EC-6B46-E4820727D4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A3911A-D9B0-2A8B-EFEA-A6EE825E8D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80DB68-7593-FCCF-488B-0B0F19587894}"/>
              </a:ext>
            </a:extLst>
          </p:cNvPr>
          <p:cNvSpPr>
            <a:spLocks noGrp="1"/>
          </p:cNvSpPr>
          <p:nvPr>
            <p:ph type="body" idx="1"/>
          </p:nvPr>
        </p:nvSpPr>
        <p:spPr>
          <a:xfrm>
            <a:off x="439738" y="4821506"/>
            <a:ext cx="6008687" cy="3944868"/>
          </a:xfrm>
        </p:spPr>
        <p:txBody>
          <a:bodyPr/>
          <a:lstStyle/>
          <a:p>
            <a:pPr>
              <a:spcAft>
                <a:spcPts val="600"/>
              </a:spcAft>
            </a:pPr>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CC6924B3-8BD0-026D-B9D0-BFA044C413C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917F6384-F5E0-7661-F013-A6C1B52593A4}"/>
              </a:ext>
            </a:extLst>
          </p:cNvPr>
          <p:cNvSpPr txBox="1"/>
          <p:nvPr/>
        </p:nvSpPr>
        <p:spPr>
          <a:xfrm>
            <a:off x="11271" y="1252538"/>
            <a:ext cx="640080" cy="683264"/>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Buzzetti 2022/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p4/Box 1/ln20-21</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p7/¶4/ln1-2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ln9-12</a:t>
            </a:r>
          </a:p>
        </p:txBody>
      </p:sp>
      <p:cxnSp>
        <p:nvCxnSpPr>
          <p:cNvPr id="6" name="Straight Connector 5">
            <a:extLst>
              <a:ext uri="{FF2B5EF4-FFF2-40B4-BE49-F238E27FC236}">
                <a16:creationId xmlns:a16="http://schemas.microsoft.com/office/drawing/2014/main" id="{3B389B76-03C6-AB3F-F0FF-CA2BBCB92E0A}"/>
              </a:ext>
            </a:extLst>
          </p:cNvPr>
          <p:cNvCxnSpPr>
            <a:cxnSpLocks/>
          </p:cNvCxnSpPr>
          <p:nvPr/>
        </p:nvCxnSpPr>
        <p:spPr>
          <a:xfrm>
            <a:off x="663389" y="1386545"/>
            <a:ext cx="182880" cy="94"/>
          </a:xfrm>
          <a:prstGeom prst="line">
            <a:avLst/>
          </a:prstGeom>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C69C3BCF-0C61-BDB6-7522-7A0530A2C95B}"/>
              </a:ext>
            </a:extLst>
          </p:cNvPr>
          <p:cNvSpPr txBox="1"/>
          <p:nvPr/>
        </p:nvSpPr>
        <p:spPr>
          <a:xfrm>
            <a:off x="11271" y="2510698"/>
            <a:ext cx="640080" cy="132959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ln1-2, 9-12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Weinstock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p3413/col1/¶2/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 10-14; p3416/Table 2/§Age stratification</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5. Munoz 2019/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p277/col3/¶2/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ln4-13; p279/c2/¶2; c3/¶1/lines 1-4</a:t>
            </a:r>
          </a:p>
        </p:txBody>
      </p:sp>
      <p:sp>
        <p:nvSpPr>
          <p:cNvPr id="8" name="Left Brace 7">
            <a:extLst>
              <a:ext uri="{FF2B5EF4-FFF2-40B4-BE49-F238E27FC236}">
                <a16:creationId xmlns:a16="http://schemas.microsoft.com/office/drawing/2014/main" id="{9AFE98E7-6DDB-CEE6-65EA-1B462D09DC8C}"/>
              </a:ext>
            </a:extLst>
          </p:cNvPr>
          <p:cNvSpPr/>
          <p:nvPr/>
        </p:nvSpPr>
        <p:spPr>
          <a:xfrm>
            <a:off x="643122" y="2023976"/>
            <a:ext cx="354946" cy="139046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0C18C30B-D53E-8790-47FB-EC7217D4EBC5}"/>
              </a:ext>
            </a:extLst>
          </p:cNvPr>
          <p:cNvSpPr txBox="1"/>
          <p:nvPr/>
        </p:nvSpPr>
        <p:spPr>
          <a:xfrm>
            <a:off x="6235202" y="2437794"/>
            <a:ext cx="640080" cy="867930"/>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p7/¶3/ln2-4; p18/Table 2/Row 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Calculation: 3543/11760=30.1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1480/5405=27.4</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141/1150=12.2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152/1531=9.9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76/814=9.3</a:t>
            </a:r>
          </a:p>
        </p:txBody>
      </p:sp>
      <p:sp>
        <p:nvSpPr>
          <p:cNvPr id="10" name="Right Brace 9">
            <a:extLst>
              <a:ext uri="{FF2B5EF4-FFF2-40B4-BE49-F238E27FC236}">
                <a16:creationId xmlns:a16="http://schemas.microsoft.com/office/drawing/2014/main" id="{BB3B9F7D-BA5D-3F83-5E7F-63FB2B99896E}"/>
              </a:ext>
            </a:extLst>
          </p:cNvPr>
          <p:cNvSpPr/>
          <p:nvPr/>
        </p:nvSpPr>
        <p:spPr>
          <a:xfrm>
            <a:off x="5847228" y="1683128"/>
            <a:ext cx="395288" cy="2076450"/>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982EED42-6B4B-0039-F143-E21540CC54EC}"/>
              </a:ext>
            </a:extLst>
          </p:cNvPr>
          <p:cNvSpPr txBox="1"/>
          <p:nvPr/>
        </p:nvSpPr>
        <p:spPr>
          <a:xfrm>
            <a:off x="-58564" y="3883171"/>
            <a:ext cx="640080" cy="313932"/>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p18/Table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Footnote *</a:t>
            </a:r>
          </a:p>
        </p:txBody>
      </p:sp>
      <p:cxnSp>
        <p:nvCxnSpPr>
          <p:cNvPr id="13" name="Straight Connector 12">
            <a:extLst>
              <a:ext uri="{FF2B5EF4-FFF2-40B4-BE49-F238E27FC236}">
                <a16:creationId xmlns:a16="http://schemas.microsoft.com/office/drawing/2014/main" id="{947A3152-FD7B-72C2-3738-B514B1CAFE6C}"/>
              </a:ext>
            </a:extLst>
          </p:cNvPr>
          <p:cNvCxnSpPr>
            <a:cxnSpLocks/>
          </p:cNvCxnSpPr>
          <p:nvPr/>
        </p:nvCxnSpPr>
        <p:spPr>
          <a:xfrm>
            <a:off x="577925" y="3950018"/>
            <a:ext cx="182880" cy="94"/>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867876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32BB7-B53B-CE22-A9F1-62709C0B8D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1B8A68-E78E-535F-4E20-AD6D242A40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1B237B-83B0-BBC5-AC1D-45D20CD22684}"/>
              </a:ext>
            </a:extLst>
          </p:cNvPr>
          <p:cNvSpPr>
            <a:spLocks noGrp="1"/>
          </p:cNvSpPr>
          <p:nvPr>
            <p:ph type="body" idx="1"/>
          </p:nvPr>
        </p:nvSpPr>
        <p:spPr>
          <a:xfrm>
            <a:off x="439738" y="4821506"/>
            <a:ext cx="6008687" cy="3944868"/>
          </a:xfrm>
        </p:spPr>
        <p:txBody>
          <a:bodyPr/>
          <a:lstStyle/>
          <a:p>
            <a:pPr>
              <a:spcAft>
                <a:spcPts val="600"/>
              </a:spcAft>
            </a:pPr>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1FBD0021-FC43-8F14-4545-4A844B5B9EE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64E5D3C4-28BB-090F-6782-898213AFBD7D}"/>
              </a:ext>
            </a:extLst>
          </p:cNvPr>
          <p:cNvSpPr txBox="1"/>
          <p:nvPr/>
        </p:nvSpPr>
        <p:spPr>
          <a:xfrm>
            <a:off x="11271" y="1252538"/>
            <a:ext cx="640080" cy="683264"/>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Buzzetti 2022/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p4/Box 1/ln20-21</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p7/¶4/ln1-2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ln9-12</a:t>
            </a:r>
          </a:p>
        </p:txBody>
      </p:sp>
      <p:cxnSp>
        <p:nvCxnSpPr>
          <p:cNvPr id="6" name="Straight Connector 5">
            <a:extLst>
              <a:ext uri="{FF2B5EF4-FFF2-40B4-BE49-F238E27FC236}">
                <a16:creationId xmlns:a16="http://schemas.microsoft.com/office/drawing/2014/main" id="{D5A30589-6A58-C1EF-2CEB-607C3FAF7DC5}"/>
              </a:ext>
            </a:extLst>
          </p:cNvPr>
          <p:cNvCxnSpPr>
            <a:cxnSpLocks/>
          </p:cNvCxnSpPr>
          <p:nvPr/>
        </p:nvCxnSpPr>
        <p:spPr>
          <a:xfrm>
            <a:off x="663389" y="1386545"/>
            <a:ext cx="182880" cy="94"/>
          </a:xfrm>
          <a:prstGeom prst="line">
            <a:avLst/>
          </a:prstGeom>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AF766CB5-62CB-D446-9C9E-CB4BD18712E0}"/>
              </a:ext>
            </a:extLst>
          </p:cNvPr>
          <p:cNvSpPr txBox="1"/>
          <p:nvPr/>
        </p:nvSpPr>
        <p:spPr>
          <a:xfrm>
            <a:off x="11271" y="2510698"/>
            <a:ext cx="640080" cy="132959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ln1-2, 9-12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Weinstock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p3413/col1/¶2/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 10-14; p3416/Table 2/§Age stratification</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5. Munoz 2019/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p277/col3/¶2/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ln4-13; p279/c2/¶2; c3/¶1/lines 1-4</a:t>
            </a:r>
          </a:p>
        </p:txBody>
      </p:sp>
      <p:sp>
        <p:nvSpPr>
          <p:cNvPr id="8" name="Left Brace 7">
            <a:extLst>
              <a:ext uri="{FF2B5EF4-FFF2-40B4-BE49-F238E27FC236}">
                <a16:creationId xmlns:a16="http://schemas.microsoft.com/office/drawing/2014/main" id="{2E7E3302-FE4D-834F-52B4-6936D736AB38}"/>
              </a:ext>
            </a:extLst>
          </p:cNvPr>
          <p:cNvSpPr/>
          <p:nvPr/>
        </p:nvSpPr>
        <p:spPr>
          <a:xfrm>
            <a:off x="643122" y="2023976"/>
            <a:ext cx="354946" cy="139046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F3B688C1-B212-22E1-5C3F-3A47B0F173CE}"/>
              </a:ext>
            </a:extLst>
          </p:cNvPr>
          <p:cNvSpPr txBox="1"/>
          <p:nvPr/>
        </p:nvSpPr>
        <p:spPr>
          <a:xfrm>
            <a:off x="6235202" y="2437794"/>
            <a:ext cx="640080" cy="867930"/>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p7/¶3/ln2-4; p18/Table 2/Row 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Calculation: 3543/11760=30.1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1480/5405=27.4</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141/1150=12.2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152/1531=9.9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76/814=9.3</a:t>
            </a:r>
          </a:p>
        </p:txBody>
      </p:sp>
      <p:sp>
        <p:nvSpPr>
          <p:cNvPr id="10" name="Right Brace 9">
            <a:extLst>
              <a:ext uri="{FF2B5EF4-FFF2-40B4-BE49-F238E27FC236}">
                <a16:creationId xmlns:a16="http://schemas.microsoft.com/office/drawing/2014/main" id="{DED6B558-BFC4-8C94-F122-85C53999312E}"/>
              </a:ext>
            </a:extLst>
          </p:cNvPr>
          <p:cNvSpPr/>
          <p:nvPr/>
        </p:nvSpPr>
        <p:spPr>
          <a:xfrm>
            <a:off x="5847228" y="1683128"/>
            <a:ext cx="395288" cy="2076450"/>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6D9398F6-4B33-D7D9-E593-DBB2117C4281}"/>
              </a:ext>
            </a:extLst>
          </p:cNvPr>
          <p:cNvSpPr txBox="1"/>
          <p:nvPr/>
        </p:nvSpPr>
        <p:spPr>
          <a:xfrm>
            <a:off x="-58564" y="3883171"/>
            <a:ext cx="640080" cy="313932"/>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p18/Table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Footnote *</a:t>
            </a:r>
          </a:p>
        </p:txBody>
      </p:sp>
      <p:cxnSp>
        <p:nvCxnSpPr>
          <p:cNvPr id="13" name="Straight Connector 12">
            <a:extLst>
              <a:ext uri="{FF2B5EF4-FFF2-40B4-BE49-F238E27FC236}">
                <a16:creationId xmlns:a16="http://schemas.microsoft.com/office/drawing/2014/main" id="{E261E337-6402-2EEF-D8D5-2835EACD4E56}"/>
              </a:ext>
            </a:extLst>
          </p:cNvPr>
          <p:cNvCxnSpPr>
            <a:cxnSpLocks/>
          </p:cNvCxnSpPr>
          <p:nvPr/>
        </p:nvCxnSpPr>
        <p:spPr>
          <a:xfrm>
            <a:off x="577925" y="3950018"/>
            <a:ext cx="182880" cy="94"/>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58628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650AD-C8C5-0C87-5870-6B57155735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E9A6C1-C743-8912-2028-7FAEF372FA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33B8FD-769B-262D-923D-B9A95B2FFB97}"/>
              </a:ext>
            </a:extLst>
          </p:cNvPr>
          <p:cNvSpPr>
            <a:spLocks noGrp="1"/>
          </p:cNvSpPr>
          <p:nvPr>
            <p:ph type="body" idx="1"/>
          </p:nvPr>
        </p:nvSpPr>
        <p:spPr>
          <a:xfrm>
            <a:off x="439738" y="4821506"/>
            <a:ext cx="6008687" cy="3944868"/>
          </a:xfrm>
        </p:spPr>
        <p:txBody>
          <a:bodyPr/>
          <a:lstStyle/>
          <a:p>
            <a:pPr>
              <a:spcAft>
                <a:spcPts val="600"/>
              </a:spcAft>
            </a:pPr>
            <a:endParaRPr lang="en-US">
              <a:solidFill>
                <a:schemeClr val="tx1">
                  <a:lumMod val="75000"/>
                  <a:lumOff val="25000"/>
                </a:schemeClr>
              </a:solidFill>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9DCC21B4-824B-BD45-2B10-C1D862773A9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F576107-2EC1-4836-BBE2-B29C7F5CEAC4}" type="slidenum">
              <a:rPr kumimoji="0" lang="fr-FR"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fr-FR"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A29BAACC-1B3E-82A0-16F1-B88DE91466A1}"/>
              </a:ext>
            </a:extLst>
          </p:cNvPr>
          <p:cNvSpPr txBox="1"/>
          <p:nvPr/>
        </p:nvSpPr>
        <p:spPr>
          <a:xfrm>
            <a:off x="11271" y="1252538"/>
            <a:ext cx="640080" cy="683264"/>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 Buzzetti 2022/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p4/Box 1/ln20-21</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p7/¶4/ln1-2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ln9-12</a:t>
            </a:r>
          </a:p>
        </p:txBody>
      </p:sp>
      <p:cxnSp>
        <p:nvCxnSpPr>
          <p:cNvPr id="6" name="Straight Connector 5">
            <a:extLst>
              <a:ext uri="{FF2B5EF4-FFF2-40B4-BE49-F238E27FC236}">
                <a16:creationId xmlns:a16="http://schemas.microsoft.com/office/drawing/2014/main" id="{0C5E0C43-16E0-4416-88F0-1CA27B9FD11A}"/>
              </a:ext>
            </a:extLst>
          </p:cNvPr>
          <p:cNvCxnSpPr>
            <a:cxnSpLocks/>
          </p:cNvCxnSpPr>
          <p:nvPr/>
        </p:nvCxnSpPr>
        <p:spPr>
          <a:xfrm>
            <a:off x="663389" y="1386545"/>
            <a:ext cx="182880" cy="94"/>
          </a:xfrm>
          <a:prstGeom prst="line">
            <a:avLst/>
          </a:prstGeom>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717647C1-017A-567C-E05E-DB9F4F0B2B85}"/>
              </a:ext>
            </a:extLst>
          </p:cNvPr>
          <p:cNvSpPr txBox="1"/>
          <p:nvPr/>
        </p:nvSpPr>
        <p:spPr>
          <a:xfrm>
            <a:off x="11271" y="2510698"/>
            <a:ext cx="640080" cy="1329595"/>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3.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Ramphul</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p196/col1/¶2/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ln1-2, 9-12</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4. Weinstock 2013/</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p3413/col1/¶2/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ln-9, 10-14; p3416/Table 2/§Age stratification</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5. Munoz 2019/</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p277/col3/¶2/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ln4-13; p279/c2/¶2; c3/¶1/lines 1-4</a:t>
            </a:r>
          </a:p>
        </p:txBody>
      </p:sp>
      <p:sp>
        <p:nvSpPr>
          <p:cNvPr id="8" name="Left Brace 7">
            <a:extLst>
              <a:ext uri="{FF2B5EF4-FFF2-40B4-BE49-F238E27FC236}">
                <a16:creationId xmlns:a16="http://schemas.microsoft.com/office/drawing/2014/main" id="{045B1D1B-B3EF-AFF1-44C4-549BBE62CB53}"/>
              </a:ext>
            </a:extLst>
          </p:cNvPr>
          <p:cNvSpPr/>
          <p:nvPr/>
        </p:nvSpPr>
        <p:spPr>
          <a:xfrm>
            <a:off x="643122" y="2023976"/>
            <a:ext cx="354946" cy="1390462"/>
          </a:xfrm>
          <a:prstGeom prst="lef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344A4241-171C-203F-9271-B0F643BEE824}"/>
              </a:ext>
            </a:extLst>
          </p:cNvPr>
          <p:cNvSpPr txBox="1"/>
          <p:nvPr/>
        </p:nvSpPr>
        <p:spPr>
          <a:xfrm>
            <a:off x="6235202" y="2437794"/>
            <a:ext cx="640080" cy="867930"/>
          </a:xfrm>
          <a:prstGeom prst="rect">
            <a:avLst/>
          </a:prstGeom>
          <a:noFill/>
        </p:spPr>
        <p:txBody>
          <a:bodyPr wrap="square" lIns="18288" tIns="18288" rIns="18288" bIns="18288"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p7/¶3/ln2-4; p18/Table 2/Row 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Calculation: 3543/11760=30.1</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1480/5405=27.4</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141/1150=12.2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152/1531=9.9</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76/814=9.3</a:t>
            </a:r>
          </a:p>
        </p:txBody>
      </p:sp>
      <p:sp>
        <p:nvSpPr>
          <p:cNvPr id="10" name="Right Brace 9">
            <a:extLst>
              <a:ext uri="{FF2B5EF4-FFF2-40B4-BE49-F238E27FC236}">
                <a16:creationId xmlns:a16="http://schemas.microsoft.com/office/drawing/2014/main" id="{B0155C4A-1221-4D6F-88A8-A69D23997822}"/>
              </a:ext>
            </a:extLst>
          </p:cNvPr>
          <p:cNvSpPr/>
          <p:nvPr/>
        </p:nvSpPr>
        <p:spPr>
          <a:xfrm>
            <a:off x="5847228" y="1683128"/>
            <a:ext cx="395288" cy="2076450"/>
          </a:xfrm>
          <a:prstGeom prst="rightBrace">
            <a:avLst>
              <a:gd name="adj1" fmla="val 0"/>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7F8BBEFD-3E7C-9C21-6B1A-3D6EAFD03549}"/>
              </a:ext>
            </a:extLst>
          </p:cNvPr>
          <p:cNvSpPr txBox="1"/>
          <p:nvPr/>
        </p:nvSpPr>
        <p:spPr>
          <a:xfrm>
            <a:off x="-58564" y="3883171"/>
            <a:ext cx="640080" cy="313932"/>
          </a:xfrm>
          <a:prstGeom prst="rect">
            <a:avLst/>
          </a:prstGeom>
          <a:noFill/>
        </p:spPr>
        <p:txBody>
          <a:bodyPr wrap="square" lIns="18288" tIns="18288" rIns="18288" bIns="18288"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2. </a:t>
            </a:r>
            <a:r>
              <a:rPr kumimoji="0" lang="en-US" sz="600" b="0" i="0" u="none" strike="noStrike" kern="1200" cap="none" spc="0" normalizeH="0" baseline="0" noProof="0" err="1">
                <a:ln>
                  <a:noFill/>
                </a:ln>
                <a:solidFill>
                  <a:srgbClr val="FF0000"/>
                </a:solidFill>
                <a:effectLst/>
                <a:uLnTx/>
                <a:uFillTx/>
                <a:latin typeface="Calibri" panose="020F0502020204030204"/>
                <a:ea typeface="+mn-ea"/>
                <a:cs typeface="+mn-cs"/>
              </a:rPr>
              <a:t>Casu</a:t>
            </a: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 2020/</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p18/Table 2/</a:t>
            </a:r>
            <a:b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br>
            <a:r>
              <a:rPr kumimoji="0" lang="en-US" sz="600" b="0" i="0" u="none" strike="noStrike" kern="1200" cap="none" spc="0" normalizeH="0" baseline="0" noProof="0">
                <a:ln>
                  <a:noFill/>
                </a:ln>
                <a:solidFill>
                  <a:srgbClr val="FF0000"/>
                </a:solidFill>
                <a:effectLst/>
                <a:uLnTx/>
                <a:uFillTx/>
                <a:latin typeface="Calibri" panose="020F0502020204030204"/>
                <a:ea typeface="+mn-ea"/>
                <a:cs typeface="+mn-cs"/>
              </a:rPr>
              <a:t>Footnote *</a:t>
            </a:r>
          </a:p>
        </p:txBody>
      </p:sp>
      <p:cxnSp>
        <p:nvCxnSpPr>
          <p:cNvPr id="13" name="Straight Connector 12">
            <a:extLst>
              <a:ext uri="{FF2B5EF4-FFF2-40B4-BE49-F238E27FC236}">
                <a16:creationId xmlns:a16="http://schemas.microsoft.com/office/drawing/2014/main" id="{066E8E10-8B98-5F4B-1FFB-ABE93E0A9326}"/>
              </a:ext>
            </a:extLst>
          </p:cNvPr>
          <p:cNvCxnSpPr>
            <a:cxnSpLocks/>
          </p:cNvCxnSpPr>
          <p:nvPr/>
        </p:nvCxnSpPr>
        <p:spPr>
          <a:xfrm>
            <a:off x="577925" y="3950018"/>
            <a:ext cx="182880" cy="94"/>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39240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
        <p:nvSpPr>
          <p:cNvPr id="3" name="Textfeld 2">
            <a:extLst>
              <a:ext uri="{FF2B5EF4-FFF2-40B4-BE49-F238E27FC236}">
                <a16:creationId xmlns:a16="http://schemas.microsoft.com/office/drawing/2014/main" id="{F582E619-80C5-289C-DA7A-7C2265127497}"/>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5389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8"/>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5951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3_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a:spcBef>
                <a:spcPts val="1800"/>
              </a:spcBef>
              <a:buClrTx/>
              <a:defRPr sz="1500">
                <a:solidFill>
                  <a:schemeClr val="bg2"/>
                </a:solidFill>
              </a:defRPr>
            </a:lvl3pPr>
            <a:lvl4pPr>
              <a:spcBef>
                <a:spcPts val="1800"/>
              </a:spcBef>
              <a:defRPr sz="1350">
                <a:solidFill>
                  <a:schemeClr val="bg2"/>
                </a:solidFill>
              </a:defRPr>
            </a:lvl4pPr>
            <a:lvl5pPr>
              <a:spcBef>
                <a:spcPts val="1800"/>
              </a:spcBef>
              <a:defRPr sz="1350">
                <a:solidFill>
                  <a:schemeClr val="bg2"/>
                </a:solidFill>
              </a:defRPr>
            </a:lvl5pPr>
          </a:lstStyle>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6668496"/>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body">
    <p:spTree>
      <p:nvGrpSpPr>
        <p:cNvPr id="1" name=""/>
        <p:cNvGrpSpPr/>
        <p:nvPr/>
      </p:nvGrpSpPr>
      <p:grpSpPr>
        <a:xfrm>
          <a:off x="0" y="0"/>
          <a:ext cx="0" cy="0"/>
          <a:chOff x="0" y="0"/>
          <a:chExt cx="0" cy="0"/>
        </a:xfrm>
      </p:grpSpPr>
      <p:sp>
        <p:nvSpPr>
          <p:cNvPr id="2" name="Title 1"/>
          <p:cNvSpPr>
            <a:spLocks noGrp="1"/>
          </p:cNvSpPr>
          <p:nvPr>
            <p:ph type="title"/>
          </p:nvPr>
        </p:nvSpPr>
        <p:spPr>
          <a:xfrm>
            <a:off x="375000" y="273846"/>
            <a:ext cx="8486775" cy="571663"/>
          </a:xfrm>
        </p:spPr>
        <p:txBody>
          <a:bodyPr anchor="t"/>
          <a:lstStyle/>
          <a:p>
            <a:r>
              <a:rPr lang="en-US" altLang="en-US" noProof="0"/>
              <a:t>Click to edit Master title style</a:t>
            </a:r>
          </a:p>
        </p:txBody>
      </p:sp>
      <p:sp>
        <p:nvSpPr>
          <p:cNvPr id="11" name="Text Placeholder 10"/>
          <p:cNvSpPr>
            <a:spLocks noGrp="1"/>
          </p:cNvSpPr>
          <p:nvPr>
            <p:ph type="body" sz="quarter" idx="10"/>
          </p:nvPr>
        </p:nvSpPr>
        <p:spPr>
          <a:xfrm>
            <a:off x="375048" y="975122"/>
            <a:ext cx="8486775" cy="3343275"/>
          </a:xfrm>
        </p:spPr>
        <p:txBody>
          <a:bodyPr/>
          <a:lstStyle>
            <a:lvl1pPr>
              <a:buClr>
                <a:schemeClr val="accent3"/>
              </a:buClr>
              <a:defRPr sz="1050" baseline="0"/>
            </a:lvl1pPr>
            <a:lvl2pPr>
              <a:buClr>
                <a:schemeClr val="accent3"/>
              </a:buClr>
              <a:defRPr sz="1050" baseline="0"/>
            </a:lvl2pPr>
            <a:lvl3pPr>
              <a:buClr>
                <a:schemeClr val="accent3"/>
              </a:buClr>
              <a:defRPr sz="1050" baseline="0"/>
            </a:lvl3pPr>
            <a:lvl4pPr>
              <a:buClr>
                <a:schemeClr val="accent3"/>
              </a:buClr>
              <a:defRPr sz="1050" baseline="0"/>
            </a:lvl4pPr>
            <a:lvl5pPr>
              <a:buClr>
                <a:schemeClr val="accent3"/>
              </a:buClr>
              <a:defRPr sz="1050" baseline="0"/>
            </a:lvl5p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6" name="Slide Number Placeholder 5">
            <a:extLst>
              <a:ext uri="{FF2B5EF4-FFF2-40B4-BE49-F238E27FC236}">
                <a16:creationId xmlns:a16="http://schemas.microsoft.com/office/drawing/2014/main" id="{93C9AC64-5A8A-45DB-D99B-0D0A55659FBF}"/>
              </a:ext>
            </a:extLst>
          </p:cNvPr>
          <p:cNvSpPr>
            <a:spLocks noGrp="1"/>
          </p:cNvSpPr>
          <p:nvPr>
            <p:ph type="sldNum" sz="quarter" idx="11"/>
          </p:nvPr>
        </p:nvSpPr>
        <p:spPr>
          <a:xfrm>
            <a:off x="8820151" y="4863704"/>
            <a:ext cx="320675" cy="273844"/>
          </a:xfrm>
          <a:prstGeom prst="rect">
            <a:avLst/>
          </a:prstGeom>
          <a:ln cap="flat" algn="ctr">
            <a:round/>
            <a:headEnd type="none" w="med" len="med"/>
            <a:tailEnd type="none" w="med" len="med"/>
          </a:ln>
        </p:spPr>
        <p:txBody>
          <a:bodyPr vert="horz" wrap="square" lIns="91440" tIns="45720" rIns="91440" bIns="45720" numCol="1" anchor="ctr" anchorCtr="0" compatLnSpc="1">
            <a:prstTxWarp prst="textNoShape">
              <a:avLst/>
            </a:prstTxWarp>
            <a:noAutofit/>
          </a:bodyPr>
          <a:lstStyle>
            <a:lvl1pPr algn="ctr">
              <a:defRPr sz="525">
                <a:solidFill>
                  <a:srgbClr val="2198DD"/>
                </a:solidFill>
                <a:latin typeface="Arial" panose="020B0604020202020204" pitchFamily="34" charset="0"/>
              </a:defRPr>
            </a:lvl1pPr>
          </a:lstStyle>
          <a:p>
            <a:fld id="{282C2E76-8C31-4E47-8EDB-0419A33E052F}" type="slidenum">
              <a:rPr lang="en-US" altLang="de-DE"/>
              <a:pPr/>
              <a:t>‹Nr.›</a:t>
            </a:fld>
            <a:endParaRPr lang="en-US" altLang="de-DE">
              <a:solidFill>
                <a:srgbClr val="000000"/>
              </a:solidFill>
            </a:endParaRPr>
          </a:p>
        </p:txBody>
      </p:sp>
    </p:spTree>
    <p:extLst>
      <p:ext uri="{BB962C8B-B14F-4D97-AF65-F5344CB8AC3E}">
        <p14:creationId xmlns:p14="http://schemas.microsoft.com/office/powerpoint/2010/main" val="336577839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20CC99-2862-47B8-AA12-B455F7B72E17}"/>
              </a:ext>
            </a:extLst>
          </p:cNvPr>
          <p:cNvSpPr>
            <a:spLocks noGrp="1"/>
          </p:cNvSpPr>
          <p:nvPr>
            <p:ph type="title"/>
          </p:nvPr>
        </p:nvSpPr>
        <p:spPr/>
        <p:txBody>
          <a:bodyPr/>
          <a:lstStyle/>
          <a:p>
            <a:r>
              <a:rPr lang="fr-FR"/>
              <a:t>Modifiez le style du titre</a:t>
            </a:r>
            <a:endParaRPr lang="en-US"/>
          </a:p>
        </p:txBody>
      </p:sp>
      <p:sp>
        <p:nvSpPr>
          <p:cNvPr id="10" name="Espace réservé du texte 4">
            <a:extLst>
              <a:ext uri="{FF2B5EF4-FFF2-40B4-BE49-F238E27FC236}">
                <a16:creationId xmlns:a16="http://schemas.microsoft.com/office/drawing/2014/main" id="{B2003F5C-CB72-4CF3-92F6-48DF799244F6}"/>
              </a:ext>
            </a:extLst>
          </p:cNvPr>
          <p:cNvSpPr>
            <a:spLocks noGrp="1"/>
          </p:cNvSpPr>
          <p:nvPr>
            <p:ph type="body" sz="quarter" idx="2" hasCustomPrompt="1"/>
          </p:nvPr>
        </p:nvSpPr>
        <p:spPr>
          <a:xfrm>
            <a:off x="333730" y="1071319"/>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fr-FR" noProof="0"/>
              <a:t>Cliquez pour modifier les styles du texte du masque</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3"/>
          </p:nvPr>
        </p:nvSpPr>
        <p:spPr>
          <a:xfrm>
            <a:off x="331525" y="1340692"/>
            <a:ext cx="8478000" cy="32090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35884311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215">
          <p15:clr>
            <a:srgbClr val="FBAE40"/>
          </p15:clr>
        </p15:guide>
        <p15:guide id="2"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endParaRPr lang="en-GB"/>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0C947720-2215-4D73-88E1-075BF17F8597}" type="slidenum">
              <a:rPr lang="en-GB" smtClean="0"/>
              <a:t>‹Nr.›</a:t>
            </a:fld>
            <a:endParaRPr lang="en-GB"/>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4"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1"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1" y="1829516"/>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1" y="1829516"/>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6"/>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4" y="1829516"/>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4"/>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4787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Cover Title with Image (Dark)">
    <p:bg>
      <p:bgPr>
        <a:solidFill>
          <a:schemeClr val="accent1"/>
        </a:solidFill>
        <a:effectLst/>
      </p:bgPr>
    </p:bg>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3" name="Textfeld 2">
            <a:extLst>
              <a:ext uri="{FF2B5EF4-FFF2-40B4-BE49-F238E27FC236}">
                <a16:creationId xmlns:a16="http://schemas.microsoft.com/office/drawing/2014/main" id="{F9C58B1B-1E16-5F63-4F59-1DBF594DA168}"/>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837068902"/>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1_Zwei Inhalt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4" y="224086"/>
            <a:ext cx="1224927" cy="864096"/>
          </a:xfrm>
          <a:prstGeom prst="rect">
            <a:avLst/>
          </a:prstGeom>
        </p:spPr>
      </p:pic>
    </p:spTree>
    <p:extLst>
      <p:ext uri="{BB962C8B-B14F-4D97-AF65-F5344CB8AC3E}">
        <p14:creationId xmlns:p14="http://schemas.microsoft.com/office/powerpoint/2010/main" val="17210528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on righ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40A4075-8388-4D55-A178-9B9B0A11486C}"/>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14" name="Title 1">
            <a:extLst>
              <a:ext uri="{FF2B5EF4-FFF2-40B4-BE49-F238E27FC236}">
                <a16:creationId xmlns:a16="http://schemas.microsoft.com/office/drawing/2014/main" id="{91492C5C-F468-4CB0-80F1-9B4B46F16C6A}"/>
              </a:ext>
            </a:extLst>
          </p:cNvPr>
          <p:cNvSpPr>
            <a:spLocks noGrp="1"/>
          </p:cNvSpPr>
          <p:nvPr>
            <p:ph type="title"/>
          </p:nvPr>
        </p:nvSpPr>
        <p:spPr>
          <a:xfrm>
            <a:off x="331201" y="288000"/>
            <a:ext cx="2118055" cy="720000"/>
          </a:xfrm>
        </p:spPr>
        <p:txBody>
          <a:bodyPr/>
          <a:lstStyle>
            <a:lvl1pPr>
              <a:defRPr>
                <a:solidFill>
                  <a:schemeClr val="bg1"/>
                </a:solidFill>
              </a:defRPr>
            </a:lvl1pPr>
          </a:lstStyle>
          <a:p>
            <a:r>
              <a:rPr lang="en-US"/>
              <a:t>Click to edit Master title style</a:t>
            </a:r>
          </a:p>
        </p:txBody>
      </p:sp>
      <p:sp>
        <p:nvSpPr>
          <p:cNvPr id="17" name="Espace réservé du texte 4">
            <a:extLst>
              <a:ext uri="{FF2B5EF4-FFF2-40B4-BE49-F238E27FC236}">
                <a16:creationId xmlns:a16="http://schemas.microsoft.com/office/drawing/2014/main" id="{6C9A8073-A40D-4AF6-AA04-2FF422EE4C1C}"/>
              </a:ext>
            </a:extLst>
          </p:cNvPr>
          <p:cNvSpPr>
            <a:spLocks noGrp="1"/>
          </p:cNvSpPr>
          <p:nvPr>
            <p:ph type="body" sz="quarter" idx="53"/>
          </p:nvPr>
        </p:nvSpPr>
        <p:spPr>
          <a:xfrm>
            <a:off x="333730" y="1071319"/>
            <a:ext cx="2116800" cy="430887"/>
          </a:xfrm>
        </p:spPr>
        <p:txBody>
          <a:bodyPr wrap="square">
            <a:spAutoFit/>
          </a:bodyPr>
          <a:lstStyle>
            <a:lvl1pPr>
              <a:lnSpc>
                <a:spcPct val="100000"/>
              </a:lnSpc>
              <a:spcAft>
                <a:spcPct val="0"/>
              </a:spcAft>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3CCFCBD4-C7D2-4B77-80E4-175D189F6AEC}"/>
              </a:ext>
            </a:extLst>
          </p:cNvPr>
          <p:cNvSpPr>
            <a:spLocks noGrp="1"/>
          </p:cNvSpPr>
          <p:nvPr>
            <p:ph type="body" sz="quarter" idx="49"/>
          </p:nvPr>
        </p:nvSpPr>
        <p:spPr>
          <a:xfrm>
            <a:off x="331526" y="1340692"/>
            <a:ext cx="2120260" cy="3338575"/>
          </a:xfrm>
        </p:spPr>
        <p:txBody>
          <a:bodyPr/>
          <a:lstStyle>
            <a:lvl1pPr>
              <a:defRPr>
                <a:solidFill>
                  <a:schemeClr val="tx2"/>
                </a:solidFill>
              </a:defRPr>
            </a:lvl1pPr>
            <a:lvl2pPr marL="226794" indent="-226794">
              <a:buFontTx/>
              <a:buBlip>
                <a:blip r:embed="rId2"/>
              </a:buBlip>
              <a:defRPr>
                <a:solidFill>
                  <a:schemeClr val="tx2"/>
                </a:solidFill>
              </a:defRPr>
            </a:lvl2pPr>
            <a:lvl3pPr marL="457189" indent="-226794">
              <a:buFontTx/>
              <a:buBlip>
                <a:blip r:embed="rId2"/>
              </a:buBlip>
              <a:defRPr>
                <a:solidFill>
                  <a:schemeClr val="tx2"/>
                </a:solidFill>
              </a:defRPr>
            </a:lvl3pPr>
            <a:lvl4pPr marL="683983" indent="-226794">
              <a:buFontTx/>
              <a:buBlip>
                <a:blip r:embed="rId2"/>
              </a:buBlip>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1043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6" y="333343"/>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r>
              <a:rPr lang="en-US"/>
              <a:t>XX . XX . XXXX</a:t>
            </a:r>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 name="Textfeld 1">
            <a:extLst>
              <a:ext uri="{FF2B5EF4-FFF2-40B4-BE49-F238E27FC236}">
                <a16:creationId xmlns:a16="http://schemas.microsoft.com/office/drawing/2014/main" id="{D469C118-F0EA-BF1F-9EDE-5C0248F4C1E9}"/>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316463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A Takeaway Onl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90501"/>
            <a:ext cx="8485200" cy="491328"/>
          </a:xfrm>
        </p:spPr>
        <p:txBody>
          <a:bodyPr vert="horz" lIns="45720" tIns="45720" rIns="45720" bIns="45720" rtlCol="0" anchor="ctr">
            <a:noAutofit/>
          </a:bodyPr>
          <a:lstStyle>
            <a:lvl1pPr>
              <a:defRPr lang="en-US" dirty="0"/>
            </a:lvl1pPr>
          </a:lstStyle>
          <a:p>
            <a:pPr lvl="0"/>
            <a:endParaRPr lang="en-US"/>
          </a:p>
        </p:txBody>
      </p:sp>
      <p:sp>
        <p:nvSpPr>
          <p:cNvPr id="4" name="Text Placeholder 3">
            <a:extLst>
              <a:ext uri="{FF2B5EF4-FFF2-40B4-BE49-F238E27FC236}">
                <a16:creationId xmlns:a16="http://schemas.microsoft.com/office/drawing/2014/main" id="{B0E759B6-58CB-0294-D23A-649635C82515}"/>
              </a:ext>
            </a:extLst>
          </p:cNvPr>
          <p:cNvSpPr>
            <a:spLocks noGrp="1"/>
          </p:cNvSpPr>
          <p:nvPr>
            <p:ph type="body" sz="quarter" idx="17"/>
          </p:nvPr>
        </p:nvSpPr>
        <p:spPr>
          <a:xfrm>
            <a:off x="304800" y="182880"/>
            <a:ext cx="8476488" cy="463296"/>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Tree>
    <p:extLst>
      <p:ext uri="{BB962C8B-B14F-4D97-AF65-F5344CB8AC3E}">
        <p14:creationId xmlns:p14="http://schemas.microsoft.com/office/powerpoint/2010/main" val="131560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 Left">
    <p:bg>
      <p:bgPr>
        <a:solidFill>
          <a:srgbClr val="F5F3F8"/>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marL="457189" indent="-226794">
              <a:lnSpc>
                <a:spcPct val="100000"/>
              </a:lnSpc>
              <a:spcBef>
                <a:spcPts val="3000"/>
              </a:spcBef>
              <a:buClrTx/>
              <a:buFont typeface="Arial" panose="020B0604020202020204" pitchFamily="34" charset="0"/>
              <a:buChar char="•"/>
              <a:defRPr sz="1800">
                <a:solidFill>
                  <a:srgbClr val="4E565B"/>
                </a:solidFill>
                <a:latin typeface="+mn-lt"/>
              </a:defRPr>
            </a:lvl3pPr>
            <a:lvl4pPr marL="796905" indent="-227007">
              <a:lnSpc>
                <a:spcPct val="100000"/>
              </a:lnSpc>
              <a:spcBef>
                <a:spcPts val="1200"/>
              </a:spcBef>
              <a:buFont typeface="Arial" panose="020B0604020202020204" pitchFamily="34" charset="0"/>
              <a:buChar char="‒"/>
              <a:defRPr sz="1600">
                <a:solidFill>
                  <a:srgbClr val="4E565B"/>
                </a:solidFill>
                <a:latin typeface="+mn-lt"/>
              </a:defRPr>
            </a:lvl4pPr>
            <a:lvl5pPr marL="1082648" indent="-168271">
              <a:lnSpc>
                <a:spcPct val="100000"/>
              </a:lnSpc>
              <a:spcBef>
                <a:spcPts val="1200"/>
              </a:spcBef>
              <a:buFont typeface="Arial" panose="020B0604020202020204" pitchFamily="34" charset="0"/>
              <a:buChar char="•"/>
              <a:defRPr sz="1600" b="0">
                <a:solidFill>
                  <a:srgbClr val="4E565B"/>
                </a:solidFill>
                <a:latin typeface="+mn-lt"/>
              </a:defRPr>
            </a:lvl5pPr>
          </a:lstStyle>
          <a:p>
            <a:pPr lvl="2"/>
            <a:r>
              <a:rPr lang="en-US"/>
              <a:t>Third level</a:t>
            </a:r>
          </a:p>
          <a:p>
            <a:pPr lvl="3"/>
            <a:r>
              <a:rPr lang="en-US"/>
              <a:t>Fourth level</a:t>
            </a:r>
          </a:p>
          <a:p>
            <a:pPr lvl="4"/>
            <a:r>
              <a:rPr lang="en-US"/>
              <a:t>Fifth level</a:t>
            </a:r>
          </a:p>
          <a:p>
            <a:pPr lvl="4"/>
            <a:endParaRPr lang="en-US"/>
          </a:p>
        </p:txBody>
      </p:sp>
      <p:sp>
        <p:nvSpPr>
          <p:cNvPr id="3" name="Title 1">
            <a:extLst>
              <a:ext uri="{FF2B5EF4-FFF2-40B4-BE49-F238E27FC236}">
                <a16:creationId xmlns:a16="http://schemas.microsoft.com/office/drawing/2014/main" id="{1AC33AE8-9AD8-8C03-DAB6-69D85610B7EF}"/>
              </a:ext>
            </a:extLst>
          </p:cNvPr>
          <p:cNvSpPr>
            <a:spLocks noGrp="1"/>
          </p:cNvSpPr>
          <p:nvPr>
            <p:ph type="title"/>
          </p:nvPr>
        </p:nvSpPr>
        <p:spPr>
          <a:xfrm>
            <a:off x="331200" y="-636221"/>
            <a:ext cx="8485200" cy="491328"/>
          </a:xfrm>
        </p:spPr>
        <p:txBody>
          <a:bodyPr vert="horz" lIns="45720" tIns="45720" rIns="45720" bIns="45720" rtlCol="0" anchor="ctr">
            <a:noAutofit/>
          </a:bodyPr>
          <a:lstStyle>
            <a:lvl1pPr>
              <a:defRPr lang="en-US" dirty="0"/>
            </a:lvl1pPr>
          </a:lstStyle>
          <a:p>
            <a:pPr lvl="0"/>
            <a:endParaRPr lang="en-US"/>
          </a:p>
        </p:txBody>
      </p:sp>
      <p:sp>
        <p:nvSpPr>
          <p:cNvPr id="5" name="Text Placeholder 4">
            <a:extLst>
              <a:ext uri="{FF2B5EF4-FFF2-40B4-BE49-F238E27FC236}">
                <a16:creationId xmlns:a16="http://schemas.microsoft.com/office/drawing/2014/main" id="{9644DB74-4E01-87E7-D102-E748B416C05F}"/>
              </a:ext>
            </a:extLst>
          </p:cNvPr>
          <p:cNvSpPr>
            <a:spLocks noGrp="1"/>
          </p:cNvSpPr>
          <p:nvPr>
            <p:ph type="body" sz="quarter" idx="11"/>
          </p:nvPr>
        </p:nvSpPr>
        <p:spPr>
          <a:xfrm>
            <a:off x="304800" y="182881"/>
            <a:ext cx="8476488" cy="396240"/>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p:txBody>
      </p:sp>
    </p:spTree>
    <p:extLst>
      <p:ext uri="{BB962C8B-B14F-4D97-AF65-F5344CB8AC3E}">
        <p14:creationId xmlns:p14="http://schemas.microsoft.com/office/powerpoint/2010/main" val="2036524019"/>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8" y="4510418"/>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a:p>
          </p:txBody>
        </p:sp>
      </p:grpSp>
      <p:sp>
        <p:nvSpPr>
          <p:cNvPr id="4" name="Textfeld 3">
            <a:extLst>
              <a:ext uri="{FF2B5EF4-FFF2-40B4-BE49-F238E27FC236}">
                <a16:creationId xmlns:a16="http://schemas.microsoft.com/office/drawing/2014/main" id="{CD9790BE-4149-2F36-2500-9CCADF085481}"/>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72504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os 3-Face Across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45720" tIns="45720" rIns="45720" bIns="45720" rtlCol="0" anchor="ctr">
            <a:noAutofit/>
          </a:bodyPr>
          <a:lstStyle>
            <a:lvl1pPr>
              <a:defRPr lang="en-US" dirty="0"/>
            </a:lvl1pPr>
          </a:lstStyle>
          <a:p>
            <a:pPr lvl="0"/>
            <a:r>
              <a:rPr lang="en-US"/>
              <a:t>Click to edit Master title style</a:t>
            </a:r>
          </a:p>
        </p:txBody>
      </p:sp>
      <p:sp>
        <p:nvSpPr>
          <p:cNvPr id="4" name="Picture Placeholder 3"/>
          <p:cNvSpPr>
            <a:spLocks noGrp="1"/>
          </p:cNvSpPr>
          <p:nvPr>
            <p:ph type="pic" sz="quarter" idx="10"/>
          </p:nvPr>
        </p:nvSpPr>
        <p:spPr>
          <a:xfrm>
            <a:off x="137833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a:lstStyle>
            <a:lvl1pPr>
              <a:defRPr sz="1200"/>
            </a:lvl1pPr>
          </a:lstStyle>
          <a:p>
            <a:pPr lvl="0"/>
            <a:r>
              <a:rPr lang="en-US"/>
              <a:t>Click icon to add picture</a:t>
            </a:r>
          </a:p>
        </p:txBody>
      </p:sp>
      <p:sp>
        <p:nvSpPr>
          <p:cNvPr id="8" name="Text Placeholder 7"/>
          <p:cNvSpPr>
            <a:spLocks noGrp="1"/>
          </p:cNvSpPr>
          <p:nvPr>
            <p:ph type="body" sz="quarter" idx="11"/>
          </p:nvPr>
        </p:nvSpPr>
        <p:spPr>
          <a:xfrm>
            <a:off x="5334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0" name="Picture Placeholder 9"/>
          <p:cNvSpPr>
            <a:spLocks noGrp="1"/>
          </p:cNvSpPr>
          <p:nvPr>
            <p:ph type="pic" sz="quarter" idx="12"/>
          </p:nvPr>
        </p:nvSpPr>
        <p:spPr>
          <a:xfrm>
            <a:off x="4156994"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2" name="Picture Placeholder 11"/>
          <p:cNvSpPr>
            <a:spLocks noGrp="1"/>
          </p:cNvSpPr>
          <p:nvPr>
            <p:ph type="pic" sz="quarter" idx="13"/>
          </p:nvPr>
        </p:nvSpPr>
        <p:spPr>
          <a:xfrm>
            <a:off x="696960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3352800" y="2228850"/>
            <a:ext cx="2514600" cy="1028700"/>
          </a:xfrm>
        </p:spPr>
        <p:txBody>
          <a:bodyPr vert="horz" wrap="square" lIns="45720" tIns="45720" rIns="45720" bIns="45720" rtlCol="0">
            <a:noAutofit/>
          </a:bodyPr>
          <a:lstStyle>
            <a:lvl1pPr>
              <a:spcBef>
                <a:spcPts val="300"/>
              </a:spcBef>
              <a:defRPr lang="en-US" sz="1050" smtClean="0"/>
            </a:lvl1pPr>
            <a:lvl2pPr>
              <a:spcBef>
                <a:spcPts val="300"/>
              </a:spcBef>
              <a:defRPr lang="en-US" sz="1000" smtClean="0"/>
            </a:lvl2pPr>
            <a:lvl3pPr>
              <a:spcBef>
                <a:spcPts val="300"/>
              </a:spcBef>
              <a:defRPr lang="en-US" sz="1000" smtClean="0"/>
            </a:lvl3pPr>
            <a:lvl4pPr>
              <a:spcBef>
                <a:spcPts val="300"/>
              </a:spcBef>
              <a:defRPr lang="en-US" sz="900" smtClean="0"/>
            </a:lvl4pPr>
            <a:lvl5pPr>
              <a:spcBef>
                <a:spcPts val="300"/>
              </a:spcBef>
              <a:defRPr lang="en-US" sz="90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6" name="Text Placeholder 15"/>
          <p:cNvSpPr>
            <a:spLocks noGrp="1"/>
          </p:cNvSpPr>
          <p:nvPr>
            <p:ph type="body" sz="quarter" idx="15"/>
          </p:nvPr>
        </p:nvSpPr>
        <p:spPr>
          <a:xfrm>
            <a:off x="61722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5" name="Text Placeholder 4"/>
          <p:cNvSpPr>
            <a:spLocks noGrp="1"/>
          </p:cNvSpPr>
          <p:nvPr>
            <p:ph type="body" sz="quarter" idx="16"/>
          </p:nvPr>
        </p:nvSpPr>
        <p:spPr>
          <a:xfrm>
            <a:off x="301752" y="178309"/>
            <a:ext cx="8247888" cy="360331"/>
          </a:xfrm>
        </p:spPr>
        <p:txBody>
          <a:bodyPr/>
          <a:lstStyle/>
          <a:p>
            <a:pPr lvl="0"/>
            <a:r>
              <a:rPr lang="en-US"/>
              <a:t>Click to edit Master text styles</a:t>
            </a:r>
          </a:p>
        </p:txBody>
      </p:sp>
      <p:sp>
        <p:nvSpPr>
          <p:cNvPr id="3" name="Slide Number Placeholder 5">
            <a:extLst>
              <a:ext uri="{FF2B5EF4-FFF2-40B4-BE49-F238E27FC236}">
                <a16:creationId xmlns:a16="http://schemas.microsoft.com/office/drawing/2014/main" id="{B6219E5A-8FF1-965C-D37F-C8C57C22392B}"/>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348587082"/>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Bios 4-Face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Picture Placeholder 3"/>
          <p:cNvSpPr>
            <a:spLocks noGrp="1"/>
          </p:cNvSpPr>
          <p:nvPr>
            <p:ph type="pic" sz="quarter" idx="10"/>
          </p:nvPr>
        </p:nvSpPr>
        <p:spPr>
          <a:xfrm>
            <a:off x="457200"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8" name="Text Placeholder 7"/>
          <p:cNvSpPr>
            <a:spLocks noGrp="1"/>
          </p:cNvSpPr>
          <p:nvPr>
            <p:ph type="body" sz="quarter" idx="11"/>
          </p:nvPr>
        </p:nvSpPr>
        <p:spPr>
          <a:xfrm>
            <a:off x="438912" y="178309"/>
            <a:ext cx="8247888" cy="360331"/>
          </a:xfrm>
        </p:spPr>
        <p:txBody>
          <a:bodyPr vert="horz" wrap="square" lIns="45720" tIns="45720" rIns="45720" bIns="45720" rtlCol="0">
            <a:noAutofit/>
          </a:bodyPr>
          <a:lstStyle>
            <a:lvl1pPr>
              <a:defRPr lang="en-US" dirty="0"/>
            </a:lvl1pPr>
          </a:lstStyle>
          <a:p>
            <a:pPr lvl="0"/>
            <a:r>
              <a:rPr lang="en-US"/>
              <a:t>Click to edit Master text styles</a:t>
            </a:r>
          </a:p>
        </p:txBody>
      </p:sp>
      <p:sp>
        <p:nvSpPr>
          <p:cNvPr id="10" name="Picture Placeholder 9"/>
          <p:cNvSpPr>
            <a:spLocks noGrp="1"/>
          </p:cNvSpPr>
          <p:nvPr>
            <p:ph type="pic" sz="quarter" idx="12"/>
          </p:nvPr>
        </p:nvSpPr>
        <p:spPr>
          <a:xfrm>
            <a:off x="457200"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12" name="Picture Placeholder 11"/>
          <p:cNvSpPr>
            <a:spLocks noGrp="1"/>
          </p:cNvSpPr>
          <p:nvPr>
            <p:ph type="pic" sz="quarter" idx="13"/>
          </p:nvPr>
        </p:nvSpPr>
        <p:spPr>
          <a:xfrm>
            <a:off x="4974566"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1169493" y="3067050"/>
            <a:ext cx="3276600"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16" name="Text Placeholder 15"/>
          <p:cNvSpPr>
            <a:spLocks noGrp="1"/>
          </p:cNvSpPr>
          <p:nvPr>
            <p:ph type="body" sz="quarter" idx="15"/>
          </p:nvPr>
        </p:nvSpPr>
        <p:spPr>
          <a:xfrm>
            <a:off x="5686859" y="895350"/>
            <a:ext cx="3182107"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5" name="Picture Placeholder 4"/>
          <p:cNvSpPr>
            <a:spLocks noGrp="1"/>
          </p:cNvSpPr>
          <p:nvPr>
            <p:ph type="pic" sz="quarter" idx="16"/>
          </p:nvPr>
        </p:nvSpPr>
        <p:spPr>
          <a:xfrm>
            <a:off x="4974566"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7" name="Text Placeholder 6"/>
          <p:cNvSpPr>
            <a:spLocks noGrp="1"/>
          </p:cNvSpPr>
          <p:nvPr>
            <p:ph type="body" sz="quarter" idx="17"/>
          </p:nvPr>
        </p:nvSpPr>
        <p:spPr>
          <a:xfrm>
            <a:off x="5686859" y="3067050"/>
            <a:ext cx="3178835"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9" name="Text Placeholder 8"/>
          <p:cNvSpPr>
            <a:spLocks noGrp="1"/>
          </p:cNvSpPr>
          <p:nvPr>
            <p:ph type="body" sz="quarter" idx="18"/>
          </p:nvPr>
        </p:nvSpPr>
        <p:spPr>
          <a:xfrm>
            <a:off x="1166445" y="895350"/>
            <a:ext cx="3264408" cy="1145286"/>
          </a:xfrm>
        </p:spPr>
        <p:txBody>
          <a:bodyPr vert="horz" wrap="square" lIns="45720" tIns="45720" rIns="45720" bIns="45720" rtlCol="0">
            <a:noAutofit/>
          </a:bodyPr>
          <a:lstStyle>
            <a:lvl1pPr>
              <a:defRPr lang="en-US" sz="1050" dirty="0" smtClean="0"/>
            </a:lvl1pPr>
            <a:lvl2pPr>
              <a:defRPr lang="en-US" sz="1000" dirty="0" smtClean="0"/>
            </a:lvl2pPr>
            <a:lvl3pPr>
              <a:defRPr lang="en-US" sz="1000" dirty="0" smtClean="0"/>
            </a:lvl3pPr>
            <a:lvl4pPr>
              <a:defRPr lang="en-US" sz="900" dirty="0" smtClean="0"/>
            </a:lvl4pPr>
            <a:lvl5pPr>
              <a:defRPr lang="en-US" sz="900" dirty="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3" name="Slide Number Placeholder 5">
            <a:extLst>
              <a:ext uri="{FF2B5EF4-FFF2-40B4-BE49-F238E27FC236}">
                <a16:creationId xmlns:a16="http://schemas.microsoft.com/office/drawing/2014/main" id="{41A79AF4-24E0-7309-3655-68CF0A3F8FDF}"/>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625017805"/>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15:guide id="1" orient="horz" pos="56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HA Takeaway Onl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536234"/>
            <a:ext cx="8478000" cy="307777"/>
          </a:xfrm>
        </p:spPr>
        <p:txBody>
          <a:bodyPr wrap="square">
            <a:spAutoFit/>
          </a:bodyPr>
          <a:lstStyle>
            <a:lvl1pPr>
              <a:lnSpc>
                <a:spcPct val="100000"/>
              </a:lnSpc>
              <a:spcAft>
                <a:spcPts val="0"/>
              </a:spcAft>
              <a:defRPr sz="14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19050"/>
            <a:ext cx="8485200" cy="491328"/>
          </a:xfrm>
        </p:spPr>
        <p:txBody>
          <a:bodyPr anchor="b" anchorCtr="0">
            <a:noAutofit/>
          </a:bodyPr>
          <a:lstStyle>
            <a:lvl1pPr>
              <a:defRPr sz="2000"/>
            </a:lvl1pPr>
          </a:lstStyle>
          <a:p>
            <a:r>
              <a:rPr lang="en-US"/>
              <a:t>Click to edit Master title style</a:t>
            </a:r>
          </a:p>
        </p:txBody>
      </p:sp>
    </p:spTree>
    <p:extLst>
      <p:ext uri="{BB962C8B-B14F-4D97-AF65-F5344CB8AC3E}">
        <p14:creationId xmlns:p14="http://schemas.microsoft.com/office/powerpoint/2010/main" val="3317373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HA Takeawa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5726"/>
            <a:ext cx="8478000" cy="3223541"/>
          </a:xfrm>
        </p:spPr>
        <p:txBody>
          <a:bodyPr/>
          <a:lstStyle>
            <a:lvl1pPr>
              <a:lnSpc>
                <a:spcPct val="100000"/>
              </a:lnSpc>
              <a:spcBef>
                <a:spcPts val="600"/>
              </a:spcBef>
              <a:defRPr sz="1400"/>
            </a:lvl1pPr>
            <a:lvl2pPr marL="226794" indent="-226794">
              <a:lnSpc>
                <a:spcPct val="100000"/>
              </a:lnSpc>
              <a:spcBef>
                <a:spcPts val="600"/>
              </a:spcBef>
              <a:buClrTx/>
              <a:buFont typeface="Arial" panose="020B0604020202020204" pitchFamily="34" charset="0"/>
              <a:buChar char="•"/>
              <a:defRPr sz="1400"/>
            </a:lvl2pPr>
            <a:lvl3pPr marL="457189" indent="-226794">
              <a:lnSpc>
                <a:spcPct val="100000"/>
              </a:lnSpc>
              <a:spcBef>
                <a:spcPts val="600"/>
              </a:spcBef>
              <a:buClrTx/>
              <a:buFont typeface="Arial" panose="020B0604020202020204" pitchFamily="34" charset="0"/>
              <a:buChar char="‒"/>
              <a:defRPr sz="1400"/>
            </a:lvl3pPr>
            <a:lvl4pPr marL="683983" indent="-226794">
              <a:lnSpc>
                <a:spcPct val="100000"/>
              </a:lnSpc>
              <a:spcBef>
                <a:spcPts val="600"/>
              </a:spcBef>
              <a:buClrTx/>
              <a:buFont typeface="Arial" panose="020B0604020202020204" pitchFamily="34" charset="0"/>
              <a:buChar char="•"/>
              <a:defRPr sz="1400"/>
            </a:lvl4pPr>
            <a:lvl5pPr>
              <a:lnSpc>
                <a:spcPct val="100000"/>
              </a:lnSpc>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536234"/>
            <a:ext cx="8478000" cy="307777"/>
          </a:xfrm>
        </p:spPr>
        <p:txBody>
          <a:bodyPr wrap="square">
            <a:spAutoFit/>
          </a:bodyPr>
          <a:lstStyle>
            <a:lvl1pPr>
              <a:lnSpc>
                <a:spcPct val="100000"/>
              </a:lnSpc>
              <a:spcAft>
                <a:spcPts val="0"/>
              </a:spcAft>
              <a:defRPr sz="14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19050"/>
            <a:ext cx="8485200" cy="491328"/>
          </a:xfrm>
        </p:spPr>
        <p:txBody>
          <a:bodyPr anchor="b" anchorCtr="0">
            <a:noAutofit/>
          </a:bodyPr>
          <a:lstStyle>
            <a:lvl1pPr>
              <a:defRPr sz="2000"/>
            </a:lvl1pPr>
          </a:lstStyle>
          <a:p>
            <a:r>
              <a:rPr lang="en-US"/>
              <a:t>Click to edit Master title style</a:t>
            </a:r>
          </a:p>
        </p:txBody>
      </p:sp>
    </p:spTree>
    <p:extLst>
      <p:ext uri="{BB962C8B-B14F-4D97-AF65-F5344CB8AC3E}">
        <p14:creationId xmlns:p14="http://schemas.microsoft.com/office/powerpoint/2010/main" val="3482995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AE97568-9BC7-C3C3-F388-A7CF15088AA8}"/>
              </a:ext>
            </a:extLst>
          </p:cNvPr>
          <p:cNvGraphicFramePr>
            <a:graphicFrameLocks noChangeAspect="1"/>
          </p:cNvGraphicFramePr>
          <p:nvPr userDrawn="1">
            <p:custDataLst>
              <p:tags r:id="rId19"/>
            </p:custDataLst>
            <p:extLst>
              <p:ext uri="{D42A27DB-BD31-4B8C-83A1-F6EECF244321}">
                <p14:modId xmlns:p14="http://schemas.microsoft.com/office/powerpoint/2010/main" val="645785152"/>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Diapositive think-cell" r:id="rId20" imgW="360" imgH="360" progId="TCLayout.ActiveDocument.1">
                  <p:embed/>
                </p:oleObj>
              </mc:Choice>
              <mc:Fallback>
                <p:oleObj name="Diapositive think-cell" r:id="rId20" imgW="360" imgH="360" progId="TCLayout.ActiveDocument.1">
                  <p:embed/>
                  <p:pic>
                    <p:nvPicPr>
                      <p:cNvPr id="4" name="Object 3" hidden="1">
                        <a:extLst>
                          <a:ext uri="{FF2B5EF4-FFF2-40B4-BE49-F238E27FC236}">
                            <a16:creationId xmlns:a16="http://schemas.microsoft.com/office/drawing/2014/main" id="{DAE97568-9BC7-C3C3-F388-A7CF15088AA8}"/>
                          </a:ext>
                        </a:extLst>
                      </p:cNvPr>
                      <p:cNvPicPr/>
                      <p:nvPr/>
                    </p:nvPicPr>
                    <p:blipFill>
                      <a:blip r:embed="rId21"/>
                      <a:stretch>
                        <a:fillRect/>
                      </a:stretch>
                    </p:blipFill>
                    <p:spPr>
                      <a:xfrm>
                        <a:off x="1191" y="1191"/>
                        <a:ext cx="1191" cy="1191"/>
                      </a:xfrm>
                      <a:prstGeom prst="rect">
                        <a:avLst/>
                      </a:prstGeom>
                    </p:spPr>
                  </p:pic>
                </p:oleObj>
              </mc:Fallback>
            </mc:AlternateContent>
          </a:graphicData>
        </a:graphic>
      </p:graphicFrame>
      <p:sp>
        <p:nvSpPr>
          <p:cNvPr id="2" name="Title Placeholder 1"/>
          <p:cNvSpPr>
            <a:spLocks noGrp="1"/>
          </p:cNvSpPr>
          <p:nvPr>
            <p:ph type="title"/>
          </p:nvPr>
        </p:nvSpPr>
        <p:spPr>
          <a:xfrm>
            <a:off x="331200" y="-648300"/>
            <a:ext cx="8485200" cy="561185"/>
          </a:xfrm>
          <a:prstGeom prst="rect">
            <a:avLst/>
          </a:prstGeom>
        </p:spPr>
        <p:txBody>
          <a:bodyPr vert="horz" lIns="45720" tIns="45720" rIns="45720" bIns="45720" rtlCol="0" anchor="ctr">
            <a:noAutofit/>
          </a:bodyPr>
          <a:lstStyle/>
          <a:p>
            <a:endParaRPr lang="en-US" noProof="0"/>
          </a:p>
        </p:txBody>
      </p:sp>
      <p:sp>
        <p:nvSpPr>
          <p:cNvPr id="3" name="Text Placeholder 2"/>
          <p:cNvSpPr>
            <a:spLocks noGrp="1"/>
          </p:cNvSpPr>
          <p:nvPr>
            <p:ph type="body" idx="1"/>
          </p:nvPr>
        </p:nvSpPr>
        <p:spPr>
          <a:xfrm>
            <a:off x="331200" y="185460"/>
            <a:ext cx="8478000" cy="4135080"/>
          </a:xfrm>
          <a:prstGeom prst="rect">
            <a:avLst/>
          </a:prstGeom>
        </p:spPr>
        <p:txBody>
          <a:bodyPr vert="horz" wrap="square" lIns="45720" tIns="45720" rIns="45720" bIns="45720" rtlCol="0">
            <a:noAutofit/>
          </a:bodyPr>
          <a:lstStyle/>
          <a:p>
            <a:pPr lvl="0" defTabSz="914378">
              <a:spcBef>
                <a:spcPct val="20000"/>
              </a:spcBef>
              <a:buFontTx/>
            </a:pPr>
            <a:r>
              <a:rPr lang="en-US" noProof="0"/>
              <a:t>First Level</a:t>
            </a:r>
          </a:p>
          <a:p>
            <a:pPr marL="119060" lvl="1" indent="-6350" defTabSz="914378">
              <a:spcBef>
                <a:spcPts val="600"/>
              </a:spcBef>
              <a:buNone/>
            </a:pPr>
            <a:r>
              <a:rPr lang="en-US" noProof="0"/>
              <a:t>Second Level</a:t>
            </a:r>
          </a:p>
          <a:p>
            <a:pPr marL="403215" lvl="2" indent="-165096" defTabSz="914378">
              <a:spcBef>
                <a:spcPts val="600"/>
              </a:spcBef>
              <a:buClrTx/>
              <a:buFont typeface="Arial" panose="020B0604020202020204" pitchFamily="34" charset="0"/>
              <a:buChar char="•"/>
            </a:pPr>
            <a:r>
              <a:rPr lang="en-US" noProof="0"/>
              <a:t>Third Level</a:t>
            </a:r>
          </a:p>
          <a:p>
            <a:pPr marL="688958" lvl="3" indent="-173034" defTabSz="914378">
              <a:spcBef>
                <a:spcPts val="600"/>
              </a:spcBef>
              <a:buFont typeface="Arial" pitchFamily="34" charset="0"/>
              <a:buChar char="–"/>
            </a:pPr>
            <a:r>
              <a:rPr lang="en-US" noProof="0"/>
              <a:t>Fourth Level</a:t>
            </a:r>
          </a:p>
          <a:p>
            <a:pPr marL="1085823" lvl="4" indent="-227007" defTabSz="914378">
              <a:spcBef>
                <a:spcPts val="600"/>
              </a:spcBef>
              <a:buChar char="•"/>
              <a:tabLst/>
            </a:pPr>
            <a:r>
              <a:rPr lang="en-US" noProof="0"/>
              <a:t>Fifth Level</a:t>
            </a:r>
          </a:p>
        </p:txBody>
      </p:sp>
      <p:sp>
        <p:nvSpPr>
          <p:cNvPr id="5" name="Footer Placeholder 4"/>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internal use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80"/>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XX . XX . XXXX</a:t>
            </a:r>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
        <p:nvSpPr>
          <p:cNvPr id="7" name="Textfeld 6">
            <a:extLst>
              <a:ext uri="{FF2B5EF4-FFF2-40B4-BE49-F238E27FC236}">
                <a16:creationId xmlns:a16="http://schemas.microsoft.com/office/drawing/2014/main" id="{5CFCBCFE-010D-06E7-1909-7A2253D839A8}"/>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95636351"/>
      </p:ext>
    </p:extLst>
  </p:cSld>
  <p:clrMap bg1="lt1" tx1="dk1" bg2="lt2" tx2="dk2" accent1="accent1" accent2="accent2" accent3="accent3" accent4="accent4" accent5="accent5" accent6="accent6" hlink="hlink" folHlink="folHlink"/>
  <p:sldLayoutIdLst>
    <p:sldLayoutId id="2147484548" r:id="rId1"/>
    <p:sldLayoutId id="2147484549" r:id="rId2"/>
    <p:sldLayoutId id="2147484550" r:id="rId3"/>
    <p:sldLayoutId id="2147484551" r:id="rId4"/>
    <p:sldLayoutId id="2147484552" r:id="rId5"/>
    <p:sldLayoutId id="2147484553" r:id="rId6"/>
    <p:sldLayoutId id="2147484554" r:id="rId7"/>
    <p:sldLayoutId id="2147484555" r:id="rId8"/>
    <p:sldLayoutId id="2147484556" r:id="rId9"/>
    <p:sldLayoutId id="2147484557" r:id="rId10"/>
    <p:sldLayoutId id="2147484559" r:id="rId11"/>
    <p:sldLayoutId id="2147484757" r:id="rId12"/>
    <p:sldLayoutId id="2147484834" r:id="rId13"/>
    <p:sldLayoutId id="2147484934" r:id="rId14"/>
    <p:sldLayoutId id="2147484935" r:id="rId15"/>
    <p:sldLayoutId id="2147484936" r:id="rId16"/>
    <p:sldLayoutId id="2147485459"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685783" rtl="0" eaLnBrk="1" latinLnBrk="0" hangingPunct="1">
        <a:lnSpc>
          <a:spcPct val="90000"/>
        </a:lnSpc>
        <a:spcBef>
          <a:spcPct val="0"/>
        </a:spcBef>
        <a:buNone/>
        <a:defRPr lang="fr-FR" sz="18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2">
          <p15:clr>
            <a:srgbClr val="F26B43"/>
          </p15:clr>
        </p15:guide>
        <p15:guide id="2" pos="5544">
          <p15:clr>
            <a:srgbClr val="F26B43"/>
          </p15:clr>
        </p15:guide>
        <p15:guide id="3" pos="216">
          <p15:clr>
            <a:srgbClr val="F26B43"/>
          </p15:clr>
        </p15:guide>
        <p15:guide id="4" pos="120">
          <p15:clr>
            <a:srgbClr val="F26B43"/>
          </p15:clr>
        </p15:guide>
        <p15:guide id="5" pos="56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chart" Target="../charts/chart4.xml"/><Relationship Id="rId7" Type="http://schemas.openxmlformats.org/officeDocument/2006/relationships/chart" Target="../charts/chart8.xml"/><Relationship Id="rId2" Type="http://schemas.openxmlformats.org/officeDocument/2006/relationships/image" Target="../media/image2.png"/><Relationship Id="rId1" Type="http://schemas.openxmlformats.org/officeDocument/2006/relationships/slideLayout" Target="../slideLayouts/slideLayout10.xml"/><Relationship Id="rId6" Type="http://schemas.openxmlformats.org/officeDocument/2006/relationships/chart" Target="../charts/chart7.xml"/><Relationship Id="rId5" Type="http://schemas.openxmlformats.org/officeDocument/2006/relationships/chart" Target="../charts/chart6.xml"/><Relationship Id="rId10" Type="http://schemas.openxmlformats.org/officeDocument/2006/relationships/chart" Target="../charts/chart11.xml"/><Relationship Id="rId4" Type="http://schemas.openxmlformats.org/officeDocument/2006/relationships/chart" Target="../charts/chart5.xml"/><Relationship Id="rId9" Type="http://schemas.openxmlformats.org/officeDocument/2006/relationships/chart" Target="../charts/chart10.xml"/></Relationships>
</file>

<file path=ppt/slides/_rels/slide13.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image" Target="../media/image2.png"/><Relationship Id="rId1" Type="http://schemas.openxmlformats.org/officeDocument/2006/relationships/slideLayout" Target="../slideLayouts/slideLayout10.xml"/><Relationship Id="rId4" Type="http://schemas.openxmlformats.org/officeDocument/2006/relationships/chart" Target="../charts/char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chart" Target="../charts/chart1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8.sv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notesSlide" Target="../notesSlides/notesSlide11.xml"/><Relationship Id="rId7" Type="http://schemas.openxmlformats.org/officeDocument/2006/relationships/image" Target="../media/image31.png"/><Relationship Id="rId2" Type="http://schemas.openxmlformats.org/officeDocument/2006/relationships/slideLayout" Target="../slideLayouts/slideLayout17.xml"/><Relationship Id="rId1" Type="http://schemas.openxmlformats.org/officeDocument/2006/relationships/tags" Target="../tags/tag3.xml"/><Relationship Id="rId6" Type="http://schemas.openxmlformats.org/officeDocument/2006/relationships/hyperlink" Target="https://pdb101.rcsb.org/global-health/diabetes-mellitus/monitoring/complications" TargetMode="External"/><Relationship Id="rId5" Type="http://schemas.openxmlformats.org/officeDocument/2006/relationships/image" Target="../media/image30.emf"/><Relationship Id="rId10" Type="http://schemas.openxmlformats.org/officeDocument/2006/relationships/image" Target="../media/image34.svg"/><Relationship Id="rId4" Type="http://schemas.openxmlformats.org/officeDocument/2006/relationships/oleObject" Target="../embeddings/oleObject2.bin"/><Relationship Id="rId9"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2.png"/><Relationship Id="rId1" Type="http://schemas.openxmlformats.org/officeDocument/2006/relationships/slideLayout" Target="../slideLayouts/slideLayout10.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svg"/></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0.xml"/><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microsoft.com/office/2007/relationships/hdphoto" Target="../media/hdphoto1.wdp"/><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hyperlink" Target="https://www.ddg.info/behandlung-leitlinien/leitlinien-praxisempfehlungen" TargetMode="External"/><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hyperlink" Target="https://www.ddg.info/fileadmin/user_upload/Deutscher_Gesundheitsbericht_2026_final.pdf"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45.png"/><Relationship Id="rId5" Type="http://schemas.openxmlformats.org/officeDocument/2006/relationships/hyperlink" Target="https://edoc.rki.de/bitstream/handle/176904/12304/Rosenbauer%20et%20al.%202024_InzidenzPr%c3%a4valenzDiabetes.pdf?sequence=1&amp;isAllowed=y" TargetMode="External"/><Relationship Id="rId4" Type="http://schemas.openxmlformats.org/officeDocument/2006/relationships/hyperlink" Target="https://www.ddg.info/fileadmin/user_upload/Deutscher_Gesundheitsbericht_2026_final.pdf" TargetMode="External"/></Relationships>
</file>

<file path=ppt/slides/_rels/slide39.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53.svg"/><Relationship Id="rId4" Type="http://schemas.openxmlformats.org/officeDocument/2006/relationships/image" Target="../media/image47.png"/><Relationship Id="rId9" Type="http://schemas.openxmlformats.org/officeDocument/2006/relationships/image" Target="../media/image52.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10.xml"/><Relationship Id="rId6" Type="http://schemas.microsoft.com/office/2007/relationships/hdphoto" Target="../media/hdphoto2.wdp"/><Relationship Id="rId5" Type="http://schemas.openxmlformats.org/officeDocument/2006/relationships/image" Target="../media/image18.png"/><Relationship Id="rId4" Type="http://schemas.openxmlformats.org/officeDocument/2006/relationships/image" Target="../media/image17.jpeg"/></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4.png"/><Relationship Id="rId1" Type="http://schemas.openxmlformats.org/officeDocument/2006/relationships/slideLayout" Target="../slideLayouts/slideLayout9.xml"/><Relationship Id="rId6" Type="http://schemas.openxmlformats.org/officeDocument/2006/relationships/image" Target="../media/image2.png"/><Relationship Id="rId5" Type="http://schemas.openxmlformats.org/officeDocument/2006/relationships/image" Target="../media/image55.png"/><Relationship Id="rId4" Type="http://schemas.openxmlformats.org/officeDocument/2006/relationships/image" Target="../media/image48.png"/></Relationships>
</file>

<file path=ppt/slides/_rels/slide4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57.jpe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hyperlink" Target="https://edoc.rki.de/bitstream/handle/176904/12304/Rosenbauer%20et%20al.%202024_InzidenzPr%c3%a4valenzDiabetes.pdf?sequence=1&amp;isAllowed=y" TargetMode="External"/><Relationship Id="rId4" Type="http://schemas.openxmlformats.org/officeDocument/2006/relationships/hyperlink" Target="https://www.ddg.info/fileadmin/user_upload/Deutscher_Gesundheitsbericht_2026_final.pdf"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diabetesde.org/system/files/documents/gesundheitsbericht_2020.pdf" TargetMode="External"/><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58.pn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hyperlink" Target="https://www.ddg.info/fileadmin/user_upload/Deutscher_Gesundheitsbericht_2026_final.pdf"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27B446-6B34-4207-8EF9-FB60EE71F3E3}"/>
            </a:ext>
          </a:extLst>
        </p:cNvPr>
        <p:cNvGrpSpPr/>
        <p:nvPr/>
      </p:nvGrpSpPr>
      <p:grpSpPr>
        <a:xfrm>
          <a:off x="0" y="0"/>
          <a:ext cx="0" cy="0"/>
          <a:chOff x="0" y="0"/>
          <a:chExt cx="0" cy="0"/>
        </a:xfrm>
      </p:grpSpPr>
      <p:sp>
        <p:nvSpPr>
          <p:cNvPr id="4" name="SmartArt Placeholder 3">
            <a:extLst>
              <a:ext uri="{FF2B5EF4-FFF2-40B4-BE49-F238E27FC236}">
                <a16:creationId xmlns:a16="http://schemas.microsoft.com/office/drawing/2014/main" id="{B3915C82-6DA8-F164-6936-45F9F86F1966}"/>
              </a:ext>
            </a:extLst>
          </p:cNvPr>
          <p:cNvSpPr>
            <a:spLocks noGrp="1"/>
          </p:cNvSpPr>
          <p:nvPr>
            <p:ph type="dgm" sz="quarter" idx="14"/>
          </p:nvPr>
        </p:nvSpPr>
        <p:spPr/>
        <p:txBody>
          <a:bodyPr/>
          <a:lstStyle/>
          <a:p>
            <a:endParaRPr lang="en-US"/>
          </a:p>
        </p:txBody>
      </p:sp>
      <p:sp>
        <p:nvSpPr>
          <p:cNvPr id="5" name="Text Placeholder 4">
            <a:extLst>
              <a:ext uri="{FF2B5EF4-FFF2-40B4-BE49-F238E27FC236}">
                <a16:creationId xmlns:a16="http://schemas.microsoft.com/office/drawing/2014/main" id="{BDDF4E9F-8C7A-ED53-8A93-5BA93096D53A}"/>
              </a:ext>
            </a:extLst>
          </p:cNvPr>
          <p:cNvSpPr>
            <a:spLocks noGrp="1"/>
          </p:cNvSpPr>
          <p:nvPr>
            <p:ph type="body" sz="quarter" idx="21"/>
          </p:nvPr>
        </p:nvSpPr>
        <p:spPr>
          <a:xfrm>
            <a:off x="994554" y="1812889"/>
            <a:ext cx="7270198" cy="1008204"/>
          </a:xfrm>
        </p:spPr>
        <p:txBody>
          <a:bodyPr/>
          <a:lstStyle/>
          <a:p>
            <a:r>
              <a:rPr lang="de-DE" sz="2400">
                <a:latin typeface="Verdana"/>
                <a:ea typeface="Verdana"/>
              </a:rPr>
              <a:t>Manifestation des Typ-1-Diabetes                im Kindes- und Erwachsenenalter</a:t>
            </a:r>
          </a:p>
        </p:txBody>
      </p:sp>
      <p:pic>
        <p:nvPicPr>
          <p:cNvPr id="2" name="Grafik 1" descr="Start Silhouette">
            <a:hlinkClick r:id="rId2" action="ppaction://hlinksldjump"/>
            <a:extLst>
              <a:ext uri="{FF2B5EF4-FFF2-40B4-BE49-F238E27FC236}">
                <a16:creationId xmlns:a16="http://schemas.microsoft.com/office/drawing/2014/main" id="{BF819F56-DB63-68F2-E297-DE3A986F4B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135228410"/>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C8832-6220-EE54-4069-EE3CF656CB16}"/>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B1B9322C-0818-C9B2-C5B9-79C1AD4F0DDA}"/>
              </a:ext>
            </a:extLst>
          </p:cNvPr>
          <p:cNvSpPr txBox="1">
            <a:spLocks/>
          </p:cNvSpPr>
          <p:nvPr/>
        </p:nvSpPr>
        <p:spPr>
          <a:xfrm>
            <a:off x="314921"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Erwachsene vs. Kinder zeigen bei T1D unterschiedliche Progressionsrisiken</a:t>
            </a:r>
            <a:r>
              <a:rPr lang="de-DE" sz="2000" b="1" baseline="30000" dirty="0">
                <a:solidFill>
                  <a:srgbClr val="7030A0"/>
                </a:solidFill>
                <a:latin typeface="+mj-lt"/>
              </a:rPr>
              <a:t>1,</a:t>
            </a:r>
            <a:r>
              <a:rPr lang="de-DE" sz="2000" b="1" dirty="0">
                <a:solidFill>
                  <a:srgbClr val="7030A0"/>
                </a:solidFill>
                <a:latin typeface="+mj-lt"/>
              </a:rPr>
              <a:t>*</a:t>
            </a:r>
          </a:p>
        </p:txBody>
      </p:sp>
      <p:sp>
        <p:nvSpPr>
          <p:cNvPr id="3" name="TextBox 3037">
            <a:extLst>
              <a:ext uri="{FF2B5EF4-FFF2-40B4-BE49-F238E27FC236}">
                <a16:creationId xmlns:a16="http://schemas.microsoft.com/office/drawing/2014/main" id="{F0020456-3953-793E-2C7E-40C9697DE776}"/>
              </a:ext>
            </a:extLst>
          </p:cNvPr>
          <p:cNvSpPr txBox="1"/>
          <p:nvPr/>
        </p:nvSpPr>
        <p:spPr>
          <a:xfrm>
            <a:off x="314922" y="4395081"/>
            <a:ext cx="8478000" cy="738664"/>
          </a:xfrm>
          <a:prstGeom prst="rect">
            <a:avLst/>
          </a:prstGeom>
          <a:noFill/>
        </p:spPr>
        <p:txBody>
          <a:bodyPr wrap="square" rtlCol="0" anchor="b">
            <a:spAutoFit/>
          </a:bodyPr>
          <a:lstStyle/>
          <a:p>
            <a:pPr lvl="0" defTabSz="685766">
              <a:buClr>
                <a:srgbClr val="2F4B95"/>
              </a:buClr>
              <a:defRPr/>
            </a:pPr>
            <a:r>
              <a:rPr lang="de-DE" sz="600" dirty="0">
                <a:solidFill>
                  <a:srgbClr val="404040"/>
                </a:solidFill>
                <a:ea typeface="Arial"/>
                <a:cs typeface="Arial"/>
              </a:rPr>
              <a:t>* Untersuchung von 135.914 Kindern (&lt; 18 Jahre) und 99.795 Erwachsenen, die Verwandte von Menschen mit T1D sind, die an der </a:t>
            </a:r>
            <a:r>
              <a:rPr lang="de-DE" sz="600" dirty="0" err="1">
                <a:solidFill>
                  <a:srgbClr val="404040"/>
                </a:solidFill>
                <a:ea typeface="Arial"/>
                <a:cs typeface="Arial"/>
              </a:rPr>
              <a:t>TrialNet</a:t>
            </a:r>
            <a:r>
              <a:rPr lang="de-DE" sz="600" dirty="0">
                <a:solidFill>
                  <a:srgbClr val="404040"/>
                </a:solidFill>
                <a:ea typeface="Arial"/>
                <a:cs typeface="Arial"/>
              </a:rPr>
              <a:t> </a:t>
            </a:r>
            <a:r>
              <a:rPr lang="de-DE" sz="600" dirty="0" err="1">
                <a:solidFill>
                  <a:srgbClr val="404040"/>
                </a:solidFill>
                <a:ea typeface="Arial"/>
                <a:cs typeface="Arial"/>
              </a:rPr>
              <a:t>Pathway</a:t>
            </a:r>
            <a:r>
              <a:rPr lang="de-DE" sz="600" dirty="0">
                <a:solidFill>
                  <a:srgbClr val="404040"/>
                </a:solidFill>
                <a:ea typeface="Arial"/>
                <a:cs typeface="Arial"/>
              </a:rPr>
              <a:t> </a:t>
            </a:r>
            <a:r>
              <a:rPr lang="de-DE" sz="600" dirty="0" err="1">
                <a:solidFill>
                  <a:srgbClr val="404040"/>
                </a:solidFill>
                <a:ea typeface="Arial"/>
                <a:cs typeface="Arial"/>
              </a:rPr>
              <a:t>to</a:t>
            </a:r>
            <a:r>
              <a:rPr lang="de-DE" sz="600" dirty="0">
                <a:solidFill>
                  <a:srgbClr val="404040"/>
                </a:solidFill>
                <a:ea typeface="Arial"/>
                <a:cs typeface="Arial"/>
              </a:rPr>
              <a:t> </a:t>
            </a:r>
            <a:r>
              <a:rPr lang="de-DE" sz="600" dirty="0" err="1">
                <a:solidFill>
                  <a:srgbClr val="404040"/>
                </a:solidFill>
                <a:ea typeface="Arial"/>
                <a:cs typeface="Arial"/>
              </a:rPr>
              <a:t>Prevention</a:t>
            </a:r>
            <a:r>
              <a:rPr lang="de-DE" sz="600" dirty="0">
                <a:solidFill>
                  <a:srgbClr val="404040"/>
                </a:solidFill>
                <a:ea typeface="Arial"/>
                <a:cs typeface="Arial"/>
              </a:rPr>
              <a:t>-Studie teilnahmen. Bei </a:t>
            </a:r>
            <a:r>
              <a:rPr lang="de-DE" sz="600" dirty="0" err="1">
                <a:solidFill>
                  <a:srgbClr val="404040"/>
                </a:solidFill>
                <a:ea typeface="Arial"/>
                <a:cs typeface="Arial"/>
              </a:rPr>
              <a:t>IAk</a:t>
            </a:r>
            <a:r>
              <a:rPr lang="de-DE" sz="600" dirty="0">
                <a:solidFill>
                  <a:srgbClr val="404040"/>
                </a:solidFill>
                <a:ea typeface="Arial"/>
                <a:cs typeface="Arial"/>
              </a:rPr>
              <a:t>-positiven Teilnehmern wurden Progressionsraten, Zusammenhänge mit Risikofaktoren und die Leistungsfähigkeit metabolischer </a:t>
            </a:r>
            <a:r>
              <a:rPr lang="de-DE" sz="600" dirty="0" err="1">
                <a:solidFill>
                  <a:srgbClr val="404040"/>
                </a:solidFill>
                <a:ea typeface="Arial"/>
                <a:cs typeface="Arial"/>
              </a:rPr>
              <a:t>Risikoscores</a:t>
            </a:r>
            <a:r>
              <a:rPr lang="de-DE" sz="600" dirty="0">
                <a:solidFill>
                  <a:srgbClr val="404040"/>
                </a:solidFill>
                <a:ea typeface="Arial"/>
                <a:cs typeface="Arial"/>
              </a:rPr>
              <a:t> verglichen. Überlebenskurven für das Fortschreiten zu T1D nach dem Screening, gestaffelt nach Alter zum Zeitpunkt des Screenings (Erwachsene und Kinder). A: Im Screening positiv auf einen </a:t>
            </a:r>
            <a:r>
              <a:rPr lang="de-DE" sz="600" dirty="0" err="1">
                <a:solidFill>
                  <a:srgbClr val="404040"/>
                </a:solidFill>
                <a:ea typeface="Arial"/>
                <a:cs typeface="Arial"/>
              </a:rPr>
              <a:t>IAk</a:t>
            </a:r>
            <a:r>
              <a:rPr lang="de-DE" sz="600" dirty="0">
                <a:solidFill>
                  <a:srgbClr val="404040"/>
                </a:solidFill>
                <a:ea typeface="Arial"/>
                <a:cs typeface="Arial"/>
              </a:rPr>
              <a:t> getestet. B: Mehrfach-</a:t>
            </a:r>
            <a:r>
              <a:rPr lang="de-DE" sz="600" dirty="0" err="1">
                <a:solidFill>
                  <a:srgbClr val="404040"/>
                </a:solidFill>
                <a:ea typeface="Arial"/>
                <a:cs typeface="Arial"/>
              </a:rPr>
              <a:t>IAk</a:t>
            </a:r>
            <a:r>
              <a:rPr lang="de-DE" sz="600" dirty="0">
                <a:solidFill>
                  <a:srgbClr val="404040"/>
                </a:solidFill>
                <a:ea typeface="Arial"/>
                <a:cs typeface="Arial"/>
              </a:rPr>
              <a:t>-Positivität bei Personen mit </a:t>
            </a:r>
            <a:r>
              <a:rPr lang="de-DE" sz="600" dirty="0" err="1">
                <a:solidFill>
                  <a:srgbClr val="404040"/>
                </a:solidFill>
                <a:ea typeface="Arial"/>
                <a:cs typeface="Arial"/>
              </a:rPr>
              <a:t>Normoglykämie</a:t>
            </a:r>
            <a:r>
              <a:rPr lang="de-DE" sz="600" dirty="0">
                <a:solidFill>
                  <a:srgbClr val="404040"/>
                </a:solidFill>
                <a:ea typeface="Arial"/>
                <a:cs typeface="Arial"/>
              </a:rPr>
              <a:t> (T1D Stadium 1). C: Im Screening mehrfach </a:t>
            </a:r>
            <a:r>
              <a:rPr lang="de-DE" sz="600" dirty="0" err="1">
                <a:solidFill>
                  <a:srgbClr val="404040"/>
                </a:solidFill>
                <a:ea typeface="Arial"/>
                <a:cs typeface="Arial"/>
              </a:rPr>
              <a:t>IAk</a:t>
            </a:r>
            <a:r>
              <a:rPr lang="de-DE" sz="600" dirty="0">
                <a:solidFill>
                  <a:srgbClr val="404040"/>
                </a:solidFill>
                <a:ea typeface="Arial"/>
                <a:cs typeface="Arial"/>
              </a:rPr>
              <a:t>-positiv mit </a:t>
            </a:r>
            <a:r>
              <a:rPr lang="de-DE" sz="600" dirty="0" err="1">
                <a:solidFill>
                  <a:srgbClr val="404040"/>
                </a:solidFill>
                <a:ea typeface="Arial"/>
                <a:cs typeface="Arial"/>
              </a:rPr>
              <a:t>Dysglykämie</a:t>
            </a:r>
            <a:r>
              <a:rPr lang="de-DE" sz="600" dirty="0">
                <a:solidFill>
                  <a:srgbClr val="404040"/>
                </a:solidFill>
                <a:ea typeface="Arial"/>
                <a:cs typeface="Arial"/>
              </a:rPr>
              <a:t> (Stadium 2 T1D). Signifikant unterschiedliche Kurven haben entsprechende P-Werte aus Log-Rank-Tests. Die Kurven sind abgeschnitten, wenn weniger als 20 Personen zu jedem Zeitpunkt vorhanden sind.</a:t>
            </a:r>
            <a:endParaRPr kumimoji="0" lang="da-DK" sz="600" i="0" u="none" strike="noStrike" kern="1200" cap="none" spc="0" normalizeH="0" baseline="0" noProof="0" dirty="0">
              <a:ln>
                <a:noFill/>
              </a:ln>
              <a:solidFill>
                <a:srgbClr val="404040"/>
              </a:solidFill>
              <a:effectLst/>
              <a:uLnTx/>
              <a:uFillTx/>
              <a:latin typeface="Verdana"/>
              <a:ea typeface="Arial"/>
              <a:cs typeface="Arial"/>
            </a:endParaRP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i="0" u="none" strike="noStrike" kern="1200" cap="none" spc="0" normalizeH="0" baseline="0" noProof="0" dirty="0">
                <a:ln>
                  <a:noFill/>
                </a:ln>
                <a:solidFill>
                  <a:srgbClr val="404040"/>
                </a:solidFill>
                <a:effectLst/>
                <a:uLnTx/>
                <a:uFillTx/>
                <a:latin typeface="Verdana"/>
                <a:ea typeface="Arial"/>
                <a:cs typeface="Arial"/>
              </a:rPr>
              <a:t>Abbildung modifiziert nach Templeman EL 2025</a:t>
            </a:r>
            <a:r>
              <a:rPr kumimoji="0" lang="da-DK" sz="60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i="0" u="none" strike="noStrike" kern="1200" cap="none" spc="0" normalizeH="0" baseline="0" noProof="0" dirty="0">
                <a:ln>
                  <a:noFill/>
                </a:ln>
                <a:solidFill>
                  <a:srgbClr val="404040"/>
                </a:solidFill>
                <a:effectLst/>
                <a:uLnTx/>
                <a:uFillTx/>
                <a:latin typeface="Verdana"/>
                <a:ea typeface="Arial"/>
                <a:cs typeface="Arial"/>
              </a:rPr>
              <a:t>. IAk: Inselautoantikörper; T1D: Typ-1-Diabetes.</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Templeman EL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2025; 48: 1571–80.</a:t>
            </a:r>
          </a:p>
        </p:txBody>
      </p:sp>
      <p:sp>
        <p:nvSpPr>
          <p:cNvPr id="31" name="Rectangle: Rounded Corners 78">
            <a:extLst>
              <a:ext uri="{FF2B5EF4-FFF2-40B4-BE49-F238E27FC236}">
                <a16:creationId xmlns:a16="http://schemas.microsoft.com/office/drawing/2014/main" id="{23E0FF91-D11A-97D9-96B1-074078795674}"/>
              </a:ext>
            </a:extLst>
          </p:cNvPr>
          <p:cNvSpPr/>
          <p:nvPr/>
        </p:nvSpPr>
        <p:spPr>
          <a:xfrm>
            <a:off x="400472" y="3862362"/>
            <a:ext cx="8367011" cy="48035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Progression zu T1D Stadium 3 war bei Erwachsenen mit Einzel-</a:t>
            </a:r>
            <a:r>
              <a:rPr kumimoji="0" lang="de-DE" sz="1100" i="0" u="none" strike="noStrike" kern="120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IAk</a:t>
            </a:r>
            <a:r>
              <a:rPr lang="de-DE" sz="1100">
                <a:solidFill>
                  <a:prstClr val="white"/>
                </a:solidFill>
                <a:latin typeface="Verdana" panose="020B0604030504040204" pitchFamily="34" charset="0"/>
                <a:ea typeface="Verdana" panose="020B0604030504040204" pitchFamily="34" charset="0"/>
                <a:cs typeface="Verdana" panose="020B0604030504040204" pitchFamily="34" charset="0"/>
              </a:rPr>
              <a:t>-Positivität oder bei T1D Stadium 1 geringer als bei Kindern, bei </a:t>
            </a:r>
            <a:r>
              <a:rPr lang="de-DE" sz="1100" b="1">
                <a:solidFill>
                  <a:prstClr val="white"/>
                </a:solidFill>
                <a:latin typeface="Verdana" panose="020B0604030504040204" pitchFamily="34" charset="0"/>
                <a:ea typeface="Verdana" panose="020B0604030504040204" pitchFamily="34" charset="0"/>
                <a:cs typeface="Verdana" panose="020B0604030504040204" pitchFamily="34" charset="0"/>
              </a:rPr>
              <a:t>T1D Stadium 2 hingegen vergleichbar zwischen Erwachsenen und Kindern</a:t>
            </a:r>
            <a:endParaRPr kumimoji="0" lang="de-DE" sz="1100" b="1"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27" name="Gruppieren 26">
            <a:extLst>
              <a:ext uri="{FF2B5EF4-FFF2-40B4-BE49-F238E27FC236}">
                <a16:creationId xmlns:a16="http://schemas.microsoft.com/office/drawing/2014/main" id="{591B7DFC-0CFA-3F10-A8A1-72056FD9DC0D}"/>
              </a:ext>
            </a:extLst>
          </p:cNvPr>
          <p:cNvGrpSpPr/>
          <p:nvPr/>
        </p:nvGrpSpPr>
        <p:grpSpPr>
          <a:xfrm>
            <a:off x="400473" y="934605"/>
            <a:ext cx="8367010" cy="2768253"/>
            <a:chOff x="400473" y="934605"/>
            <a:chExt cx="8367010" cy="2768253"/>
          </a:xfrm>
        </p:grpSpPr>
        <p:grpSp>
          <p:nvGrpSpPr>
            <p:cNvPr id="23" name="Gruppieren 22">
              <a:extLst>
                <a:ext uri="{FF2B5EF4-FFF2-40B4-BE49-F238E27FC236}">
                  <a16:creationId xmlns:a16="http://schemas.microsoft.com/office/drawing/2014/main" id="{60FC3858-D210-2CFF-A6CA-CC01706AB521}"/>
                </a:ext>
              </a:extLst>
            </p:cNvPr>
            <p:cNvGrpSpPr/>
            <p:nvPr/>
          </p:nvGrpSpPr>
          <p:grpSpPr>
            <a:xfrm>
              <a:off x="400473" y="934605"/>
              <a:ext cx="8367010" cy="2768252"/>
              <a:chOff x="400473" y="1191587"/>
              <a:chExt cx="8367010" cy="2768252"/>
            </a:xfrm>
          </p:grpSpPr>
          <p:pic>
            <p:nvPicPr>
              <p:cNvPr id="6" name="Grafik 5">
                <a:extLst>
                  <a:ext uri="{FF2B5EF4-FFF2-40B4-BE49-F238E27FC236}">
                    <a16:creationId xmlns:a16="http://schemas.microsoft.com/office/drawing/2014/main" id="{ED922F88-A498-0ABD-2DDC-EB23C3B08792}"/>
                  </a:ext>
                </a:extLst>
              </p:cNvPr>
              <p:cNvPicPr>
                <a:picLocks noChangeAspect="1"/>
              </p:cNvPicPr>
              <p:nvPr/>
            </p:nvPicPr>
            <p:blipFill>
              <a:blip r:embed="rId4"/>
              <a:stretch>
                <a:fillRect/>
              </a:stretch>
            </p:blipFill>
            <p:spPr>
              <a:xfrm>
                <a:off x="400473" y="1191587"/>
                <a:ext cx="8367010" cy="2768252"/>
              </a:xfrm>
              <a:prstGeom prst="rect">
                <a:avLst/>
              </a:prstGeom>
            </p:spPr>
          </p:pic>
          <p:sp>
            <p:nvSpPr>
              <p:cNvPr id="7" name="Textfeld 6">
                <a:extLst>
                  <a:ext uri="{FF2B5EF4-FFF2-40B4-BE49-F238E27FC236}">
                    <a16:creationId xmlns:a16="http://schemas.microsoft.com/office/drawing/2014/main" id="{9FD31FF9-B0BA-9F0D-E57F-CDCCA48E3F07}"/>
                  </a:ext>
                </a:extLst>
              </p:cNvPr>
              <p:cNvSpPr txBox="1"/>
              <p:nvPr/>
            </p:nvSpPr>
            <p:spPr>
              <a:xfrm>
                <a:off x="962216" y="1398494"/>
                <a:ext cx="1527662" cy="184666"/>
              </a:xfrm>
              <a:prstGeom prst="rect">
                <a:avLst/>
              </a:prstGeom>
              <a:solidFill>
                <a:schemeClr val="bg1"/>
              </a:solidFill>
            </p:spPr>
            <p:txBody>
              <a:bodyPr wrap="none" lIns="0" tIns="0" rIns="0" bIns="0" rtlCol="0">
                <a:spAutoFit/>
              </a:bodyPr>
              <a:lstStyle/>
              <a:p>
                <a:r>
                  <a:rPr lang="de-DE" sz="1200" b="1"/>
                  <a:t>Einzel-</a:t>
                </a:r>
                <a:r>
                  <a:rPr lang="de-DE" sz="1200" b="1" err="1"/>
                  <a:t>IAk</a:t>
                </a:r>
                <a:r>
                  <a:rPr lang="de-DE" sz="1200" b="1"/>
                  <a:t> positiv</a:t>
                </a:r>
              </a:p>
            </p:txBody>
          </p:sp>
          <p:sp>
            <p:nvSpPr>
              <p:cNvPr id="8" name="Textfeld 7">
                <a:extLst>
                  <a:ext uri="{FF2B5EF4-FFF2-40B4-BE49-F238E27FC236}">
                    <a16:creationId xmlns:a16="http://schemas.microsoft.com/office/drawing/2014/main" id="{E6031B30-E884-B9FA-561D-3A2588D9F6F8}"/>
                  </a:ext>
                </a:extLst>
              </p:cNvPr>
              <p:cNvSpPr txBox="1"/>
              <p:nvPr/>
            </p:nvSpPr>
            <p:spPr>
              <a:xfrm>
                <a:off x="3624526" y="1398494"/>
                <a:ext cx="1271182" cy="184666"/>
              </a:xfrm>
              <a:prstGeom prst="rect">
                <a:avLst/>
              </a:prstGeom>
              <a:solidFill>
                <a:schemeClr val="bg1"/>
              </a:solidFill>
            </p:spPr>
            <p:txBody>
              <a:bodyPr wrap="none" lIns="0" tIns="0" rIns="0" bIns="0" rtlCol="0">
                <a:spAutoFit/>
              </a:bodyPr>
              <a:lstStyle/>
              <a:p>
                <a:r>
                  <a:rPr lang="de-DE" sz="1200" b="1" dirty="0"/>
                  <a:t>T1D Stadium 1</a:t>
                </a:r>
              </a:p>
            </p:txBody>
          </p:sp>
          <p:sp>
            <p:nvSpPr>
              <p:cNvPr id="9" name="Textfeld 8">
                <a:extLst>
                  <a:ext uri="{FF2B5EF4-FFF2-40B4-BE49-F238E27FC236}">
                    <a16:creationId xmlns:a16="http://schemas.microsoft.com/office/drawing/2014/main" id="{72C39671-C72B-26DA-EDE9-C40FF74999A0}"/>
                  </a:ext>
                </a:extLst>
              </p:cNvPr>
              <p:cNvSpPr txBox="1"/>
              <p:nvPr/>
            </p:nvSpPr>
            <p:spPr>
              <a:xfrm>
                <a:off x="6335057" y="1398494"/>
                <a:ext cx="1271182" cy="184666"/>
              </a:xfrm>
              <a:prstGeom prst="rect">
                <a:avLst/>
              </a:prstGeom>
              <a:solidFill>
                <a:schemeClr val="bg1"/>
              </a:solidFill>
            </p:spPr>
            <p:txBody>
              <a:bodyPr wrap="none" lIns="0" tIns="0" rIns="0" bIns="0" rtlCol="0">
                <a:spAutoFit/>
              </a:bodyPr>
              <a:lstStyle/>
              <a:p>
                <a:r>
                  <a:rPr lang="de-DE" sz="1200" b="1"/>
                  <a:t>T1D Stadium 2</a:t>
                </a:r>
              </a:p>
            </p:txBody>
          </p:sp>
          <p:sp>
            <p:nvSpPr>
              <p:cNvPr id="11" name="Textfeld 10">
                <a:extLst>
                  <a:ext uri="{FF2B5EF4-FFF2-40B4-BE49-F238E27FC236}">
                    <a16:creationId xmlns:a16="http://schemas.microsoft.com/office/drawing/2014/main" id="{EFC30F11-3D48-10FE-5A18-014F46647F51}"/>
                  </a:ext>
                </a:extLst>
              </p:cNvPr>
              <p:cNvSpPr txBox="1"/>
              <p:nvPr/>
            </p:nvSpPr>
            <p:spPr>
              <a:xfrm>
                <a:off x="1335845" y="3143619"/>
                <a:ext cx="1376980" cy="123111"/>
              </a:xfrm>
              <a:prstGeom prst="rect">
                <a:avLst/>
              </a:prstGeom>
              <a:solidFill>
                <a:schemeClr val="bg1"/>
              </a:solidFill>
            </p:spPr>
            <p:txBody>
              <a:bodyPr wrap="none" lIns="0" tIns="0" rIns="0" bIns="0" rtlCol="0">
                <a:spAutoFit/>
              </a:bodyPr>
              <a:lstStyle/>
              <a:p>
                <a:pPr algn="ctr"/>
                <a:r>
                  <a:rPr lang="de-DE" sz="800" dirty="0"/>
                  <a:t>Zeit seit Screening [Jahre]</a:t>
                </a:r>
              </a:p>
            </p:txBody>
          </p:sp>
          <p:sp>
            <p:nvSpPr>
              <p:cNvPr id="12" name="Textfeld 11">
                <a:extLst>
                  <a:ext uri="{FF2B5EF4-FFF2-40B4-BE49-F238E27FC236}">
                    <a16:creationId xmlns:a16="http://schemas.microsoft.com/office/drawing/2014/main" id="{BEE45AFA-88A7-67C3-30A2-49F5A5037F0C}"/>
                  </a:ext>
                </a:extLst>
              </p:cNvPr>
              <p:cNvSpPr txBox="1"/>
              <p:nvPr/>
            </p:nvSpPr>
            <p:spPr>
              <a:xfrm>
                <a:off x="4028250" y="3143618"/>
                <a:ext cx="1376980" cy="123111"/>
              </a:xfrm>
              <a:prstGeom prst="rect">
                <a:avLst/>
              </a:prstGeom>
              <a:solidFill>
                <a:schemeClr val="bg1"/>
              </a:solidFill>
            </p:spPr>
            <p:txBody>
              <a:bodyPr wrap="none" lIns="0" tIns="0" rIns="0" bIns="0" rtlCol="0">
                <a:spAutoFit/>
              </a:bodyPr>
              <a:lstStyle/>
              <a:p>
                <a:pPr algn="ctr"/>
                <a:r>
                  <a:rPr lang="de-DE" sz="800" dirty="0"/>
                  <a:t>Zeit seit Screening [Jahre]</a:t>
                </a:r>
              </a:p>
            </p:txBody>
          </p:sp>
          <p:sp>
            <p:nvSpPr>
              <p:cNvPr id="13" name="Textfeld 12">
                <a:extLst>
                  <a:ext uri="{FF2B5EF4-FFF2-40B4-BE49-F238E27FC236}">
                    <a16:creationId xmlns:a16="http://schemas.microsoft.com/office/drawing/2014/main" id="{5B5FFE8A-76FD-A7E0-0777-26C5E5018001}"/>
                  </a:ext>
                </a:extLst>
              </p:cNvPr>
              <p:cNvSpPr txBox="1"/>
              <p:nvPr/>
            </p:nvSpPr>
            <p:spPr>
              <a:xfrm>
                <a:off x="6726631" y="3143617"/>
                <a:ext cx="1376980" cy="123111"/>
              </a:xfrm>
              <a:prstGeom prst="rect">
                <a:avLst/>
              </a:prstGeom>
              <a:solidFill>
                <a:schemeClr val="bg1"/>
              </a:solidFill>
            </p:spPr>
            <p:txBody>
              <a:bodyPr wrap="none" lIns="0" tIns="0" rIns="0" bIns="0" rtlCol="0">
                <a:spAutoFit/>
              </a:bodyPr>
              <a:lstStyle/>
              <a:p>
                <a:pPr algn="ctr"/>
                <a:r>
                  <a:rPr lang="de-DE" sz="800" dirty="0"/>
                  <a:t>Zeit seit Screening [Jahre]</a:t>
                </a:r>
              </a:p>
            </p:txBody>
          </p:sp>
          <p:sp>
            <p:nvSpPr>
              <p:cNvPr id="14" name="Textfeld 13">
                <a:extLst>
                  <a:ext uri="{FF2B5EF4-FFF2-40B4-BE49-F238E27FC236}">
                    <a16:creationId xmlns:a16="http://schemas.microsoft.com/office/drawing/2014/main" id="{A08A8C77-65F3-A5C5-B599-9902DEFF416E}"/>
                  </a:ext>
                </a:extLst>
              </p:cNvPr>
              <p:cNvSpPr txBox="1"/>
              <p:nvPr/>
            </p:nvSpPr>
            <p:spPr>
              <a:xfrm rot="16200000">
                <a:off x="-11474" y="2221518"/>
                <a:ext cx="1282403" cy="123111"/>
              </a:xfrm>
              <a:prstGeom prst="rect">
                <a:avLst/>
              </a:prstGeom>
              <a:solidFill>
                <a:schemeClr val="bg1"/>
              </a:solidFill>
            </p:spPr>
            <p:txBody>
              <a:bodyPr wrap="none" lIns="0" tIns="0" rIns="0" bIns="0" rtlCol="0">
                <a:spAutoFit/>
              </a:bodyPr>
              <a:lstStyle/>
              <a:p>
                <a:pPr algn="ctr"/>
                <a:r>
                  <a:rPr lang="de-DE" sz="800"/>
                  <a:t>Chance für T1D-Freiheit</a:t>
                </a:r>
              </a:p>
            </p:txBody>
          </p:sp>
          <p:sp>
            <p:nvSpPr>
              <p:cNvPr id="15" name="Textfeld 14">
                <a:extLst>
                  <a:ext uri="{FF2B5EF4-FFF2-40B4-BE49-F238E27FC236}">
                    <a16:creationId xmlns:a16="http://schemas.microsoft.com/office/drawing/2014/main" id="{04A5820D-D467-1A70-2F8B-F25C2262789B}"/>
                  </a:ext>
                </a:extLst>
              </p:cNvPr>
              <p:cNvSpPr txBox="1"/>
              <p:nvPr/>
            </p:nvSpPr>
            <p:spPr>
              <a:xfrm rot="16200000">
                <a:off x="2680926" y="2221517"/>
                <a:ext cx="1282403" cy="123111"/>
              </a:xfrm>
              <a:prstGeom prst="rect">
                <a:avLst/>
              </a:prstGeom>
              <a:solidFill>
                <a:schemeClr val="bg1"/>
              </a:solidFill>
            </p:spPr>
            <p:txBody>
              <a:bodyPr wrap="none" lIns="0" tIns="0" rIns="0" bIns="0" rtlCol="0">
                <a:spAutoFit/>
              </a:bodyPr>
              <a:lstStyle/>
              <a:p>
                <a:pPr algn="ctr"/>
                <a:r>
                  <a:rPr lang="de-DE" sz="800"/>
                  <a:t>Chance für T1D-Freiheit</a:t>
                </a:r>
              </a:p>
            </p:txBody>
          </p:sp>
          <p:sp>
            <p:nvSpPr>
              <p:cNvPr id="16" name="Textfeld 15">
                <a:extLst>
                  <a:ext uri="{FF2B5EF4-FFF2-40B4-BE49-F238E27FC236}">
                    <a16:creationId xmlns:a16="http://schemas.microsoft.com/office/drawing/2014/main" id="{A5ECBFA9-2272-DD3D-5467-137BA41487C5}"/>
                  </a:ext>
                </a:extLst>
              </p:cNvPr>
              <p:cNvSpPr txBox="1"/>
              <p:nvPr/>
            </p:nvSpPr>
            <p:spPr>
              <a:xfrm rot="16200000">
                <a:off x="5373325" y="2221517"/>
                <a:ext cx="1282403" cy="123111"/>
              </a:xfrm>
              <a:prstGeom prst="rect">
                <a:avLst/>
              </a:prstGeom>
              <a:solidFill>
                <a:schemeClr val="bg1"/>
              </a:solidFill>
            </p:spPr>
            <p:txBody>
              <a:bodyPr wrap="none" lIns="0" tIns="0" rIns="0" bIns="0" rtlCol="0">
                <a:spAutoFit/>
              </a:bodyPr>
              <a:lstStyle/>
              <a:p>
                <a:pPr algn="ctr"/>
                <a:r>
                  <a:rPr lang="de-DE" sz="800"/>
                  <a:t>Chance für T1D-Freiheit</a:t>
                </a:r>
              </a:p>
            </p:txBody>
          </p:sp>
          <p:sp>
            <p:nvSpPr>
              <p:cNvPr id="17" name="Textfeld 16">
                <a:extLst>
                  <a:ext uri="{FF2B5EF4-FFF2-40B4-BE49-F238E27FC236}">
                    <a16:creationId xmlns:a16="http://schemas.microsoft.com/office/drawing/2014/main" id="{B3E7A35D-D4FD-7BE2-B0AC-7E06C3E5A689}"/>
                  </a:ext>
                </a:extLst>
              </p:cNvPr>
              <p:cNvSpPr txBox="1"/>
              <p:nvPr/>
            </p:nvSpPr>
            <p:spPr>
              <a:xfrm>
                <a:off x="576776" y="3362608"/>
                <a:ext cx="485710" cy="92333"/>
              </a:xfrm>
              <a:prstGeom prst="rect">
                <a:avLst/>
              </a:prstGeom>
              <a:solidFill>
                <a:schemeClr val="bg1"/>
              </a:solidFill>
            </p:spPr>
            <p:txBody>
              <a:bodyPr wrap="none" lIns="0" tIns="0" rIns="0" bIns="0" rtlCol="0">
                <a:spAutoFit/>
              </a:bodyPr>
              <a:lstStyle/>
              <a:p>
                <a:pPr algn="r"/>
                <a:r>
                  <a:rPr lang="de-DE" sz="600">
                    <a:solidFill>
                      <a:srgbClr val="DCA79B"/>
                    </a:solidFill>
                  </a:rPr>
                  <a:t>Erwachsene </a:t>
                </a:r>
              </a:p>
            </p:txBody>
          </p:sp>
          <p:sp>
            <p:nvSpPr>
              <p:cNvPr id="18" name="Textfeld 17">
                <a:extLst>
                  <a:ext uri="{FF2B5EF4-FFF2-40B4-BE49-F238E27FC236}">
                    <a16:creationId xmlns:a16="http://schemas.microsoft.com/office/drawing/2014/main" id="{9160870A-C876-7CB8-7554-79468E308A35}"/>
                  </a:ext>
                </a:extLst>
              </p:cNvPr>
              <p:cNvSpPr txBox="1"/>
              <p:nvPr/>
            </p:nvSpPr>
            <p:spPr>
              <a:xfrm>
                <a:off x="3274319" y="3362607"/>
                <a:ext cx="485710" cy="92333"/>
              </a:xfrm>
              <a:prstGeom prst="rect">
                <a:avLst/>
              </a:prstGeom>
              <a:solidFill>
                <a:schemeClr val="bg1"/>
              </a:solidFill>
            </p:spPr>
            <p:txBody>
              <a:bodyPr wrap="none" lIns="0" tIns="0" rIns="0" bIns="0" rtlCol="0">
                <a:spAutoFit/>
              </a:bodyPr>
              <a:lstStyle/>
              <a:p>
                <a:pPr algn="r"/>
                <a:r>
                  <a:rPr lang="de-DE" sz="600">
                    <a:solidFill>
                      <a:srgbClr val="DCA79B"/>
                    </a:solidFill>
                  </a:rPr>
                  <a:t>Erwachsene </a:t>
                </a:r>
              </a:p>
            </p:txBody>
          </p:sp>
          <p:sp>
            <p:nvSpPr>
              <p:cNvPr id="19" name="Textfeld 18">
                <a:extLst>
                  <a:ext uri="{FF2B5EF4-FFF2-40B4-BE49-F238E27FC236}">
                    <a16:creationId xmlns:a16="http://schemas.microsoft.com/office/drawing/2014/main" id="{0C96513F-49AD-7066-02EB-95FD6358278C}"/>
                  </a:ext>
                </a:extLst>
              </p:cNvPr>
              <p:cNvSpPr txBox="1"/>
              <p:nvPr/>
            </p:nvSpPr>
            <p:spPr>
              <a:xfrm>
                <a:off x="5966718" y="3362606"/>
                <a:ext cx="485710" cy="92333"/>
              </a:xfrm>
              <a:prstGeom prst="rect">
                <a:avLst/>
              </a:prstGeom>
              <a:solidFill>
                <a:schemeClr val="bg1"/>
              </a:solidFill>
            </p:spPr>
            <p:txBody>
              <a:bodyPr wrap="none" lIns="0" tIns="0" rIns="0" bIns="0" rtlCol="0">
                <a:spAutoFit/>
              </a:bodyPr>
              <a:lstStyle/>
              <a:p>
                <a:pPr algn="r"/>
                <a:r>
                  <a:rPr lang="de-DE" sz="600">
                    <a:solidFill>
                      <a:srgbClr val="DCA79B"/>
                    </a:solidFill>
                  </a:rPr>
                  <a:t>Erwachsene </a:t>
                </a:r>
              </a:p>
            </p:txBody>
          </p:sp>
          <p:sp>
            <p:nvSpPr>
              <p:cNvPr id="20" name="Textfeld 19">
                <a:extLst>
                  <a:ext uri="{FF2B5EF4-FFF2-40B4-BE49-F238E27FC236}">
                    <a16:creationId xmlns:a16="http://schemas.microsoft.com/office/drawing/2014/main" id="{FCE374CE-E8CD-9CC8-9308-73246820A2C3}"/>
                  </a:ext>
                </a:extLst>
              </p:cNvPr>
              <p:cNvSpPr txBox="1"/>
              <p:nvPr/>
            </p:nvSpPr>
            <p:spPr>
              <a:xfrm>
                <a:off x="623262" y="3530159"/>
                <a:ext cx="439224" cy="92333"/>
              </a:xfrm>
              <a:prstGeom prst="rect">
                <a:avLst/>
              </a:prstGeom>
              <a:solidFill>
                <a:schemeClr val="bg1"/>
              </a:solidFill>
            </p:spPr>
            <p:txBody>
              <a:bodyPr wrap="none" lIns="0" tIns="0" rIns="0" bIns="0" rtlCol="0">
                <a:spAutoFit/>
              </a:bodyPr>
              <a:lstStyle/>
              <a:p>
                <a:pPr algn="r"/>
                <a:r>
                  <a:rPr lang="de-DE" sz="600">
                    <a:solidFill>
                      <a:srgbClr val="ABB6D5"/>
                    </a:solidFill>
                  </a:rPr>
                  <a:t>      Kinder </a:t>
                </a:r>
              </a:p>
            </p:txBody>
          </p:sp>
          <p:sp>
            <p:nvSpPr>
              <p:cNvPr id="21" name="Textfeld 20">
                <a:extLst>
                  <a:ext uri="{FF2B5EF4-FFF2-40B4-BE49-F238E27FC236}">
                    <a16:creationId xmlns:a16="http://schemas.microsoft.com/office/drawing/2014/main" id="{A325FC8D-1962-098C-7DF0-189AF00DBFD6}"/>
                  </a:ext>
                </a:extLst>
              </p:cNvPr>
              <p:cNvSpPr txBox="1"/>
              <p:nvPr/>
            </p:nvSpPr>
            <p:spPr>
              <a:xfrm>
                <a:off x="3322594" y="3530159"/>
                <a:ext cx="439224" cy="92333"/>
              </a:xfrm>
              <a:prstGeom prst="rect">
                <a:avLst/>
              </a:prstGeom>
              <a:solidFill>
                <a:schemeClr val="bg1"/>
              </a:solidFill>
            </p:spPr>
            <p:txBody>
              <a:bodyPr wrap="none" lIns="0" tIns="0" rIns="0" bIns="0" rtlCol="0">
                <a:spAutoFit/>
              </a:bodyPr>
              <a:lstStyle/>
              <a:p>
                <a:pPr algn="r"/>
                <a:r>
                  <a:rPr lang="de-DE" sz="600">
                    <a:solidFill>
                      <a:srgbClr val="ABB6D5"/>
                    </a:solidFill>
                  </a:rPr>
                  <a:t>      Kinder </a:t>
                </a:r>
              </a:p>
            </p:txBody>
          </p:sp>
          <p:sp>
            <p:nvSpPr>
              <p:cNvPr id="22" name="Textfeld 21">
                <a:extLst>
                  <a:ext uri="{FF2B5EF4-FFF2-40B4-BE49-F238E27FC236}">
                    <a16:creationId xmlns:a16="http://schemas.microsoft.com/office/drawing/2014/main" id="{618ED67C-DFF3-E061-4918-FF0436B837F3}"/>
                  </a:ext>
                </a:extLst>
              </p:cNvPr>
              <p:cNvSpPr txBox="1"/>
              <p:nvPr/>
            </p:nvSpPr>
            <p:spPr>
              <a:xfrm>
                <a:off x="6013865" y="3530158"/>
                <a:ext cx="439224" cy="92333"/>
              </a:xfrm>
              <a:prstGeom prst="rect">
                <a:avLst/>
              </a:prstGeom>
              <a:solidFill>
                <a:schemeClr val="bg1"/>
              </a:solidFill>
            </p:spPr>
            <p:txBody>
              <a:bodyPr wrap="none" lIns="0" tIns="0" rIns="0" bIns="0" rtlCol="0">
                <a:spAutoFit/>
              </a:bodyPr>
              <a:lstStyle/>
              <a:p>
                <a:pPr algn="r"/>
                <a:r>
                  <a:rPr lang="de-DE" sz="600">
                    <a:solidFill>
                      <a:srgbClr val="ABB6D5"/>
                    </a:solidFill>
                  </a:rPr>
                  <a:t>      Kinder </a:t>
                </a:r>
              </a:p>
            </p:txBody>
          </p:sp>
        </p:grpSp>
        <p:sp>
          <p:nvSpPr>
            <p:cNvPr id="25" name="Rechteck 24">
              <a:extLst>
                <a:ext uri="{FF2B5EF4-FFF2-40B4-BE49-F238E27FC236}">
                  <a16:creationId xmlns:a16="http://schemas.microsoft.com/office/drawing/2014/main" id="{5D515854-0CD8-66A2-4E50-AEC64126A7BA}"/>
                </a:ext>
              </a:extLst>
            </p:cNvPr>
            <p:cNvSpPr/>
            <p:nvPr/>
          </p:nvSpPr>
          <p:spPr>
            <a:xfrm>
              <a:off x="400473" y="934606"/>
              <a:ext cx="8367010" cy="276825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37" name="Textfeld 36">
              <a:extLst>
                <a:ext uri="{FF2B5EF4-FFF2-40B4-BE49-F238E27FC236}">
                  <a16:creationId xmlns:a16="http://schemas.microsoft.com/office/drawing/2014/main" id="{F64CD1CE-4AF4-5CD4-F83A-ABB834520BFF}"/>
                </a:ext>
              </a:extLst>
            </p:cNvPr>
            <p:cNvSpPr txBox="1"/>
            <p:nvPr/>
          </p:nvSpPr>
          <p:spPr>
            <a:xfrm>
              <a:off x="1046156" y="1864791"/>
              <a:ext cx="1196952" cy="584775"/>
            </a:xfrm>
            <a:prstGeom prst="rect">
              <a:avLst/>
            </a:prstGeom>
            <a:noFill/>
          </p:spPr>
          <p:txBody>
            <a:bodyPr wrap="square" rtlCol="0">
              <a:spAutoFit/>
            </a:bodyPr>
            <a:lstStyle/>
            <a:p>
              <a:r>
                <a:rPr lang="de-DE" sz="800" dirty="0"/>
                <a:t>5-Jahres-Progressionsrisiko </a:t>
              </a:r>
              <a:r>
                <a:rPr lang="de-DE" sz="800" dirty="0">
                  <a:solidFill>
                    <a:srgbClr val="DCA79B"/>
                  </a:solidFill>
                </a:rPr>
                <a:t>Erwachsene </a:t>
              </a:r>
              <a:r>
                <a:rPr lang="de-DE" sz="800" b="1" dirty="0">
                  <a:solidFill>
                    <a:srgbClr val="DCA79B"/>
                  </a:solidFill>
                </a:rPr>
                <a:t>8,2 %</a:t>
              </a:r>
              <a:r>
                <a:rPr lang="de-DE" sz="800" dirty="0">
                  <a:solidFill>
                    <a:srgbClr val="DCA79B"/>
                  </a:solidFill>
                </a:rPr>
                <a:t> </a:t>
              </a:r>
              <a:r>
                <a:rPr lang="de-DE" sz="800" dirty="0"/>
                <a:t>vs. </a:t>
              </a:r>
              <a:r>
                <a:rPr lang="de-DE" sz="800" dirty="0">
                  <a:solidFill>
                    <a:srgbClr val="ABB6D5"/>
                  </a:solidFill>
                </a:rPr>
                <a:t>Kinder </a:t>
              </a:r>
              <a:r>
                <a:rPr lang="de-DE" sz="800" b="1" dirty="0">
                  <a:solidFill>
                    <a:srgbClr val="ABB6D5"/>
                  </a:solidFill>
                </a:rPr>
                <a:t>22 %</a:t>
              </a:r>
            </a:p>
          </p:txBody>
        </p:sp>
        <p:sp>
          <p:nvSpPr>
            <p:cNvPr id="38" name="Textfeld 37">
              <a:extLst>
                <a:ext uri="{FF2B5EF4-FFF2-40B4-BE49-F238E27FC236}">
                  <a16:creationId xmlns:a16="http://schemas.microsoft.com/office/drawing/2014/main" id="{40F06AE4-D66C-1CFE-EC47-16DFEF36C8D0}"/>
                </a:ext>
              </a:extLst>
            </p:cNvPr>
            <p:cNvSpPr txBox="1"/>
            <p:nvPr/>
          </p:nvSpPr>
          <p:spPr>
            <a:xfrm>
              <a:off x="3738556" y="1864791"/>
              <a:ext cx="1271182" cy="584775"/>
            </a:xfrm>
            <a:prstGeom prst="rect">
              <a:avLst/>
            </a:prstGeom>
            <a:noFill/>
          </p:spPr>
          <p:txBody>
            <a:bodyPr wrap="square" rtlCol="0">
              <a:spAutoFit/>
            </a:bodyPr>
            <a:lstStyle/>
            <a:p>
              <a:r>
                <a:rPr lang="de-DE" sz="800"/>
                <a:t>5-Jahres-Progressionsrisiko </a:t>
              </a:r>
              <a:r>
                <a:rPr lang="de-DE" sz="800">
                  <a:solidFill>
                    <a:srgbClr val="DCA79B"/>
                  </a:solidFill>
                </a:rPr>
                <a:t>Erwachsene </a:t>
              </a:r>
              <a:r>
                <a:rPr lang="de-DE" sz="800" b="1">
                  <a:solidFill>
                    <a:srgbClr val="DCA79B"/>
                  </a:solidFill>
                </a:rPr>
                <a:t>17 %</a:t>
              </a:r>
              <a:r>
                <a:rPr lang="de-DE" sz="800">
                  <a:solidFill>
                    <a:srgbClr val="DCA79B"/>
                  </a:solidFill>
                </a:rPr>
                <a:t> </a:t>
              </a:r>
              <a:r>
                <a:rPr lang="de-DE" sz="800"/>
                <a:t>vs. </a:t>
              </a:r>
              <a:r>
                <a:rPr lang="de-DE" sz="800">
                  <a:solidFill>
                    <a:srgbClr val="ABB6D5"/>
                  </a:solidFill>
                </a:rPr>
                <a:t>Kinder </a:t>
              </a:r>
              <a:r>
                <a:rPr lang="de-DE" sz="800" b="1">
                  <a:solidFill>
                    <a:srgbClr val="ABB6D5"/>
                  </a:solidFill>
                </a:rPr>
                <a:t>47 %</a:t>
              </a:r>
            </a:p>
          </p:txBody>
        </p:sp>
        <p:sp>
          <p:nvSpPr>
            <p:cNvPr id="39" name="Textfeld 38">
              <a:extLst>
                <a:ext uri="{FF2B5EF4-FFF2-40B4-BE49-F238E27FC236}">
                  <a16:creationId xmlns:a16="http://schemas.microsoft.com/office/drawing/2014/main" id="{588005F8-79B7-D7F1-A9ED-0B99D95AFAC2}"/>
                </a:ext>
              </a:extLst>
            </p:cNvPr>
            <p:cNvSpPr txBox="1"/>
            <p:nvPr/>
          </p:nvSpPr>
          <p:spPr>
            <a:xfrm>
              <a:off x="7240768" y="1441315"/>
              <a:ext cx="1196952" cy="584775"/>
            </a:xfrm>
            <a:prstGeom prst="rect">
              <a:avLst/>
            </a:prstGeom>
            <a:noFill/>
          </p:spPr>
          <p:txBody>
            <a:bodyPr wrap="square" rtlCol="0">
              <a:spAutoFit/>
            </a:bodyPr>
            <a:lstStyle/>
            <a:p>
              <a:r>
                <a:rPr lang="de-DE" sz="800"/>
                <a:t>5-Jahres-Progressionsrisiko </a:t>
              </a:r>
              <a:r>
                <a:rPr lang="de-DE" sz="800">
                  <a:solidFill>
                    <a:srgbClr val="DCA79B"/>
                  </a:solidFill>
                </a:rPr>
                <a:t>Erwachsene </a:t>
              </a:r>
              <a:r>
                <a:rPr lang="de-DE" sz="800" b="1">
                  <a:solidFill>
                    <a:srgbClr val="DCA79B"/>
                  </a:solidFill>
                </a:rPr>
                <a:t>78 %</a:t>
              </a:r>
              <a:r>
                <a:rPr lang="de-DE" sz="800">
                  <a:solidFill>
                    <a:srgbClr val="DCA79B"/>
                  </a:solidFill>
                </a:rPr>
                <a:t> </a:t>
              </a:r>
              <a:r>
                <a:rPr lang="de-DE" sz="800"/>
                <a:t>vs. </a:t>
              </a:r>
              <a:r>
                <a:rPr lang="de-DE" sz="800">
                  <a:solidFill>
                    <a:srgbClr val="ABB6D5"/>
                  </a:solidFill>
                </a:rPr>
                <a:t>Kinder </a:t>
              </a:r>
              <a:r>
                <a:rPr lang="de-DE" sz="800" b="1">
                  <a:solidFill>
                    <a:srgbClr val="ABB6D5"/>
                  </a:solidFill>
                </a:rPr>
                <a:t>78 %</a:t>
              </a:r>
            </a:p>
          </p:txBody>
        </p:sp>
        <p:sp>
          <p:nvSpPr>
            <p:cNvPr id="2" name="Textfeld 1">
              <a:extLst>
                <a:ext uri="{FF2B5EF4-FFF2-40B4-BE49-F238E27FC236}">
                  <a16:creationId xmlns:a16="http://schemas.microsoft.com/office/drawing/2014/main" id="{0D4D704F-2713-29E9-CCF1-9C9A3B7BA1B6}"/>
                </a:ext>
              </a:extLst>
            </p:cNvPr>
            <p:cNvSpPr txBox="1"/>
            <p:nvPr/>
          </p:nvSpPr>
          <p:spPr>
            <a:xfrm>
              <a:off x="1099027" y="3110860"/>
              <a:ext cx="219612" cy="113296"/>
            </a:xfrm>
            <a:prstGeom prst="rect">
              <a:avLst/>
            </a:prstGeom>
            <a:solidFill>
              <a:schemeClr val="bg1"/>
            </a:solidFill>
          </p:spPr>
          <p:txBody>
            <a:bodyPr wrap="square" lIns="0" tIns="0" rIns="0" bIns="36000" rtlCol="0">
              <a:spAutoFit/>
            </a:bodyPr>
            <a:lstStyle/>
            <a:p>
              <a:r>
                <a:rPr lang="de-DE" sz="500" dirty="0">
                  <a:solidFill>
                    <a:srgbClr val="2B2B2B"/>
                  </a:solidFill>
                </a:rPr>
                <a:t>2.506</a:t>
              </a:r>
              <a:endParaRPr lang="de-DE" sz="500" b="1" dirty="0">
                <a:solidFill>
                  <a:srgbClr val="2B2B2B"/>
                </a:solidFill>
              </a:endParaRPr>
            </a:p>
          </p:txBody>
        </p:sp>
        <p:sp>
          <p:nvSpPr>
            <p:cNvPr id="4" name="Textfeld 3">
              <a:extLst>
                <a:ext uri="{FF2B5EF4-FFF2-40B4-BE49-F238E27FC236}">
                  <a16:creationId xmlns:a16="http://schemas.microsoft.com/office/drawing/2014/main" id="{F3C281ED-FB2E-292C-94E8-9D558F0D99C7}"/>
                </a:ext>
              </a:extLst>
            </p:cNvPr>
            <p:cNvSpPr txBox="1"/>
            <p:nvPr/>
          </p:nvSpPr>
          <p:spPr>
            <a:xfrm>
              <a:off x="1099027" y="3278511"/>
              <a:ext cx="219612" cy="113296"/>
            </a:xfrm>
            <a:prstGeom prst="rect">
              <a:avLst/>
            </a:prstGeom>
            <a:solidFill>
              <a:schemeClr val="bg1"/>
            </a:solidFill>
          </p:spPr>
          <p:txBody>
            <a:bodyPr wrap="square" lIns="0" tIns="0" rIns="0" bIns="36000" rtlCol="0">
              <a:spAutoFit/>
            </a:bodyPr>
            <a:lstStyle/>
            <a:p>
              <a:r>
                <a:rPr lang="de-DE" sz="500" dirty="0">
                  <a:solidFill>
                    <a:srgbClr val="2B2B2B"/>
                  </a:solidFill>
                </a:rPr>
                <a:t>2.534</a:t>
              </a:r>
              <a:endParaRPr lang="de-DE" sz="500" b="1" dirty="0">
                <a:solidFill>
                  <a:srgbClr val="2B2B2B"/>
                </a:solidFill>
              </a:endParaRPr>
            </a:p>
          </p:txBody>
        </p:sp>
        <p:sp>
          <p:nvSpPr>
            <p:cNvPr id="5" name="Textfeld 4">
              <a:extLst>
                <a:ext uri="{FF2B5EF4-FFF2-40B4-BE49-F238E27FC236}">
                  <a16:creationId xmlns:a16="http://schemas.microsoft.com/office/drawing/2014/main" id="{9AE47E5F-78E6-A18E-4348-5A8F67B71F92}"/>
                </a:ext>
              </a:extLst>
            </p:cNvPr>
            <p:cNvSpPr txBox="1"/>
            <p:nvPr/>
          </p:nvSpPr>
          <p:spPr>
            <a:xfrm>
              <a:off x="1491752" y="3110860"/>
              <a:ext cx="219612" cy="113296"/>
            </a:xfrm>
            <a:prstGeom prst="rect">
              <a:avLst/>
            </a:prstGeom>
            <a:solidFill>
              <a:schemeClr val="bg1"/>
            </a:solidFill>
          </p:spPr>
          <p:txBody>
            <a:bodyPr wrap="square" lIns="0" tIns="0" rIns="0" bIns="36000" rtlCol="0">
              <a:spAutoFit/>
            </a:bodyPr>
            <a:lstStyle/>
            <a:p>
              <a:r>
                <a:rPr lang="de-DE" sz="500" dirty="0">
                  <a:solidFill>
                    <a:srgbClr val="2B2B2B"/>
                  </a:solidFill>
                </a:rPr>
                <a:t>1.084</a:t>
              </a:r>
              <a:endParaRPr lang="de-DE" sz="500" b="1" dirty="0">
                <a:solidFill>
                  <a:srgbClr val="2B2B2B"/>
                </a:solidFill>
              </a:endParaRPr>
            </a:p>
          </p:txBody>
        </p:sp>
        <p:sp>
          <p:nvSpPr>
            <p:cNvPr id="24" name="Textfeld 23">
              <a:extLst>
                <a:ext uri="{FF2B5EF4-FFF2-40B4-BE49-F238E27FC236}">
                  <a16:creationId xmlns:a16="http://schemas.microsoft.com/office/drawing/2014/main" id="{AF231DAC-9F71-A13E-5B89-B3144906B133}"/>
                </a:ext>
              </a:extLst>
            </p:cNvPr>
            <p:cNvSpPr txBox="1"/>
            <p:nvPr/>
          </p:nvSpPr>
          <p:spPr>
            <a:xfrm>
              <a:off x="1491752" y="3278511"/>
              <a:ext cx="219612" cy="113296"/>
            </a:xfrm>
            <a:prstGeom prst="rect">
              <a:avLst/>
            </a:prstGeom>
            <a:solidFill>
              <a:schemeClr val="bg1"/>
            </a:solidFill>
          </p:spPr>
          <p:txBody>
            <a:bodyPr wrap="square" lIns="0" tIns="0" rIns="0" bIns="36000" rtlCol="0">
              <a:spAutoFit/>
            </a:bodyPr>
            <a:lstStyle/>
            <a:p>
              <a:r>
                <a:rPr lang="de-DE" sz="500" dirty="0">
                  <a:solidFill>
                    <a:srgbClr val="2B2B2B"/>
                  </a:solidFill>
                </a:rPr>
                <a:t>1.259</a:t>
              </a:r>
              <a:endParaRPr lang="de-DE" sz="500" b="1" dirty="0">
                <a:solidFill>
                  <a:srgbClr val="2B2B2B"/>
                </a:solidFill>
              </a:endParaRPr>
            </a:p>
          </p:txBody>
        </p:sp>
        <p:sp>
          <p:nvSpPr>
            <p:cNvPr id="26" name="Textfeld 25">
              <a:extLst>
                <a:ext uri="{FF2B5EF4-FFF2-40B4-BE49-F238E27FC236}">
                  <a16:creationId xmlns:a16="http://schemas.microsoft.com/office/drawing/2014/main" id="{E993F6E9-C6BC-BBC4-1E7A-244844A7B981}"/>
                </a:ext>
              </a:extLst>
            </p:cNvPr>
            <p:cNvSpPr txBox="1"/>
            <p:nvPr/>
          </p:nvSpPr>
          <p:spPr>
            <a:xfrm>
              <a:off x="3798806" y="3275634"/>
              <a:ext cx="219612" cy="113296"/>
            </a:xfrm>
            <a:prstGeom prst="rect">
              <a:avLst/>
            </a:prstGeom>
            <a:solidFill>
              <a:schemeClr val="bg1"/>
            </a:solidFill>
          </p:spPr>
          <p:txBody>
            <a:bodyPr wrap="square" lIns="0" tIns="0" rIns="0" bIns="36000" rtlCol="0">
              <a:spAutoFit/>
            </a:bodyPr>
            <a:lstStyle/>
            <a:p>
              <a:r>
                <a:rPr lang="de-DE" sz="500" dirty="0">
                  <a:solidFill>
                    <a:srgbClr val="2B2B2B"/>
                  </a:solidFill>
                </a:rPr>
                <a:t>1.524</a:t>
              </a:r>
              <a:endParaRPr lang="de-DE" sz="500" b="1" dirty="0">
                <a:solidFill>
                  <a:srgbClr val="2B2B2B"/>
                </a:solidFill>
              </a:endParaRPr>
            </a:p>
          </p:txBody>
        </p:sp>
      </p:grpSp>
    </p:spTree>
    <p:extLst>
      <p:ext uri="{BB962C8B-B14F-4D97-AF65-F5344CB8AC3E}">
        <p14:creationId xmlns:p14="http://schemas.microsoft.com/office/powerpoint/2010/main" val="333327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292B44-AEB8-546D-6855-6667FA0536C4}"/>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EAF45F32-FF7B-85E3-9109-BB7CD6B17A3E}"/>
              </a:ext>
            </a:extLst>
          </p:cNvPr>
          <p:cNvSpPr txBox="1">
            <a:spLocks/>
          </p:cNvSpPr>
          <p:nvPr/>
        </p:nvSpPr>
        <p:spPr>
          <a:xfrm>
            <a:off x="314921"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Erwachsene vs. Kinder zeigen bei T1D unterschiedliche Inselautoantikörper-Verläufe</a:t>
            </a:r>
            <a:r>
              <a:rPr lang="de-DE" sz="2000" b="1" baseline="30000" dirty="0">
                <a:solidFill>
                  <a:srgbClr val="7030A0"/>
                </a:solidFill>
                <a:latin typeface="+mj-lt"/>
              </a:rPr>
              <a:t>1,</a:t>
            </a:r>
            <a:r>
              <a:rPr lang="de-DE" sz="2000" b="1" dirty="0">
                <a:solidFill>
                  <a:srgbClr val="7030A0"/>
                </a:solidFill>
                <a:latin typeface="+mj-lt"/>
              </a:rPr>
              <a:t>*</a:t>
            </a:r>
          </a:p>
        </p:txBody>
      </p:sp>
      <p:pic>
        <p:nvPicPr>
          <p:cNvPr id="4" name="Grafik 3">
            <a:extLst>
              <a:ext uri="{FF2B5EF4-FFF2-40B4-BE49-F238E27FC236}">
                <a16:creationId xmlns:a16="http://schemas.microsoft.com/office/drawing/2014/main" id="{2E4096AE-B603-D023-1461-D1D6A5F635EB}"/>
              </a:ext>
            </a:extLst>
          </p:cNvPr>
          <p:cNvPicPr>
            <a:picLocks noChangeAspect="1"/>
          </p:cNvPicPr>
          <p:nvPr/>
        </p:nvPicPr>
        <p:blipFill>
          <a:blip r:embed="rId4"/>
          <a:stretch>
            <a:fillRect/>
          </a:stretch>
        </p:blipFill>
        <p:spPr>
          <a:xfrm>
            <a:off x="3553417" y="934606"/>
            <a:ext cx="5214065" cy="2768252"/>
          </a:xfrm>
          <a:prstGeom prst="rect">
            <a:avLst/>
          </a:prstGeom>
        </p:spPr>
      </p:pic>
      <p:sp>
        <p:nvSpPr>
          <p:cNvPr id="3" name="TextBox 3037">
            <a:extLst>
              <a:ext uri="{FF2B5EF4-FFF2-40B4-BE49-F238E27FC236}">
                <a16:creationId xmlns:a16="http://schemas.microsoft.com/office/drawing/2014/main" id="{7153E927-9916-F041-9927-79FDD1F23954}"/>
              </a:ext>
            </a:extLst>
          </p:cNvPr>
          <p:cNvSpPr txBox="1"/>
          <p:nvPr/>
        </p:nvSpPr>
        <p:spPr>
          <a:xfrm>
            <a:off x="314921" y="4301143"/>
            <a:ext cx="8594129" cy="830997"/>
          </a:xfrm>
          <a:prstGeom prst="rect">
            <a:avLst/>
          </a:prstGeom>
          <a:noFill/>
        </p:spPr>
        <p:txBody>
          <a:bodyPr wrap="square" rtlCol="0" anchor="b">
            <a:spAutoFit/>
          </a:bodyPr>
          <a:lstStyle/>
          <a:p>
            <a:pPr lvl="0" defTabSz="685766">
              <a:buClr>
                <a:srgbClr val="2F4B95"/>
              </a:buClr>
              <a:defRPr/>
            </a:pPr>
            <a:r>
              <a:rPr lang="de-DE" sz="600" dirty="0">
                <a:solidFill>
                  <a:srgbClr val="404040"/>
                </a:solidFill>
                <a:ea typeface="Arial"/>
                <a:cs typeface="Arial"/>
              </a:rPr>
              <a:t>* Untersuchung von 135.914 Kindern (&lt; 18 Jahre) und 99.795 Erwachsenen, die Verwandte von Menschen mit T1D sind, die an der </a:t>
            </a:r>
            <a:r>
              <a:rPr lang="de-DE" sz="600" dirty="0" err="1">
                <a:solidFill>
                  <a:srgbClr val="404040"/>
                </a:solidFill>
                <a:ea typeface="Arial"/>
                <a:cs typeface="Arial"/>
              </a:rPr>
              <a:t>TrialNet</a:t>
            </a:r>
            <a:r>
              <a:rPr lang="de-DE" sz="600" dirty="0">
                <a:solidFill>
                  <a:srgbClr val="404040"/>
                </a:solidFill>
                <a:ea typeface="Arial"/>
                <a:cs typeface="Arial"/>
              </a:rPr>
              <a:t> </a:t>
            </a:r>
            <a:r>
              <a:rPr lang="de-DE" sz="600" dirty="0" err="1">
                <a:solidFill>
                  <a:srgbClr val="404040"/>
                </a:solidFill>
                <a:ea typeface="Arial"/>
                <a:cs typeface="Arial"/>
              </a:rPr>
              <a:t>Pathway</a:t>
            </a:r>
            <a:r>
              <a:rPr lang="de-DE" sz="600" dirty="0">
                <a:solidFill>
                  <a:srgbClr val="404040"/>
                </a:solidFill>
                <a:ea typeface="Arial"/>
                <a:cs typeface="Arial"/>
              </a:rPr>
              <a:t> </a:t>
            </a:r>
            <a:r>
              <a:rPr lang="de-DE" sz="600" dirty="0" err="1">
                <a:solidFill>
                  <a:srgbClr val="404040"/>
                </a:solidFill>
                <a:ea typeface="Arial"/>
                <a:cs typeface="Arial"/>
              </a:rPr>
              <a:t>to</a:t>
            </a:r>
            <a:r>
              <a:rPr lang="de-DE" sz="600" dirty="0">
                <a:solidFill>
                  <a:srgbClr val="404040"/>
                </a:solidFill>
                <a:ea typeface="Arial"/>
                <a:cs typeface="Arial"/>
              </a:rPr>
              <a:t> </a:t>
            </a:r>
            <a:r>
              <a:rPr lang="de-DE" sz="600" dirty="0" err="1">
                <a:solidFill>
                  <a:srgbClr val="404040"/>
                </a:solidFill>
                <a:ea typeface="Arial"/>
                <a:cs typeface="Arial"/>
              </a:rPr>
              <a:t>Prevention</a:t>
            </a:r>
            <a:r>
              <a:rPr lang="de-DE" sz="600" dirty="0">
                <a:solidFill>
                  <a:srgbClr val="404040"/>
                </a:solidFill>
                <a:ea typeface="Arial"/>
                <a:cs typeface="Arial"/>
              </a:rPr>
              <a:t>-Studie teilnahmen. Bei </a:t>
            </a:r>
            <a:r>
              <a:rPr lang="de-DE" sz="600" dirty="0" err="1">
                <a:solidFill>
                  <a:srgbClr val="404040"/>
                </a:solidFill>
                <a:ea typeface="Arial"/>
                <a:cs typeface="Arial"/>
              </a:rPr>
              <a:t>IAk</a:t>
            </a:r>
            <a:r>
              <a:rPr lang="de-DE" sz="600" dirty="0">
                <a:solidFill>
                  <a:srgbClr val="404040"/>
                </a:solidFill>
                <a:ea typeface="Arial"/>
                <a:cs typeface="Arial"/>
              </a:rPr>
              <a:t>-positiven Teilnehmern wurden Progressionsraten, Zusammenhänge mit Risikofaktoren und die Leistungsfähigkeit metabolischer </a:t>
            </a:r>
            <a:r>
              <a:rPr lang="de-DE" sz="600" dirty="0" err="1">
                <a:solidFill>
                  <a:srgbClr val="404040"/>
                </a:solidFill>
                <a:ea typeface="Arial"/>
                <a:cs typeface="Arial"/>
              </a:rPr>
              <a:t>Risikoscores</a:t>
            </a:r>
            <a:r>
              <a:rPr lang="de-DE" sz="600" dirty="0">
                <a:solidFill>
                  <a:srgbClr val="404040"/>
                </a:solidFill>
                <a:ea typeface="Arial"/>
                <a:cs typeface="Arial"/>
              </a:rPr>
              <a:t> verglichen. </a:t>
            </a:r>
            <a:r>
              <a:rPr lang="de-DE" sz="600" dirty="0" err="1">
                <a:solidFill>
                  <a:srgbClr val="404040"/>
                </a:solidFill>
                <a:ea typeface="Arial"/>
                <a:cs typeface="Arial"/>
              </a:rPr>
              <a:t>IAk</a:t>
            </a:r>
            <a:r>
              <a:rPr lang="de-DE" sz="600" dirty="0">
                <a:solidFill>
                  <a:srgbClr val="404040"/>
                </a:solidFill>
                <a:ea typeface="Arial"/>
                <a:cs typeface="Arial"/>
              </a:rPr>
              <a:t>-Verläufe zwischen Erwachsenen und Kindern, mit Angaben zum 3-Jahres-Risiko für den Übergang von einem </a:t>
            </a:r>
            <a:r>
              <a:rPr lang="de-DE" sz="600" dirty="0" err="1">
                <a:solidFill>
                  <a:srgbClr val="404040"/>
                </a:solidFill>
                <a:ea typeface="Arial"/>
                <a:cs typeface="Arial"/>
              </a:rPr>
              <a:t>IAk</a:t>
            </a:r>
            <a:r>
              <a:rPr lang="de-DE" sz="600" dirty="0">
                <a:solidFill>
                  <a:srgbClr val="404040"/>
                </a:solidFill>
                <a:ea typeface="Arial"/>
                <a:cs typeface="Arial"/>
              </a:rPr>
              <a:t>-Zustand in einen anderen und zur Anzahl der Ereignisse in jedem Zustand innerhalb der 3 Jahre. Die Größe des Kreises steht für die Anzahl der Personen, und die Breite der Linie steht für das Risiko des Übergangs vom ersten in den zweiten Zustand. Personen werden zensiert, wenn sie das betreffende Ereignis nach 3 Jahren nicht erlebt haben; dadurch verringert sich die Nachbeobachtungskohorte unter die Basiskohorte × Risikoschätzung (d. h. 2.315 × 0,69 &gt; 1.269). Personen, die wieder </a:t>
            </a:r>
            <a:r>
              <a:rPr lang="de-DE" sz="600" dirty="0" err="1">
                <a:solidFill>
                  <a:srgbClr val="404040"/>
                </a:solidFill>
                <a:ea typeface="Arial"/>
                <a:cs typeface="Arial"/>
              </a:rPr>
              <a:t>IAk</a:t>
            </a:r>
            <a:r>
              <a:rPr lang="de-DE" sz="600" dirty="0">
                <a:solidFill>
                  <a:srgbClr val="404040"/>
                </a:solidFill>
                <a:ea typeface="Arial"/>
                <a:cs typeface="Arial"/>
              </a:rPr>
              <a:t>-negativ werden und </a:t>
            </a:r>
            <a:r>
              <a:rPr lang="de-DE" sz="600" dirty="0" err="1">
                <a:solidFill>
                  <a:srgbClr val="404040"/>
                </a:solidFill>
                <a:ea typeface="Arial"/>
                <a:cs typeface="Arial"/>
              </a:rPr>
              <a:t>IAk</a:t>
            </a:r>
            <a:r>
              <a:rPr lang="de-DE" sz="600" dirty="0">
                <a:solidFill>
                  <a:srgbClr val="404040"/>
                </a:solidFill>
                <a:ea typeface="Arial"/>
                <a:cs typeface="Arial"/>
              </a:rPr>
              <a:t>-negativ bleiben, werden nicht angezeigt (n = 324); daher stellt dieses Diagramm den Verlauf von 2.988 Kindern und 2.881 Erwachsenen und ihr 3-Jahres-Risiko dar. Sobald Personen als mehrfach </a:t>
            </a:r>
            <a:r>
              <a:rPr lang="de-DE" sz="600" dirty="0" err="1">
                <a:solidFill>
                  <a:srgbClr val="404040"/>
                </a:solidFill>
                <a:ea typeface="Arial"/>
                <a:cs typeface="Arial"/>
              </a:rPr>
              <a:t>IAk</a:t>
            </a:r>
            <a:r>
              <a:rPr lang="de-DE" sz="600" dirty="0">
                <a:solidFill>
                  <a:srgbClr val="404040"/>
                </a:solidFill>
                <a:ea typeface="Arial"/>
                <a:cs typeface="Arial"/>
              </a:rPr>
              <a:t>-positiv identifiziert wurden, werden sie unabhängig von zukünftigen </a:t>
            </a:r>
            <a:r>
              <a:rPr lang="de-DE" sz="600" dirty="0" err="1">
                <a:solidFill>
                  <a:srgbClr val="404040"/>
                </a:solidFill>
                <a:ea typeface="Arial"/>
                <a:cs typeface="Arial"/>
              </a:rPr>
              <a:t>IAk</a:t>
            </a:r>
            <a:r>
              <a:rPr lang="de-DE" sz="600" dirty="0">
                <a:solidFill>
                  <a:srgbClr val="404040"/>
                </a:solidFill>
                <a:ea typeface="Arial"/>
                <a:cs typeface="Arial"/>
              </a:rPr>
              <a:t>-Tests als mehrfach </a:t>
            </a:r>
            <a:r>
              <a:rPr lang="de-DE" sz="600" dirty="0" err="1">
                <a:solidFill>
                  <a:srgbClr val="404040"/>
                </a:solidFill>
                <a:ea typeface="Arial"/>
                <a:cs typeface="Arial"/>
              </a:rPr>
              <a:t>IAk</a:t>
            </a:r>
            <a:r>
              <a:rPr lang="de-DE" sz="600" dirty="0">
                <a:solidFill>
                  <a:srgbClr val="404040"/>
                </a:solidFill>
                <a:ea typeface="Arial"/>
                <a:cs typeface="Arial"/>
              </a:rPr>
              <a:t>-positiv überwacht.</a:t>
            </a:r>
            <a:endParaRPr kumimoji="0" lang="da-DK" sz="600" i="0" u="none" strike="noStrike" kern="1200" cap="none" spc="0" normalizeH="0" baseline="0" noProof="0" dirty="0">
              <a:ln>
                <a:noFill/>
              </a:ln>
              <a:solidFill>
                <a:srgbClr val="404040"/>
              </a:solidFill>
              <a:effectLst/>
              <a:uLnTx/>
              <a:uFillTx/>
              <a:latin typeface="Verdana"/>
              <a:ea typeface="Arial"/>
              <a:cs typeface="Arial"/>
            </a:endParaRP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i="0" u="none" strike="noStrike" kern="1200" cap="none" spc="0" normalizeH="0" baseline="0" noProof="0" dirty="0">
                <a:ln>
                  <a:noFill/>
                </a:ln>
                <a:solidFill>
                  <a:srgbClr val="404040"/>
                </a:solidFill>
                <a:effectLst/>
                <a:uLnTx/>
                <a:uFillTx/>
                <a:latin typeface="Verdana"/>
                <a:ea typeface="Arial"/>
                <a:cs typeface="Arial"/>
              </a:rPr>
              <a:t>Abbildung modifiziert nach Templeman EL 2025</a:t>
            </a:r>
            <a:r>
              <a:rPr kumimoji="0" lang="da-DK" sz="60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i="0" u="none" strike="noStrike" kern="1200" cap="none" spc="0" normalizeH="0" baseline="0" noProof="0" dirty="0">
                <a:ln>
                  <a:noFill/>
                </a:ln>
                <a:solidFill>
                  <a:srgbClr val="404040"/>
                </a:solidFill>
                <a:effectLst/>
                <a:uLnTx/>
                <a:uFillTx/>
                <a:latin typeface="Verdana"/>
                <a:ea typeface="Arial"/>
                <a:cs typeface="Arial"/>
              </a:rPr>
              <a:t>. IAk: Inselautoantikörper; T1D: Typ-1-Diabetes.</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Templeman EL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2025; 48: 1571–80.</a:t>
            </a:r>
          </a:p>
        </p:txBody>
      </p:sp>
      <p:sp>
        <p:nvSpPr>
          <p:cNvPr id="25" name="Rechteck 24">
            <a:extLst>
              <a:ext uri="{FF2B5EF4-FFF2-40B4-BE49-F238E27FC236}">
                <a16:creationId xmlns:a16="http://schemas.microsoft.com/office/drawing/2014/main" id="{4922238F-A30D-75BF-99F0-88CAA381E940}"/>
              </a:ext>
            </a:extLst>
          </p:cNvPr>
          <p:cNvSpPr/>
          <p:nvPr/>
        </p:nvSpPr>
        <p:spPr>
          <a:xfrm>
            <a:off x="3553417" y="934606"/>
            <a:ext cx="5214065" cy="276825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31" name="Rectangle: Rounded Corners 78">
            <a:extLst>
              <a:ext uri="{FF2B5EF4-FFF2-40B4-BE49-F238E27FC236}">
                <a16:creationId xmlns:a16="http://schemas.microsoft.com/office/drawing/2014/main" id="{D3288B60-1078-EA6F-590F-95E4B9E269DC}"/>
              </a:ext>
            </a:extLst>
          </p:cNvPr>
          <p:cNvSpPr/>
          <p:nvPr/>
        </p:nvSpPr>
        <p:spPr>
          <a:xfrm>
            <a:off x="400472" y="3814554"/>
            <a:ext cx="8367011" cy="48035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Erwachsene entwickelten insgesamt seltener T1D Stadium 3 </a:t>
            </a: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(9,4 % </a:t>
            </a:r>
            <a:r>
              <a:rPr kumimoji="0" lang="de-DE" sz="1100" i="0" u="none" strike="noStrike" kern="120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vs</a:t>
            </a:r>
            <a:r>
              <a:rPr lang="de-DE" sz="1100">
                <a:solidFill>
                  <a:prstClr val="white"/>
                </a:solidFill>
                <a:latin typeface="Verdana" panose="020B0604030504040204" pitchFamily="34" charset="0"/>
                <a:ea typeface="Verdana" panose="020B0604030504040204" pitchFamily="34" charset="0"/>
                <a:cs typeface="Verdana" panose="020B0604030504040204" pitchFamily="34" charset="0"/>
              </a:rPr>
              <a:t>. 27,7 %, p &lt; 0,001). Erwachsene, die T1D Stadium 3 entwickelten, waren </a:t>
            </a:r>
            <a:r>
              <a:rPr lang="de-DE" sz="1100" b="1">
                <a:solidFill>
                  <a:prstClr val="white"/>
                </a:solidFill>
                <a:latin typeface="Verdana" panose="020B0604030504040204" pitchFamily="34" charset="0"/>
                <a:ea typeface="Verdana" panose="020B0604030504040204" pitchFamily="34" charset="0"/>
                <a:cs typeface="Verdana" panose="020B0604030504040204" pitchFamily="34" charset="0"/>
              </a:rPr>
              <a:t>häufiger Einzel-</a:t>
            </a:r>
            <a:r>
              <a:rPr lang="de-DE" sz="1100" b="1" err="1">
                <a:solidFill>
                  <a:prstClr val="white"/>
                </a:solidFill>
                <a:latin typeface="Verdana" panose="020B0604030504040204" pitchFamily="34" charset="0"/>
                <a:ea typeface="Verdana" panose="020B0604030504040204" pitchFamily="34" charset="0"/>
                <a:cs typeface="Verdana" panose="020B0604030504040204" pitchFamily="34" charset="0"/>
              </a:rPr>
              <a:t>IAk</a:t>
            </a:r>
            <a:r>
              <a:rPr lang="de-DE" sz="1100" b="1">
                <a:solidFill>
                  <a:prstClr val="white"/>
                </a:solidFill>
                <a:latin typeface="Verdana" panose="020B0604030504040204" pitchFamily="34" charset="0"/>
                <a:ea typeface="Verdana" panose="020B0604030504040204" pitchFamily="34" charset="0"/>
                <a:cs typeface="Verdana" panose="020B0604030504040204" pitchFamily="34" charset="0"/>
              </a:rPr>
              <a:t>-positiv </a:t>
            </a:r>
            <a:r>
              <a:rPr lang="de-DE" sz="1100">
                <a:solidFill>
                  <a:prstClr val="white"/>
                </a:solidFill>
                <a:latin typeface="Verdana" panose="020B0604030504040204" pitchFamily="34" charset="0"/>
                <a:ea typeface="Verdana" panose="020B0604030504040204" pitchFamily="34" charset="0"/>
                <a:cs typeface="Verdana" panose="020B0604030504040204" pitchFamily="34" charset="0"/>
              </a:rPr>
              <a:t>als Kinder (40,2 % vs. 15,2 %, p &lt; 0,001)</a:t>
            </a:r>
            <a:endParaRPr kumimoji="0" lang="de-DE" sz="1100" b="1"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0" name="Rettangolo con angoli arrotondati 39">
            <a:extLst>
              <a:ext uri="{FF2B5EF4-FFF2-40B4-BE49-F238E27FC236}">
                <a16:creationId xmlns:a16="http://schemas.microsoft.com/office/drawing/2014/main" id="{DE598883-4578-1C80-20C5-D84B07F16A0F}"/>
              </a:ext>
            </a:extLst>
          </p:cNvPr>
          <p:cNvSpPr/>
          <p:nvPr/>
        </p:nvSpPr>
        <p:spPr>
          <a:xfrm>
            <a:off x="400473" y="2449641"/>
            <a:ext cx="2835477" cy="810000"/>
          </a:xfrm>
          <a:prstGeom prst="roundRect">
            <a:avLst>
              <a:gd name="adj" fmla="val 13286"/>
            </a:avLst>
          </a:prstGeom>
          <a:solidFill>
            <a:srgbClr val="FFFFFF"/>
          </a:solidFill>
          <a:ln w="19050" cap="flat" cmpd="sng" algn="ctr">
            <a:solidFill>
              <a:srgbClr val="ABB6D5"/>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latin typeface="Poppins"/>
              <a:ea typeface="+mn-ea"/>
              <a:cs typeface="+mn-cs"/>
            </a:endParaRPr>
          </a:p>
        </p:txBody>
      </p:sp>
      <p:sp>
        <p:nvSpPr>
          <p:cNvPr id="32" name="Rettangolo con angoli arrotondati 36">
            <a:extLst>
              <a:ext uri="{FF2B5EF4-FFF2-40B4-BE49-F238E27FC236}">
                <a16:creationId xmlns:a16="http://schemas.microsoft.com/office/drawing/2014/main" id="{B748C8A1-30C0-C8CD-0774-14B3353F25EC}"/>
              </a:ext>
            </a:extLst>
          </p:cNvPr>
          <p:cNvSpPr/>
          <p:nvPr/>
        </p:nvSpPr>
        <p:spPr>
          <a:xfrm>
            <a:off x="400473" y="1445540"/>
            <a:ext cx="2835477" cy="810000"/>
          </a:xfrm>
          <a:prstGeom prst="roundRect">
            <a:avLst>
              <a:gd name="adj" fmla="val 13286"/>
            </a:avLst>
          </a:prstGeom>
          <a:solidFill>
            <a:srgbClr val="FFFFFF"/>
          </a:solidFill>
          <a:ln w="19050" cap="flat" cmpd="sng" algn="ctr">
            <a:solidFill>
              <a:srgbClr val="DCA79B"/>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latin typeface="Poppins"/>
              <a:ea typeface="+mn-ea"/>
              <a:cs typeface="+mn-cs"/>
            </a:endParaRPr>
          </a:p>
        </p:txBody>
      </p:sp>
      <p:sp>
        <p:nvSpPr>
          <p:cNvPr id="34" name="TextBox 9">
            <a:extLst>
              <a:ext uri="{FF2B5EF4-FFF2-40B4-BE49-F238E27FC236}">
                <a16:creationId xmlns:a16="http://schemas.microsoft.com/office/drawing/2014/main" id="{AC1BB7C6-2076-F5D5-68B9-04AFBB983509}"/>
              </a:ext>
            </a:extLst>
          </p:cNvPr>
          <p:cNvSpPr txBox="1"/>
          <p:nvPr/>
        </p:nvSpPr>
        <p:spPr>
          <a:xfrm>
            <a:off x="1432425" y="1559018"/>
            <a:ext cx="1705222" cy="581698"/>
          </a:xfrm>
          <a:prstGeom prst="rect">
            <a:avLst/>
          </a:prstGeom>
          <a:noFill/>
        </p:spPr>
        <p:txBody>
          <a:bodyPr wrap="square" lIns="0" tIns="0" rIns="0" bIns="0" anchor="t">
            <a:spAutoFit/>
          </a:bodyPr>
          <a:lstStyle/>
          <a:p>
            <a:pPr defTabSz="685800">
              <a:lnSpc>
                <a:spcPct val="90000"/>
              </a:lnSpc>
              <a:spcBef>
                <a:spcPts val="300"/>
              </a:spcBef>
            </a:pPr>
            <a:r>
              <a:rPr lang="en-US" sz="1050" err="1">
                <a:solidFill>
                  <a:srgbClr val="030F3B"/>
                </a:solidFill>
              </a:rPr>
              <a:t>Erwachsene</a:t>
            </a:r>
            <a:r>
              <a:rPr lang="en-US" sz="1050">
                <a:solidFill>
                  <a:srgbClr val="030F3B"/>
                </a:solidFill>
              </a:rPr>
              <a:t> </a:t>
            </a:r>
            <a:r>
              <a:rPr lang="en-US" sz="1050" err="1">
                <a:solidFill>
                  <a:srgbClr val="030F3B"/>
                </a:solidFill>
              </a:rPr>
              <a:t>sind</a:t>
            </a:r>
            <a:r>
              <a:rPr lang="en-US" sz="1050">
                <a:solidFill>
                  <a:srgbClr val="030F3B"/>
                </a:solidFill>
              </a:rPr>
              <a:t> </a:t>
            </a:r>
            <a:r>
              <a:rPr lang="en-US" sz="1050" err="1">
                <a:solidFill>
                  <a:srgbClr val="030F3B"/>
                </a:solidFill>
              </a:rPr>
              <a:t>häufiger</a:t>
            </a:r>
            <a:r>
              <a:rPr lang="en-US" sz="1050">
                <a:solidFill>
                  <a:srgbClr val="030F3B"/>
                </a:solidFill>
              </a:rPr>
              <a:t> </a:t>
            </a:r>
            <a:r>
              <a:rPr lang="en-US" sz="1050" b="1" err="1">
                <a:solidFill>
                  <a:srgbClr val="030F3B"/>
                </a:solidFill>
              </a:rPr>
              <a:t>Einzel-IAk-positiv</a:t>
            </a:r>
            <a:r>
              <a:rPr lang="en-US" sz="1050">
                <a:solidFill>
                  <a:srgbClr val="030F3B"/>
                </a:solidFill>
              </a:rPr>
              <a:t> </a:t>
            </a:r>
            <a:r>
              <a:rPr lang="en-US" sz="1050" err="1">
                <a:solidFill>
                  <a:srgbClr val="030F3B"/>
                </a:solidFill>
              </a:rPr>
              <a:t>bei</a:t>
            </a:r>
            <a:r>
              <a:rPr lang="en-US" sz="1050">
                <a:solidFill>
                  <a:srgbClr val="030F3B"/>
                </a:solidFill>
              </a:rPr>
              <a:t> Diagnose</a:t>
            </a:r>
            <a:br>
              <a:rPr lang="en-US" sz="1050">
                <a:solidFill>
                  <a:srgbClr val="030F3B"/>
                </a:solidFill>
              </a:rPr>
            </a:br>
            <a:r>
              <a:rPr lang="en-US" sz="1050">
                <a:solidFill>
                  <a:srgbClr val="030F3B"/>
                </a:solidFill>
                <a:cs typeface="Helvetica"/>
              </a:rPr>
              <a:t>(4,0 % vs. 2,6 %)</a:t>
            </a:r>
          </a:p>
        </p:txBody>
      </p:sp>
      <p:sp>
        <p:nvSpPr>
          <p:cNvPr id="35" name="TextBox 13">
            <a:extLst>
              <a:ext uri="{FF2B5EF4-FFF2-40B4-BE49-F238E27FC236}">
                <a16:creationId xmlns:a16="http://schemas.microsoft.com/office/drawing/2014/main" id="{DBCE5C34-B7F2-8DDB-9D70-249A07A10707}"/>
              </a:ext>
            </a:extLst>
          </p:cNvPr>
          <p:cNvSpPr txBox="1"/>
          <p:nvPr/>
        </p:nvSpPr>
        <p:spPr>
          <a:xfrm>
            <a:off x="1432425" y="2563119"/>
            <a:ext cx="1705222" cy="581698"/>
          </a:xfrm>
          <a:prstGeom prst="rect">
            <a:avLst/>
          </a:prstGeom>
          <a:noFill/>
        </p:spPr>
        <p:txBody>
          <a:bodyPr wrap="square" lIns="0" tIns="0" rIns="0" bIns="0" anchor="t">
            <a:spAutoFit/>
          </a:bodyPr>
          <a:lstStyle/>
          <a:p>
            <a:pPr defTabSz="685800">
              <a:lnSpc>
                <a:spcPct val="90000"/>
              </a:lnSpc>
              <a:spcBef>
                <a:spcPts val="300"/>
              </a:spcBef>
            </a:pPr>
            <a:r>
              <a:rPr lang="en-US" sz="1050" dirty="0">
                <a:solidFill>
                  <a:srgbClr val="030F3B"/>
                </a:solidFill>
              </a:rPr>
              <a:t>Kinder </a:t>
            </a:r>
            <a:r>
              <a:rPr lang="en-US" sz="1050" dirty="0" err="1">
                <a:solidFill>
                  <a:srgbClr val="030F3B"/>
                </a:solidFill>
              </a:rPr>
              <a:t>sind</a:t>
            </a:r>
            <a:r>
              <a:rPr lang="en-US" sz="1050" dirty="0">
                <a:solidFill>
                  <a:srgbClr val="030F3B"/>
                </a:solidFill>
              </a:rPr>
              <a:t> </a:t>
            </a:r>
            <a:r>
              <a:rPr lang="en-US" sz="1050" dirty="0" err="1">
                <a:solidFill>
                  <a:srgbClr val="030F3B"/>
                </a:solidFill>
              </a:rPr>
              <a:t>häufiger</a:t>
            </a:r>
            <a:br>
              <a:rPr lang="en-US" sz="1050" dirty="0">
                <a:solidFill>
                  <a:srgbClr val="030F3B"/>
                </a:solidFill>
              </a:rPr>
            </a:br>
            <a:r>
              <a:rPr lang="en-US" sz="1050" b="1" dirty="0" err="1">
                <a:solidFill>
                  <a:srgbClr val="030F3B"/>
                </a:solidFill>
              </a:rPr>
              <a:t>Multipel-IAk-positiv</a:t>
            </a:r>
            <a:r>
              <a:rPr lang="en-US" sz="1050" b="1" dirty="0">
                <a:solidFill>
                  <a:srgbClr val="030F3B"/>
                </a:solidFill>
              </a:rPr>
              <a:t> </a:t>
            </a:r>
            <a:r>
              <a:rPr lang="en-US" sz="1050" dirty="0" err="1">
                <a:solidFill>
                  <a:srgbClr val="030F3B"/>
                </a:solidFill>
              </a:rPr>
              <a:t>bei</a:t>
            </a:r>
            <a:r>
              <a:rPr lang="en-US" sz="1050" dirty="0">
                <a:solidFill>
                  <a:srgbClr val="030F3B"/>
                </a:solidFill>
              </a:rPr>
              <a:t> Diagnose</a:t>
            </a:r>
            <a:br>
              <a:rPr lang="en-US" sz="1050" b="1" dirty="0">
                <a:solidFill>
                  <a:srgbClr val="030F3B"/>
                </a:solidFill>
              </a:rPr>
            </a:br>
            <a:r>
              <a:rPr lang="en-US" sz="1050" dirty="0">
                <a:solidFill>
                  <a:srgbClr val="030F3B"/>
                </a:solidFill>
                <a:cs typeface="Helvetica"/>
              </a:rPr>
              <a:t>(2,8 % vs. 0,8 %)*</a:t>
            </a:r>
            <a:endParaRPr lang="en-US" sz="1050" baseline="30000" dirty="0">
              <a:solidFill>
                <a:srgbClr val="030F3B"/>
              </a:solidFill>
              <a:cs typeface="Helvetica"/>
            </a:endParaRPr>
          </a:p>
        </p:txBody>
      </p:sp>
      <p:pic>
        <p:nvPicPr>
          <p:cNvPr id="42" name="Grafik 41" descr="Ein Bild, das Schwarz, Dunkelheit enthält.&#10;&#10;KI-generierte Inhalte können fehlerhaft sein.">
            <a:extLst>
              <a:ext uri="{FF2B5EF4-FFF2-40B4-BE49-F238E27FC236}">
                <a16:creationId xmlns:a16="http://schemas.microsoft.com/office/drawing/2014/main" id="{A4CAE534-1505-4907-D7B0-CD1A9C3A6954}"/>
              </a:ext>
            </a:extLst>
          </p:cNvPr>
          <p:cNvPicPr>
            <a:picLocks noChangeAspect="1"/>
          </p:cNvPicPr>
          <p:nvPr/>
        </p:nvPicPr>
        <p:blipFill>
          <a:blip r:embed="rId5">
            <a:duotone>
              <a:prstClr val="black"/>
              <a:srgbClr val="DCA79B">
                <a:tint val="45000"/>
                <a:satMod val="400000"/>
              </a:srgbClr>
            </a:duotone>
            <a:extLst>
              <a:ext uri="{28A0092B-C50C-407E-A947-70E740481C1C}">
                <a14:useLocalDpi xmlns:a14="http://schemas.microsoft.com/office/drawing/2010/main" val="0"/>
              </a:ext>
            </a:extLst>
          </a:blip>
          <a:stretch>
            <a:fillRect/>
          </a:stretch>
        </p:blipFill>
        <p:spPr>
          <a:xfrm>
            <a:off x="341806" y="1302022"/>
            <a:ext cx="1090619" cy="1090880"/>
          </a:xfrm>
          <a:prstGeom prst="rect">
            <a:avLst/>
          </a:prstGeom>
        </p:spPr>
      </p:pic>
      <p:pic>
        <p:nvPicPr>
          <p:cNvPr id="44" name="Grafik 43" descr="Ein Bild, das Schwarz, Dunkelheit enthält.&#10;&#10;KI-generierte Inhalte können fehlerhaft sein.">
            <a:extLst>
              <a:ext uri="{FF2B5EF4-FFF2-40B4-BE49-F238E27FC236}">
                <a16:creationId xmlns:a16="http://schemas.microsoft.com/office/drawing/2014/main" id="{B36645EB-6302-FF37-4E68-992D6C734E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8489" y="2306737"/>
            <a:ext cx="1093936" cy="1094461"/>
          </a:xfrm>
          <a:prstGeom prst="rect">
            <a:avLst/>
          </a:prstGeom>
        </p:spPr>
      </p:pic>
      <p:sp>
        <p:nvSpPr>
          <p:cNvPr id="45" name="Textfeld 44">
            <a:extLst>
              <a:ext uri="{FF2B5EF4-FFF2-40B4-BE49-F238E27FC236}">
                <a16:creationId xmlns:a16="http://schemas.microsoft.com/office/drawing/2014/main" id="{585879A4-A72A-20DC-F7EF-BA2938A76707}"/>
              </a:ext>
            </a:extLst>
          </p:cNvPr>
          <p:cNvSpPr txBox="1"/>
          <p:nvPr/>
        </p:nvSpPr>
        <p:spPr>
          <a:xfrm>
            <a:off x="4536144" y="1045531"/>
            <a:ext cx="591647" cy="153888"/>
          </a:xfrm>
          <a:prstGeom prst="rect">
            <a:avLst/>
          </a:prstGeom>
          <a:solidFill>
            <a:schemeClr val="bg1"/>
          </a:solidFill>
        </p:spPr>
        <p:txBody>
          <a:bodyPr wrap="square" lIns="0" tIns="0" rIns="0" bIns="0" rtlCol="0">
            <a:spAutoFit/>
          </a:bodyPr>
          <a:lstStyle/>
          <a:p>
            <a:pPr algn="ctr"/>
            <a:r>
              <a:rPr lang="de-DE" sz="1000" b="1"/>
              <a:t>Kinder</a:t>
            </a:r>
          </a:p>
        </p:txBody>
      </p:sp>
      <p:sp>
        <p:nvSpPr>
          <p:cNvPr id="46" name="Textfeld 45">
            <a:extLst>
              <a:ext uri="{FF2B5EF4-FFF2-40B4-BE49-F238E27FC236}">
                <a16:creationId xmlns:a16="http://schemas.microsoft.com/office/drawing/2014/main" id="{05757B0B-8BEE-C3B1-476B-42DAECA54C43}"/>
              </a:ext>
            </a:extLst>
          </p:cNvPr>
          <p:cNvSpPr txBox="1"/>
          <p:nvPr/>
        </p:nvSpPr>
        <p:spPr>
          <a:xfrm>
            <a:off x="6808016" y="1045531"/>
            <a:ext cx="965197" cy="153888"/>
          </a:xfrm>
          <a:prstGeom prst="rect">
            <a:avLst/>
          </a:prstGeom>
          <a:solidFill>
            <a:schemeClr val="bg1"/>
          </a:solidFill>
        </p:spPr>
        <p:txBody>
          <a:bodyPr wrap="square" lIns="0" tIns="0" rIns="0" bIns="0" rtlCol="0">
            <a:spAutoFit/>
          </a:bodyPr>
          <a:lstStyle/>
          <a:p>
            <a:pPr algn="ctr"/>
            <a:r>
              <a:rPr lang="de-DE" sz="1000" b="1"/>
              <a:t>Erwachsene</a:t>
            </a:r>
          </a:p>
        </p:txBody>
      </p:sp>
      <p:sp>
        <p:nvSpPr>
          <p:cNvPr id="47" name="Textfeld 46">
            <a:extLst>
              <a:ext uri="{FF2B5EF4-FFF2-40B4-BE49-F238E27FC236}">
                <a16:creationId xmlns:a16="http://schemas.microsoft.com/office/drawing/2014/main" id="{52F7E4AA-D941-22C8-A4EF-EC1D31A24A6E}"/>
              </a:ext>
            </a:extLst>
          </p:cNvPr>
          <p:cNvSpPr txBox="1"/>
          <p:nvPr/>
        </p:nvSpPr>
        <p:spPr>
          <a:xfrm>
            <a:off x="4065758" y="3500895"/>
            <a:ext cx="591647" cy="107722"/>
          </a:xfrm>
          <a:prstGeom prst="rect">
            <a:avLst/>
          </a:prstGeom>
          <a:solidFill>
            <a:schemeClr val="bg1"/>
          </a:solidFill>
        </p:spPr>
        <p:txBody>
          <a:bodyPr wrap="square" lIns="0" tIns="0" rIns="0" bIns="0" rtlCol="0">
            <a:spAutoFit/>
          </a:bodyPr>
          <a:lstStyle/>
          <a:p>
            <a:pPr algn="r"/>
            <a:r>
              <a:rPr lang="de-DE" sz="700"/>
              <a:t>Jeder</a:t>
            </a:r>
          </a:p>
        </p:txBody>
      </p:sp>
      <p:sp>
        <p:nvSpPr>
          <p:cNvPr id="48" name="Textfeld 47">
            <a:extLst>
              <a:ext uri="{FF2B5EF4-FFF2-40B4-BE49-F238E27FC236}">
                <a16:creationId xmlns:a16="http://schemas.microsoft.com/office/drawing/2014/main" id="{D25C021A-73D3-16F4-43DF-403415A4737C}"/>
              </a:ext>
            </a:extLst>
          </p:cNvPr>
          <p:cNvSpPr txBox="1"/>
          <p:nvPr/>
        </p:nvSpPr>
        <p:spPr>
          <a:xfrm>
            <a:off x="5086076" y="3458319"/>
            <a:ext cx="2699090" cy="215444"/>
          </a:xfrm>
          <a:prstGeom prst="rect">
            <a:avLst/>
          </a:prstGeom>
          <a:solidFill>
            <a:schemeClr val="bg1"/>
          </a:solidFill>
        </p:spPr>
        <p:txBody>
          <a:bodyPr wrap="square" lIns="0" tIns="0" rIns="0" bIns="0" rtlCol="0">
            <a:spAutoFit/>
          </a:bodyPr>
          <a:lstStyle/>
          <a:p>
            <a:r>
              <a:rPr lang="de-DE" sz="700" dirty="0"/>
              <a:t>repräsentiert das 3-Jahres-Risiko, von einem Stadium zum nächsten fortzuschreiten</a:t>
            </a:r>
          </a:p>
        </p:txBody>
      </p:sp>
      <p:sp>
        <p:nvSpPr>
          <p:cNvPr id="49" name="Textfeld 48">
            <a:extLst>
              <a:ext uri="{FF2B5EF4-FFF2-40B4-BE49-F238E27FC236}">
                <a16:creationId xmlns:a16="http://schemas.microsoft.com/office/drawing/2014/main" id="{AAD171BD-719A-B1BA-7D7A-81C513AF6540}"/>
              </a:ext>
            </a:extLst>
          </p:cNvPr>
          <p:cNvSpPr txBox="1"/>
          <p:nvPr/>
        </p:nvSpPr>
        <p:spPr>
          <a:xfrm>
            <a:off x="3804754" y="1709370"/>
            <a:ext cx="330616" cy="153888"/>
          </a:xfrm>
          <a:prstGeom prst="rect">
            <a:avLst/>
          </a:prstGeom>
          <a:solidFill>
            <a:srgbClr val="ABB6D5"/>
          </a:solidFill>
        </p:spPr>
        <p:txBody>
          <a:bodyPr wrap="square" lIns="0" tIns="0" rIns="0" bIns="0" rtlCol="0">
            <a:spAutoFit/>
          </a:bodyPr>
          <a:lstStyle/>
          <a:p>
            <a:pPr algn="ctr"/>
            <a:r>
              <a:rPr lang="de-DE" sz="1000" b="1" err="1"/>
              <a:t>sIAk</a:t>
            </a:r>
            <a:endParaRPr lang="de-DE" sz="1000" b="1"/>
          </a:p>
        </p:txBody>
      </p:sp>
      <p:sp>
        <p:nvSpPr>
          <p:cNvPr id="50" name="Textfeld 49">
            <a:extLst>
              <a:ext uri="{FF2B5EF4-FFF2-40B4-BE49-F238E27FC236}">
                <a16:creationId xmlns:a16="http://schemas.microsoft.com/office/drawing/2014/main" id="{5AD28F35-AE9D-0171-B4D9-239986E19F52}"/>
              </a:ext>
            </a:extLst>
          </p:cNvPr>
          <p:cNvSpPr txBox="1"/>
          <p:nvPr/>
        </p:nvSpPr>
        <p:spPr>
          <a:xfrm>
            <a:off x="6282352" y="2962711"/>
            <a:ext cx="411296" cy="138499"/>
          </a:xfrm>
          <a:prstGeom prst="rect">
            <a:avLst/>
          </a:prstGeom>
          <a:solidFill>
            <a:schemeClr val="bg1"/>
          </a:solidFill>
        </p:spPr>
        <p:txBody>
          <a:bodyPr wrap="square" lIns="0" tIns="0" rIns="0" bIns="0" rtlCol="0">
            <a:spAutoFit/>
          </a:bodyPr>
          <a:lstStyle/>
          <a:p>
            <a:pPr algn="ctr"/>
            <a:r>
              <a:rPr lang="de-DE" sz="900" b="1" err="1"/>
              <a:t>mIAk</a:t>
            </a:r>
            <a:endParaRPr lang="de-DE" sz="900" b="1"/>
          </a:p>
        </p:txBody>
      </p:sp>
      <p:sp>
        <p:nvSpPr>
          <p:cNvPr id="51" name="Textfeld 50">
            <a:extLst>
              <a:ext uri="{FF2B5EF4-FFF2-40B4-BE49-F238E27FC236}">
                <a16:creationId xmlns:a16="http://schemas.microsoft.com/office/drawing/2014/main" id="{CEFF5D4A-72E8-6DE2-3E1D-7E8CFACC0FA5}"/>
              </a:ext>
            </a:extLst>
          </p:cNvPr>
          <p:cNvSpPr txBox="1"/>
          <p:nvPr/>
        </p:nvSpPr>
        <p:spPr>
          <a:xfrm>
            <a:off x="7591470" y="2987417"/>
            <a:ext cx="411296" cy="138499"/>
          </a:xfrm>
          <a:prstGeom prst="rect">
            <a:avLst/>
          </a:prstGeom>
          <a:solidFill>
            <a:schemeClr val="bg1"/>
          </a:solidFill>
        </p:spPr>
        <p:txBody>
          <a:bodyPr wrap="square" lIns="0" tIns="0" rIns="0" bIns="0" rtlCol="0">
            <a:spAutoFit/>
          </a:bodyPr>
          <a:lstStyle/>
          <a:p>
            <a:pPr algn="ctr"/>
            <a:r>
              <a:rPr lang="de-DE" sz="900" b="1" err="1"/>
              <a:t>mIAk</a:t>
            </a:r>
            <a:endParaRPr lang="de-DE" sz="900" b="1"/>
          </a:p>
        </p:txBody>
      </p:sp>
      <p:sp>
        <p:nvSpPr>
          <p:cNvPr id="52" name="Textfeld 51">
            <a:extLst>
              <a:ext uri="{FF2B5EF4-FFF2-40B4-BE49-F238E27FC236}">
                <a16:creationId xmlns:a16="http://schemas.microsoft.com/office/drawing/2014/main" id="{C0BE3529-23B0-41B3-99DE-BD17850E8E1F}"/>
              </a:ext>
            </a:extLst>
          </p:cNvPr>
          <p:cNvSpPr txBox="1"/>
          <p:nvPr/>
        </p:nvSpPr>
        <p:spPr>
          <a:xfrm>
            <a:off x="3829821" y="2839505"/>
            <a:ext cx="411296" cy="153888"/>
          </a:xfrm>
          <a:prstGeom prst="rect">
            <a:avLst/>
          </a:prstGeom>
          <a:solidFill>
            <a:srgbClr val="ABB6D5"/>
          </a:solidFill>
        </p:spPr>
        <p:txBody>
          <a:bodyPr wrap="square" lIns="0" tIns="0" rIns="0" bIns="0" rtlCol="0">
            <a:spAutoFit/>
          </a:bodyPr>
          <a:lstStyle/>
          <a:p>
            <a:pPr algn="ctr"/>
            <a:r>
              <a:rPr lang="de-DE" sz="1000" b="1" err="1"/>
              <a:t>mIAk</a:t>
            </a:r>
            <a:endParaRPr lang="de-DE" sz="1000" b="1"/>
          </a:p>
        </p:txBody>
      </p:sp>
      <p:sp>
        <p:nvSpPr>
          <p:cNvPr id="53" name="Textfeld 52">
            <a:extLst>
              <a:ext uri="{FF2B5EF4-FFF2-40B4-BE49-F238E27FC236}">
                <a16:creationId xmlns:a16="http://schemas.microsoft.com/office/drawing/2014/main" id="{A098FBDB-6A62-F4A4-B6DC-7F4DFDE9F3B6}"/>
              </a:ext>
            </a:extLst>
          </p:cNvPr>
          <p:cNvSpPr txBox="1"/>
          <p:nvPr/>
        </p:nvSpPr>
        <p:spPr>
          <a:xfrm>
            <a:off x="5052991" y="2847806"/>
            <a:ext cx="411296" cy="153888"/>
          </a:xfrm>
          <a:prstGeom prst="rect">
            <a:avLst/>
          </a:prstGeom>
          <a:solidFill>
            <a:srgbClr val="ABB6D5"/>
          </a:solidFill>
        </p:spPr>
        <p:txBody>
          <a:bodyPr wrap="square" lIns="0" tIns="0" rIns="0" bIns="0" rtlCol="0">
            <a:spAutoFit/>
          </a:bodyPr>
          <a:lstStyle/>
          <a:p>
            <a:pPr algn="ctr"/>
            <a:r>
              <a:rPr lang="de-DE" sz="1000" b="1" err="1"/>
              <a:t>mIAk</a:t>
            </a:r>
            <a:endParaRPr lang="de-DE" sz="1000" b="1"/>
          </a:p>
        </p:txBody>
      </p:sp>
      <p:sp>
        <p:nvSpPr>
          <p:cNvPr id="54" name="Textfeld 53">
            <a:extLst>
              <a:ext uri="{FF2B5EF4-FFF2-40B4-BE49-F238E27FC236}">
                <a16:creationId xmlns:a16="http://schemas.microsoft.com/office/drawing/2014/main" id="{FFD84DBD-C113-EE90-4774-1751AAB6D455}"/>
              </a:ext>
            </a:extLst>
          </p:cNvPr>
          <p:cNvSpPr txBox="1"/>
          <p:nvPr/>
        </p:nvSpPr>
        <p:spPr>
          <a:xfrm>
            <a:off x="6322692" y="1726250"/>
            <a:ext cx="330616" cy="153888"/>
          </a:xfrm>
          <a:prstGeom prst="rect">
            <a:avLst/>
          </a:prstGeom>
          <a:solidFill>
            <a:srgbClr val="DCA79B"/>
          </a:solidFill>
        </p:spPr>
        <p:txBody>
          <a:bodyPr wrap="square" lIns="0" tIns="0" rIns="0" bIns="0" rtlCol="0">
            <a:spAutoFit/>
          </a:bodyPr>
          <a:lstStyle/>
          <a:p>
            <a:pPr algn="ctr"/>
            <a:r>
              <a:rPr lang="de-DE" sz="1000" b="1" err="1"/>
              <a:t>sIAk</a:t>
            </a:r>
            <a:endParaRPr lang="de-DE" sz="1000" b="1"/>
          </a:p>
        </p:txBody>
      </p:sp>
      <p:sp>
        <p:nvSpPr>
          <p:cNvPr id="55" name="Textfeld 54">
            <a:extLst>
              <a:ext uri="{FF2B5EF4-FFF2-40B4-BE49-F238E27FC236}">
                <a16:creationId xmlns:a16="http://schemas.microsoft.com/office/drawing/2014/main" id="{84A4831C-69BA-A6C8-6E97-CAEB357DBE05}"/>
              </a:ext>
            </a:extLst>
          </p:cNvPr>
          <p:cNvSpPr txBox="1"/>
          <p:nvPr/>
        </p:nvSpPr>
        <p:spPr>
          <a:xfrm>
            <a:off x="7597446" y="1725681"/>
            <a:ext cx="330616" cy="138499"/>
          </a:xfrm>
          <a:prstGeom prst="rect">
            <a:avLst/>
          </a:prstGeom>
          <a:solidFill>
            <a:srgbClr val="DCA79B"/>
          </a:solidFill>
        </p:spPr>
        <p:txBody>
          <a:bodyPr wrap="square" lIns="0" tIns="0" rIns="0" bIns="0" rtlCol="0">
            <a:spAutoFit/>
          </a:bodyPr>
          <a:lstStyle/>
          <a:p>
            <a:pPr algn="ctr"/>
            <a:r>
              <a:rPr lang="de-DE" sz="900" b="1" err="1"/>
              <a:t>sIAk</a:t>
            </a:r>
            <a:endParaRPr lang="de-DE" sz="900" b="1"/>
          </a:p>
        </p:txBody>
      </p:sp>
      <p:sp>
        <p:nvSpPr>
          <p:cNvPr id="56" name="Textfeld 55">
            <a:extLst>
              <a:ext uri="{FF2B5EF4-FFF2-40B4-BE49-F238E27FC236}">
                <a16:creationId xmlns:a16="http://schemas.microsoft.com/office/drawing/2014/main" id="{95A050B7-2515-FB07-C901-CF9F5D23D834}"/>
              </a:ext>
            </a:extLst>
          </p:cNvPr>
          <p:cNvSpPr txBox="1"/>
          <p:nvPr/>
        </p:nvSpPr>
        <p:spPr>
          <a:xfrm>
            <a:off x="5068148" y="1714939"/>
            <a:ext cx="270866" cy="126954"/>
          </a:xfrm>
          <a:prstGeom prst="rect">
            <a:avLst/>
          </a:prstGeom>
          <a:solidFill>
            <a:srgbClr val="ABB6D5"/>
          </a:solidFill>
        </p:spPr>
        <p:txBody>
          <a:bodyPr wrap="square" lIns="0" tIns="0" rIns="0" bIns="0" rtlCol="0">
            <a:spAutoFit/>
          </a:bodyPr>
          <a:lstStyle/>
          <a:p>
            <a:pPr algn="ctr"/>
            <a:r>
              <a:rPr lang="de-DE" sz="800" b="1" err="1"/>
              <a:t>sIAk</a:t>
            </a:r>
            <a:endParaRPr lang="de-DE" sz="800" b="1"/>
          </a:p>
        </p:txBody>
      </p:sp>
    </p:spTree>
    <p:extLst>
      <p:ext uri="{BB962C8B-B14F-4D97-AF65-F5344CB8AC3E}">
        <p14:creationId xmlns:p14="http://schemas.microsoft.com/office/powerpoint/2010/main" val="2646507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E8393-1139-3F7B-10B6-7FAC4ADCF2E4}"/>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CFD77BDD-B89F-1C36-2F4A-408FE6EEFC8A}"/>
              </a:ext>
            </a:extLst>
          </p:cNvPr>
          <p:cNvSpPr txBox="1">
            <a:spLocks/>
          </p:cNvSpPr>
          <p:nvPr/>
        </p:nvSpPr>
        <p:spPr>
          <a:xfrm>
            <a:off x="314918" y="115750"/>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rPr>
              <a:t>Die Prävalenz von Inselautoantikörpern variiert bei der Diagnose von klinischem T1D (Stadium 3)</a:t>
            </a:r>
            <a:r>
              <a:rPr lang="de-DE" sz="2000" b="1" baseline="30000" dirty="0">
                <a:solidFill>
                  <a:srgbClr val="7030A0"/>
                </a:solidFill>
                <a:latin typeface="+mj-lt"/>
              </a:rPr>
              <a:t>1,</a:t>
            </a:r>
            <a:r>
              <a:rPr lang="de-DE" sz="2000" b="1" dirty="0">
                <a:solidFill>
                  <a:srgbClr val="7030A0"/>
                </a:solidFill>
                <a:latin typeface="+mj-lt"/>
              </a:rPr>
              <a:t>*</a:t>
            </a:r>
          </a:p>
        </p:txBody>
      </p:sp>
      <p:graphicFrame>
        <p:nvGraphicFramePr>
          <p:cNvPr id="44" name="Table 6">
            <a:extLst>
              <a:ext uri="{FF2B5EF4-FFF2-40B4-BE49-F238E27FC236}">
                <a16:creationId xmlns:a16="http://schemas.microsoft.com/office/drawing/2014/main" id="{4CC2A86F-C009-D460-BA2E-7ED038FA090D}"/>
              </a:ext>
            </a:extLst>
          </p:cNvPr>
          <p:cNvGraphicFramePr>
            <a:graphicFrameLocks noGrp="1"/>
          </p:cNvGraphicFramePr>
          <p:nvPr>
            <p:extLst>
              <p:ext uri="{D42A27DB-BD31-4B8C-83A1-F6EECF244321}">
                <p14:modId xmlns:p14="http://schemas.microsoft.com/office/powerpoint/2010/main" val="1300139269"/>
              </p:ext>
            </p:extLst>
          </p:nvPr>
        </p:nvGraphicFramePr>
        <p:xfrm>
          <a:off x="487278" y="1283451"/>
          <a:ext cx="7904748" cy="1944000"/>
        </p:xfrm>
        <a:graphic>
          <a:graphicData uri="http://schemas.openxmlformats.org/drawingml/2006/table">
            <a:tbl>
              <a:tblPr bandRow="1"/>
              <a:tblGrid>
                <a:gridCol w="1132665">
                  <a:extLst>
                    <a:ext uri="{9D8B030D-6E8A-4147-A177-3AD203B41FA5}">
                      <a16:colId xmlns:a16="http://schemas.microsoft.com/office/drawing/2014/main" val="1961389489"/>
                    </a:ext>
                  </a:extLst>
                </a:gridCol>
                <a:gridCol w="974619">
                  <a:extLst>
                    <a:ext uri="{9D8B030D-6E8A-4147-A177-3AD203B41FA5}">
                      <a16:colId xmlns:a16="http://schemas.microsoft.com/office/drawing/2014/main" val="4184474723"/>
                    </a:ext>
                  </a:extLst>
                </a:gridCol>
                <a:gridCol w="1430001">
                  <a:extLst>
                    <a:ext uri="{9D8B030D-6E8A-4147-A177-3AD203B41FA5}">
                      <a16:colId xmlns:a16="http://schemas.microsoft.com/office/drawing/2014/main" val="321694581"/>
                    </a:ext>
                  </a:extLst>
                </a:gridCol>
                <a:gridCol w="1467853">
                  <a:extLst>
                    <a:ext uri="{9D8B030D-6E8A-4147-A177-3AD203B41FA5}">
                      <a16:colId xmlns:a16="http://schemas.microsoft.com/office/drawing/2014/main" val="2717401547"/>
                    </a:ext>
                  </a:extLst>
                </a:gridCol>
                <a:gridCol w="1467852">
                  <a:extLst>
                    <a:ext uri="{9D8B030D-6E8A-4147-A177-3AD203B41FA5}">
                      <a16:colId xmlns:a16="http://schemas.microsoft.com/office/drawing/2014/main" val="1863081795"/>
                    </a:ext>
                  </a:extLst>
                </a:gridCol>
                <a:gridCol w="1431758">
                  <a:extLst>
                    <a:ext uri="{9D8B030D-6E8A-4147-A177-3AD203B41FA5}">
                      <a16:colId xmlns:a16="http://schemas.microsoft.com/office/drawing/2014/main" val="521092190"/>
                    </a:ext>
                  </a:extLst>
                </a:gridCol>
              </a:tblGrid>
              <a:tr h="972000">
                <a:tc rowSpan="2">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l"/>
                      <a:r>
                        <a:rPr lang="en-US" sz="1200" b="1" noProof="0" err="1">
                          <a:solidFill>
                            <a:schemeClr val="tx1"/>
                          </a:solidFill>
                          <a:latin typeface="+mn-lt"/>
                        </a:rPr>
                        <a:t>Prävalenz</a:t>
                      </a:r>
                      <a:endParaRPr lang="en-US" sz="1200" b="1" noProof="0">
                        <a:solidFill>
                          <a:schemeClr val="tx1"/>
                        </a:solidFill>
                        <a:latin typeface="+mn-lt"/>
                      </a:endParaRPr>
                    </a:p>
                  </a:txBody>
                  <a:tcPr marL="68580" marR="68580" marT="34290" marB="34290" anchor="ctr">
                    <a:lnL w="12700"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100" kern="1200" noProof="0">
                          <a:solidFill>
                            <a:schemeClr val="tx1"/>
                          </a:solidFill>
                          <a:latin typeface="+mn-lt"/>
                          <a:ea typeface="+mn-ea"/>
                          <a:cs typeface="+mn-cs"/>
                        </a:rPr>
                        <a:t>Kinder</a:t>
                      </a:r>
                      <a:endParaRPr lang="en-US" sz="1100" noProof="0">
                        <a:solidFill>
                          <a:schemeClr val="tx1"/>
                        </a:solidFill>
                      </a:endParaRPr>
                    </a:p>
                  </a:txBody>
                  <a:tcPr marL="68580" marR="68580" marT="34290" marB="34290" anchor="ctr">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noProof="0">
                          <a:solidFill>
                            <a:schemeClr val="tx1"/>
                          </a:solidFill>
                          <a:effectLst/>
                          <a:latin typeface="+mn-lt"/>
                          <a:ea typeface="+mn-ea"/>
                          <a:cs typeface="+mn-cs"/>
                        </a:rPr>
                        <a:t>32 </a:t>
                      </a:r>
                      <a:r>
                        <a:rPr lang="en-US" sz="1200" b="0" kern="1200" noProof="0">
                          <a:solidFill>
                            <a:schemeClr val="tx1"/>
                          </a:solidFill>
                          <a:effectLst/>
                          <a:latin typeface="+mn-lt"/>
                          <a:ea typeface="+mn-ea"/>
                          <a:cs typeface="+mn-cs"/>
                        </a:rPr>
                        <a:t>%</a:t>
                      </a:r>
                      <a:endParaRPr lang="en-US" sz="1400" b="0" kern="1200" noProof="0">
                        <a:solidFill>
                          <a:schemeClr val="tx1"/>
                        </a:solidFill>
                        <a:effectLst/>
                        <a:latin typeface="+mn-lt"/>
                        <a:ea typeface="+mn-ea"/>
                        <a:cs typeface="+mn-cs"/>
                      </a:endParaRPr>
                    </a:p>
                  </a:txBody>
                  <a:tcPr marL="0" marR="0" marT="0" marB="0" anchor="b">
                    <a:lnL w="12700" cap="flat" cmpd="sng" algn="ctr">
                      <a:no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D1CC">
                        <a:alpha val="15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noProof="0">
                          <a:solidFill>
                            <a:schemeClr val="tx1"/>
                          </a:solidFill>
                          <a:effectLst/>
                          <a:latin typeface="+mn-lt"/>
                        </a:rPr>
                        <a:t>49 </a:t>
                      </a:r>
                      <a:r>
                        <a:rPr lang="en-US" sz="1200" b="0" noProof="0">
                          <a:solidFill>
                            <a:schemeClr val="tx1"/>
                          </a:solidFill>
                          <a:effectLst/>
                          <a:latin typeface="+mn-lt"/>
                        </a:rPr>
                        <a:t>%</a:t>
                      </a:r>
                      <a:endParaRPr lang="en-US" sz="1400" b="0" noProof="0">
                        <a:solidFill>
                          <a:schemeClr val="tx1"/>
                        </a:solidFill>
                        <a:effectLst/>
                        <a:latin typeface="+mn-lt"/>
                      </a:endParaRPr>
                    </a:p>
                  </a:txBody>
                  <a:tcPr marL="0" marR="0" marT="0" marB="0" anchor="b">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30F3B">
                        <a:lumMod val="50000"/>
                        <a:lumOff val="50000"/>
                        <a:alpha val="1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noProof="0">
                          <a:solidFill>
                            <a:schemeClr val="tx1"/>
                          </a:solidFill>
                          <a:effectLst/>
                          <a:latin typeface="+mn-lt"/>
                        </a:rPr>
                        <a:t>58 </a:t>
                      </a:r>
                      <a:r>
                        <a:rPr lang="en-US" sz="1200" b="0" noProof="0">
                          <a:solidFill>
                            <a:schemeClr val="tx1"/>
                          </a:solidFill>
                          <a:effectLst/>
                          <a:latin typeface="+mn-lt"/>
                        </a:rPr>
                        <a:t>%</a:t>
                      </a:r>
                      <a:endParaRPr lang="en-US" sz="1400" b="0" noProof="0">
                        <a:solidFill>
                          <a:schemeClr val="tx1"/>
                        </a:solidFill>
                        <a:effectLst/>
                        <a:latin typeface="+mn-lt"/>
                      </a:endParaRPr>
                    </a:p>
                  </a:txBody>
                  <a:tcPr marL="0" marR="0" marT="0" marB="0" anchor="b">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CFFC6">
                        <a:alpha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noProof="0">
                          <a:solidFill>
                            <a:schemeClr val="tx1"/>
                          </a:solidFill>
                          <a:effectLst/>
                          <a:latin typeface="+mn-lt"/>
                        </a:rPr>
                        <a:t>78 </a:t>
                      </a:r>
                      <a:r>
                        <a:rPr lang="en-US" sz="1200" b="0" noProof="0">
                          <a:solidFill>
                            <a:schemeClr val="tx1"/>
                          </a:solidFill>
                          <a:effectLst/>
                          <a:latin typeface="+mn-lt"/>
                        </a:rPr>
                        <a:t>%</a:t>
                      </a:r>
                      <a:endParaRPr lang="en-US" sz="1400" b="0" noProof="0">
                        <a:solidFill>
                          <a:schemeClr val="tx1"/>
                        </a:solidFill>
                        <a:effectLst/>
                        <a:latin typeface="+mn-lt"/>
                      </a:endParaRPr>
                    </a:p>
                  </a:txBody>
                  <a:tcPr marL="0" marR="0" marT="0" marB="0" anchor="b">
                    <a:lnL w="28575"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19693">
                        <a:alpha val="10000"/>
                      </a:srgbClr>
                    </a:solidFill>
                  </a:tcPr>
                </a:tc>
                <a:extLst>
                  <a:ext uri="{0D108BD9-81ED-4DB2-BD59-A6C34878D82A}">
                    <a16:rowId xmlns:a16="http://schemas.microsoft.com/office/drawing/2014/main" val="1026082504"/>
                  </a:ext>
                </a:extLst>
              </a:tr>
              <a:tr h="972000">
                <a:tc vMerge="1">
                  <a:txBody>
                    <a:bodyPr/>
                    <a:lstStyle/>
                    <a:p>
                      <a:endParaRPr lang="en-GB">
                        <a:solidFill>
                          <a:schemeClr val="tx1"/>
                        </a:solidFill>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100" kern="1200" noProof="0" err="1">
                          <a:solidFill>
                            <a:schemeClr val="tx1"/>
                          </a:solidFill>
                          <a:latin typeface="+mn-lt"/>
                          <a:ea typeface="+mn-ea"/>
                          <a:cs typeface="+mn-cs"/>
                        </a:rPr>
                        <a:t>Erwachsene</a:t>
                      </a:r>
                      <a:endParaRPr lang="en-US" sz="1100" noProof="0">
                        <a:solidFill>
                          <a:schemeClr val="tx1"/>
                        </a:solidFill>
                      </a:endParaRPr>
                    </a:p>
                  </a:txBody>
                  <a:tcPr marL="68580" marR="68580" marT="34290" marB="34290" anchor="ctr">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b="1" noProof="0">
                          <a:solidFill>
                            <a:schemeClr val="tx1"/>
                          </a:solidFill>
                          <a:effectLst/>
                          <a:latin typeface="+mn-lt"/>
                        </a:rPr>
                        <a:t>29–42 </a:t>
                      </a:r>
                      <a:r>
                        <a:rPr lang="en-US" sz="1200" b="0" noProof="0">
                          <a:solidFill>
                            <a:schemeClr val="tx1"/>
                          </a:solidFill>
                          <a:effectLst/>
                          <a:latin typeface="+mn-lt"/>
                        </a:rPr>
                        <a:t>%</a:t>
                      </a:r>
                      <a:endParaRPr lang="en-US" sz="1400" b="0" noProof="0">
                        <a:solidFill>
                          <a:schemeClr val="tx1"/>
                        </a:solidFill>
                        <a:effectLst/>
                        <a:latin typeface="+mn-lt"/>
                      </a:endParaRPr>
                    </a:p>
                  </a:txBody>
                  <a:tcPr marL="0" marR="0" marT="0" marB="54000" anchor="b">
                    <a:lnL w="12700" cap="flat" cmpd="sng" algn="ctr">
                      <a:no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D1CC">
                        <a:alpha val="15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b="1" noProof="0">
                          <a:solidFill>
                            <a:schemeClr val="tx1"/>
                          </a:solidFill>
                          <a:effectLst/>
                          <a:latin typeface="+mn-lt"/>
                        </a:rPr>
                        <a:t>33–15 </a:t>
                      </a:r>
                      <a:r>
                        <a:rPr lang="en-US" sz="1200" b="0" noProof="0">
                          <a:solidFill>
                            <a:schemeClr val="tx1"/>
                          </a:solidFill>
                          <a:effectLst/>
                          <a:latin typeface="+mn-lt"/>
                        </a:rPr>
                        <a:t>%</a:t>
                      </a:r>
                      <a:endParaRPr lang="en-US" sz="1400" b="0" noProof="0">
                        <a:solidFill>
                          <a:schemeClr val="tx1"/>
                        </a:solidFill>
                        <a:effectLst/>
                        <a:latin typeface="+mn-lt"/>
                      </a:endParaRPr>
                    </a:p>
                  </a:txBody>
                  <a:tcPr marL="0" marR="0" marT="0" marB="54000" anchor="b">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30F3B">
                        <a:lumMod val="50000"/>
                        <a:lumOff val="50000"/>
                        <a:alpha val="1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b="1" noProof="0">
                          <a:solidFill>
                            <a:schemeClr val="tx1"/>
                          </a:solidFill>
                          <a:effectLst/>
                          <a:latin typeface="+mn-lt"/>
                        </a:rPr>
                        <a:t>42–21 </a:t>
                      </a:r>
                      <a:r>
                        <a:rPr lang="en-US" sz="1200" b="0" noProof="0">
                          <a:solidFill>
                            <a:schemeClr val="tx1"/>
                          </a:solidFill>
                          <a:effectLst/>
                          <a:latin typeface="+mn-lt"/>
                        </a:rPr>
                        <a:t>%</a:t>
                      </a:r>
                      <a:endParaRPr lang="en-US" sz="1400" b="0" noProof="0">
                        <a:solidFill>
                          <a:schemeClr val="tx1"/>
                        </a:solidFill>
                        <a:effectLst/>
                        <a:latin typeface="+mn-lt"/>
                      </a:endParaRPr>
                    </a:p>
                  </a:txBody>
                  <a:tcPr marL="0" marR="0" marT="0" marB="54000" anchor="b">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CFFC6">
                        <a:alpha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400" b="1" noProof="0">
                          <a:solidFill>
                            <a:schemeClr val="tx1"/>
                          </a:solidFill>
                          <a:effectLst/>
                          <a:latin typeface="+mn-lt"/>
                        </a:rPr>
                        <a:t>75–81 </a:t>
                      </a:r>
                      <a:r>
                        <a:rPr lang="en-US" sz="1200" b="0" noProof="0">
                          <a:solidFill>
                            <a:schemeClr val="tx1"/>
                          </a:solidFill>
                          <a:effectLst/>
                          <a:latin typeface="+mn-lt"/>
                        </a:rPr>
                        <a:t>%</a:t>
                      </a:r>
                      <a:endParaRPr lang="en-US" sz="1400" b="0" noProof="0">
                        <a:solidFill>
                          <a:schemeClr val="tx1"/>
                        </a:solidFill>
                        <a:effectLst/>
                        <a:latin typeface="+mn-lt"/>
                      </a:endParaRPr>
                    </a:p>
                  </a:txBody>
                  <a:tcPr marL="0" marR="0" marT="0" marB="54000" anchor="b">
                    <a:lnL w="28575"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19693">
                        <a:alpha val="10000"/>
                      </a:srgbClr>
                    </a:solidFill>
                  </a:tcPr>
                </a:tc>
                <a:extLst>
                  <a:ext uri="{0D108BD9-81ED-4DB2-BD59-A6C34878D82A}">
                    <a16:rowId xmlns:a16="http://schemas.microsoft.com/office/drawing/2014/main" val="4264702621"/>
                  </a:ext>
                </a:extLst>
              </a:tr>
            </a:tbl>
          </a:graphicData>
        </a:graphic>
      </p:graphicFrame>
      <p:graphicFrame>
        <p:nvGraphicFramePr>
          <p:cNvPr id="45" name="Chart 7">
            <a:extLst>
              <a:ext uri="{FF2B5EF4-FFF2-40B4-BE49-F238E27FC236}">
                <a16:creationId xmlns:a16="http://schemas.microsoft.com/office/drawing/2014/main" id="{13048C78-5A02-6F27-EC90-02C962AFEFF3}"/>
              </a:ext>
            </a:extLst>
          </p:cNvPr>
          <p:cNvGraphicFramePr>
            <a:graphicFrameLocks noChangeAspect="1"/>
          </p:cNvGraphicFramePr>
          <p:nvPr>
            <p:extLst>
              <p:ext uri="{D42A27DB-BD31-4B8C-83A1-F6EECF244321}">
                <p14:modId xmlns:p14="http://schemas.microsoft.com/office/powerpoint/2010/main" val="920123926"/>
              </p:ext>
            </p:extLst>
          </p:nvPr>
        </p:nvGraphicFramePr>
        <p:xfrm>
          <a:off x="7301260" y="1298833"/>
          <a:ext cx="783000" cy="783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6" name="Chart 8">
            <a:extLst>
              <a:ext uri="{FF2B5EF4-FFF2-40B4-BE49-F238E27FC236}">
                <a16:creationId xmlns:a16="http://schemas.microsoft.com/office/drawing/2014/main" id="{C18F42E9-AC52-4B20-FBE7-4148A0161842}"/>
              </a:ext>
            </a:extLst>
          </p:cNvPr>
          <p:cNvGraphicFramePr>
            <a:graphicFrameLocks noChangeAspect="1"/>
          </p:cNvGraphicFramePr>
          <p:nvPr>
            <p:extLst>
              <p:ext uri="{D42A27DB-BD31-4B8C-83A1-F6EECF244321}">
                <p14:modId xmlns:p14="http://schemas.microsoft.com/office/powerpoint/2010/main" val="4029366529"/>
              </p:ext>
            </p:extLst>
          </p:nvPr>
        </p:nvGraphicFramePr>
        <p:xfrm>
          <a:off x="5823511" y="1298833"/>
          <a:ext cx="783000" cy="783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7" name="Chart 9">
            <a:extLst>
              <a:ext uri="{FF2B5EF4-FFF2-40B4-BE49-F238E27FC236}">
                <a16:creationId xmlns:a16="http://schemas.microsoft.com/office/drawing/2014/main" id="{552240D8-3C27-22D7-3740-D006551B20E4}"/>
              </a:ext>
            </a:extLst>
          </p:cNvPr>
          <p:cNvGraphicFramePr>
            <a:graphicFrameLocks noChangeAspect="1"/>
          </p:cNvGraphicFramePr>
          <p:nvPr>
            <p:extLst>
              <p:ext uri="{D42A27DB-BD31-4B8C-83A1-F6EECF244321}">
                <p14:modId xmlns:p14="http://schemas.microsoft.com/office/powerpoint/2010/main" val="2743279766"/>
              </p:ext>
            </p:extLst>
          </p:nvPr>
        </p:nvGraphicFramePr>
        <p:xfrm>
          <a:off x="4366354" y="1298833"/>
          <a:ext cx="783000" cy="783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8" name="Chart 10">
            <a:extLst>
              <a:ext uri="{FF2B5EF4-FFF2-40B4-BE49-F238E27FC236}">
                <a16:creationId xmlns:a16="http://schemas.microsoft.com/office/drawing/2014/main" id="{8E37BECE-7552-8809-730A-314217977D82}"/>
              </a:ext>
            </a:extLst>
          </p:cNvPr>
          <p:cNvGraphicFramePr>
            <a:graphicFrameLocks noChangeAspect="1"/>
          </p:cNvGraphicFramePr>
          <p:nvPr>
            <p:extLst>
              <p:ext uri="{D42A27DB-BD31-4B8C-83A1-F6EECF244321}">
                <p14:modId xmlns:p14="http://schemas.microsoft.com/office/powerpoint/2010/main" val="893175611"/>
              </p:ext>
            </p:extLst>
          </p:nvPr>
        </p:nvGraphicFramePr>
        <p:xfrm>
          <a:off x="2905814" y="1298833"/>
          <a:ext cx="783000" cy="783000"/>
        </p:xfrm>
        <a:graphic>
          <a:graphicData uri="http://schemas.openxmlformats.org/drawingml/2006/chart">
            <c:chart xmlns:c="http://schemas.openxmlformats.org/drawingml/2006/chart" xmlns:r="http://schemas.openxmlformats.org/officeDocument/2006/relationships" r:id="rId6"/>
          </a:graphicData>
        </a:graphic>
      </p:graphicFrame>
      <p:sp>
        <p:nvSpPr>
          <p:cNvPr id="49" name="Slide Number Placeholder 4">
            <a:extLst>
              <a:ext uri="{FF2B5EF4-FFF2-40B4-BE49-F238E27FC236}">
                <a16:creationId xmlns:a16="http://schemas.microsoft.com/office/drawing/2014/main" id="{3538588C-FE19-04F7-A9A6-91356623E5B8}"/>
              </a:ext>
            </a:extLst>
          </p:cNvPr>
          <p:cNvSpPr txBox="1">
            <a:spLocks/>
          </p:cNvSpPr>
          <p:nvPr/>
        </p:nvSpPr>
        <p:spPr>
          <a:xfrm>
            <a:off x="6515087" y="3653977"/>
            <a:ext cx="255840" cy="143075"/>
          </a:xfrm>
          <a:prstGeom prst="rect">
            <a:avLst/>
          </a:prstGeom>
          <a:noFill/>
        </p:spPr>
        <p:txBody>
          <a:bodyPr wrap="square" lIns="0" tIns="0" rIns="0" bIns="0" rtlCol="0" anchor="ctr">
            <a:noAutofit/>
          </a:bodyPr>
          <a:lstStyle>
            <a:defPPr>
              <a:defRPr lang="en-US"/>
            </a:defPPr>
            <a:lvl1pPr marL="0" algn="r" defTabSz="914400" rtl="0" eaLnBrk="1" latinLnBrk="0" hangingPunct="1">
              <a:defRPr lang="en-US" sz="1200" b="0" i="0" kern="1200" smtClean="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0FCCC50F-8FDF-4683-8964-C1789810F6BE}" type="slidenum">
              <a:rPr kumimoji="0" lang="en-US" sz="900" b="0" i="0" u="none" strike="noStrike" kern="1200" cap="none" spc="0" normalizeH="0" baseline="0" noProof="0">
                <a:ln>
                  <a:noFill/>
                </a:ln>
                <a:solidFill>
                  <a:prstClr val="white"/>
                </a:solidFill>
                <a:effectLst/>
                <a:uLnTx/>
                <a:uFillTx/>
                <a:latin typeface="+mn-lt"/>
                <a:ea typeface="+mn-ea"/>
                <a:cs typeface="Arial" panose="020B0604020202020204" pitchFamily="34" charset="0"/>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a:ln>
                <a:noFill/>
              </a:ln>
              <a:solidFill>
                <a:prstClr val="white"/>
              </a:solidFill>
              <a:effectLst/>
              <a:uLnTx/>
              <a:uFillTx/>
              <a:latin typeface="+mn-lt"/>
              <a:ea typeface="+mn-ea"/>
              <a:cs typeface="Arial" panose="020B0604020202020204" pitchFamily="34" charset="0"/>
            </a:endParaRPr>
          </a:p>
        </p:txBody>
      </p:sp>
      <p:sp>
        <p:nvSpPr>
          <p:cNvPr id="50" name="Rectangle: Top Corners Rounded 15">
            <a:extLst>
              <a:ext uri="{FF2B5EF4-FFF2-40B4-BE49-F238E27FC236}">
                <a16:creationId xmlns:a16="http://schemas.microsoft.com/office/drawing/2014/main" id="{0CB987D9-4B08-C269-69E5-7BC1EA2E8384}"/>
              </a:ext>
            </a:extLst>
          </p:cNvPr>
          <p:cNvSpPr/>
          <p:nvPr/>
        </p:nvSpPr>
        <p:spPr>
          <a:xfrm rot="16200000">
            <a:off x="3846800" y="356415"/>
            <a:ext cx="360441" cy="6473657"/>
          </a:xfrm>
          <a:prstGeom prst="roundRect">
            <a:avLst>
              <a:gd name="adj" fmla="val 20715"/>
            </a:avLst>
          </a:prstGeom>
          <a:solidFill>
            <a:srgbClr val="FFFFFF"/>
          </a:solidFill>
          <a:ln w="19050" cap="flat" cmpd="sng" algn="ctr">
            <a:solidFill>
              <a:srgbClr val="030F3B"/>
            </a:solidFill>
            <a:prstDash val="solid"/>
          </a:ln>
          <a:effectLst/>
        </p:spPr>
        <p:txBody>
          <a:bodyPr vert="vert" wrap="square" lIns="27000" tIns="162000" rIns="40500" bIns="0" rtlCol="0" anchor="ctr">
            <a:spAutoFit/>
          </a:bodyPr>
          <a:lstStyle/>
          <a:p>
            <a:pPr marL="108000" marR="0" lvl="0" indent="-108000" defTabSz="68580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US" sz="900" b="1" i="0" u="none" strike="noStrike" kern="0" cap="none" spc="0" normalizeH="0" baseline="0" noProof="0">
                <a:ln>
                  <a:noFill/>
                </a:ln>
                <a:solidFill>
                  <a:srgbClr val="030F3B"/>
                </a:solidFill>
                <a:effectLst/>
                <a:uLnTx/>
                <a:uFillTx/>
                <a:cs typeface="Arial"/>
              </a:rPr>
              <a:t>GADA</a:t>
            </a:r>
            <a:r>
              <a:rPr kumimoji="0" lang="en-US" sz="900" b="0" i="0" u="none" strike="noStrike" kern="0" cap="none" spc="0" normalizeH="0" baseline="0" noProof="0">
                <a:ln>
                  <a:noFill/>
                </a:ln>
                <a:solidFill>
                  <a:srgbClr val="030F3B"/>
                </a:solidFill>
                <a:effectLst/>
                <a:uLnTx/>
                <a:uFillTx/>
                <a:cs typeface="Arial"/>
              </a:rPr>
              <a:t> </a:t>
            </a:r>
            <a:r>
              <a:rPr kumimoji="0" lang="en-US" sz="900" b="0" i="0" u="none" strike="noStrike" kern="0" cap="none" spc="0" normalizeH="0" baseline="0" noProof="0" err="1">
                <a:ln>
                  <a:noFill/>
                </a:ln>
                <a:solidFill>
                  <a:srgbClr val="030F3B"/>
                </a:solidFill>
                <a:effectLst/>
                <a:uLnTx/>
                <a:uFillTx/>
                <a:cs typeface="Arial"/>
              </a:rPr>
              <a:t>ist</a:t>
            </a:r>
            <a:r>
              <a:rPr kumimoji="0" lang="en-US" sz="900" b="0" i="0" u="none" strike="noStrike" kern="0" cap="none" spc="0" normalizeH="0" baseline="0" noProof="0">
                <a:ln>
                  <a:noFill/>
                </a:ln>
                <a:solidFill>
                  <a:srgbClr val="030F3B"/>
                </a:solidFill>
                <a:effectLst/>
                <a:uLnTx/>
                <a:uFillTx/>
                <a:cs typeface="Arial"/>
              </a:rPr>
              <a:t> </a:t>
            </a:r>
            <a:r>
              <a:rPr kumimoji="0" lang="en-US" sz="900" b="0" i="0" u="none" strike="noStrike" kern="0" cap="none" spc="0" normalizeH="0" baseline="0" noProof="0" err="1">
                <a:ln>
                  <a:noFill/>
                </a:ln>
                <a:solidFill>
                  <a:srgbClr val="030F3B"/>
                </a:solidFill>
                <a:effectLst/>
                <a:uLnTx/>
                <a:uFillTx/>
                <a:cs typeface="Arial"/>
              </a:rPr>
              <a:t>assoziiert</a:t>
            </a:r>
            <a:r>
              <a:rPr kumimoji="0" lang="en-US" sz="900" b="0" i="0" u="none" strike="noStrike" kern="0" cap="none" spc="0" normalizeH="0" baseline="0" noProof="0">
                <a:ln>
                  <a:noFill/>
                </a:ln>
                <a:solidFill>
                  <a:srgbClr val="030F3B"/>
                </a:solidFill>
                <a:effectLst/>
                <a:uLnTx/>
                <a:uFillTx/>
                <a:cs typeface="Arial"/>
              </a:rPr>
              <a:t> </a:t>
            </a:r>
            <a:r>
              <a:rPr kumimoji="0" lang="en-US" sz="900" b="0" i="0" u="none" strike="noStrike" kern="0" cap="none" spc="0" normalizeH="0" baseline="0" noProof="0" err="1">
                <a:ln>
                  <a:noFill/>
                </a:ln>
                <a:solidFill>
                  <a:srgbClr val="030F3B"/>
                </a:solidFill>
                <a:effectLst/>
                <a:uLnTx/>
                <a:uFillTx/>
                <a:cs typeface="Arial"/>
              </a:rPr>
              <a:t>mit</a:t>
            </a:r>
            <a:r>
              <a:rPr kumimoji="0" lang="en-US" sz="900" b="0" i="0" u="none" strike="noStrike" kern="0" cap="none" spc="0" normalizeH="0" baseline="0" noProof="0">
                <a:ln>
                  <a:noFill/>
                </a:ln>
                <a:solidFill>
                  <a:srgbClr val="030F3B"/>
                </a:solidFill>
                <a:effectLst/>
                <a:uLnTx/>
                <a:uFillTx/>
                <a:cs typeface="Arial"/>
              </a:rPr>
              <a:t> </a:t>
            </a:r>
            <a:r>
              <a:rPr kumimoji="0" lang="en-US" sz="900" b="1" i="0" u="none" strike="noStrike" kern="0" cap="none" spc="0" normalizeH="0" baseline="0" noProof="0" err="1">
                <a:ln>
                  <a:noFill/>
                </a:ln>
                <a:solidFill>
                  <a:srgbClr val="030F3B"/>
                </a:solidFill>
                <a:effectLst/>
                <a:uLnTx/>
                <a:uFillTx/>
                <a:cs typeface="Arial"/>
              </a:rPr>
              <a:t>langsamerer</a:t>
            </a:r>
            <a:r>
              <a:rPr kumimoji="0" lang="en-US" sz="900" b="1" i="0" u="none" strike="noStrike" kern="0" cap="none" spc="0" normalizeH="0" baseline="0" noProof="0">
                <a:ln>
                  <a:noFill/>
                </a:ln>
                <a:solidFill>
                  <a:srgbClr val="030F3B"/>
                </a:solidFill>
                <a:effectLst/>
                <a:uLnTx/>
                <a:uFillTx/>
                <a:cs typeface="Arial"/>
              </a:rPr>
              <a:t> Progression zu </a:t>
            </a:r>
            <a:r>
              <a:rPr kumimoji="0" lang="en-US" sz="900" b="1" i="0" u="none" strike="noStrike" kern="0" cap="none" spc="0" normalizeH="0" baseline="0" noProof="0" err="1">
                <a:ln>
                  <a:noFill/>
                </a:ln>
                <a:solidFill>
                  <a:srgbClr val="030F3B"/>
                </a:solidFill>
                <a:effectLst/>
                <a:uLnTx/>
                <a:uFillTx/>
                <a:cs typeface="Arial"/>
              </a:rPr>
              <a:t>klinisch</a:t>
            </a:r>
            <a:r>
              <a:rPr kumimoji="0" lang="en-US" sz="900" b="1" i="0" u="none" strike="noStrike" kern="0" cap="none" spc="0" normalizeH="0" baseline="0" noProof="0">
                <a:ln>
                  <a:noFill/>
                </a:ln>
                <a:solidFill>
                  <a:srgbClr val="030F3B"/>
                </a:solidFill>
                <a:effectLst/>
                <a:uLnTx/>
                <a:uFillTx/>
                <a:cs typeface="Arial"/>
              </a:rPr>
              <a:t> </a:t>
            </a:r>
            <a:r>
              <a:rPr kumimoji="0" lang="en-US" sz="900" b="1" i="0" u="none" strike="noStrike" kern="0" cap="none" spc="0" normalizeH="0" baseline="0" noProof="0" err="1">
                <a:ln>
                  <a:noFill/>
                </a:ln>
                <a:solidFill>
                  <a:srgbClr val="030F3B"/>
                </a:solidFill>
                <a:effectLst/>
                <a:uLnTx/>
                <a:uFillTx/>
                <a:cs typeface="Arial"/>
              </a:rPr>
              <a:t>manifestem</a:t>
            </a:r>
            <a:r>
              <a:rPr kumimoji="0" lang="en-US" sz="900" b="1" i="0" u="none" strike="noStrike" kern="0" cap="none" spc="0" normalizeH="0" baseline="0" noProof="0">
                <a:ln>
                  <a:noFill/>
                </a:ln>
                <a:solidFill>
                  <a:srgbClr val="030F3B"/>
                </a:solidFill>
                <a:effectLst/>
                <a:uLnTx/>
                <a:uFillTx/>
                <a:cs typeface="Arial"/>
              </a:rPr>
              <a:t> T1D </a:t>
            </a:r>
            <a:r>
              <a:rPr kumimoji="0" lang="en-US" sz="900" b="0" i="0" u="none" strike="noStrike" kern="0" cap="none" spc="0" normalizeH="0" baseline="0" noProof="0">
                <a:ln>
                  <a:noFill/>
                </a:ln>
                <a:solidFill>
                  <a:srgbClr val="030F3B"/>
                </a:solidFill>
                <a:effectLst/>
                <a:uLnTx/>
                <a:uFillTx/>
                <a:cs typeface="Arial"/>
              </a:rPr>
              <a:t>und </a:t>
            </a:r>
            <a:r>
              <a:rPr kumimoji="0" lang="en-US" sz="900" b="0" i="0" u="none" strike="noStrike" kern="0" cap="none" spc="0" normalizeH="0" baseline="0" noProof="0" err="1">
                <a:ln>
                  <a:noFill/>
                </a:ln>
                <a:solidFill>
                  <a:srgbClr val="030F3B"/>
                </a:solidFill>
                <a:effectLst/>
                <a:uLnTx/>
                <a:uFillTx/>
                <a:cs typeface="Arial"/>
              </a:rPr>
              <a:t>wird</a:t>
            </a:r>
            <a:r>
              <a:rPr kumimoji="0" lang="en-US" sz="900" b="0" i="0" u="none" strike="noStrike" kern="0" cap="none" spc="0" normalizeH="0" baseline="0" noProof="0">
                <a:ln>
                  <a:noFill/>
                </a:ln>
                <a:solidFill>
                  <a:srgbClr val="030F3B"/>
                </a:solidFill>
                <a:effectLst/>
                <a:uLnTx/>
                <a:uFillTx/>
                <a:cs typeface="Arial"/>
              </a:rPr>
              <a:t> </a:t>
            </a:r>
            <a:r>
              <a:rPr kumimoji="0" lang="en-US" sz="900" b="1" i="0" u="none" strike="noStrike" kern="0" cap="none" spc="0" normalizeH="0" baseline="0" noProof="0">
                <a:ln>
                  <a:noFill/>
                </a:ln>
                <a:solidFill>
                  <a:srgbClr val="030F3B"/>
                </a:solidFill>
                <a:effectLst/>
                <a:uLnTx/>
                <a:uFillTx/>
                <a:cs typeface="Arial"/>
              </a:rPr>
              <a:t>oft </a:t>
            </a:r>
            <a:r>
              <a:rPr kumimoji="0" lang="en-US" sz="900" b="1" i="0" u="none" strike="noStrike" kern="0" cap="none" spc="0" normalizeH="0" baseline="0" noProof="0" err="1">
                <a:ln>
                  <a:noFill/>
                </a:ln>
                <a:solidFill>
                  <a:srgbClr val="030F3B"/>
                </a:solidFill>
                <a:effectLst/>
                <a:uLnTx/>
                <a:uFillTx/>
                <a:cs typeface="Arial"/>
              </a:rPr>
              <a:t>als</a:t>
            </a:r>
            <a:r>
              <a:rPr kumimoji="0" lang="en-US" sz="900" b="1" i="0" u="none" strike="noStrike" kern="0" cap="none" spc="0" normalizeH="0" baseline="0" noProof="0">
                <a:ln>
                  <a:noFill/>
                </a:ln>
                <a:solidFill>
                  <a:srgbClr val="030F3B"/>
                </a:solidFill>
                <a:effectLst/>
                <a:uLnTx/>
                <a:uFillTx/>
                <a:cs typeface="Arial"/>
              </a:rPr>
              <a:t> </a:t>
            </a:r>
            <a:r>
              <a:rPr kumimoji="0" lang="en-US" sz="900" b="1" i="0" u="none" strike="noStrike" kern="0" cap="none" spc="0" normalizeH="0" baseline="0" noProof="0" err="1">
                <a:ln>
                  <a:noFill/>
                </a:ln>
                <a:solidFill>
                  <a:srgbClr val="030F3B"/>
                </a:solidFill>
                <a:effectLst/>
                <a:uLnTx/>
                <a:uFillTx/>
                <a:cs typeface="Arial"/>
              </a:rPr>
              <a:t>singulärer</a:t>
            </a:r>
            <a:r>
              <a:rPr kumimoji="0" lang="en-US" sz="900" b="1" i="0" u="none" strike="noStrike" kern="0" cap="none" spc="0" normalizeH="0" baseline="0" noProof="0">
                <a:ln>
                  <a:noFill/>
                </a:ln>
                <a:solidFill>
                  <a:srgbClr val="030F3B"/>
                </a:solidFill>
                <a:effectLst/>
                <a:uLnTx/>
                <a:uFillTx/>
                <a:cs typeface="Arial"/>
              </a:rPr>
              <a:t> </a:t>
            </a:r>
            <a:r>
              <a:rPr kumimoji="0" lang="en-US" sz="900" b="1" i="0" u="none" strike="noStrike" kern="0" cap="none" spc="0" normalizeH="0" baseline="0" noProof="0" err="1">
                <a:ln>
                  <a:noFill/>
                </a:ln>
                <a:solidFill>
                  <a:srgbClr val="030F3B"/>
                </a:solidFill>
                <a:effectLst/>
                <a:uLnTx/>
                <a:uFillTx/>
                <a:cs typeface="Arial"/>
              </a:rPr>
              <a:t>positiver</a:t>
            </a:r>
            <a:r>
              <a:rPr kumimoji="0" lang="en-US" sz="900" b="1" i="0" u="none" strike="noStrike" kern="0" cap="none" spc="0" normalizeH="0" baseline="0" noProof="0">
                <a:ln>
                  <a:noFill/>
                </a:ln>
                <a:solidFill>
                  <a:srgbClr val="030F3B"/>
                </a:solidFill>
                <a:effectLst/>
                <a:uLnTx/>
                <a:uFillTx/>
                <a:cs typeface="Arial"/>
              </a:rPr>
              <a:t> </a:t>
            </a:r>
            <a:r>
              <a:rPr kumimoji="0" lang="en-US" sz="900" b="1" i="0" u="none" strike="noStrike" kern="0" cap="none" spc="0" normalizeH="0" baseline="0" noProof="0" err="1">
                <a:ln>
                  <a:noFill/>
                </a:ln>
                <a:solidFill>
                  <a:srgbClr val="030F3B"/>
                </a:solidFill>
                <a:effectLst/>
                <a:uLnTx/>
                <a:uFillTx/>
                <a:cs typeface="Arial"/>
              </a:rPr>
              <a:t>IAk</a:t>
            </a:r>
            <a:r>
              <a:rPr kumimoji="0" lang="en-US" sz="900" b="1" i="0" u="none" strike="noStrike" kern="0" cap="none" spc="0" normalizeH="0" baseline="0" noProof="0">
                <a:ln>
                  <a:noFill/>
                </a:ln>
                <a:solidFill>
                  <a:srgbClr val="030F3B"/>
                </a:solidFill>
                <a:effectLst/>
                <a:uLnTx/>
                <a:uFillTx/>
                <a:cs typeface="Arial"/>
              </a:rPr>
              <a:t> </a:t>
            </a:r>
            <a:r>
              <a:rPr kumimoji="0" lang="en-US" sz="900" b="1" i="0" u="none" strike="noStrike" kern="0" cap="none" spc="0" normalizeH="0" baseline="0" noProof="0" err="1">
                <a:ln>
                  <a:noFill/>
                </a:ln>
                <a:solidFill>
                  <a:srgbClr val="030F3B"/>
                </a:solidFill>
                <a:effectLst/>
                <a:uLnTx/>
                <a:uFillTx/>
                <a:cs typeface="Arial"/>
              </a:rPr>
              <a:t>gefunden</a:t>
            </a:r>
            <a:r>
              <a:rPr kumimoji="0" lang="en-US" sz="900" b="0" i="0" u="none" strike="noStrike" kern="0" cap="none" spc="0" normalizeH="0" baseline="0" noProof="0">
                <a:ln>
                  <a:noFill/>
                </a:ln>
                <a:solidFill>
                  <a:srgbClr val="030F3B"/>
                </a:solidFill>
                <a:effectLst/>
                <a:uLnTx/>
                <a:uFillTx/>
                <a:cs typeface="Arial"/>
              </a:rPr>
              <a:t>, </a:t>
            </a:r>
            <a:r>
              <a:rPr kumimoji="0" lang="en-US" sz="900" b="0" i="0" u="none" strike="noStrike" kern="0" cap="none" spc="0" normalizeH="0" baseline="0" noProof="0" err="1">
                <a:ln>
                  <a:noFill/>
                </a:ln>
                <a:solidFill>
                  <a:srgbClr val="030F3B"/>
                </a:solidFill>
                <a:effectLst/>
                <a:uLnTx/>
                <a:uFillTx/>
                <a:cs typeface="Arial"/>
              </a:rPr>
              <a:t>insbesondere</a:t>
            </a:r>
            <a:r>
              <a:rPr kumimoji="0" lang="en-US" sz="900" b="0" i="0" u="none" strike="noStrike" kern="0" cap="none" spc="0" normalizeH="0" baseline="0" noProof="0">
                <a:ln>
                  <a:noFill/>
                </a:ln>
                <a:solidFill>
                  <a:srgbClr val="030F3B"/>
                </a:solidFill>
                <a:effectLst/>
                <a:uLnTx/>
                <a:uFillTx/>
                <a:cs typeface="Arial"/>
              </a:rPr>
              <a:t> </a:t>
            </a:r>
            <a:r>
              <a:rPr kumimoji="0" lang="en-US" sz="900" b="0" i="0" u="none" strike="noStrike" kern="0" cap="none" spc="0" normalizeH="0" baseline="0" noProof="0" err="1">
                <a:ln>
                  <a:noFill/>
                </a:ln>
                <a:solidFill>
                  <a:srgbClr val="030F3B"/>
                </a:solidFill>
                <a:effectLst/>
                <a:uLnTx/>
                <a:uFillTx/>
                <a:cs typeface="Arial"/>
              </a:rPr>
              <a:t>bei</a:t>
            </a:r>
            <a:r>
              <a:rPr kumimoji="0" lang="en-US" sz="900" b="0" i="0" u="none" strike="noStrike" kern="0" cap="none" spc="0" normalizeH="0" baseline="0" noProof="0">
                <a:ln>
                  <a:noFill/>
                </a:ln>
                <a:solidFill>
                  <a:srgbClr val="030F3B"/>
                </a:solidFill>
                <a:effectLst/>
                <a:uLnTx/>
                <a:uFillTx/>
                <a:cs typeface="Arial"/>
              </a:rPr>
              <a:t> </a:t>
            </a:r>
            <a:r>
              <a:rPr kumimoji="0" lang="en-US" sz="900" b="1" i="0" u="none" strike="noStrike" kern="0" cap="none" spc="0" normalizeH="0" baseline="0" noProof="0">
                <a:ln>
                  <a:noFill/>
                </a:ln>
                <a:solidFill>
                  <a:srgbClr val="030F3B"/>
                </a:solidFill>
                <a:effectLst/>
                <a:uLnTx/>
                <a:uFillTx/>
                <a:cs typeface="Arial"/>
              </a:rPr>
              <a:t>Erwachsenen</a:t>
            </a:r>
            <a:r>
              <a:rPr kumimoji="0" lang="en-US" sz="900" b="0" i="0" u="none" strike="noStrike" kern="0" cap="none" spc="0" normalizeH="0" baseline="30000" noProof="0">
                <a:ln>
                  <a:noFill/>
                </a:ln>
                <a:solidFill>
                  <a:srgbClr val="030F3B"/>
                </a:solidFill>
                <a:effectLst/>
                <a:uLnTx/>
                <a:uFillTx/>
                <a:cs typeface="Arial"/>
              </a:rPr>
              <a:t>2,3</a:t>
            </a:r>
          </a:p>
        </p:txBody>
      </p:sp>
      <p:graphicFrame>
        <p:nvGraphicFramePr>
          <p:cNvPr id="51" name="Chart 42">
            <a:extLst>
              <a:ext uri="{FF2B5EF4-FFF2-40B4-BE49-F238E27FC236}">
                <a16:creationId xmlns:a16="http://schemas.microsoft.com/office/drawing/2014/main" id="{D3B0ABBF-D1DA-1D77-71B8-9B1E437A4C89}"/>
              </a:ext>
            </a:extLst>
          </p:cNvPr>
          <p:cNvGraphicFramePr>
            <a:graphicFrameLocks noChangeAspect="1"/>
          </p:cNvGraphicFramePr>
          <p:nvPr>
            <p:extLst>
              <p:ext uri="{D42A27DB-BD31-4B8C-83A1-F6EECF244321}">
                <p14:modId xmlns:p14="http://schemas.microsoft.com/office/powerpoint/2010/main" val="2344421571"/>
              </p:ext>
            </p:extLst>
          </p:nvPr>
        </p:nvGraphicFramePr>
        <p:xfrm>
          <a:off x="7301260" y="2215719"/>
          <a:ext cx="783000" cy="7830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52" name="Chart 43">
            <a:extLst>
              <a:ext uri="{FF2B5EF4-FFF2-40B4-BE49-F238E27FC236}">
                <a16:creationId xmlns:a16="http://schemas.microsoft.com/office/drawing/2014/main" id="{DD113D2F-0898-135D-A4C1-64F805338961}"/>
              </a:ext>
            </a:extLst>
          </p:cNvPr>
          <p:cNvGraphicFramePr>
            <a:graphicFrameLocks noChangeAspect="1"/>
          </p:cNvGraphicFramePr>
          <p:nvPr>
            <p:extLst>
              <p:ext uri="{D42A27DB-BD31-4B8C-83A1-F6EECF244321}">
                <p14:modId xmlns:p14="http://schemas.microsoft.com/office/powerpoint/2010/main" val="3025733169"/>
              </p:ext>
            </p:extLst>
          </p:nvPr>
        </p:nvGraphicFramePr>
        <p:xfrm>
          <a:off x="5823511" y="2216185"/>
          <a:ext cx="783000" cy="7830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53" name="Chart 44">
            <a:extLst>
              <a:ext uri="{FF2B5EF4-FFF2-40B4-BE49-F238E27FC236}">
                <a16:creationId xmlns:a16="http://schemas.microsoft.com/office/drawing/2014/main" id="{8298CB59-2BCB-A594-F17D-0B43FB9A1CCD}"/>
              </a:ext>
            </a:extLst>
          </p:cNvPr>
          <p:cNvGraphicFramePr>
            <a:graphicFrameLocks noChangeAspect="1"/>
          </p:cNvGraphicFramePr>
          <p:nvPr>
            <p:extLst>
              <p:ext uri="{D42A27DB-BD31-4B8C-83A1-F6EECF244321}">
                <p14:modId xmlns:p14="http://schemas.microsoft.com/office/powerpoint/2010/main" val="917393906"/>
              </p:ext>
            </p:extLst>
          </p:nvPr>
        </p:nvGraphicFramePr>
        <p:xfrm>
          <a:off x="4366354" y="2216185"/>
          <a:ext cx="783000" cy="78300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54" name="Chart 45">
            <a:extLst>
              <a:ext uri="{FF2B5EF4-FFF2-40B4-BE49-F238E27FC236}">
                <a16:creationId xmlns:a16="http://schemas.microsoft.com/office/drawing/2014/main" id="{2ED83A0D-F2D7-F793-96C0-D1E747F3AD3B}"/>
              </a:ext>
            </a:extLst>
          </p:cNvPr>
          <p:cNvGraphicFramePr>
            <a:graphicFrameLocks noChangeAspect="1"/>
          </p:cNvGraphicFramePr>
          <p:nvPr>
            <p:extLst>
              <p:ext uri="{D42A27DB-BD31-4B8C-83A1-F6EECF244321}">
                <p14:modId xmlns:p14="http://schemas.microsoft.com/office/powerpoint/2010/main" val="4222891885"/>
              </p:ext>
            </p:extLst>
          </p:nvPr>
        </p:nvGraphicFramePr>
        <p:xfrm>
          <a:off x="2905814" y="2216185"/>
          <a:ext cx="783000" cy="783000"/>
        </p:xfrm>
        <a:graphic>
          <a:graphicData uri="http://schemas.openxmlformats.org/drawingml/2006/chart">
            <c:chart xmlns:c="http://schemas.openxmlformats.org/drawingml/2006/chart" xmlns:r="http://schemas.openxmlformats.org/officeDocument/2006/relationships" r:id="rId10"/>
          </a:graphicData>
        </a:graphic>
      </p:graphicFrame>
      <p:sp>
        <p:nvSpPr>
          <p:cNvPr id="55" name="Rectangle: Rounded Corners 47">
            <a:extLst>
              <a:ext uri="{FF2B5EF4-FFF2-40B4-BE49-F238E27FC236}">
                <a16:creationId xmlns:a16="http://schemas.microsoft.com/office/drawing/2014/main" id="{0C9B087D-4412-AA3F-33F1-22F46B7FB9E4}"/>
              </a:ext>
            </a:extLst>
          </p:cNvPr>
          <p:cNvSpPr/>
          <p:nvPr/>
        </p:nvSpPr>
        <p:spPr>
          <a:xfrm>
            <a:off x="6983493" y="835537"/>
            <a:ext cx="1408534" cy="2391914"/>
          </a:xfrm>
          <a:prstGeom prst="roundRect">
            <a:avLst>
              <a:gd name="adj" fmla="val 7041"/>
            </a:avLst>
          </a:prstGeom>
          <a:noFill/>
          <a:ln w="19050" cap="flat" cmpd="sng" algn="ctr">
            <a:solidFill>
              <a:srgbClr val="030F3B"/>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56" name="Oval 50">
            <a:extLst>
              <a:ext uri="{FF2B5EF4-FFF2-40B4-BE49-F238E27FC236}">
                <a16:creationId xmlns:a16="http://schemas.microsoft.com/office/drawing/2014/main" id="{3033A279-39F2-C8EA-BBA0-BE8F19129C56}"/>
              </a:ext>
            </a:extLst>
          </p:cNvPr>
          <p:cNvSpPr>
            <a:spLocks/>
          </p:cNvSpPr>
          <p:nvPr/>
        </p:nvSpPr>
        <p:spPr>
          <a:xfrm>
            <a:off x="2601872" y="916907"/>
            <a:ext cx="1390885" cy="264639"/>
          </a:xfrm>
          <a:prstGeom prst="roundRect">
            <a:avLst/>
          </a:prstGeom>
          <a:solidFill>
            <a:srgbClr val="00D1CC"/>
          </a:solidFill>
          <a:ln w="57150" cap="flat" cmpd="sng" algn="ctr">
            <a:noFill/>
            <a:prstDash val="solid"/>
          </a:ln>
          <a:effectLst/>
        </p:spPr>
        <p:txBody>
          <a:bodyPr wrap="square" lIns="81000" tIns="27000" rIns="81000" bIns="27000" rtlCol="0" anchor="ctr">
            <a:spAutoFit/>
          </a:bodyP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FFFFFF"/>
                </a:solidFill>
                <a:effectLst/>
                <a:uLnTx/>
                <a:uFillTx/>
              </a:rPr>
              <a:t>IAA</a:t>
            </a:r>
          </a:p>
        </p:txBody>
      </p:sp>
      <p:sp>
        <p:nvSpPr>
          <p:cNvPr id="57" name="Oval 51">
            <a:extLst>
              <a:ext uri="{FF2B5EF4-FFF2-40B4-BE49-F238E27FC236}">
                <a16:creationId xmlns:a16="http://schemas.microsoft.com/office/drawing/2014/main" id="{C3242CA4-C448-7613-84E0-EC8D964F687D}"/>
              </a:ext>
            </a:extLst>
          </p:cNvPr>
          <p:cNvSpPr>
            <a:spLocks/>
          </p:cNvSpPr>
          <p:nvPr/>
        </p:nvSpPr>
        <p:spPr>
          <a:xfrm>
            <a:off x="4062412" y="916906"/>
            <a:ext cx="1390885" cy="264639"/>
          </a:xfrm>
          <a:prstGeom prst="roundRect">
            <a:avLst/>
          </a:prstGeom>
          <a:solidFill>
            <a:srgbClr val="030F3B"/>
          </a:solidFill>
          <a:ln w="57150" cap="flat" cmpd="sng" algn="ctr">
            <a:noFill/>
            <a:prstDash val="solid"/>
          </a:ln>
          <a:effectLst/>
        </p:spPr>
        <p:txBody>
          <a:bodyPr wrap="square" lIns="81000" tIns="27000" rIns="81000" bIns="27000" rtlCol="0" anchor="ctr">
            <a:spAutoFit/>
          </a:bodyP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FFFFFF"/>
                </a:solidFill>
                <a:effectLst/>
                <a:uLnTx/>
                <a:uFillTx/>
              </a:rPr>
              <a:t>IA-2A</a:t>
            </a:r>
          </a:p>
        </p:txBody>
      </p:sp>
      <p:sp>
        <p:nvSpPr>
          <p:cNvPr id="58" name="Oval 52">
            <a:extLst>
              <a:ext uri="{FF2B5EF4-FFF2-40B4-BE49-F238E27FC236}">
                <a16:creationId xmlns:a16="http://schemas.microsoft.com/office/drawing/2014/main" id="{B605BF82-CAE3-A6FE-CF13-F86CD8016E01}"/>
              </a:ext>
            </a:extLst>
          </p:cNvPr>
          <p:cNvSpPr>
            <a:spLocks/>
          </p:cNvSpPr>
          <p:nvPr/>
        </p:nvSpPr>
        <p:spPr>
          <a:xfrm>
            <a:off x="6983492" y="911863"/>
            <a:ext cx="1390885" cy="264639"/>
          </a:xfrm>
          <a:prstGeom prst="roundRect">
            <a:avLst/>
          </a:prstGeom>
          <a:solidFill>
            <a:srgbClr val="119693"/>
          </a:solidFill>
          <a:ln w="57150" cap="flat" cmpd="sng" algn="ctr">
            <a:noFill/>
            <a:prstDash val="solid"/>
          </a:ln>
          <a:effectLst/>
        </p:spPr>
        <p:txBody>
          <a:bodyPr wrap="square" lIns="81000" tIns="27000" rIns="81000" bIns="27000" rtlCol="0" anchor="ctr">
            <a:spAutoFit/>
          </a:bodyP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FFFFFF"/>
                </a:solidFill>
                <a:effectLst/>
                <a:uLnTx/>
                <a:uFillTx/>
              </a:rPr>
              <a:t>GADA</a:t>
            </a:r>
            <a:endParaRPr kumimoji="0" lang="en-US" sz="1050" b="1" i="0" u="none" strike="noStrike" kern="0" cap="none" spc="0" normalizeH="0" baseline="0" noProof="0">
              <a:ln>
                <a:noFill/>
              </a:ln>
              <a:solidFill>
                <a:srgbClr val="FFFFFF"/>
              </a:solidFill>
              <a:effectLst/>
              <a:uLnTx/>
              <a:uFillTx/>
            </a:endParaRPr>
          </a:p>
        </p:txBody>
      </p:sp>
      <p:sp>
        <p:nvSpPr>
          <p:cNvPr id="59" name="Oval 53">
            <a:extLst>
              <a:ext uri="{FF2B5EF4-FFF2-40B4-BE49-F238E27FC236}">
                <a16:creationId xmlns:a16="http://schemas.microsoft.com/office/drawing/2014/main" id="{EBCFE796-DC66-4B14-E440-96DEC71F1ACC}"/>
              </a:ext>
            </a:extLst>
          </p:cNvPr>
          <p:cNvSpPr>
            <a:spLocks/>
          </p:cNvSpPr>
          <p:nvPr/>
        </p:nvSpPr>
        <p:spPr>
          <a:xfrm>
            <a:off x="5522952" y="916905"/>
            <a:ext cx="1390885" cy="264639"/>
          </a:xfrm>
          <a:prstGeom prst="roundRect">
            <a:avLst/>
          </a:prstGeom>
          <a:solidFill>
            <a:srgbClr val="5CFFC6"/>
          </a:solidFill>
          <a:ln w="57150" cap="flat" cmpd="sng" algn="ctr">
            <a:noFill/>
            <a:prstDash val="solid"/>
          </a:ln>
          <a:effectLst/>
        </p:spPr>
        <p:txBody>
          <a:bodyPr wrap="square" lIns="81000" tIns="27000" rIns="81000" bIns="27000" rtlCol="0" anchor="ctr">
            <a:spAutoFit/>
          </a:bodyP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30F3B"/>
                </a:solidFill>
                <a:effectLst/>
                <a:uLnTx/>
                <a:uFillTx/>
              </a:rPr>
              <a:t>ZnT8A</a:t>
            </a:r>
          </a:p>
        </p:txBody>
      </p:sp>
      <p:cxnSp>
        <p:nvCxnSpPr>
          <p:cNvPr id="60" name="Connettore a gomito 18">
            <a:extLst>
              <a:ext uri="{FF2B5EF4-FFF2-40B4-BE49-F238E27FC236}">
                <a16:creationId xmlns:a16="http://schemas.microsoft.com/office/drawing/2014/main" id="{6E6BCB89-6D74-8AC8-63CD-6EAB69B81626}"/>
              </a:ext>
            </a:extLst>
          </p:cNvPr>
          <p:cNvCxnSpPr>
            <a:cxnSpLocks/>
            <a:stCxn id="55" idx="2"/>
            <a:endCxn id="50" idx="2"/>
          </p:cNvCxnSpPr>
          <p:nvPr/>
        </p:nvCxnSpPr>
        <p:spPr>
          <a:xfrm rot="5400000">
            <a:off x="7292909" y="3198392"/>
            <a:ext cx="365792" cy="423911"/>
          </a:xfrm>
          <a:prstGeom prst="bentConnector2">
            <a:avLst/>
          </a:prstGeom>
          <a:noFill/>
          <a:ln w="19050" cap="flat" cmpd="sng" algn="ctr">
            <a:solidFill>
              <a:srgbClr val="030F3B"/>
            </a:solidFill>
            <a:prstDash val="solid"/>
            <a:miter lim="800000"/>
            <a:headEnd type="oval"/>
            <a:tailEnd type="oval"/>
          </a:ln>
          <a:effectLst/>
        </p:spPr>
      </p:cxnSp>
      <p:sp>
        <p:nvSpPr>
          <p:cNvPr id="61" name="Parentesi quadra aperta 26">
            <a:extLst>
              <a:ext uri="{FF2B5EF4-FFF2-40B4-BE49-F238E27FC236}">
                <a16:creationId xmlns:a16="http://schemas.microsoft.com/office/drawing/2014/main" id="{E1EED934-D9D6-7229-FDEC-2AF16380816F}"/>
              </a:ext>
            </a:extLst>
          </p:cNvPr>
          <p:cNvSpPr/>
          <p:nvPr/>
        </p:nvSpPr>
        <p:spPr>
          <a:xfrm>
            <a:off x="1508760" y="1291071"/>
            <a:ext cx="135000" cy="1936380"/>
          </a:xfrm>
          <a:prstGeom prst="leftBracket">
            <a:avLst>
              <a:gd name="adj" fmla="val 0"/>
            </a:avLst>
          </a:prstGeom>
          <a:noFill/>
          <a:ln w="25400" cap="flat" cmpd="sng" algn="ctr">
            <a:solidFill>
              <a:srgbClr val="FFFFFF">
                <a:lumMod val="7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D1CC"/>
              </a:solidFill>
              <a:effectLst/>
              <a:uLnTx/>
              <a:uFillTx/>
              <a:ea typeface="+mn-ea"/>
              <a:cs typeface="+mn-cs"/>
            </a:endParaRPr>
          </a:p>
        </p:txBody>
      </p:sp>
      <p:sp>
        <p:nvSpPr>
          <p:cNvPr id="64" name="Rechteck: abgerundete Ecken 63">
            <a:extLst>
              <a:ext uri="{FF2B5EF4-FFF2-40B4-BE49-F238E27FC236}">
                <a16:creationId xmlns:a16="http://schemas.microsoft.com/office/drawing/2014/main" id="{93D401AA-70C8-F396-8358-F054957F7DC8}"/>
              </a:ext>
            </a:extLst>
          </p:cNvPr>
          <p:cNvSpPr/>
          <p:nvPr/>
        </p:nvSpPr>
        <p:spPr>
          <a:xfrm>
            <a:off x="482978" y="3897260"/>
            <a:ext cx="8312989" cy="725256"/>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marR="0" lvl="0" indent="-171450" algn="l" defTabSz="457200" rtl="0" eaLnBrk="1" fontAlgn="auto" latinLnBrk="0" hangingPunct="1">
              <a:lnSpc>
                <a:spcPct val="100000"/>
              </a:lnSpc>
              <a:spcBef>
                <a:spcPts val="0"/>
              </a:spcBef>
              <a:spcAft>
                <a:spcPts val="300"/>
              </a:spcAft>
              <a:buClr>
                <a:srgbClr val="7A00E6"/>
              </a:buClr>
              <a:buSzPct val="120000"/>
              <a:buFont typeface="Arial" panose="020B0604020202020204" pitchFamily="34" charset="0"/>
              <a:buChar char="•"/>
              <a:tabLst/>
              <a:defRPr/>
            </a:pPr>
            <a:r>
              <a:rPr kumimoji="0" lang="de-DE" sz="900" b="1" i="0" u="none" strike="noStrike" kern="1200" cap="none" spc="0" normalizeH="0" baseline="0" noProof="0" dirty="0">
                <a:ln>
                  <a:noFill/>
                </a:ln>
                <a:solidFill>
                  <a:prstClr val="white"/>
                </a:solidFill>
                <a:effectLst/>
                <a:uLnTx/>
                <a:uFillTx/>
                <a:latin typeface="Verdana"/>
                <a:ea typeface="+mn-ea"/>
                <a:cs typeface="+mn-cs"/>
              </a:rPr>
              <a:t>GADA</a:t>
            </a:r>
            <a:r>
              <a:rPr kumimoji="0" lang="de-DE" sz="900" b="0" i="0" u="none" strike="noStrike" kern="1200" cap="none" spc="0" normalizeH="0" baseline="0" noProof="0" dirty="0">
                <a:ln>
                  <a:noFill/>
                </a:ln>
                <a:solidFill>
                  <a:prstClr val="white"/>
                </a:solidFill>
                <a:effectLst/>
                <a:uLnTx/>
                <a:uFillTx/>
                <a:latin typeface="Verdana"/>
                <a:ea typeface="+mn-ea"/>
                <a:cs typeface="+mn-cs"/>
              </a:rPr>
              <a:t> war </a:t>
            </a:r>
            <a:r>
              <a:rPr kumimoji="0" lang="de-DE" sz="900" b="1" i="0" u="none" strike="noStrike" kern="1200" cap="none" spc="0" normalizeH="0" baseline="0" noProof="0" dirty="0">
                <a:ln>
                  <a:noFill/>
                </a:ln>
                <a:solidFill>
                  <a:prstClr val="white"/>
                </a:solidFill>
                <a:effectLst/>
                <a:uLnTx/>
                <a:uFillTx/>
                <a:latin typeface="Verdana"/>
                <a:ea typeface="+mn-ea"/>
                <a:cs typeface="+mn-cs"/>
              </a:rPr>
              <a:t>in allen Altersgruppen am häufigsten</a:t>
            </a:r>
            <a:r>
              <a:rPr kumimoji="0" lang="de-DE" sz="900" b="0" i="0" u="none" strike="noStrike" kern="1200" cap="none" spc="0" normalizeH="0" baseline="0" noProof="0" dirty="0">
                <a:ln>
                  <a:noFill/>
                </a:ln>
                <a:solidFill>
                  <a:prstClr val="white"/>
                </a:solidFill>
                <a:effectLst/>
                <a:uLnTx/>
                <a:uFillTx/>
                <a:latin typeface="Verdana"/>
                <a:ea typeface="+mn-ea"/>
                <a:cs typeface="+mn-cs"/>
              </a:rPr>
              <a:t>, gefolgt von </a:t>
            </a:r>
            <a:r>
              <a:rPr kumimoji="0" lang="de-DE" sz="900" b="1" i="0" u="none" strike="noStrike" kern="1200" cap="none" spc="0" normalizeH="0" baseline="0" noProof="0" dirty="0">
                <a:ln>
                  <a:noFill/>
                </a:ln>
                <a:solidFill>
                  <a:prstClr val="white"/>
                </a:solidFill>
                <a:effectLst/>
                <a:uLnTx/>
                <a:uFillTx/>
                <a:latin typeface="Verdana"/>
                <a:ea typeface="+mn-ea"/>
                <a:cs typeface="+mn-cs"/>
              </a:rPr>
              <a:t>ZnT8A </a:t>
            </a:r>
            <a:r>
              <a:rPr kumimoji="0" lang="de-DE" sz="900" b="0" i="0" u="none" strike="noStrike" kern="1200" cap="none" spc="0" normalizeH="0" baseline="0" noProof="0" dirty="0">
                <a:ln>
                  <a:noFill/>
                </a:ln>
                <a:solidFill>
                  <a:prstClr val="white"/>
                </a:solidFill>
                <a:effectLst/>
                <a:uLnTx/>
                <a:uFillTx/>
                <a:latin typeface="Verdana"/>
                <a:ea typeface="+mn-ea"/>
                <a:cs typeface="+mn-cs"/>
              </a:rPr>
              <a:t>bei </a:t>
            </a:r>
            <a:r>
              <a:rPr kumimoji="0" lang="de-DE" sz="900" b="1" i="0" u="none" strike="noStrike" kern="1200" cap="none" spc="0" normalizeH="0" baseline="0" noProof="0" dirty="0">
                <a:ln>
                  <a:noFill/>
                </a:ln>
                <a:solidFill>
                  <a:prstClr val="white"/>
                </a:solidFill>
                <a:effectLst/>
                <a:uLnTx/>
                <a:uFillTx/>
                <a:latin typeface="Verdana"/>
                <a:ea typeface="+mn-ea"/>
                <a:cs typeface="+mn-cs"/>
              </a:rPr>
              <a:t>&lt; 36 Jahren </a:t>
            </a:r>
            <a:r>
              <a:rPr kumimoji="0" lang="de-DE" sz="900" b="0" i="0" u="none" strike="noStrike" kern="1200" cap="none" spc="0" normalizeH="0" baseline="0" noProof="0" dirty="0">
                <a:ln>
                  <a:noFill/>
                </a:ln>
                <a:solidFill>
                  <a:prstClr val="white"/>
                </a:solidFill>
                <a:effectLst/>
                <a:uLnTx/>
                <a:uFillTx/>
                <a:latin typeface="Verdana"/>
                <a:ea typeface="+mn-ea"/>
                <a:cs typeface="+mn-cs"/>
              </a:rPr>
              <a:t>und </a:t>
            </a:r>
            <a:r>
              <a:rPr kumimoji="0" lang="de-DE" sz="900" b="1" i="0" u="none" strike="noStrike" kern="1200" cap="none" spc="0" normalizeH="0" baseline="0" noProof="0" dirty="0">
                <a:ln>
                  <a:noFill/>
                </a:ln>
                <a:solidFill>
                  <a:prstClr val="white"/>
                </a:solidFill>
                <a:effectLst/>
                <a:uLnTx/>
                <a:uFillTx/>
                <a:latin typeface="Verdana"/>
                <a:ea typeface="+mn-ea"/>
                <a:cs typeface="+mn-cs"/>
              </a:rPr>
              <a:t>IAA</a:t>
            </a:r>
            <a:r>
              <a:rPr kumimoji="0" lang="de-DE" sz="900" b="0" i="0" u="none" strike="noStrike" kern="1200" cap="none" spc="0" normalizeH="0" baseline="0" noProof="0" dirty="0">
                <a:ln>
                  <a:noFill/>
                </a:ln>
                <a:solidFill>
                  <a:prstClr val="white"/>
                </a:solidFill>
                <a:effectLst/>
                <a:uLnTx/>
                <a:uFillTx/>
                <a:latin typeface="Verdana"/>
                <a:ea typeface="+mn-ea"/>
                <a:cs typeface="+mn-cs"/>
              </a:rPr>
              <a:t> bei </a:t>
            </a:r>
            <a:r>
              <a:rPr kumimoji="0" lang="de-DE" sz="900" b="1" i="0" u="none" strike="noStrike" kern="1200" cap="none" spc="0" normalizeH="0" baseline="0" noProof="0" dirty="0">
                <a:ln>
                  <a:noFill/>
                </a:ln>
                <a:solidFill>
                  <a:prstClr val="white"/>
                </a:solidFill>
                <a:effectLst/>
                <a:uLnTx/>
                <a:uFillTx/>
                <a:latin typeface="Verdana"/>
                <a:ea typeface="+mn-ea"/>
                <a:cs typeface="+mn-cs"/>
              </a:rPr>
              <a:t>&gt; 36 Jahren</a:t>
            </a:r>
            <a:r>
              <a:rPr kumimoji="0" lang="de-DE" sz="900" b="0" i="0" u="none" strike="noStrike" kern="1200" cap="none" spc="0" normalizeH="0" baseline="30000" noProof="0" dirty="0">
                <a:ln>
                  <a:noFill/>
                </a:ln>
                <a:solidFill>
                  <a:prstClr val="white"/>
                </a:solidFill>
                <a:effectLst/>
                <a:uLnTx/>
                <a:uFillTx/>
                <a:latin typeface="Verdana"/>
                <a:ea typeface="+mn-ea"/>
                <a:cs typeface="+mn-cs"/>
              </a:rPr>
              <a:t>1</a:t>
            </a:r>
          </a:p>
          <a:p>
            <a:pPr marL="171450" lvl="0" indent="-171450">
              <a:spcAft>
                <a:spcPts val="300"/>
              </a:spcAft>
              <a:buClr>
                <a:srgbClr val="7A00E6"/>
              </a:buClr>
              <a:buSzPct val="120000"/>
              <a:buFont typeface="Arial" panose="020B0604020202020204" pitchFamily="34" charset="0"/>
              <a:buChar char="•"/>
              <a:defRPr/>
            </a:pPr>
            <a:r>
              <a:rPr lang="de-DE" sz="900" b="1" dirty="0">
                <a:solidFill>
                  <a:prstClr val="white"/>
                </a:solidFill>
                <a:latin typeface="Verdana"/>
              </a:rPr>
              <a:t>IAA nahm </a:t>
            </a:r>
            <a:r>
              <a:rPr lang="de-DE" sz="900" dirty="0">
                <a:solidFill>
                  <a:prstClr val="white"/>
                </a:solidFill>
                <a:latin typeface="Verdana"/>
              </a:rPr>
              <a:t>mit dem Alter bei Diagnose </a:t>
            </a:r>
            <a:r>
              <a:rPr lang="de-DE" sz="900" b="1" dirty="0">
                <a:solidFill>
                  <a:prstClr val="white"/>
                </a:solidFill>
                <a:latin typeface="Verdana"/>
              </a:rPr>
              <a:t>zu</a:t>
            </a:r>
            <a:r>
              <a:rPr lang="de-DE" sz="900" dirty="0">
                <a:solidFill>
                  <a:prstClr val="white"/>
                </a:solidFill>
                <a:latin typeface="Verdana"/>
              </a:rPr>
              <a:t>, </a:t>
            </a:r>
            <a:r>
              <a:rPr lang="de-DE" sz="900" b="1" dirty="0">
                <a:solidFill>
                  <a:prstClr val="white"/>
                </a:solidFill>
                <a:latin typeface="Verdana"/>
              </a:rPr>
              <a:t>IA-2A</a:t>
            </a:r>
            <a:r>
              <a:rPr lang="de-DE" sz="900" dirty="0">
                <a:solidFill>
                  <a:prstClr val="white"/>
                </a:solidFill>
                <a:latin typeface="Verdana"/>
              </a:rPr>
              <a:t> und </a:t>
            </a:r>
            <a:r>
              <a:rPr lang="de-DE" sz="900" b="1" dirty="0">
                <a:solidFill>
                  <a:prstClr val="white"/>
                </a:solidFill>
                <a:latin typeface="Verdana"/>
              </a:rPr>
              <a:t>ZnT8A nahmen </a:t>
            </a:r>
            <a:r>
              <a:rPr lang="de-DE" sz="900" dirty="0">
                <a:solidFill>
                  <a:prstClr val="white"/>
                </a:solidFill>
                <a:latin typeface="Verdana"/>
              </a:rPr>
              <a:t>mit dem Alter bei Diagnose </a:t>
            </a:r>
            <a:r>
              <a:rPr lang="de-DE" sz="900" b="1" dirty="0">
                <a:solidFill>
                  <a:prstClr val="white"/>
                </a:solidFill>
                <a:latin typeface="Verdana"/>
              </a:rPr>
              <a:t>ab</a:t>
            </a:r>
            <a:r>
              <a:rPr lang="de-DE" sz="900" baseline="30000" dirty="0">
                <a:solidFill>
                  <a:prstClr val="white"/>
                </a:solidFill>
              </a:rPr>
              <a:t>1</a:t>
            </a:r>
            <a:endParaRPr lang="de-DE" sz="900" dirty="0">
              <a:solidFill>
                <a:prstClr val="white"/>
              </a:solidFill>
              <a:latin typeface="Verdana"/>
            </a:endParaRPr>
          </a:p>
          <a:p>
            <a:pPr marL="171450" lvl="0" indent="-171450">
              <a:spcAft>
                <a:spcPts val="300"/>
              </a:spcAft>
              <a:buClr>
                <a:srgbClr val="7A00E6"/>
              </a:buClr>
              <a:buSzPct val="120000"/>
              <a:buFont typeface="Arial" panose="020B0604020202020204" pitchFamily="34" charset="0"/>
              <a:buChar char="•"/>
              <a:defRPr/>
            </a:pPr>
            <a:r>
              <a:rPr kumimoji="0" lang="de-DE" sz="900" b="1" i="0" u="none" strike="noStrike" kern="1200" cap="none" spc="0" normalizeH="0" baseline="0" noProof="0" dirty="0">
                <a:ln>
                  <a:noFill/>
                </a:ln>
                <a:solidFill>
                  <a:prstClr val="white"/>
                </a:solidFill>
                <a:effectLst/>
                <a:uLnTx/>
                <a:uFillTx/>
                <a:latin typeface="Verdana"/>
                <a:ea typeface="+mn-ea"/>
                <a:cs typeface="+mn-cs"/>
              </a:rPr>
              <a:t>Kinder</a:t>
            </a:r>
            <a:r>
              <a:rPr kumimoji="0" lang="de-DE" sz="900" b="0" i="0" u="none" strike="noStrike" kern="1200" cap="none" spc="0" normalizeH="0" baseline="0" noProof="0" dirty="0">
                <a:ln>
                  <a:noFill/>
                </a:ln>
                <a:solidFill>
                  <a:prstClr val="white"/>
                </a:solidFill>
                <a:effectLst/>
                <a:uLnTx/>
                <a:uFillTx/>
                <a:latin typeface="Verdana"/>
                <a:ea typeface="+mn-ea"/>
                <a:cs typeface="+mn-cs"/>
              </a:rPr>
              <a:t> hatten </a:t>
            </a:r>
            <a:r>
              <a:rPr kumimoji="0" lang="de-DE" sz="900" b="1" i="0" u="none" strike="noStrike" kern="1200" cap="none" spc="0" normalizeH="0" baseline="0" noProof="0" dirty="0">
                <a:ln>
                  <a:noFill/>
                </a:ln>
                <a:solidFill>
                  <a:prstClr val="white"/>
                </a:solidFill>
                <a:effectLst/>
                <a:uLnTx/>
                <a:uFillTx/>
                <a:latin typeface="Verdana"/>
                <a:ea typeface="+mn-ea"/>
                <a:cs typeface="+mn-cs"/>
              </a:rPr>
              <a:t>häufiger Cluster </a:t>
            </a:r>
            <a:r>
              <a:rPr kumimoji="0" lang="de-DE" sz="900" b="0" i="0" u="none" strike="noStrike" kern="1200" cap="none" spc="0" normalizeH="0" baseline="0" noProof="0" dirty="0">
                <a:ln>
                  <a:noFill/>
                </a:ln>
                <a:solidFill>
                  <a:prstClr val="white"/>
                </a:solidFill>
                <a:effectLst/>
                <a:uLnTx/>
                <a:uFillTx/>
                <a:latin typeface="Verdana"/>
                <a:ea typeface="+mn-ea"/>
                <a:cs typeface="+mn-cs"/>
              </a:rPr>
              <a:t>von 2,3 oder 4 </a:t>
            </a:r>
            <a:r>
              <a:rPr kumimoji="0" lang="de-DE" sz="900" b="0" i="0" u="none" strike="noStrike" kern="1200" cap="none" spc="0" normalizeH="0" baseline="0" noProof="0" dirty="0" err="1">
                <a:ln>
                  <a:noFill/>
                </a:ln>
                <a:solidFill>
                  <a:prstClr val="white"/>
                </a:solidFill>
                <a:effectLst/>
                <a:uLnTx/>
                <a:uFillTx/>
                <a:latin typeface="Verdana"/>
                <a:ea typeface="+mn-ea"/>
                <a:cs typeface="+mn-cs"/>
              </a:rPr>
              <a:t>IAk</a:t>
            </a:r>
            <a:r>
              <a:rPr kumimoji="0" lang="de-DE" sz="900" b="0" i="0" u="none" strike="noStrike" kern="1200" cap="none" spc="0" normalizeH="0" baseline="0" noProof="0" dirty="0">
                <a:ln>
                  <a:noFill/>
                </a:ln>
                <a:solidFill>
                  <a:prstClr val="white"/>
                </a:solidFill>
                <a:effectLst/>
                <a:uLnTx/>
                <a:uFillTx/>
                <a:latin typeface="Verdana"/>
                <a:ea typeface="+mn-ea"/>
                <a:cs typeface="+mn-cs"/>
              </a:rPr>
              <a:t> als Erwachsene, mit </a:t>
            </a:r>
            <a:r>
              <a:rPr kumimoji="0" lang="de-DE" sz="900" b="1" i="0" u="none" strike="noStrike" kern="1200" cap="none" spc="0" normalizeH="0" baseline="0" noProof="0" dirty="0">
                <a:ln>
                  <a:noFill/>
                </a:ln>
                <a:solidFill>
                  <a:prstClr val="white"/>
                </a:solidFill>
                <a:effectLst/>
                <a:uLnTx/>
                <a:uFillTx/>
                <a:latin typeface="Verdana"/>
                <a:ea typeface="+mn-ea"/>
                <a:cs typeface="+mn-cs"/>
              </a:rPr>
              <a:t>GADA</a:t>
            </a:r>
            <a:r>
              <a:rPr kumimoji="0" lang="de-DE" sz="900" b="0" i="0" u="none" strike="noStrike" kern="1200" cap="none" spc="0" normalizeH="0" baseline="0" noProof="0" dirty="0">
                <a:ln>
                  <a:noFill/>
                </a:ln>
                <a:solidFill>
                  <a:prstClr val="white"/>
                </a:solidFill>
                <a:effectLst/>
                <a:uLnTx/>
                <a:uFillTx/>
                <a:latin typeface="Verdana"/>
                <a:ea typeface="+mn-ea"/>
                <a:cs typeface="+mn-cs"/>
              </a:rPr>
              <a:t>, </a:t>
            </a:r>
            <a:r>
              <a:rPr kumimoji="0" lang="de-DE" sz="900" b="1" i="0" u="none" strike="noStrike" kern="1200" cap="none" spc="0" normalizeH="0" baseline="0" noProof="0" dirty="0">
                <a:ln>
                  <a:noFill/>
                </a:ln>
                <a:solidFill>
                  <a:prstClr val="white"/>
                </a:solidFill>
                <a:effectLst/>
                <a:uLnTx/>
                <a:uFillTx/>
                <a:latin typeface="Verdana"/>
                <a:ea typeface="+mn-ea"/>
                <a:cs typeface="+mn-cs"/>
              </a:rPr>
              <a:t>IA-2A</a:t>
            </a:r>
            <a:r>
              <a:rPr kumimoji="0" lang="de-DE" sz="900" b="0" i="0" u="none" strike="noStrike" kern="1200" cap="none" spc="0" normalizeH="0" baseline="0" noProof="0" dirty="0">
                <a:ln>
                  <a:noFill/>
                </a:ln>
                <a:solidFill>
                  <a:prstClr val="white"/>
                </a:solidFill>
                <a:effectLst/>
                <a:uLnTx/>
                <a:uFillTx/>
                <a:latin typeface="Verdana"/>
                <a:ea typeface="+mn-ea"/>
                <a:cs typeface="+mn-cs"/>
              </a:rPr>
              <a:t> und </a:t>
            </a:r>
            <a:r>
              <a:rPr kumimoji="0" lang="de-DE" sz="900" b="1" i="0" u="none" strike="noStrike" kern="1200" cap="none" spc="0" normalizeH="0" baseline="0" noProof="0" dirty="0">
                <a:ln>
                  <a:noFill/>
                </a:ln>
                <a:solidFill>
                  <a:prstClr val="white"/>
                </a:solidFill>
                <a:effectLst/>
                <a:uLnTx/>
                <a:uFillTx/>
                <a:latin typeface="Verdana"/>
                <a:ea typeface="+mn-ea"/>
                <a:cs typeface="+mn-cs"/>
              </a:rPr>
              <a:t>ZnT8A</a:t>
            </a:r>
            <a:r>
              <a:rPr kumimoji="0" lang="de-DE" sz="900" b="0" i="0" u="none" strike="noStrike" kern="1200" cap="none" spc="0" normalizeH="0" baseline="0" noProof="0" dirty="0">
                <a:ln>
                  <a:noFill/>
                </a:ln>
                <a:solidFill>
                  <a:prstClr val="white"/>
                </a:solidFill>
                <a:effectLst/>
                <a:uLnTx/>
                <a:uFillTx/>
                <a:latin typeface="Verdana"/>
                <a:ea typeface="+mn-ea"/>
                <a:cs typeface="+mn-cs"/>
              </a:rPr>
              <a:t> als häufigstem Cluster</a:t>
            </a:r>
            <a:r>
              <a:rPr lang="de-DE" sz="900" baseline="30000" dirty="0">
                <a:solidFill>
                  <a:prstClr val="white"/>
                </a:solidFill>
              </a:rPr>
              <a:t>1</a:t>
            </a:r>
            <a:endParaRPr kumimoji="0" lang="de-DE" sz="900" b="0" i="0" u="none" strike="noStrike" kern="1200" cap="none" spc="0" normalizeH="0" baseline="0" noProof="0" dirty="0">
              <a:ln>
                <a:noFill/>
              </a:ln>
              <a:solidFill>
                <a:prstClr val="white"/>
              </a:solidFill>
              <a:effectLst/>
              <a:uLnTx/>
              <a:uFillTx/>
              <a:latin typeface="Verdana"/>
              <a:ea typeface="+mn-ea"/>
              <a:cs typeface="+mn-cs"/>
            </a:endParaRPr>
          </a:p>
          <a:p>
            <a:pPr marL="171450" lvl="0" indent="-171450">
              <a:spcAft>
                <a:spcPts val="300"/>
              </a:spcAft>
              <a:buClr>
                <a:srgbClr val="7A00E6"/>
              </a:buClr>
              <a:buSzPct val="120000"/>
              <a:buFont typeface="Arial" panose="020B0604020202020204" pitchFamily="34" charset="0"/>
              <a:buChar char="•"/>
              <a:defRPr/>
            </a:pPr>
            <a:r>
              <a:rPr lang="de-DE" sz="900" b="1" dirty="0">
                <a:solidFill>
                  <a:prstClr val="white"/>
                </a:solidFill>
                <a:latin typeface="Verdana"/>
              </a:rPr>
              <a:t>Mädchen</a:t>
            </a:r>
            <a:r>
              <a:rPr lang="de-DE" sz="900" dirty="0">
                <a:solidFill>
                  <a:prstClr val="white"/>
                </a:solidFill>
                <a:latin typeface="Verdana"/>
              </a:rPr>
              <a:t> hatten </a:t>
            </a:r>
            <a:r>
              <a:rPr lang="de-DE" sz="900" b="1" dirty="0">
                <a:solidFill>
                  <a:prstClr val="white"/>
                </a:solidFill>
                <a:latin typeface="Verdana"/>
              </a:rPr>
              <a:t>häufiger GADA</a:t>
            </a:r>
            <a:r>
              <a:rPr lang="de-DE" sz="900" dirty="0">
                <a:solidFill>
                  <a:prstClr val="white"/>
                </a:solidFill>
                <a:latin typeface="Verdana"/>
              </a:rPr>
              <a:t>, </a:t>
            </a:r>
            <a:r>
              <a:rPr lang="de-DE" sz="900" b="1" dirty="0">
                <a:solidFill>
                  <a:prstClr val="white"/>
                </a:solidFill>
                <a:latin typeface="Verdana"/>
              </a:rPr>
              <a:t>Jungen häufiger IA-2A</a:t>
            </a:r>
            <a:r>
              <a:rPr lang="de-DE" sz="900" dirty="0">
                <a:solidFill>
                  <a:prstClr val="white"/>
                </a:solidFill>
                <a:latin typeface="Verdana"/>
              </a:rPr>
              <a:t>, bei älteren Erwachsenen waren </a:t>
            </a:r>
            <a:r>
              <a:rPr lang="de-DE" sz="900" b="1" dirty="0">
                <a:solidFill>
                  <a:prstClr val="white"/>
                </a:solidFill>
                <a:latin typeface="Verdana"/>
              </a:rPr>
              <a:t>Frauen häufiger seropositiv </a:t>
            </a:r>
            <a:r>
              <a:rPr lang="de-DE" sz="900" dirty="0">
                <a:solidFill>
                  <a:prstClr val="white"/>
                </a:solidFill>
                <a:latin typeface="Verdana"/>
              </a:rPr>
              <a:t>als Männer</a:t>
            </a:r>
            <a:r>
              <a:rPr lang="de-DE" sz="900" baseline="30000" dirty="0">
                <a:solidFill>
                  <a:prstClr val="white"/>
                </a:solidFill>
              </a:rPr>
              <a:t>1</a:t>
            </a:r>
            <a:endParaRPr kumimoji="0" lang="de-DE" sz="900" b="0" i="0" u="none" strike="noStrike" kern="1200" cap="none" spc="0" normalizeH="0" baseline="0" noProof="0" dirty="0">
              <a:ln>
                <a:noFill/>
              </a:ln>
              <a:solidFill>
                <a:prstClr val="white"/>
              </a:solidFill>
              <a:effectLst/>
              <a:uLnTx/>
              <a:uFillTx/>
              <a:latin typeface="Verdana"/>
              <a:ea typeface="+mn-ea"/>
              <a:cs typeface="+mn-cs"/>
            </a:endParaRPr>
          </a:p>
        </p:txBody>
      </p:sp>
      <p:sp>
        <p:nvSpPr>
          <p:cNvPr id="2" name="TextBox 3037">
            <a:extLst>
              <a:ext uri="{FF2B5EF4-FFF2-40B4-BE49-F238E27FC236}">
                <a16:creationId xmlns:a16="http://schemas.microsoft.com/office/drawing/2014/main" id="{4B0A2BFD-ED5A-6E2A-2F98-7236C5050355}"/>
              </a:ext>
            </a:extLst>
          </p:cNvPr>
          <p:cNvSpPr txBox="1"/>
          <p:nvPr/>
        </p:nvSpPr>
        <p:spPr>
          <a:xfrm>
            <a:off x="283168" y="4676488"/>
            <a:ext cx="8829082" cy="461665"/>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Arial"/>
                <a:cs typeface="Arial"/>
              </a:rPr>
              <a:t>* Die Daten stammen aus einer klinisch-serologischen Kohortenstudie zur Beurteilung der Häufigkeit einzelner Antikörper und Antikörpercluster, stratifiziert nach Alter und Geschlecht, von 6.044 aufeinanderfolgenden Patienten, die sich einer Evaluation von Diabetes-Autoantikörpern aus den gesamten USA unterzogen und über einen Zeitraum von 30 Monaten getestet wurden. Davon waren 3.370 Patienten (56 %) seropositiv für ≥ 1 </a:t>
            </a:r>
            <a:r>
              <a:rPr kumimoji="0" lang="de-DE" sz="600" b="0" i="0" u="none" strike="noStrike" kern="1200" cap="none" spc="0" normalizeH="0" baseline="0" noProof="0" dirty="0" err="1">
                <a:ln>
                  <a:noFill/>
                </a:ln>
                <a:solidFill>
                  <a:srgbClr val="404040"/>
                </a:solidFill>
                <a:effectLst/>
                <a:uLnTx/>
                <a:uFillTx/>
                <a:latin typeface="Verdana"/>
                <a:ea typeface="Arial"/>
                <a:cs typeface="Arial"/>
              </a:rPr>
              <a:t>IAk</a:t>
            </a:r>
            <a:r>
              <a:rPr kumimoji="0" lang="de-DE" sz="600" b="0" i="0" u="none" strike="noStrike" kern="1200" cap="none" spc="0" normalizeH="0" baseline="0" noProof="0" dirty="0">
                <a:ln>
                  <a:noFill/>
                </a:ln>
                <a:solidFill>
                  <a:srgbClr val="404040"/>
                </a:solidFill>
                <a:effectLst/>
                <a:uLnTx/>
                <a:uFillTx/>
                <a:latin typeface="Verdana"/>
                <a:ea typeface="Arial"/>
                <a:cs typeface="Arial"/>
              </a:rPr>
              <a:t>. </a:t>
            </a:r>
            <a:r>
              <a:rPr kumimoji="0" lang="da-DK" sz="600" b="0" i="0" u="none" strike="noStrike" kern="1200" cap="none" spc="0" normalizeH="0" baseline="0" noProof="0" dirty="0">
                <a:ln>
                  <a:noFill/>
                </a:ln>
                <a:solidFill>
                  <a:srgbClr val="404040"/>
                </a:solidFill>
                <a:effectLst/>
                <a:uLnTx/>
                <a:uFillTx/>
                <a:latin typeface="Verdana"/>
                <a:ea typeface="Arial"/>
                <a:cs typeface="Arial"/>
              </a:rPr>
              <a:t>Abbildung modifiziert nach Dahl A 2022</a:t>
            </a:r>
            <a:r>
              <a:rPr kumimoji="0" lang="da-DK" sz="600" b="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GAD: Glutaminsäure-Decarboxylase; IA-2: Insulinoma-assoziiertes Antigen-2; IAA: Insulin-Autoantikörper; IAk: Inselautoantikörper; T1D: Typ-1-Diabetes; ZnT8: Zinktransporter 8.</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Dahl 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J Appl Lab Med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7: 1037–46. </a:t>
            </a:r>
            <a:r>
              <a:rPr kumimoji="0" lang="da-DK" sz="600" b="1" i="0" u="none" strike="noStrike" kern="1200" cap="none" spc="0" normalizeH="0" baseline="0" noProof="0" dirty="0">
                <a:ln>
                  <a:noFill/>
                </a:ln>
                <a:solidFill>
                  <a:srgbClr val="404040"/>
                </a:solidFill>
                <a:effectLst/>
                <a:uLnTx/>
                <a:uFillTx/>
                <a:latin typeface="Verdana"/>
                <a:ea typeface="Arial"/>
                <a:cs typeface="Arial"/>
              </a:rPr>
              <a:t>2.</a:t>
            </a:r>
            <a:r>
              <a:rPr kumimoji="0" lang="da-DK" sz="600" b="0" i="0" u="none" strike="noStrike" kern="1200" cap="none" spc="0" normalizeH="0" baseline="0" noProof="0" dirty="0">
                <a:ln>
                  <a:noFill/>
                </a:ln>
                <a:solidFill>
                  <a:srgbClr val="404040"/>
                </a:solidFill>
                <a:effectLst/>
                <a:uLnTx/>
                <a:uFillTx/>
                <a:latin typeface="Verdana"/>
                <a:ea typeface="Arial"/>
                <a:cs typeface="Arial"/>
              </a:rPr>
              <a:t> Phillip M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Diabetologia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2024; 67: 1731–59. </a:t>
            </a:r>
            <a:r>
              <a:rPr kumimoji="0" lang="da-DK" sz="600" b="1" i="0" u="none" strike="noStrike" kern="1200" cap="none" spc="0" normalizeH="0" baseline="0" noProof="0" dirty="0">
                <a:ln>
                  <a:noFill/>
                </a:ln>
                <a:solidFill>
                  <a:srgbClr val="404040"/>
                </a:solidFill>
                <a:effectLst/>
                <a:uLnTx/>
                <a:uFillTx/>
                <a:latin typeface="Verdana"/>
                <a:ea typeface="Arial"/>
                <a:cs typeface="Arial"/>
              </a:rPr>
              <a:t>3.</a:t>
            </a:r>
            <a:r>
              <a:rPr kumimoji="0" lang="da-DK" sz="600" b="0" i="0" u="none" strike="noStrike" kern="1200" cap="none" spc="0" normalizeH="0" baseline="0" noProof="0" dirty="0">
                <a:ln>
                  <a:noFill/>
                </a:ln>
                <a:solidFill>
                  <a:srgbClr val="404040"/>
                </a:solidFill>
                <a:effectLst/>
                <a:uLnTx/>
                <a:uFillTx/>
                <a:latin typeface="Verdana"/>
                <a:ea typeface="Arial"/>
                <a:cs typeface="Arial"/>
              </a:rPr>
              <a:t> Ziegler AG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JAMA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2020; 323: 339–51. </a:t>
            </a:r>
          </a:p>
        </p:txBody>
      </p:sp>
    </p:spTree>
    <p:extLst>
      <p:ext uri="{BB962C8B-B14F-4D97-AF65-F5344CB8AC3E}">
        <p14:creationId xmlns:p14="http://schemas.microsoft.com/office/powerpoint/2010/main" val="3785871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Das Vorhandensein von Inselautoantikörpern ist in allen Altersgruppen mit T1D assoziiert</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noProof="0" dirty="0">
                <a:ln>
                  <a:noFill/>
                </a:ln>
                <a:solidFill>
                  <a:srgbClr val="7030A0"/>
                </a:solidFill>
                <a:effectLst/>
                <a:uLnTx/>
                <a:uFillTx/>
                <a:latin typeface="Verdana"/>
                <a:ea typeface="+mn-ea"/>
                <a:cs typeface="+mn-cs"/>
              </a:rPr>
              <a:t>*</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grpSp>
        <p:nvGrpSpPr>
          <p:cNvPr id="4" name="Group 3">
            <a:extLst>
              <a:ext uri="{FF2B5EF4-FFF2-40B4-BE49-F238E27FC236}">
                <a16:creationId xmlns:a16="http://schemas.microsoft.com/office/drawing/2014/main" id="{20AA9E09-2E44-2227-F89D-E207258AE384}"/>
              </a:ext>
            </a:extLst>
          </p:cNvPr>
          <p:cNvGrpSpPr/>
          <p:nvPr/>
        </p:nvGrpSpPr>
        <p:grpSpPr>
          <a:xfrm>
            <a:off x="450561" y="782063"/>
            <a:ext cx="5083685" cy="3657600"/>
            <a:chOff x="4378436" y="812595"/>
            <a:chExt cx="4386074" cy="3769474"/>
          </a:xfrm>
        </p:grpSpPr>
        <p:graphicFrame>
          <p:nvGraphicFramePr>
            <p:cNvPr id="5" name="Chart 7">
              <a:extLst>
                <a:ext uri="{FF2B5EF4-FFF2-40B4-BE49-F238E27FC236}">
                  <a16:creationId xmlns:a16="http://schemas.microsoft.com/office/drawing/2014/main" id="{0B315D89-86D3-3E48-2A24-1F6807A854CD}"/>
                </a:ext>
              </a:extLst>
            </p:cNvPr>
            <p:cNvGraphicFramePr/>
            <p:nvPr>
              <p:extLst>
                <p:ext uri="{D42A27DB-BD31-4B8C-83A1-F6EECF244321}">
                  <p14:modId xmlns:p14="http://schemas.microsoft.com/office/powerpoint/2010/main" val="912052652"/>
                </p:ext>
              </p:extLst>
            </p:nvPr>
          </p:nvGraphicFramePr>
          <p:xfrm>
            <a:off x="4491167" y="812595"/>
            <a:ext cx="4273342" cy="3769474"/>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12">
              <a:extLst>
                <a:ext uri="{FF2B5EF4-FFF2-40B4-BE49-F238E27FC236}">
                  <a16:creationId xmlns:a16="http://schemas.microsoft.com/office/drawing/2014/main" id="{B3D1FF04-0A07-6EC6-F903-3B6F38EDEF73}"/>
                </a:ext>
              </a:extLst>
            </p:cNvPr>
            <p:cNvSpPr txBox="1"/>
            <p:nvPr/>
          </p:nvSpPr>
          <p:spPr>
            <a:xfrm>
              <a:off x="4378436" y="1073792"/>
              <a:ext cx="4386074" cy="475786"/>
            </a:xfrm>
            <a:prstGeom prst="rect">
              <a:avLst/>
            </a:prstGeom>
            <a:noFill/>
          </p:spPr>
          <p:txBody>
            <a:bodyPr wrap="square">
              <a:spAutoFit/>
            </a:bodyPr>
            <a:lstStyle/>
            <a:p>
              <a:pPr marL="0" marR="0" lvl="0" indent="0" algn="ctr" defTabSz="914378" rtl="0" eaLnBrk="1" fontAlgn="auto" latinLnBrk="0" hangingPunct="1">
                <a:lnSpc>
                  <a:spcPct val="100000"/>
                </a:lnSpc>
                <a:spcBef>
                  <a:spcPts val="0"/>
                </a:spcBef>
                <a:spcAft>
                  <a:spcPts val="0"/>
                </a:spcAft>
                <a:buClrTx/>
                <a:buSzTx/>
                <a:buFontTx/>
                <a:buNone/>
                <a:tabLst/>
                <a:defRPr sz="1862" b="0" i="0" u="none" strike="noStrike" kern="1200" spc="0" baseline="0">
                  <a:solidFill>
                    <a:srgbClr val="000000">
                      <a:lumMod val="65000"/>
                      <a:lumOff val="35000"/>
                    </a:srgbClr>
                  </a:solidFill>
                  <a:latin typeface="+mn-lt"/>
                  <a:ea typeface="+mn-ea"/>
                  <a:cs typeface="+mn-cs"/>
                </a:defRPr>
              </a:pPr>
              <a:r>
                <a:rPr kumimoji="0" lang="de" sz="1200" b="1" i="0" u="none" strike="noStrike" kern="1200" cap="none" spc="0" normalizeH="0" baseline="0" noProof="0">
                  <a:ln>
                    <a:noFill/>
                  </a:ln>
                  <a:solidFill>
                    <a:srgbClr val="404040"/>
                  </a:solidFill>
                  <a:effectLst/>
                  <a:uLnTx/>
                  <a:uFillTx/>
                  <a:latin typeface="Verdana"/>
                  <a:ea typeface="Verdana"/>
                  <a:cs typeface="Verdana"/>
                </a:rPr>
                <a:t>Patienten mit Inselautoantikörpern in Relation zum Alter bei (klinischer) T1D-Diagnose Stadium 3</a:t>
              </a:r>
              <a:r>
                <a:rPr kumimoji="0" lang="de" sz="1200" b="1" i="0" u="none" strike="noStrike" kern="1200" cap="none" spc="0" normalizeH="0" baseline="30000" noProof="0">
                  <a:ln>
                    <a:noFill/>
                  </a:ln>
                  <a:solidFill>
                    <a:srgbClr val="404040"/>
                  </a:solidFill>
                  <a:effectLst/>
                  <a:uLnTx/>
                  <a:uFillTx/>
                  <a:latin typeface="Verdana"/>
                  <a:ea typeface="Verdana"/>
                  <a:cs typeface="Verdana"/>
                </a:rPr>
                <a:t>1</a:t>
              </a:r>
            </a:p>
          </p:txBody>
        </p:sp>
        <p:sp>
          <p:nvSpPr>
            <p:cNvPr id="7" name="TextBox 14">
              <a:extLst>
                <a:ext uri="{FF2B5EF4-FFF2-40B4-BE49-F238E27FC236}">
                  <a16:creationId xmlns:a16="http://schemas.microsoft.com/office/drawing/2014/main" id="{A7170206-2908-2326-2A51-12113F433AD1}"/>
                </a:ext>
              </a:extLst>
            </p:cNvPr>
            <p:cNvSpPr txBox="1"/>
            <p:nvPr/>
          </p:nvSpPr>
          <p:spPr>
            <a:xfrm rot="16200000">
              <a:off x="3702952" y="2564279"/>
              <a:ext cx="1594811" cy="243840"/>
            </a:xfrm>
            <a:prstGeom prst="rect">
              <a:avLst/>
            </a:prstGeom>
            <a:noFill/>
          </p:spPr>
          <p:txBody>
            <a:bodyPr wrap="square">
              <a:spAutoFit/>
            </a:bodyPr>
            <a:lstStyle/>
            <a:p>
              <a:pPr marL="0" marR="0" lvl="0" indent="0" algn="ctr" defTabSz="914378" rtl="0" eaLnBrk="1" fontAlgn="auto" latinLnBrk="0" hangingPunct="1">
                <a:lnSpc>
                  <a:spcPct val="100000"/>
                </a:lnSpc>
                <a:spcBef>
                  <a:spcPts val="0"/>
                </a:spcBef>
                <a:spcAft>
                  <a:spcPts val="0"/>
                </a:spcAft>
                <a:buClrTx/>
                <a:buSzTx/>
                <a:buFontTx/>
                <a:buNone/>
                <a:tabLst/>
                <a:defRPr sz="1862" b="0" i="0" u="none" strike="noStrike" kern="1200" spc="0" baseline="0">
                  <a:solidFill>
                    <a:srgbClr val="000000">
                      <a:lumMod val="65000"/>
                      <a:lumOff val="35000"/>
                    </a:srgbClr>
                  </a:solidFill>
                  <a:latin typeface="+mn-lt"/>
                  <a:ea typeface="+mn-ea"/>
                  <a:cs typeface="+mn-cs"/>
                </a:defRPr>
              </a:pPr>
              <a:r>
                <a:rPr kumimoji="0" lang="de" sz="1000" b="0" i="0" u="none" strike="noStrike" kern="1200" cap="none" spc="0" normalizeH="0" baseline="0" noProof="0">
                  <a:ln>
                    <a:noFill/>
                  </a:ln>
                  <a:solidFill>
                    <a:srgbClr val="0D0D0D"/>
                  </a:solidFill>
                  <a:effectLst/>
                  <a:uLnTx/>
                  <a:uFillTx/>
                  <a:latin typeface="Verdana"/>
                  <a:ea typeface="Verdana"/>
                  <a:cs typeface="Verdana"/>
                </a:rPr>
                <a:t>Patienten [%]</a:t>
              </a:r>
              <a:endParaRPr kumimoji="0" lang="en-US" sz="1000" b="0" i="0" u="none" strike="noStrike" kern="1200" cap="none" spc="0" normalizeH="0" baseline="30000" noProof="0">
                <a:ln>
                  <a:noFill/>
                </a:ln>
                <a:solidFill>
                  <a:prstClr val="black">
                    <a:lumMod val="95000"/>
                    <a:lumOff val="5000"/>
                  </a:prstClr>
                </a:solidFill>
                <a:effectLst/>
                <a:uLnTx/>
                <a:uFillTx/>
                <a:latin typeface="Verdana"/>
                <a:ea typeface="Verdana"/>
                <a:cs typeface="Arial"/>
              </a:endParaRPr>
            </a:p>
          </p:txBody>
        </p:sp>
        <p:sp>
          <p:nvSpPr>
            <p:cNvPr id="8" name="TextBox 16">
              <a:extLst>
                <a:ext uri="{FF2B5EF4-FFF2-40B4-BE49-F238E27FC236}">
                  <a16:creationId xmlns:a16="http://schemas.microsoft.com/office/drawing/2014/main" id="{555B0967-F3F8-4980-8E35-79C0070399E0}"/>
                </a:ext>
              </a:extLst>
            </p:cNvPr>
            <p:cNvSpPr txBox="1"/>
            <p:nvPr/>
          </p:nvSpPr>
          <p:spPr>
            <a:xfrm>
              <a:off x="5097204" y="3909917"/>
              <a:ext cx="3226372" cy="253752"/>
            </a:xfrm>
            <a:prstGeom prst="rect">
              <a:avLst/>
            </a:prstGeom>
            <a:noFill/>
          </p:spPr>
          <p:txBody>
            <a:bodyPr wrap="square">
              <a:spAutoFit/>
            </a:bodyPr>
            <a:lstStyle/>
            <a:p>
              <a:pPr marL="0" marR="0" lvl="0" indent="0" algn="ctr" defTabSz="914378" rtl="0" eaLnBrk="1" fontAlgn="auto" latinLnBrk="0" hangingPunct="1">
                <a:lnSpc>
                  <a:spcPct val="100000"/>
                </a:lnSpc>
                <a:spcBef>
                  <a:spcPts val="0"/>
                </a:spcBef>
                <a:spcAft>
                  <a:spcPts val="0"/>
                </a:spcAft>
                <a:buClrTx/>
                <a:buSzTx/>
                <a:buFontTx/>
                <a:buNone/>
                <a:tabLst/>
                <a:defRPr sz="1862" b="0" i="0" u="none" strike="noStrike" kern="1200" spc="0" baseline="0">
                  <a:solidFill>
                    <a:srgbClr val="000000">
                      <a:lumMod val="65000"/>
                      <a:lumOff val="35000"/>
                    </a:srgbClr>
                  </a:solidFill>
                  <a:latin typeface="+mn-lt"/>
                  <a:ea typeface="+mn-ea"/>
                  <a:cs typeface="+mn-cs"/>
                </a:defRPr>
              </a:pPr>
              <a:r>
                <a:rPr kumimoji="0" lang="de" sz="1000" b="0" i="0" u="none" strike="noStrike" kern="1200" cap="none" spc="0" normalizeH="0" baseline="0" noProof="0">
                  <a:ln>
                    <a:noFill/>
                  </a:ln>
                  <a:solidFill>
                    <a:srgbClr val="0D0D0D"/>
                  </a:solidFill>
                  <a:effectLst/>
                  <a:uLnTx/>
                  <a:uFillTx/>
                  <a:latin typeface="Verdana"/>
                  <a:ea typeface="Verdana"/>
                  <a:cs typeface="Verdana"/>
                </a:rPr>
                <a:t>Alter bei (klinischer) T1D-Diagnose Stadium 3 [Jahre]</a:t>
              </a:r>
              <a:endParaRPr kumimoji="0" lang="en-US" sz="1000" b="0" i="0" u="none" strike="noStrike" kern="1200" cap="none" spc="0" normalizeH="0" baseline="30000" noProof="0">
                <a:ln>
                  <a:noFill/>
                </a:ln>
                <a:solidFill>
                  <a:prstClr val="black">
                    <a:lumMod val="95000"/>
                    <a:lumOff val="5000"/>
                  </a:prstClr>
                </a:solidFill>
                <a:effectLst/>
                <a:uLnTx/>
                <a:uFillTx/>
                <a:latin typeface="Verdana"/>
                <a:ea typeface="Verdana"/>
                <a:cs typeface="Arial"/>
              </a:endParaRPr>
            </a:p>
          </p:txBody>
        </p:sp>
      </p:grpSp>
      <p:grpSp>
        <p:nvGrpSpPr>
          <p:cNvPr id="9" name="Group 1">
            <a:extLst>
              <a:ext uri="{FF2B5EF4-FFF2-40B4-BE49-F238E27FC236}">
                <a16:creationId xmlns:a16="http://schemas.microsoft.com/office/drawing/2014/main" id="{2DCA9BED-F430-BCC5-5385-B6EA4FCFF825}"/>
              </a:ext>
            </a:extLst>
          </p:cNvPr>
          <p:cNvGrpSpPr/>
          <p:nvPr/>
        </p:nvGrpSpPr>
        <p:grpSpPr>
          <a:xfrm>
            <a:off x="1577502" y="4113533"/>
            <a:ext cx="2926798" cy="246278"/>
            <a:chOff x="5313345" y="4188442"/>
            <a:chExt cx="2926798" cy="246278"/>
          </a:xfrm>
        </p:grpSpPr>
        <p:sp>
          <p:nvSpPr>
            <p:cNvPr id="10" name="TextBox 18">
              <a:extLst>
                <a:ext uri="{FF2B5EF4-FFF2-40B4-BE49-F238E27FC236}">
                  <a16:creationId xmlns:a16="http://schemas.microsoft.com/office/drawing/2014/main" id="{C71EE74A-9F89-67EB-BA10-7967D1EC5D0F}"/>
                </a:ext>
              </a:extLst>
            </p:cNvPr>
            <p:cNvSpPr txBox="1"/>
            <p:nvPr/>
          </p:nvSpPr>
          <p:spPr>
            <a:xfrm>
              <a:off x="5390997" y="4188442"/>
              <a:ext cx="723275" cy="246221"/>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 sz="1000" b="0" i="0" u="none" strike="noStrike" kern="1200" cap="none" spc="0" normalizeH="0" baseline="0" noProof="0" dirty="0">
                  <a:ln>
                    <a:noFill/>
                  </a:ln>
                  <a:solidFill>
                    <a:srgbClr val="000000"/>
                  </a:solidFill>
                  <a:effectLst/>
                  <a:uLnTx/>
                  <a:uFillTx/>
                  <a:latin typeface="Verdana"/>
                  <a:ea typeface="Verdana"/>
                  <a:cs typeface="Verdana"/>
                </a:rPr>
                <a:t>GAD65A</a:t>
              </a:r>
            </a:p>
          </p:txBody>
        </p:sp>
        <p:sp>
          <p:nvSpPr>
            <p:cNvPr id="11" name="TextBox 20">
              <a:extLst>
                <a:ext uri="{FF2B5EF4-FFF2-40B4-BE49-F238E27FC236}">
                  <a16:creationId xmlns:a16="http://schemas.microsoft.com/office/drawing/2014/main" id="{108B4980-CF42-7FEA-CCF0-1A1B417C54EB}"/>
                </a:ext>
              </a:extLst>
            </p:cNvPr>
            <p:cNvSpPr txBox="1"/>
            <p:nvPr/>
          </p:nvSpPr>
          <p:spPr>
            <a:xfrm>
              <a:off x="6156275" y="4188442"/>
              <a:ext cx="527831" cy="246278"/>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 sz="1000" b="0" i="0" u="none" strike="noStrike" kern="1200" cap="none" spc="0" normalizeH="0" baseline="0" noProof="0">
                  <a:ln>
                    <a:noFill/>
                  </a:ln>
                  <a:solidFill>
                    <a:srgbClr val="000000"/>
                  </a:solidFill>
                  <a:effectLst/>
                  <a:uLnTx/>
                  <a:uFillTx/>
                  <a:latin typeface="Verdana"/>
                  <a:ea typeface="Verdana"/>
                  <a:cs typeface="Verdana"/>
                </a:rPr>
                <a:t>IA-2A</a:t>
              </a:r>
            </a:p>
          </p:txBody>
        </p:sp>
        <p:sp>
          <p:nvSpPr>
            <p:cNvPr id="12" name="Rectangle 23">
              <a:extLst>
                <a:ext uri="{FF2B5EF4-FFF2-40B4-BE49-F238E27FC236}">
                  <a16:creationId xmlns:a16="http://schemas.microsoft.com/office/drawing/2014/main" id="{B492904B-D1B5-1ADF-046B-B78F3DEE85A4}"/>
                </a:ext>
              </a:extLst>
            </p:cNvPr>
            <p:cNvSpPr/>
            <p:nvPr/>
          </p:nvSpPr>
          <p:spPr>
            <a:xfrm>
              <a:off x="5313345" y="4269277"/>
              <a:ext cx="100584" cy="100584"/>
            </a:xfrm>
            <a:prstGeom prst="rect">
              <a:avLst/>
            </a:prstGeom>
            <a:solidFill>
              <a:srgbClr val="3474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Verdana"/>
                <a:cs typeface="Arial"/>
              </a:endParaRPr>
            </a:p>
          </p:txBody>
        </p:sp>
        <p:sp>
          <p:nvSpPr>
            <p:cNvPr id="13" name="Rectangle 24">
              <a:extLst>
                <a:ext uri="{FF2B5EF4-FFF2-40B4-BE49-F238E27FC236}">
                  <a16:creationId xmlns:a16="http://schemas.microsoft.com/office/drawing/2014/main" id="{105B4454-BAEC-7534-7D2F-2D7890D9D87C}"/>
                </a:ext>
              </a:extLst>
            </p:cNvPr>
            <p:cNvSpPr/>
            <p:nvPr/>
          </p:nvSpPr>
          <p:spPr>
            <a:xfrm>
              <a:off x="6080496" y="4269277"/>
              <a:ext cx="100584" cy="100584"/>
            </a:xfrm>
            <a:prstGeom prst="rect">
              <a:avLst/>
            </a:prstGeom>
            <a:solidFill>
              <a:srgbClr val="55B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Verdana"/>
                <a:cs typeface="Arial"/>
              </a:endParaRPr>
            </a:p>
          </p:txBody>
        </p:sp>
        <p:sp>
          <p:nvSpPr>
            <p:cNvPr id="14" name="TextBox 19">
              <a:extLst>
                <a:ext uri="{FF2B5EF4-FFF2-40B4-BE49-F238E27FC236}">
                  <a16:creationId xmlns:a16="http://schemas.microsoft.com/office/drawing/2014/main" id="{32151C78-B4B1-9E25-0984-0E746D3D46BE}"/>
                </a:ext>
              </a:extLst>
            </p:cNvPr>
            <p:cNvSpPr txBox="1"/>
            <p:nvPr/>
          </p:nvSpPr>
          <p:spPr>
            <a:xfrm>
              <a:off x="6824837" y="4188442"/>
              <a:ext cx="603190" cy="246278"/>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 sz="1000" b="0" i="0" u="none" strike="noStrike" kern="1200" cap="none" spc="0" normalizeH="0" baseline="0" noProof="0">
                  <a:ln>
                    <a:noFill/>
                  </a:ln>
                  <a:solidFill>
                    <a:srgbClr val="000000"/>
                  </a:solidFill>
                  <a:effectLst/>
                  <a:uLnTx/>
                  <a:uFillTx/>
                  <a:latin typeface="Verdana"/>
                  <a:ea typeface="Verdana"/>
                  <a:cs typeface="Verdana"/>
                </a:rPr>
                <a:t>ZnT8A</a:t>
              </a:r>
            </a:p>
          </p:txBody>
        </p:sp>
        <p:sp>
          <p:nvSpPr>
            <p:cNvPr id="15" name="Rectangle 25">
              <a:extLst>
                <a:ext uri="{FF2B5EF4-FFF2-40B4-BE49-F238E27FC236}">
                  <a16:creationId xmlns:a16="http://schemas.microsoft.com/office/drawing/2014/main" id="{EE0F64C9-3142-6A24-C8B1-E6216F18B63C}"/>
                </a:ext>
              </a:extLst>
            </p:cNvPr>
            <p:cNvSpPr/>
            <p:nvPr/>
          </p:nvSpPr>
          <p:spPr>
            <a:xfrm>
              <a:off x="6748768" y="4269277"/>
              <a:ext cx="100584" cy="100584"/>
            </a:xfrm>
            <a:prstGeom prst="rect">
              <a:avLst/>
            </a:prstGeom>
            <a:solidFill>
              <a:srgbClr val="A0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Verdana"/>
                <a:cs typeface="Arial"/>
              </a:endParaRPr>
            </a:p>
          </p:txBody>
        </p:sp>
        <p:sp>
          <p:nvSpPr>
            <p:cNvPr id="16" name="TextBox 21">
              <a:extLst>
                <a:ext uri="{FF2B5EF4-FFF2-40B4-BE49-F238E27FC236}">
                  <a16:creationId xmlns:a16="http://schemas.microsoft.com/office/drawing/2014/main" id="{74A69803-1B99-3279-F2B7-DB2AB5303A6D}"/>
                </a:ext>
              </a:extLst>
            </p:cNvPr>
            <p:cNvSpPr txBox="1"/>
            <p:nvPr/>
          </p:nvSpPr>
          <p:spPr>
            <a:xfrm>
              <a:off x="7561752" y="4188442"/>
              <a:ext cx="678391" cy="246221"/>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 sz="1000" b="0" i="0" u="none" strike="noStrike" kern="1200" cap="none" spc="0" normalizeH="0" baseline="0" noProof="0" dirty="0">
                  <a:ln>
                    <a:noFill/>
                  </a:ln>
                  <a:solidFill>
                    <a:srgbClr val="000000"/>
                  </a:solidFill>
                  <a:effectLst/>
                  <a:uLnTx/>
                  <a:uFillTx/>
                  <a:latin typeface="Verdana"/>
                  <a:ea typeface="Verdana"/>
                  <a:cs typeface="Verdana"/>
                </a:rPr>
                <a:t>≥ 1 IAk</a:t>
              </a:r>
              <a:endParaRPr kumimoji="0" lang="en-US" sz="1000" b="0" i="0" u="none" strike="noStrike" kern="0" cap="none" spc="0" normalizeH="0" baseline="0" noProof="0" dirty="0">
                <a:ln>
                  <a:noFill/>
                </a:ln>
                <a:solidFill>
                  <a:prstClr val="black"/>
                </a:solidFill>
                <a:effectLst/>
                <a:uLnTx/>
                <a:uFillTx/>
                <a:latin typeface="Verdana"/>
                <a:ea typeface="Verdana"/>
                <a:cs typeface="Arial" panose="020B0604020202020204" pitchFamily="34" charset="0"/>
              </a:endParaRPr>
            </a:p>
          </p:txBody>
        </p:sp>
        <p:sp>
          <p:nvSpPr>
            <p:cNvPr id="17" name="Rectangle 26">
              <a:extLst>
                <a:ext uri="{FF2B5EF4-FFF2-40B4-BE49-F238E27FC236}">
                  <a16:creationId xmlns:a16="http://schemas.microsoft.com/office/drawing/2014/main" id="{F65C0804-0504-B9D4-FDE9-B19B36DFA785}"/>
                </a:ext>
              </a:extLst>
            </p:cNvPr>
            <p:cNvSpPr/>
            <p:nvPr/>
          </p:nvSpPr>
          <p:spPr>
            <a:xfrm>
              <a:off x="7490305" y="4269277"/>
              <a:ext cx="100584" cy="100584"/>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18" name="Footer Placeholder 4">
            <a:extLst>
              <a:ext uri="{FF2B5EF4-FFF2-40B4-BE49-F238E27FC236}">
                <a16:creationId xmlns:a16="http://schemas.microsoft.com/office/drawing/2014/main" id="{03AF1DEC-E7A7-8D12-6CEF-79D9532CCB8F}"/>
              </a:ext>
            </a:extLst>
          </p:cNvPr>
          <p:cNvSpPr txBox="1"/>
          <p:nvPr/>
        </p:nvSpPr>
        <p:spPr>
          <a:xfrm>
            <a:off x="320268" y="4697567"/>
            <a:ext cx="8702463" cy="435110"/>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mn-lt"/>
                <a:ea typeface="Verdana"/>
                <a:cs typeface="Verdana"/>
              </a:rPr>
              <a:t>* Daten aus einer Kohortenstudie mit 3.312 Personen mit einer vom Arzt zugewiesenen Diagnose innerhalb der letzten 6 Monate von T1D im Alter von ≥ 5 Jahren; davon lieferten 1.778 eine optionale Blutprobe.</a:t>
            </a:r>
            <a:r>
              <a:rPr kumimoji="0" lang="de-DE" sz="600" b="0" i="0" u="none" strike="noStrike" kern="1200" cap="none" spc="0" normalizeH="0" baseline="30000" noProof="0" dirty="0">
                <a:ln>
                  <a:noFill/>
                </a:ln>
                <a:solidFill>
                  <a:srgbClr val="404040"/>
                </a:solidFill>
                <a:effectLst/>
                <a:uLnTx/>
                <a:uFillTx/>
                <a:latin typeface="+mn-lt"/>
                <a:ea typeface="Verdana"/>
                <a:cs typeface="Verdana"/>
              </a:rPr>
              <a:t>1</a:t>
            </a: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ct val="0"/>
              </a:spcBef>
              <a:buClr>
                <a:srgbClr val="2198DD"/>
              </a:buClr>
              <a:buNone/>
              <a:defRPr/>
            </a:pPr>
            <a:r>
              <a:rPr lang="de-DE" sz="600" dirty="0">
                <a:solidFill>
                  <a:srgbClr val="404040"/>
                </a:solidFill>
                <a:latin typeface="+mn-lt"/>
                <a:ea typeface="Verdana"/>
                <a:cs typeface="Verdana"/>
              </a:rPr>
              <a:t>GAD: Glutaminsäure-Decarboxylase; IA-2: Insulinoma-assoziiertes Antigen-2; IA</a:t>
            </a:r>
            <a:r>
              <a:rPr kumimoji="0" lang="de" sz="600" b="0" i="0" u="none" strike="noStrike" kern="1200" cap="none" spc="0" normalizeH="0" baseline="0" noProof="0" dirty="0">
                <a:ln>
                  <a:noFill/>
                </a:ln>
                <a:solidFill>
                  <a:srgbClr val="404040"/>
                </a:solidFill>
                <a:effectLst/>
                <a:uLnTx/>
                <a:uFillTx/>
                <a:latin typeface="+mn-lt"/>
                <a:ea typeface="Verdana"/>
                <a:cs typeface="Verdana"/>
              </a:rPr>
              <a:t>k: Autoantikörper; T1D: Typ-1-Diabetes; </a:t>
            </a:r>
            <a:r>
              <a:rPr lang="de-DE" sz="600" dirty="0">
                <a:solidFill>
                  <a:srgbClr val="404040"/>
                </a:solidFill>
                <a:latin typeface="+mn-lt"/>
                <a:ea typeface="Verdana"/>
                <a:cs typeface="Verdana"/>
              </a:rPr>
              <a:t>ZnT8: Zinktransporter 8</a:t>
            </a:r>
            <a:r>
              <a:rPr kumimoji="0" lang="de" sz="600" b="0" i="0" u="none" strike="noStrike" kern="1200" cap="none" spc="0" normalizeH="0" baseline="0" noProof="0" dirty="0">
                <a:ln>
                  <a:noFill/>
                </a:ln>
                <a:solidFill>
                  <a:srgbClr val="404040"/>
                </a:solidFill>
                <a:effectLst/>
                <a:uLnTx/>
                <a:uFillTx/>
                <a:latin typeface="+mn-lt"/>
                <a:ea typeface="Verdana"/>
                <a:cs typeface="Verdana"/>
              </a:rPr>
              <a:t>.</a:t>
            </a:r>
          </a:p>
          <a:p>
            <a:pPr marL="0" lvl="0" indent="0" defTabSz="685783">
              <a:spcBef>
                <a:spcPts val="30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Bravis V </a:t>
            </a:r>
            <a:r>
              <a:rPr lang="de" sz="600" i="1" dirty="0">
                <a:solidFill>
                  <a:srgbClr val="404040"/>
                </a:solidFill>
                <a:latin typeface="+mn-lt"/>
                <a:ea typeface="Verdana"/>
                <a:cs typeface="Verdana"/>
              </a:rPr>
              <a:t>et al. BMJ Open</a:t>
            </a:r>
            <a:r>
              <a:rPr lang="de" sz="600" dirty="0">
                <a:solidFill>
                  <a:srgbClr val="404040"/>
                </a:solidFill>
                <a:latin typeface="+mn-lt"/>
                <a:ea typeface="Verdana"/>
                <a:cs typeface="Verdana"/>
              </a:rPr>
              <a:t> 2018; 8: e020904. </a:t>
            </a:r>
            <a:r>
              <a:rPr lang="de" sz="600" b="1" dirty="0">
                <a:solidFill>
                  <a:srgbClr val="404040"/>
                </a:solidFill>
                <a:latin typeface="+mn-lt"/>
                <a:ea typeface="Verdana"/>
                <a:cs typeface="Verdana"/>
              </a:rPr>
              <a:t>2.</a:t>
            </a:r>
            <a:r>
              <a:rPr lang="de" sz="600" dirty="0">
                <a:solidFill>
                  <a:srgbClr val="404040"/>
                </a:solidFill>
                <a:latin typeface="+mn-lt"/>
                <a:ea typeface="Verdana"/>
                <a:cs typeface="Verdana"/>
              </a:rPr>
              <a:t> </a:t>
            </a:r>
            <a:r>
              <a:rPr lang="de-DE" sz="600" dirty="0">
                <a:solidFill>
                  <a:srgbClr val="404040"/>
                </a:solidFill>
                <a:latin typeface="+mn-lt"/>
                <a:ea typeface="Arial"/>
                <a:cs typeface="Arial"/>
              </a:rPr>
              <a:t>American Diabetes </a:t>
            </a:r>
            <a:r>
              <a:rPr lang="de-DE" sz="600" dirty="0" err="1">
                <a:solidFill>
                  <a:srgbClr val="404040"/>
                </a:solidFill>
                <a:latin typeface="+mn-lt"/>
                <a:ea typeface="Arial"/>
                <a:cs typeface="Arial"/>
              </a:rPr>
              <a:t>Association</a:t>
            </a:r>
            <a:r>
              <a:rPr lang="de-DE" sz="600" dirty="0">
                <a:solidFill>
                  <a:srgbClr val="404040"/>
                </a:solidFill>
                <a:latin typeface="+mn-lt"/>
                <a:ea typeface="Arial"/>
                <a:cs typeface="Arial"/>
              </a:rPr>
              <a:t> Professional Practice Committee. </a:t>
            </a:r>
            <a:r>
              <a:rPr lang="de-DE" sz="600" i="1" dirty="0">
                <a:solidFill>
                  <a:srgbClr val="404040"/>
                </a:solidFill>
                <a:latin typeface="+mn-lt"/>
                <a:ea typeface="Arial"/>
                <a:cs typeface="Arial"/>
              </a:rPr>
              <a:t>Diabetes Care </a:t>
            </a:r>
            <a:r>
              <a:rPr lang="de-DE" sz="600" dirty="0">
                <a:solidFill>
                  <a:srgbClr val="404040"/>
                </a:solidFill>
                <a:latin typeface="+mn-lt"/>
                <a:ea typeface="Arial"/>
                <a:cs typeface="Arial"/>
              </a:rPr>
              <a:t>2026; 49 (</a:t>
            </a:r>
            <a:r>
              <a:rPr lang="de-DE" sz="600" dirty="0" err="1">
                <a:solidFill>
                  <a:srgbClr val="404040"/>
                </a:solidFill>
                <a:latin typeface="+mn-lt"/>
                <a:ea typeface="Arial"/>
                <a:cs typeface="Arial"/>
              </a:rPr>
              <a:t>Suppl</a:t>
            </a:r>
            <a:r>
              <a:rPr lang="de-DE" sz="600" dirty="0">
                <a:solidFill>
                  <a:srgbClr val="404040"/>
                </a:solidFill>
                <a:latin typeface="+mn-lt"/>
                <a:ea typeface="Arial"/>
                <a:cs typeface="Arial"/>
              </a:rPr>
              <a:t>. 1): S27–S49.</a:t>
            </a:r>
            <a:r>
              <a:rPr lang="de" sz="600" dirty="0">
                <a:solidFill>
                  <a:srgbClr val="404040"/>
                </a:solidFill>
                <a:latin typeface="+mn-lt"/>
                <a:ea typeface="Arial"/>
                <a:cs typeface="Arial"/>
              </a:rPr>
              <a:t> </a:t>
            </a:r>
            <a:r>
              <a:rPr kumimoji="0" lang="de" sz="600" b="1" i="0" u="none" strike="noStrike" kern="1200" cap="none" spc="0" normalizeH="0" baseline="0" noProof="0" dirty="0">
                <a:ln>
                  <a:noFill/>
                </a:ln>
                <a:solidFill>
                  <a:srgbClr val="404040"/>
                </a:solidFill>
                <a:effectLst/>
                <a:uLnTx/>
                <a:uFillTx/>
                <a:latin typeface="+mn-lt"/>
                <a:ea typeface="Verdana"/>
                <a:cs typeface="Verdana"/>
              </a:rPr>
              <a:t>3.</a:t>
            </a:r>
            <a:r>
              <a:rPr kumimoji="0" lang="de" sz="600" b="0" i="0" u="none" strike="noStrike" kern="1200" cap="none" spc="0" normalizeH="0" baseline="0" noProof="0" dirty="0">
                <a:ln>
                  <a:noFill/>
                </a:ln>
                <a:solidFill>
                  <a:srgbClr val="404040"/>
                </a:solidFill>
                <a:effectLst/>
                <a:uLnTx/>
                <a:uFillTx/>
                <a:latin typeface="+mn-lt"/>
                <a:ea typeface="Verdana"/>
                <a:cs typeface="Verdana"/>
              </a:rPr>
              <a:t> Leslie RD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 Diabetes Care</a:t>
            </a:r>
            <a:r>
              <a:rPr kumimoji="0" lang="de" sz="600" b="0" i="0" u="none" strike="noStrike" kern="1200" cap="none" spc="0" normalizeH="0" baseline="0" noProof="0" dirty="0">
                <a:ln>
                  <a:noFill/>
                </a:ln>
                <a:solidFill>
                  <a:srgbClr val="404040"/>
                </a:solidFill>
                <a:effectLst/>
                <a:uLnTx/>
                <a:uFillTx/>
                <a:latin typeface="+mn-lt"/>
                <a:ea typeface="Verdana"/>
                <a:cs typeface="Verdana"/>
              </a:rPr>
              <a:t> 2021; 44: 2449</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56.</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sp>
        <p:nvSpPr>
          <p:cNvPr id="19" name="Rechteck: abgerundete Ecken 18">
            <a:extLst>
              <a:ext uri="{FF2B5EF4-FFF2-40B4-BE49-F238E27FC236}">
                <a16:creationId xmlns:a16="http://schemas.microsoft.com/office/drawing/2014/main" id="{A8104E49-FBAB-BEB0-CDBB-C85202B8AFC8}"/>
              </a:ext>
            </a:extLst>
          </p:cNvPr>
          <p:cNvSpPr/>
          <p:nvPr/>
        </p:nvSpPr>
        <p:spPr>
          <a:xfrm>
            <a:off x="5725609" y="1065203"/>
            <a:ext cx="3061513" cy="3374460"/>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rPr>
              <a:t>Die Früherkennung auf Inselauto-antikörper wird für </a:t>
            </a:r>
            <a:r>
              <a:rPr lang="de-DE" sz="1100" b="1">
                <a:solidFill>
                  <a:schemeClr val="bg1"/>
                </a:solidFill>
              </a:rPr>
              <a:t>alle erwachsenen Patienten mit Verdacht auf T1D</a:t>
            </a:r>
            <a:r>
              <a:rPr lang="de-DE" sz="1100">
                <a:solidFill>
                  <a:schemeClr val="bg1"/>
                </a:solidFill>
              </a:rPr>
              <a:t> empfohlen</a:t>
            </a:r>
            <a:r>
              <a:rPr lang="de-DE" sz="1100" baseline="30000">
                <a:solidFill>
                  <a:schemeClr val="bg1"/>
                </a:solidFill>
              </a:rPr>
              <a:t>2</a:t>
            </a:r>
            <a:r>
              <a:rPr lang="de-DE" sz="1100">
                <a:solidFill>
                  <a:schemeClr val="bg1"/>
                </a:solidFill>
              </a:rPr>
              <a:t>
</a:t>
            </a:r>
            <a:r>
              <a:rPr lang="de-DE" sz="1100" b="1">
                <a:solidFill>
                  <a:schemeClr val="bg1"/>
                </a:solidFill>
              </a:rPr>
              <a:t>GAD-Autoantikörper können als Prädiktor für T1D bei Erwachsenen nützlich sein</a:t>
            </a:r>
            <a:r>
              <a:rPr lang="de-DE" sz="1100">
                <a:solidFill>
                  <a:schemeClr val="bg1"/>
                </a:solidFill>
              </a:rPr>
              <a:t>, da GADA bei vielen Personen mit T1D im Erwachsenenalter auftritt</a:t>
            </a:r>
            <a:r>
              <a:rPr lang="de-DE" sz="1100" baseline="30000">
                <a:solidFill>
                  <a:schemeClr val="bg1"/>
                </a:solidFill>
              </a:rPr>
              <a:t>3</a:t>
            </a:r>
          </a:p>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cs typeface="Arial" panose="020B0604020202020204" pitchFamily="34" charset="0"/>
              </a:rPr>
              <a:t>Die ADA-Leitlinien 2025 empfehlen, bei </a:t>
            </a:r>
            <a:r>
              <a:rPr lang="de-DE" sz="1100" b="1">
                <a:solidFill>
                  <a:schemeClr val="bg1"/>
                </a:solidFill>
                <a:cs typeface="Arial" panose="020B0604020202020204" pitchFamily="34" charset="0"/>
              </a:rPr>
              <a:t>Erwachsenen zunächst </a:t>
            </a:r>
            <a:r>
              <a:rPr lang="de-DE" sz="1100">
                <a:solidFill>
                  <a:schemeClr val="bg1"/>
                </a:solidFill>
                <a:cs typeface="Arial" panose="020B0604020202020204" pitchFamily="34" charset="0"/>
              </a:rPr>
              <a:t>auf </a:t>
            </a:r>
            <a:r>
              <a:rPr lang="de-DE" sz="1100" b="1">
                <a:solidFill>
                  <a:schemeClr val="bg1"/>
                </a:solidFill>
                <a:cs typeface="Arial" panose="020B0604020202020204" pitchFamily="34" charset="0"/>
              </a:rPr>
              <a:t>GADA</a:t>
            </a:r>
            <a:r>
              <a:rPr lang="de-DE" sz="1100">
                <a:solidFill>
                  <a:schemeClr val="bg1"/>
                </a:solidFill>
                <a:cs typeface="Arial" panose="020B0604020202020204" pitchFamily="34" charset="0"/>
              </a:rPr>
              <a:t> zu testen und bei negativem Ergebnis anschließend auf </a:t>
            </a:r>
            <a:r>
              <a:rPr lang="de-DE" sz="1100" b="1">
                <a:solidFill>
                  <a:schemeClr val="bg1"/>
                </a:solidFill>
                <a:cs typeface="Arial" panose="020B0604020202020204" pitchFamily="34" charset="0"/>
              </a:rPr>
              <a:t>IA-2A</a:t>
            </a:r>
            <a:r>
              <a:rPr lang="de-DE" sz="1100">
                <a:solidFill>
                  <a:schemeClr val="bg1"/>
                </a:solidFill>
                <a:cs typeface="Arial" panose="020B0604020202020204" pitchFamily="34" charset="0"/>
              </a:rPr>
              <a:t> oder </a:t>
            </a:r>
            <a:r>
              <a:rPr lang="de-DE" sz="1100" b="1">
                <a:solidFill>
                  <a:schemeClr val="bg1"/>
                </a:solidFill>
                <a:cs typeface="Arial" panose="020B0604020202020204" pitchFamily="34" charset="0"/>
              </a:rPr>
              <a:t>ZnT8A</a:t>
            </a:r>
            <a:r>
              <a:rPr lang="de-DE" sz="1100" baseline="30000">
                <a:solidFill>
                  <a:schemeClr val="bg1"/>
                </a:solidFill>
                <a:cs typeface="Arial" panose="020B0604020202020204" pitchFamily="34" charset="0"/>
              </a:rPr>
              <a:t>2</a:t>
            </a:r>
            <a:endParaRPr lang="en-US" sz="900" baseline="30000">
              <a:solidFill>
                <a:schemeClr val="bg1"/>
              </a:solidFill>
              <a:cs typeface="Arial" panose="020B0604020202020204" pitchFamily="34" charset="0"/>
            </a:endParaRPr>
          </a:p>
        </p:txBody>
      </p:sp>
    </p:spTree>
    <p:extLst>
      <p:ext uri="{BB962C8B-B14F-4D97-AF65-F5344CB8AC3E}">
        <p14:creationId xmlns:p14="http://schemas.microsoft.com/office/powerpoint/2010/main" val="2200501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C24412-3B05-7A23-ABA2-36DDAD9C3BE3}"/>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5EFF84AA-CB1A-C2D4-DBF8-5E9BF9FF0891}"/>
              </a:ext>
            </a:extLst>
          </p:cNvPr>
          <p:cNvSpPr txBox="1">
            <a:spLocks/>
          </p:cNvSpPr>
          <p:nvPr/>
        </p:nvSpPr>
        <p:spPr>
          <a:xfrm>
            <a:off x="336309"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Verteilung singulärer vs. multipler Inselautoantikörper nach Alter in der </a:t>
            </a:r>
            <a:r>
              <a:rPr kumimoji="0" lang="de-DE" sz="2000" b="1" i="0" u="none" strike="noStrike" kern="1200" cap="none" spc="0" normalizeH="0" baseline="0" noProof="0" dirty="0" err="1">
                <a:ln>
                  <a:noFill/>
                </a:ln>
                <a:solidFill>
                  <a:srgbClr val="7030A0"/>
                </a:solidFill>
                <a:effectLst/>
                <a:uLnTx/>
                <a:uFillTx/>
                <a:latin typeface="Verdana"/>
                <a:ea typeface="+mn-ea"/>
                <a:cs typeface="+mn-cs"/>
              </a:rPr>
              <a:t>TrialNet</a:t>
            </a:r>
            <a:r>
              <a:rPr kumimoji="0" lang="de-DE" sz="2000" b="1" i="0" u="none" strike="noStrike" kern="1200" cap="none" spc="0" normalizeH="0" baseline="0" noProof="0" dirty="0">
                <a:ln>
                  <a:noFill/>
                </a:ln>
                <a:solidFill>
                  <a:srgbClr val="7030A0"/>
                </a:solidFill>
                <a:effectLst/>
                <a:uLnTx/>
                <a:uFillTx/>
                <a:latin typeface="Verdana"/>
                <a:ea typeface="+mn-ea"/>
                <a:cs typeface="+mn-cs"/>
              </a:rPr>
              <a:t> PTP-Studie</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noProof="0" dirty="0">
                <a:ln>
                  <a:noFill/>
                </a:ln>
                <a:solidFill>
                  <a:srgbClr val="7030A0"/>
                </a:solidFill>
                <a:effectLst/>
                <a:uLnTx/>
                <a:uFillTx/>
                <a:latin typeface="Verdana"/>
                <a:ea typeface="+mn-ea"/>
                <a:cs typeface="+mn-cs"/>
              </a:rPr>
              <a:t>*</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8" name="Footer Placeholder 4">
            <a:extLst>
              <a:ext uri="{FF2B5EF4-FFF2-40B4-BE49-F238E27FC236}">
                <a16:creationId xmlns:a16="http://schemas.microsoft.com/office/drawing/2014/main" id="{CF86B21B-EC33-01DA-7327-7D90066AB1C8}"/>
              </a:ext>
            </a:extLst>
          </p:cNvPr>
          <p:cNvSpPr txBox="1"/>
          <p:nvPr/>
        </p:nvSpPr>
        <p:spPr>
          <a:xfrm>
            <a:off x="336310" y="4697651"/>
            <a:ext cx="8478000" cy="435110"/>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lang="de-DE" sz="600" dirty="0">
                <a:solidFill>
                  <a:srgbClr val="404040"/>
                </a:solidFill>
                <a:latin typeface="+mn-lt"/>
                <a:ea typeface="Verdana"/>
                <a:cs typeface="Verdana"/>
              </a:rPr>
              <a:t>Abbildung modifiziert nach So M 2022</a:t>
            </a:r>
            <a:r>
              <a:rPr lang="de-DE" sz="600" baseline="30000" dirty="0">
                <a:solidFill>
                  <a:srgbClr val="404040"/>
                </a:solidFill>
                <a:latin typeface="+mn-lt"/>
                <a:ea typeface="Verdana"/>
                <a:cs typeface="Verdana"/>
              </a:rPr>
              <a:t>1</a:t>
            </a:r>
            <a:r>
              <a:rPr lang="de-DE" sz="600" dirty="0">
                <a:solidFill>
                  <a:srgbClr val="404040"/>
                </a:solidFill>
                <a:latin typeface="+mn-lt"/>
                <a:ea typeface="Verdana"/>
                <a:cs typeface="Verdana"/>
              </a:rPr>
              <a:t>. </a:t>
            </a:r>
            <a:r>
              <a:rPr kumimoji="0" lang="de-DE" sz="600" b="0" i="0" u="none" strike="noStrike" kern="1200" cap="none" spc="0" normalizeH="0" baseline="0" noProof="0" dirty="0">
                <a:ln>
                  <a:noFill/>
                </a:ln>
                <a:solidFill>
                  <a:srgbClr val="404040"/>
                </a:solidFill>
                <a:effectLst/>
                <a:uLnTx/>
                <a:uFillTx/>
                <a:latin typeface="+mn-lt"/>
                <a:ea typeface="Verdana"/>
                <a:cs typeface="Verdana"/>
              </a:rPr>
              <a:t>* Daten von 4.893 Teilnehmern mit einem </a:t>
            </a:r>
            <a:r>
              <a:rPr kumimoji="0" lang="de-DE" sz="600" b="0" i="0" u="none" strike="noStrike" kern="1200" cap="none" spc="0" normalizeH="0" baseline="0" noProof="0" dirty="0" err="1">
                <a:ln>
                  <a:noFill/>
                </a:ln>
                <a:solidFill>
                  <a:srgbClr val="404040"/>
                </a:solidFill>
                <a:effectLst/>
                <a:uLnTx/>
                <a:uFillTx/>
                <a:latin typeface="+mn-lt"/>
                <a:ea typeface="Verdana"/>
                <a:cs typeface="Verdana"/>
              </a:rPr>
              <a:t>IAk</a:t>
            </a:r>
            <a:r>
              <a:rPr kumimoji="0" lang="de-DE" sz="600" b="0" i="0" u="none" strike="noStrike" kern="1200" cap="none" spc="0" normalizeH="0" baseline="0" noProof="0" dirty="0">
                <a:ln>
                  <a:noFill/>
                </a:ln>
                <a:solidFill>
                  <a:srgbClr val="404040"/>
                </a:solidFill>
                <a:effectLst/>
                <a:uLnTx/>
                <a:uFillTx/>
                <a:latin typeface="+mn-lt"/>
                <a:ea typeface="Verdana"/>
                <a:cs typeface="Verdana"/>
              </a:rPr>
              <a:t> und 3.856 Teilnehmern mit mehreren </a:t>
            </a:r>
            <a:r>
              <a:rPr kumimoji="0" lang="de-DE" sz="600" b="0" i="0" u="none" strike="noStrike" kern="1200" cap="none" spc="0" normalizeH="0" baseline="0" noProof="0" dirty="0" err="1">
                <a:ln>
                  <a:noFill/>
                </a:ln>
                <a:solidFill>
                  <a:srgbClr val="404040"/>
                </a:solidFill>
                <a:effectLst/>
                <a:uLnTx/>
                <a:uFillTx/>
                <a:latin typeface="+mn-lt"/>
                <a:ea typeface="Verdana"/>
                <a:cs typeface="Verdana"/>
              </a:rPr>
              <a:t>IAk</a:t>
            </a:r>
            <a:r>
              <a:rPr kumimoji="0" lang="de-DE" sz="600" b="0" i="0" u="none" strike="noStrike" kern="1200" cap="none" spc="0" normalizeH="0" baseline="0" noProof="0" dirty="0">
                <a:ln>
                  <a:noFill/>
                </a:ln>
                <a:solidFill>
                  <a:srgbClr val="404040"/>
                </a:solidFill>
                <a:effectLst/>
                <a:uLnTx/>
                <a:uFillTx/>
                <a:latin typeface="+mn-lt"/>
                <a:ea typeface="Verdana"/>
                <a:cs typeface="Verdana"/>
              </a:rPr>
              <a:t> aus der </a:t>
            </a:r>
            <a:r>
              <a:rPr kumimoji="0" lang="de-DE" sz="600" b="0" i="0" u="none" strike="noStrike" kern="1200" cap="none" spc="0" normalizeH="0" baseline="0" noProof="0" dirty="0" err="1">
                <a:ln>
                  <a:noFill/>
                </a:ln>
                <a:solidFill>
                  <a:srgbClr val="404040"/>
                </a:solidFill>
                <a:effectLst/>
                <a:uLnTx/>
                <a:uFillTx/>
                <a:latin typeface="+mn-lt"/>
                <a:ea typeface="Verdana"/>
                <a:cs typeface="Verdana"/>
              </a:rPr>
              <a:t>TrialNet</a:t>
            </a:r>
            <a:r>
              <a:rPr kumimoji="0" lang="de-DE" sz="600" b="0" i="0" u="none" strike="noStrike" kern="1200" cap="none" spc="0" normalizeH="0" baseline="0" noProof="0" dirty="0">
                <a:ln>
                  <a:noFill/>
                </a:ln>
                <a:solidFill>
                  <a:srgbClr val="404040"/>
                </a:solidFill>
                <a:effectLst/>
                <a:uLnTx/>
                <a:uFillTx/>
                <a:latin typeface="+mn-lt"/>
                <a:ea typeface="Verdana"/>
                <a:cs typeface="Verdana"/>
              </a:rPr>
              <a:t> </a:t>
            </a:r>
            <a:r>
              <a:rPr kumimoji="0" lang="de-DE" sz="600" b="0" i="0" u="none" strike="noStrike" kern="1200" cap="none" spc="0" normalizeH="0" baseline="0" noProof="0" dirty="0" err="1">
                <a:ln>
                  <a:noFill/>
                </a:ln>
                <a:solidFill>
                  <a:srgbClr val="404040"/>
                </a:solidFill>
                <a:effectLst/>
                <a:uLnTx/>
                <a:uFillTx/>
                <a:latin typeface="+mn-lt"/>
                <a:ea typeface="Verdana"/>
                <a:cs typeface="Verdana"/>
              </a:rPr>
              <a:t>Pathway</a:t>
            </a:r>
            <a:r>
              <a:rPr kumimoji="0" lang="de-DE" sz="600" b="0" i="0" u="none" strike="noStrike" kern="1200" cap="none" spc="0" normalizeH="0" baseline="0" noProof="0" dirty="0">
                <a:ln>
                  <a:noFill/>
                </a:ln>
                <a:solidFill>
                  <a:srgbClr val="404040"/>
                </a:solidFill>
                <a:effectLst/>
                <a:uLnTx/>
                <a:uFillTx/>
                <a:latin typeface="+mn-lt"/>
                <a:ea typeface="Verdana"/>
                <a:cs typeface="Verdana"/>
              </a:rPr>
              <a:t> </a:t>
            </a:r>
            <a:r>
              <a:rPr kumimoji="0" lang="de-DE" sz="600" b="0" i="0" u="none" strike="noStrike" kern="1200" cap="none" spc="0" normalizeH="0" baseline="0" noProof="0" dirty="0" err="1">
                <a:ln>
                  <a:noFill/>
                </a:ln>
                <a:solidFill>
                  <a:srgbClr val="404040"/>
                </a:solidFill>
                <a:effectLst/>
                <a:uLnTx/>
                <a:uFillTx/>
                <a:latin typeface="+mn-lt"/>
                <a:ea typeface="Verdana"/>
                <a:cs typeface="Verdana"/>
              </a:rPr>
              <a:t>to</a:t>
            </a:r>
            <a:r>
              <a:rPr kumimoji="0" lang="de-DE" sz="600" b="0" i="0" u="none" strike="noStrike" kern="1200" cap="none" spc="0" normalizeH="0" baseline="0" noProof="0" dirty="0">
                <a:ln>
                  <a:noFill/>
                </a:ln>
                <a:solidFill>
                  <a:srgbClr val="404040"/>
                </a:solidFill>
                <a:effectLst/>
                <a:uLnTx/>
                <a:uFillTx/>
                <a:latin typeface="+mn-lt"/>
                <a:ea typeface="Verdana"/>
                <a:cs typeface="Verdana"/>
              </a:rPr>
              <a:t> </a:t>
            </a:r>
            <a:r>
              <a:rPr kumimoji="0" lang="de-DE" sz="600" b="0" i="0" u="none" strike="noStrike" kern="1200" cap="none" spc="0" normalizeH="0" baseline="0" noProof="0" dirty="0" err="1">
                <a:ln>
                  <a:noFill/>
                </a:ln>
                <a:solidFill>
                  <a:srgbClr val="404040"/>
                </a:solidFill>
                <a:effectLst/>
                <a:uLnTx/>
                <a:uFillTx/>
                <a:latin typeface="+mn-lt"/>
                <a:ea typeface="Verdana"/>
                <a:cs typeface="Verdana"/>
              </a:rPr>
              <a:t>Prevention</a:t>
            </a:r>
            <a:r>
              <a:rPr kumimoji="0" lang="de-DE" sz="600" b="0" i="0" u="none" strike="noStrike" kern="1200" cap="none" spc="0" normalizeH="0" baseline="0" noProof="0" dirty="0">
                <a:ln>
                  <a:noFill/>
                </a:ln>
                <a:solidFill>
                  <a:srgbClr val="404040"/>
                </a:solidFill>
                <a:effectLst/>
                <a:uLnTx/>
                <a:uFillTx/>
                <a:latin typeface="+mn-lt"/>
                <a:ea typeface="Verdana"/>
                <a:cs typeface="Verdana"/>
              </a:rPr>
              <a:t> (PTP)-Studie (2004-2019), die Verwandte von Menschen mit T1D im Alter von 1-45 Jahren einschloss.</a:t>
            </a:r>
            <a:r>
              <a:rPr kumimoji="0" lang="de-DE" sz="600" b="0" i="0" u="none" strike="noStrike" kern="1200" cap="none" spc="0" normalizeH="0" baseline="30000" noProof="0" dirty="0">
                <a:ln>
                  <a:noFill/>
                </a:ln>
                <a:solidFill>
                  <a:srgbClr val="404040"/>
                </a:solidFill>
                <a:effectLst/>
                <a:uLnTx/>
                <a:uFillTx/>
                <a:latin typeface="+mn-lt"/>
                <a:ea typeface="Verdana"/>
                <a:cs typeface="Verdana"/>
              </a:rPr>
              <a:t>1</a:t>
            </a:r>
            <a:r>
              <a:rPr lang="de-DE" sz="600" dirty="0">
                <a:solidFill>
                  <a:srgbClr val="404040"/>
                </a:solidFill>
                <a:latin typeface="+mn-lt"/>
                <a:ea typeface="Verdana"/>
                <a:cs typeface="Verdana"/>
              </a:rPr>
              <a:t> IA</a:t>
            </a:r>
            <a:r>
              <a:rPr kumimoji="0" lang="de" sz="600" b="0" i="0" u="none" strike="noStrike" kern="1200" cap="none" spc="0" normalizeH="0" baseline="0" noProof="0" dirty="0">
                <a:ln>
                  <a:noFill/>
                </a:ln>
                <a:solidFill>
                  <a:srgbClr val="404040"/>
                </a:solidFill>
                <a:effectLst/>
                <a:uLnTx/>
                <a:uFillTx/>
                <a:latin typeface="+mn-lt"/>
                <a:ea typeface="Verdana"/>
                <a:cs typeface="Verdana"/>
              </a:rPr>
              <a:t>k: Inselautoantikörper; T1D: Typ-1-Diabetes.</a:t>
            </a:r>
          </a:p>
          <a:p>
            <a:pPr marL="0" lvl="0" indent="0" defTabSz="685783">
              <a:spcBef>
                <a:spcPts val="30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e-DE" sz="600" dirty="0">
                <a:solidFill>
                  <a:srgbClr val="404040"/>
                </a:solidFill>
                <a:latin typeface="+mn-lt"/>
                <a:ea typeface="Verdana"/>
                <a:cs typeface="Verdana"/>
              </a:rPr>
              <a:t>So M </a:t>
            </a:r>
            <a:r>
              <a:rPr lang="de-DE" sz="600" i="1" dirty="0">
                <a:solidFill>
                  <a:srgbClr val="404040"/>
                </a:solidFill>
                <a:latin typeface="+mn-lt"/>
                <a:ea typeface="Verdana"/>
                <a:cs typeface="Verdana"/>
              </a:rPr>
              <a:t>et al. </a:t>
            </a:r>
            <a:r>
              <a:rPr lang="de-DE" sz="600" i="1" dirty="0" err="1">
                <a:solidFill>
                  <a:srgbClr val="404040"/>
                </a:solidFill>
                <a:latin typeface="+mn-lt"/>
                <a:ea typeface="Verdana"/>
                <a:cs typeface="Verdana"/>
              </a:rPr>
              <a:t>Diabetologia</a:t>
            </a:r>
            <a:r>
              <a:rPr lang="de-DE" sz="600" i="1" dirty="0">
                <a:solidFill>
                  <a:srgbClr val="404040"/>
                </a:solidFill>
                <a:latin typeface="+mn-lt"/>
                <a:ea typeface="Verdana"/>
                <a:cs typeface="Verdana"/>
              </a:rPr>
              <a:t> </a:t>
            </a:r>
            <a:r>
              <a:rPr lang="de-DE" sz="600" dirty="0">
                <a:solidFill>
                  <a:srgbClr val="404040"/>
                </a:solidFill>
                <a:latin typeface="+mn-lt"/>
                <a:ea typeface="Verdana"/>
                <a:cs typeface="Verdana"/>
              </a:rPr>
              <a:t>2022; 65: 684–94.</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grpSp>
        <p:nvGrpSpPr>
          <p:cNvPr id="26" name="Gruppieren 25">
            <a:extLst>
              <a:ext uri="{FF2B5EF4-FFF2-40B4-BE49-F238E27FC236}">
                <a16:creationId xmlns:a16="http://schemas.microsoft.com/office/drawing/2014/main" id="{291CB5DF-585E-4A3E-414A-F6499F790C04}"/>
              </a:ext>
            </a:extLst>
          </p:cNvPr>
          <p:cNvGrpSpPr/>
          <p:nvPr/>
        </p:nvGrpSpPr>
        <p:grpSpPr>
          <a:xfrm>
            <a:off x="499309" y="930425"/>
            <a:ext cx="5149517" cy="3644218"/>
            <a:chOff x="1997241" y="1008630"/>
            <a:chExt cx="5149517" cy="3644218"/>
          </a:xfrm>
        </p:grpSpPr>
        <p:pic>
          <p:nvPicPr>
            <p:cNvPr id="20" name="Grafik 19">
              <a:extLst>
                <a:ext uri="{FF2B5EF4-FFF2-40B4-BE49-F238E27FC236}">
                  <a16:creationId xmlns:a16="http://schemas.microsoft.com/office/drawing/2014/main" id="{092215F6-256D-6022-E21A-32DE5F76CB98}"/>
                </a:ext>
              </a:extLst>
            </p:cNvPr>
            <p:cNvPicPr>
              <a:picLocks noChangeAspect="1"/>
            </p:cNvPicPr>
            <p:nvPr/>
          </p:nvPicPr>
          <p:blipFill>
            <a:blip r:embed="rId3"/>
            <a:stretch>
              <a:fillRect/>
            </a:stretch>
          </p:blipFill>
          <p:spPr>
            <a:xfrm>
              <a:off x="1997241" y="1008630"/>
              <a:ext cx="5149517" cy="3644218"/>
            </a:xfrm>
            <a:prstGeom prst="rect">
              <a:avLst/>
            </a:prstGeom>
          </p:spPr>
        </p:pic>
        <p:sp>
          <p:nvSpPr>
            <p:cNvPr id="21" name="Textfeld 20">
              <a:extLst>
                <a:ext uri="{FF2B5EF4-FFF2-40B4-BE49-F238E27FC236}">
                  <a16:creationId xmlns:a16="http://schemas.microsoft.com/office/drawing/2014/main" id="{4FBC2DA3-EDEE-64D3-0DCE-324FBB2A34A4}"/>
                </a:ext>
              </a:extLst>
            </p:cNvPr>
            <p:cNvSpPr txBox="1"/>
            <p:nvPr/>
          </p:nvSpPr>
          <p:spPr>
            <a:xfrm>
              <a:off x="3449889" y="1136985"/>
              <a:ext cx="1221488" cy="138499"/>
            </a:xfrm>
            <a:prstGeom prst="rect">
              <a:avLst/>
            </a:prstGeom>
            <a:solidFill>
              <a:schemeClr val="bg1"/>
            </a:solidFill>
          </p:spPr>
          <p:txBody>
            <a:bodyPr wrap="none" lIns="0" tIns="0" rIns="0" bIns="0" rtlCol="0">
              <a:spAutoFit/>
            </a:bodyPr>
            <a:lstStyle/>
            <a:p>
              <a:r>
                <a:rPr lang="de-DE" sz="900"/>
                <a:t>Autoantikörperstatus</a:t>
              </a:r>
            </a:p>
          </p:txBody>
        </p:sp>
        <p:sp>
          <p:nvSpPr>
            <p:cNvPr id="22" name="Textfeld 21">
              <a:extLst>
                <a:ext uri="{FF2B5EF4-FFF2-40B4-BE49-F238E27FC236}">
                  <a16:creationId xmlns:a16="http://schemas.microsoft.com/office/drawing/2014/main" id="{D3D60B3A-CB64-E13E-2EBF-246D2D251D25}"/>
                </a:ext>
              </a:extLst>
            </p:cNvPr>
            <p:cNvSpPr txBox="1"/>
            <p:nvPr/>
          </p:nvSpPr>
          <p:spPr>
            <a:xfrm rot="16200000">
              <a:off x="1231168" y="2783241"/>
              <a:ext cx="1911006" cy="138499"/>
            </a:xfrm>
            <a:prstGeom prst="rect">
              <a:avLst/>
            </a:prstGeom>
            <a:solidFill>
              <a:schemeClr val="bg1"/>
            </a:solidFill>
          </p:spPr>
          <p:txBody>
            <a:bodyPr wrap="square" lIns="0" tIns="0" rIns="0" bIns="0" rtlCol="0">
              <a:spAutoFit/>
            </a:bodyPr>
            <a:lstStyle/>
            <a:p>
              <a:pPr algn="ctr"/>
              <a:r>
                <a:rPr lang="de-DE" sz="900"/>
                <a:t>Anzahl </a:t>
              </a:r>
              <a:r>
                <a:rPr lang="de-DE" sz="900" err="1"/>
                <a:t>IAk</a:t>
              </a:r>
              <a:r>
                <a:rPr lang="de-DE" sz="900"/>
                <a:t>-positiver Teilnehmer</a:t>
              </a:r>
            </a:p>
          </p:txBody>
        </p:sp>
        <p:sp>
          <p:nvSpPr>
            <p:cNvPr id="23" name="Textfeld 22">
              <a:extLst>
                <a:ext uri="{FF2B5EF4-FFF2-40B4-BE49-F238E27FC236}">
                  <a16:creationId xmlns:a16="http://schemas.microsoft.com/office/drawing/2014/main" id="{8AB716CA-C034-1320-4C3E-3EBF88F7B45F}"/>
                </a:ext>
              </a:extLst>
            </p:cNvPr>
            <p:cNvSpPr txBox="1"/>
            <p:nvPr/>
          </p:nvSpPr>
          <p:spPr>
            <a:xfrm>
              <a:off x="4035786" y="4369711"/>
              <a:ext cx="1271182" cy="138499"/>
            </a:xfrm>
            <a:prstGeom prst="rect">
              <a:avLst/>
            </a:prstGeom>
            <a:solidFill>
              <a:schemeClr val="bg1"/>
            </a:solidFill>
          </p:spPr>
          <p:txBody>
            <a:bodyPr wrap="square" lIns="0" tIns="0" rIns="0" bIns="0" rtlCol="0">
              <a:spAutoFit/>
            </a:bodyPr>
            <a:lstStyle/>
            <a:p>
              <a:pPr algn="ctr"/>
              <a:r>
                <a:rPr lang="de-DE" sz="900"/>
                <a:t>Baseline-Alter [Jahre]</a:t>
              </a:r>
            </a:p>
          </p:txBody>
        </p:sp>
        <p:sp>
          <p:nvSpPr>
            <p:cNvPr id="24" name="Textfeld 23">
              <a:extLst>
                <a:ext uri="{FF2B5EF4-FFF2-40B4-BE49-F238E27FC236}">
                  <a16:creationId xmlns:a16="http://schemas.microsoft.com/office/drawing/2014/main" id="{1D37E7FC-8C27-F1FA-2A59-7404A28373D0}"/>
                </a:ext>
              </a:extLst>
            </p:cNvPr>
            <p:cNvSpPr txBox="1"/>
            <p:nvPr/>
          </p:nvSpPr>
          <p:spPr>
            <a:xfrm>
              <a:off x="4915042" y="1152373"/>
              <a:ext cx="347852" cy="107722"/>
            </a:xfrm>
            <a:prstGeom prst="rect">
              <a:avLst/>
            </a:prstGeom>
            <a:solidFill>
              <a:schemeClr val="bg1"/>
            </a:solidFill>
          </p:spPr>
          <p:txBody>
            <a:bodyPr wrap="none" lIns="0" tIns="0" rIns="0" bIns="0" rtlCol="0">
              <a:spAutoFit/>
            </a:bodyPr>
            <a:lstStyle/>
            <a:p>
              <a:r>
                <a:rPr lang="de-DE" sz="700"/>
                <a:t>Multipel</a:t>
              </a:r>
            </a:p>
          </p:txBody>
        </p:sp>
        <p:sp>
          <p:nvSpPr>
            <p:cNvPr id="25" name="Textfeld 24">
              <a:extLst>
                <a:ext uri="{FF2B5EF4-FFF2-40B4-BE49-F238E27FC236}">
                  <a16:creationId xmlns:a16="http://schemas.microsoft.com/office/drawing/2014/main" id="{30CA2864-03A8-BA68-D5A0-48091F8C8BA6}"/>
                </a:ext>
              </a:extLst>
            </p:cNvPr>
            <p:cNvSpPr txBox="1"/>
            <p:nvPr/>
          </p:nvSpPr>
          <p:spPr>
            <a:xfrm>
              <a:off x="5509854" y="1152373"/>
              <a:ext cx="476443" cy="107722"/>
            </a:xfrm>
            <a:prstGeom prst="rect">
              <a:avLst/>
            </a:prstGeom>
            <a:solidFill>
              <a:schemeClr val="bg1"/>
            </a:solidFill>
          </p:spPr>
          <p:txBody>
            <a:bodyPr wrap="square" lIns="0" tIns="0" rIns="0" bIns="0" rtlCol="0">
              <a:spAutoFit/>
            </a:bodyPr>
            <a:lstStyle/>
            <a:p>
              <a:r>
                <a:rPr lang="de-DE" sz="700" dirty="0"/>
                <a:t>Singulär</a:t>
              </a:r>
            </a:p>
          </p:txBody>
        </p:sp>
      </p:grpSp>
      <p:sp>
        <p:nvSpPr>
          <p:cNvPr id="27" name="Rechteck 26">
            <a:extLst>
              <a:ext uri="{FF2B5EF4-FFF2-40B4-BE49-F238E27FC236}">
                <a16:creationId xmlns:a16="http://schemas.microsoft.com/office/drawing/2014/main" id="{0FC1262D-B1D7-0734-2FB9-F4FC4A56C419}"/>
              </a:ext>
            </a:extLst>
          </p:cNvPr>
          <p:cNvSpPr/>
          <p:nvPr/>
        </p:nvSpPr>
        <p:spPr>
          <a:xfrm>
            <a:off x="499308" y="930425"/>
            <a:ext cx="5149517" cy="3644218"/>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28" name="Rechteck: abgerundete Ecken 27">
            <a:extLst>
              <a:ext uri="{FF2B5EF4-FFF2-40B4-BE49-F238E27FC236}">
                <a16:creationId xmlns:a16="http://schemas.microsoft.com/office/drawing/2014/main" id="{19E95E91-F9EE-6576-3714-6554507796C2}"/>
              </a:ext>
            </a:extLst>
          </p:cNvPr>
          <p:cNvSpPr/>
          <p:nvPr/>
        </p:nvSpPr>
        <p:spPr>
          <a:xfrm>
            <a:off x="5931569" y="1364356"/>
            <a:ext cx="2664084" cy="277635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rPr>
              <a:t>Im </a:t>
            </a:r>
            <a:r>
              <a:rPr lang="de-DE" sz="1100" b="1">
                <a:solidFill>
                  <a:schemeClr val="bg1"/>
                </a:solidFill>
              </a:rPr>
              <a:t>Kindesalter bis 10 Jahre </a:t>
            </a:r>
            <a:r>
              <a:rPr lang="de-DE" sz="1100">
                <a:solidFill>
                  <a:schemeClr val="bg1"/>
                </a:solidFill>
              </a:rPr>
              <a:t>lag vorwiegend ein </a:t>
            </a:r>
            <a:r>
              <a:rPr lang="de-DE" sz="1100" b="1">
                <a:solidFill>
                  <a:schemeClr val="bg1"/>
                </a:solidFill>
              </a:rPr>
              <a:t>multipler </a:t>
            </a:r>
            <a:r>
              <a:rPr lang="de-DE" sz="1100" b="1" err="1">
                <a:solidFill>
                  <a:schemeClr val="bg1"/>
                </a:solidFill>
              </a:rPr>
              <a:t>IAk</a:t>
            </a:r>
            <a:r>
              <a:rPr lang="de-DE" sz="1100" b="1">
                <a:solidFill>
                  <a:schemeClr val="bg1"/>
                </a:solidFill>
              </a:rPr>
              <a:t>-Status</a:t>
            </a:r>
            <a:r>
              <a:rPr lang="de-DE" sz="1100">
                <a:solidFill>
                  <a:schemeClr val="bg1"/>
                </a:solidFill>
              </a:rPr>
              <a:t> vor</a:t>
            </a:r>
          </a:p>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cs typeface="Arial" panose="020B0604020202020204" pitchFamily="34" charset="0"/>
              </a:rPr>
              <a:t>Zwischen 11 und 18 Jahren lag in etwa zu gleichen Teilen singulärer oder multipler </a:t>
            </a:r>
            <a:r>
              <a:rPr lang="de-DE" sz="1100" err="1">
                <a:solidFill>
                  <a:schemeClr val="bg1"/>
                </a:solidFill>
                <a:cs typeface="Arial" panose="020B0604020202020204" pitchFamily="34" charset="0"/>
              </a:rPr>
              <a:t>IAk</a:t>
            </a:r>
            <a:r>
              <a:rPr lang="de-DE" sz="1100">
                <a:solidFill>
                  <a:schemeClr val="bg1"/>
                </a:solidFill>
                <a:cs typeface="Arial" panose="020B0604020202020204" pitchFamily="34" charset="0"/>
              </a:rPr>
              <a:t>-Status vor</a:t>
            </a:r>
          </a:p>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cs typeface="Arial" panose="020B0604020202020204" pitchFamily="34" charset="0"/>
              </a:rPr>
              <a:t>Im </a:t>
            </a:r>
            <a:r>
              <a:rPr lang="de-DE" sz="1100" b="1">
                <a:solidFill>
                  <a:schemeClr val="bg1"/>
                </a:solidFill>
                <a:cs typeface="Arial" panose="020B0604020202020204" pitchFamily="34" charset="0"/>
              </a:rPr>
              <a:t>Erwachsenenalter ab      19 Jahren</a:t>
            </a:r>
            <a:r>
              <a:rPr lang="de-DE" sz="1100">
                <a:solidFill>
                  <a:schemeClr val="bg1"/>
                </a:solidFill>
                <a:cs typeface="Arial" panose="020B0604020202020204" pitchFamily="34" charset="0"/>
              </a:rPr>
              <a:t> zunehmend lag vorwiegend ein </a:t>
            </a:r>
            <a:r>
              <a:rPr lang="de-DE" sz="1100" b="1">
                <a:solidFill>
                  <a:schemeClr val="bg1"/>
                </a:solidFill>
                <a:cs typeface="Arial" panose="020B0604020202020204" pitchFamily="34" charset="0"/>
              </a:rPr>
              <a:t>singulärer </a:t>
            </a:r>
            <a:r>
              <a:rPr lang="de-DE" sz="1100" b="1" err="1">
                <a:solidFill>
                  <a:schemeClr val="bg1"/>
                </a:solidFill>
                <a:cs typeface="Arial" panose="020B0604020202020204" pitchFamily="34" charset="0"/>
              </a:rPr>
              <a:t>IAk</a:t>
            </a:r>
            <a:r>
              <a:rPr lang="de-DE" sz="1100" b="1">
                <a:solidFill>
                  <a:schemeClr val="bg1"/>
                </a:solidFill>
                <a:cs typeface="Arial" panose="020B0604020202020204" pitchFamily="34" charset="0"/>
              </a:rPr>
              <a:t>-Status</a:t>
            </a:r>
            <a:r>
              <a:rPr lang="de-DE" sz="1100">
                <a:solidFill>
                  <a:schemeClr val="bg1"/>
                </a:solidFill>
                <a:cs typeface="Arial" panose="020B0604020202020204" pitchFamily="34" charset="0"/>
              </a:rPr>
              <a:t> vor</a:t>
            </a:r>
            <a:endParaRPr lang="en-US" sz="900">
              <a:solidFill>
                <a:schemeClr val="bg1"/>
              </a:solidFill>
              <a:cs typeface="Arial" panose="020B0604020202020204" pitchFamily="34" charset="0"/>
            </a:endParaRPr>
          </a:p>
        </p:txBody>
      </p:sp>
    </p:spTree>
    <p:extLst>
      <p:ext uri="{BB962C8B-B14F-4D97-AF65-F5344CB8AC3E}">
        <p14:creationId xmlns:p14="http://schemas.microsoft.com/office/powerpoint/2010/main" val="2741249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3F2982-7C86-9DBD-814B-BE02504DC958}"/>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E3751E3C-CE78-F4A5-19EB-78D808194D9D}"/>
              </a:ext>
            </a:extLst>
          </p:cNvPr>
          <p:cNvSpPr txBox="1">
            <a:spLocks/>
          </p:cNvSpPr>
          <p:nvPr/>
        </p:nvSpPr>
        <p:spPr>
          <a:xfrm>
            <a:off x="314921"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Langsameres Absinken der C-Peptid-Spiegel bei Erwachsenen als </a:t>
            </a:r>
            <a:r>
              <a:rPr lang="de-DE" sz="2000" b="1" dirty="0">
                <a:solidFill>
                  <a:srgbClr val="7030A0"/>
                </a:solidFill>
                <a:latin typeface="Verdana"/>
              </a:rPr>
              <a:t>bei Kindern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noProof="0" dirty="0">
                <a:ln>
                  <a:noFill/>
                </a:ln>
                <a:solidFill>
                  <a:srgbClr val="7030A0"/>
                </a:solidFill>
                <a:effectLst/>
                <a:uLnTx/>
                <a:uFillTx/>
                <a:latin typeface="Verdana"/>
                <a:ea typeface="+mn-ea"/>
                <a:cs typeface="+mn-cs"/>
              </a:rPr>
              <a:t>*</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8" name="Footer Placeholder 4">
            <a:extLst>
              <a:ext uri="{FF2B5EF4-FFF2-40B4-BE49-F238E27FC236}">
                <a16:creationId xmlns:a16="http://schemas.microsoft.com/office/drawing/2014/main" id="{9F5A0FE9-1420-403C-01F6-4962D9E0A9B5}"/>
              </a:ext>
            </a:extLst>
          </p:cNvPr>
          <p:cNvSpPr txBox="1"/>
          <p:nvPr/>
        </p:nvSpPr>
        <p:spPr>
          <a:xfrm>
            <a:off x="314922" y="4694973"/>
            <a:ext cx="8478000" cy="435110"/>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mn-lt"/>
                <a:ea typeface="Verdana"/>
                <a:cs typeface="Verdana"/>
              </a:rPr>
              <a:t>* Basierend auf einem gemischten Modell, das an wiederholte Messungen von C-Peptid aus OGTTs angepasst wurde, die 24 Monate vor der (klinischen) T1D-Diagnose Stadium 3 bis 12 Monate nach der Diagnose durchgeführt wurden, mit Alter als kontinuierlicher Variable.</a:t>
            </a:r>
            <a:r>
              <a:rPr kumimoji="0" lang="de-DE" sz="600" b="0" i="0" u="none" strike="noStrike" kern="1200" cap="none" spc="0" normalizeH="0" baseline="30000" noProof="0" dirty="0">
                <a:ln>
                  <a:noFill/>
                </a:ln>
                <a:solidFill>
                  <a:srgbClr val="404040"/>
                </a:solidFill>
                <a:effectLst/>
                <a:uLnTx/>
                <a:uFillTx/>
                <a:latin typeface="+mn-lt"/>
                <a:ea typeface="Verdana"/>
                <a:cs typeface="Verdana"/>
              </a:rPr>
              <a:t>1 </a:t>
            </a:r>
          </a:p>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ct val="0"/>
              </a:spcBef>
              <a:buClr>
                <a:srgbClr val="2198DD"/>
              </a:buClr>
              <a:buNone/>
              <a:defRPr/>
            </a:pPr>
            <a:r>
              <a:rPr lang="de-DE" sz="600" dirty="0">
                <a:solidFill>
                  <a:srgbClr val="404040"/>
                </a:solidFill>
                <a:latin typeface="+mn-lt"/>
                <a:ea typeface="Verdana"/>
                <a:cs typeface="Verdana"/>
              </a:rPr>
              <a:t>OGTT: Oraler Glukosetoleranztest</a:t>
            </a:r>
            <a:r>
              <a:rPr kumimoji="0" lang="de" sz="600" b="0" i="0" u="none" strike="noStrike" kern="1200" cap="none" spc="0" normalizeH="0" baseline="0" noProof="0" dirty="0">
                <a:ln>
                  <a:noFill/>
                </a:ln>
                <a:solidFill>
                  <a:srgbClr val="404040"/>
                </a:solidFill>
                <a:effectLst/>
                <a:uLnTx/>
                <a:uFillTx/>
                <a:latin typeface="+mn-lt"/>
                <a:ea typeface="Verdana"/>
                <a:cs typeface="Verdana"/>
              </a:rPr>
              <a:t>; T1D: Typ-1-Diabetes.</a:t>
            </a:r>
          </a:p>
          <a:p>
            <a:pPr marL="0" lvl="0" indent="0" defTabSz="685783">
              <a:spcBef>
                <a:spcPts val="30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a-DK" sz="600" dirty="0">
                <a:solidFill>
                  <a:srgbClr val="404040"/>
                </a:solidFill>
                <a:latin typeface="+mn-lt"/>
                <a:ea typeface="Verdana"/>
                <a:cs typeface="Verdana"/>
              </a:rPr>
              <a:t>Bogun MM </a:t>
            </a:r>
            <a:r>
              <a:rPr lang="da-DK" sz="600" i="1" dirty="0">
                <a:solidFill>
                  <a:srgbClr val="404040"/>
                </a:solidFill>
                <a:latin typeface="+mn-lt"/>
                <a:ea typeface="Verdana"/>
                <a:cs typeface="Verdana"/>
              </a:rPr>
              <a:t>et al. Diabetes Care </a:t>
            </a:r>
            <a:r>
              <a:rPr lang="da-DK" sz="600" dirty="0">
                <a:solidFill>
                  <a:srgbClr val="404040"/>
                </a:solidFill>
                <a:latin typeface="+mn-lt"/>
                <a:ea typeface="Verdana"/>
                <a:cs typeface="Verdana"/>
              </a:rPr>
              <a:t>2020; 43: 1836–42</a:t>
            </a:r>
            <a:r>
              <a:rPr lang="de" sz="600" dirty="0">
                <a:solidFill>
                  <a:srgbClr val="404040"/>
                </a:solidFill>
                <a:latin typeface="+mn-lt"/>
                <a:ea typeface="Verdana"/>
                <a:cs typeface="Verdana"/>
              </a:rPr>
              <a:t>. </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sp>
        <p:nvSpPr>
          <p:cNvPr id="19" name="Rechteck: abgerundete Ecken 18">
            <a:extLst>
              <a:ext uri="{FF2B5EF4-FFF2-40B4-BE49-F238E27FC236}">
                <a16:creationId xmlns:a16="http://schemas.microsoft.com/office/drawing/2014/main" id="{CB818D2F-97C8-8756-35B4-C87FD2283EC3}"/>
              </a:ext>
            </a:extLst>
          </p:cNvPr>
          <p:cNvSpPr/>
          <p:nvPr/>
        </p:nvSpPr>
        <p:spPr>
          <a:xfrm>
            <a:off x="6457848" y="1326413"/>
            <a:ext cx="2131789" cy="2490674"/>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5000"/>
              </a:lnSpc>
              <a:spcAft>
                <a:spcPts val="1200"/>
              </a:spcAft>
              <a:buClr>
                <a:schemeClr val="accent2"/>
              </a:buClr>
              <a:buSzPct val="120000"/>
            </a:pPr>
            <a:r>
              <a:rPr lang="de-DE" sz="1100" dirty="0">
                <a:solidFill>
                  <a:schemeClr val="bg1"/>
                </a:solidFill>
              </a:rPr>
              <a:t>Basierend auf modell-prognostizierten Mittelwerten können die </a:t>
            </a:r>
            <a:r>
              <a:rPr lang="de-DE" sz="1100" b="1" dirty="0">
                <a:solidFill>
                  <a:schemeClr val="bg1"/>
                </a:solidFill>
              </a:rPr>
              <a:t>C-Peptid-Spiegel bei klinischer T1D-Manifestation im Erwachsenenalter langsamer absinken </a:t>
            </a:r>
            <a:r>
              <a:rPr lang="de-DE" sz="1100" dirty="0">
                <a:solidFill>
                  <a:schemeClr val="bg1"/>
                </a:solidFill>
              </a:rPr>
              <a:t>verglichen mit der T1D-Manifestation im Kindesalter</a:t>
            </a:r>
            <a:r>
              <a:rPr lang="de-DE" sz="1100" baseline="30000" dirty="0">
                <a:solidFill>
                  <a:schemeClr val="bg1"/>
                </a:solidFill>
              </a:rPr>
              <a:t>1</a:t>
            </a:r>
            <a:endParaRPr lang="en-US" sz="900" baseline="30000" dirty="0">
              <a:solidFill>
                <a:schemeClr val="bg1"/>
              </a:solidFill>
              <a:cs typeface="Arial" panose="020B0604020202020204" pitchFamily="34" charset="0"/>
            </a:endParaRPr>
          </a:p>
        </p:txBody>
      </p:sp>
      <p:grpSp>
        <p:nvGrpSpPr>
          <p:cNvPr id="203" name="Group 1">
            <a:extLst>
              <a:ext uri="{FF2B5EF4-FFF2-40B4-BE49-F238E27FC236}">
                <a16:creationId xmlns:a16="http://schemas.microsoft.com/office/drawing/2014/main" id="{92403CDF-0BE4-6721-317F-F84987B25EFD}"/>
              </a:ext>
            </a:extLst>
          </p:cNvPr>
          <p:cNvGrpSpPr/>
          <p:nvPr/>
        </p:nvGrpSpPr>
        <p:grpSpPr>
          <a:xfrm>
            <a:off x="339087" y="1243530"/>
            <a:ext cx="5505620" cy="3121422"/>
            <a:chOff x="289558" y="1460924"/>
            <a:chExt cx="8376139" cy="4718662"/>
          </a:xfrm>
        </p:grpSpPr>
        <p:sp>
          <p:nvSpPr>
            <p:cNvPr id="204" name="TextBox 2">
              <a:extLst>
                <a:ext uri="{FF2B5EF4-FFF2-40B4-BE49-F238E27FC236}">
                  <a16:creationId xmlns:a16="http://schemas.microsoft.com/office/drawing/2014/main" id="{A6932694-EAC9-557F-22BE-4E245F19CA12}"/>
                </a:ext>
              </a:extLst>
            </p:cNvPr>
            <p:cNvSpPr txBox="1"/>
            <p:nvPr/>
          </p:nvSpPr>
          <p:spPr>
            <a:xfrm>
              <a:off x="2576370" y="5807373"/>
              <a:ext cx="3275765" cy="372213"/>
            </a:xfrm>
            <a:prstGeom prst="rect">
              <a:avLst/>
            </a:prstGeom>
            <a:noFill/>
          </p:spPr>
          <p:txBody>
            <a:bodyPr wrap="none" rtlCol="0">
              <a:spAutoFit/>
            </a:bodyPr>
            <a:lstStyle/>
            <a:p>
              <a:pPr marL="0" marR="0" lvl="0" indent="0" algn="ctr" defTabSz="685783" eaLnBrk="1" fontAlgn="auto" latinLnBrk="0" hangingPunct="1">
                <a:lnSpc>
                  <a:spcPct val="100000"/>
                </a:lnSpc>
                <a:spcBef>
                  <a:spcPts val="0"/>
                </a:spcBef>
                <a:spcAft>
                  <a:spcPts val="0"/>
                </a:spcAft>
                <a:buClrTx/>
                <a:buSzTx/>
                <a:buFontTx/>
                <a:buNone/>
                <a:tabLst/>
                <a:defRPr/>
              </a:pPr>
              <a:r>
                <a:rPr kumimoji="0" lang="de" sz="1000" b="0" i="0" u="none" strike="noStrike" kern="0" cap="none" spc="0" normalizeH="0" baseline="0" noProof="0" dirty="0">
                  <a:ln>
                    <a:noFill/>
                  </a:ln>
                  <a:solidFill>
                    <a:srgbClr val="000000"/>
                  </a:solidFill>
                  <a:effectLst/>
                  <a:uLnTx/>
                  <a:uFillTx/>
                  <a:ea typeface="Verdana"/>
                  <a:cs typeface="Verdana"/>
                </a:rPr>
                <a:t>Zeit ab/bis Diagnose [Monate]</a:t>
              </a:r>
            </a:p>
          </p:txBody>
        </p:sp>
        <p:grpSp>
          <p:nvGrpSpPr>
            <p:cNvPr id="205" name="Group 5">
              <a:extLst>
                <a:ext uri="{FF2B5EF4-FFF2-40B4-BE49-F238E27FC236}">
                  <a16:creationId xmlns:a16="http://schemas.microsoft.com/office/drawing/2014/main" id="{3FE4661B-9964-BD25-2632-A467C3825B30}"/>
                </a:ext>
              </a:extLst>
            </p:cNvPr>
            <p:cNvGrpSpPr/>
            <p:nvPr/>
          </p:nvGrpSpPr>
          <p:grpSpPr>
            <a:xfrm>
              <a:off x="289558" y="5315334"/>
              <a:ext cx="6513826" cy="492408"/>
              <a:chOff x="289558" y="5315334"/>
              <a:chExt cx="6513826" cy="492408"/>
            </a:xfrm>
          </p:grpSpPr>
          <p:sp>
            <p:nvSpPr>
              <p:cNvPr id="240" name="TextBox 69">
                <a:extLst>
                  <a:ext uri="{FF2B5EF4-FFF2-40B4-BE49-F238E27FC236}">
                    <a16:creationId xmlns:a16="http://schemas.microsoft.com/office/drawing/2014/main" id="{32D6A75D-73B0-CDA9-B414-02BB56EF2480}"/>
                  </a:ext>
                </a:extLst>
              </p:cNvPr>
              <p:cNvSpPr txBox="1"/>
              <p:nvPr/>
            </p:nvSpPr>
            <p:spPr>
              <a:xfrm>
                <a:off x="1444613" y="5315334"/>
                <a:ext cx="446784" cy="492408"/>
              </a:xfrm>
              <a:prstGeom prst="rect">
                <a:avLst/>
              </a:prstGeom>
              <a:noFill/>
            </p:spPr>
            <p:txBody>
              <a:bodyPr wrap="none" rtlCol="0">
                <a:spAutoFit/>
              </a:bodyPr>
              <a:lstStyle/>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20</a:t>
                </a:r>
              </a:p>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18</a:t>
                </a:r>
              </a:p>
            </p:txBody>
          </p:sp>
          <p:sp>
            <p:nvSpPr>
              <p:cNvPr id="241" name="TextBox 70">
                <a:extLst>
                  <a:ext uri="{FF2B5EF4-FFF2-40B4-BE49-F238E27FC236}">
                    <a16:creationId xmlns:a16="http://schemas.microsoft.com/office/drawing/2014/main" id="{F41C87BC-576F-CBDE-AF14-571F9C440D9D}"/>
                  </a:ext>
                </a:extLst>
              </p:cNvPr>
              <p:cNvSpPr txBox="1"/>
              <p:nvPr/>
            </p:nvSpPr>
            <p:spPr>
              <a:xfrm>
                <a:off x="289558" y="5315334"/>
                <a:ext cx="1234510" cy="492406"/>
              </a:xfrm>
              <a:prstGeom prst="rect">
                <a:avLst/>
              </a:prstGeom>
              <a:noFill/>
            </p:spPr>
            <p:txBody>
              <a:bodyPr wrap="none" rtlCol="0">
                <a:spAutoFit/>
              </a:bodyPr>
              <a:lstStyle/>
              <a:p>
                <a:pPr marL="0" marR="0" lvl="0" indent="0" algn="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Nr. OGTT</a:t>
                </a:r>
              </a:p>
              <a:p>
                <a:pPr marL="0" marR="0" lvl="0" indent="0" algn="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Nr. Probanden</a:t>
                </a:r>
              </a:p>
            </p:txBody>
          </p:sp>
          <p:sp>
            <p:nvSpPr>
              <p:cNvPr id="242" name="TextBox 71">
                <a:extLst>
                  <a:ext uri="{FF2B5EF4-FFF2-40B4-BE49-F238E27FC236}">
                    <a16:creationId xmlns:a16="http://schemas.microsoft.com/office/drawing/2014/main" id="{48AE0E2E-5A9C-AB14-A03E-2EFAD52C0806}"/>
                  </a:ext>
                </a:extLst>
              </p:cNvPr>
              <p:cNvSpPr txBox="1"/>
              <p:nvPr/>
            </p:nvSpPr>
            <p:spPr>
              <a:xfrm>
                <a:off x="2292864" y="5315334"/>
                <a:ext cx="446784" cy="492406"/>
              </a:xfrm>
              <a:prstGeom prst="rect">
                <a:avLst/>
              </a:prstGeom>
              <a:noFill/>
            </p:spPr>
            <p:txBody>
              <a:bodyPr wrap="none" rtlCol="0">
                <a:spAutoFit/>
              </a:bodyPr>
              <a:lstStyle/>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73</a:t>
                </a:r>
              </a:p>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60</a:t>
                </a:r>
              </a:p>
            </p:txBody>
          </p:sp>
          <p:sp>
            <p:nvSpPr>
              <p:cNvPr id="243" name="TextBox 72">
                <a:extLst>
                  <a:ext uri="{FF2B5EF4-FFF2-40B4-BE49-F238E27FC236}">
                    <a16:creationId xmlns:a16="http://schemas.microsoft.com/office/drawing/2014/main" id="{8D5A8941-7C61-93F3-8BFB-EF4209E9EF77}"/>
                  </a:ext>
                </a:extLst>
              </p:cNvPr>
              <p:cNvSpPr txBox="1"/>
              <p:nvPr/>
            </p:nvSpPr>
            <p:spPr>
              <a:xfrm>
                <a:off x="3099180" y="5315334"/>
                <a:ext cx="446784" cy="492406"/>
              </a:xfrm>
              <a:prstGeom prst="rect">
                <a:avLst/>
              </a:prstGeom>
              <a:noFill/>
            </p:spPr>
            <p:txBody>
              <a:bodyPr wrap="none" rtlCol="0">
                <a:spAutoFit/>
              </a:bodyPr>
              <a:lstStyle/>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77</a:t>
                </a:r>
              </a:p>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66</a:t>
                </a:r>
              </a:p>
            </p:txBody>
          </p:sp>
          <p:sp>
            <p:nvSpPr>
              <p:cNvPr id="244" name="TextBox 73">
                <a:extLst>
                  <a:ext uri="{FF2B5EF4-FFF2-40B4-BE49-F238E27FC236}">
                    <a16:creationId xmlns:a16="http://schemas.microsoft.com/office/drawing/2014/main" id="{B914BD27-96AF-450A-A3D5-09768BD895D0}"/>
                  </a:ext>
                </a:extLst>
              </p:cNvPr>
              <p:cNvSpPr txBox="1"/>
              <p:nvPr/>
            </p:nvSpPr>
            <p:spPr>
              <a:xfrm>
                <a:off x="4658480" y="5315334"/>
                <a:ext cx="529703" cy="492406"/>
              </a:xfrm>
              <a:prstGeom prst="rect">
                <a:avLst/>
              </a:prstGeom>
              <a:noFill/>
            </p:spPr>
            <p:txBody>
              <a:bodyPr wrap="none" rtlCol="0">
                <a:spAutoFit/>
              </a:bodyPr>
              <a:lstStyle/>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193</a:t>
                </a:r>
              </a:p>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80</a:t>
                </a:r>
              </a:p>
            </p:txBody>
          </p:sp>
          <p:sp>
            <p:nvSpPr>
              <p:cNvPr id="245" name="TextBox 74">
                <a:extLst>
                  <a:ext uri="{FF2B5EF4-FFF2-40B4-BE49-F238E27FC236}">
                    <a16:creationId xmlns:a16="http://schemas.microsoft.com/office/drawing/2014/main" id="{E8E646D0-D17C-27A0-80D6-9ABEB815AC68}"/>
                  </a:ext>
                </a:extLst>
              </p:cNvPr>
              <p:cNvSpPr txBox="1"/>
              <p:nvPr/>
            </p:nvSpPr>
            <p:spPr>
              <a:xfrm>
                <a:off x="5537594" y="5315334"/>
                <a:ext cx="446784" cy="492406"/>
              </a:xfrm>
              <a:prstGeom prst="rect">
                <a:avLst/>
              </a:prstGeom>
              <a:noFill/>
            </p:spPr>
            <p:txBody>
              <a:bodyPr wrap="none" rtlCol="0">
                <a:spAutoFit/>
              </a:bodyPr>
              <a:lstStyle/>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67</a:t>
                </a:r>
              </a:p>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66</a:t>
                </a:r>
              </a:p>
            </p:txBody>
          </p:sp>
          <p:sp>
            <p:nvSpPr>
              <p:cNvPr id="246" name="TextBox 75">
                <a:extLst>
                  <a:ext uri="{FF2B5EF4-FFF2-40B4-BE49-F238E27FC236}">
                    <a16:creationId xmlns:a16="http://schemas.microsoft.com/office/drawing/2014/main" id="{32839044-6D2C-2E95-03C1-6DF8F474E992}"/>
                  </a:ext>
                </a:extLst>
              </p:cNvPr>
              <p:cNvSpPr txBox="1"/>
              <p:nvPr/>
            </p:nvSpPr>
            <p:spPr>
              <a:xfrm>
                <a:off x="6356600" y="5315334"/>
                <a:ext cx="446784" cy="492406"/>
              </a:xfrm>
              <a:prstGeom prst="rect">
                <a:avLst/>
              </a:prstGeom>
              <a:noFill/>
            </p:spPr>
            <p:txBody>
              <a:bodyPr wrap="none" rtlCol="0">
                <a:spAutoFit/>
              </a:bodyPr>
              <a:lstStyle/>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28</a:t>
                </a:r>
              </a:p>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28</a:t>
                </a:r>
              </a:p>
            </p:txBody>
          </p:sp>
          <p:sp>
            <p:nvSpPr>
              <p:cNvPr id="247" name="TextBox 76">
                <a:extLst>
                  <a:ext uri="{FF2B5EF4-FFF2-40B4-BE49-F238E27FC236}">
                    <a16:creationId xmlns:a16="http://schemas.microsoft.com/office/drawing/2014/main" id="{3FAF314C-96C5-4F7A-6328-0F00E7BEBA34}"/>
                  </a:ext>
                </a:extLst>
              </p:cNvPr>
              <p:cNvSpPr txBox="1"/>
              <p:nvPr/>
            </p:nvSpPr>
            <p:spPr>
              <a:xfrm>
                <a:off x="3933451" y="5315334"/>
                <a:ext cx="446784" cy="492406"/>
              </a:xfrm>
              <a:prstGeom prst="rect">
                <a:avLst/>
              </a:prstGeom>
              <a:noFill/>
            </p:spPr>
            <p:txBody>
              <a:bodyPr wrap="none" rtlCol="0">
                <a:spAutoFit/>
              </a:bodyPr>
              <a:lstStyle/>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93</a:t>
                </a:r>
              </a:p>
              <a:p>
                <a:pPr marL="0" marR="0" lvl="0" indent="0" algn="ctr" defTabSz="685783" eaLnBrk="1" fontAlgn="auto" latinLnBrk="0" hangingPunct="1">
                  <a:lnSpc>
                    <a:spcPct val="100000"/>
                  </a:lnSpc>
                  <a:spcBef>
                    <a:spcPts val="150"/>
                  </a:spcBef>
                  <a:spcAft>
                    <a:spcPts val="0"/>
                  </a:spcAft>
                  <a:buClrTx/>
                  <a:buSzTx/>
                  <a:buFontTx/>
                  <a:buNone/>
                  <a:tabLst/>
                  <a:defRPr/>
                </a:pPr>
                <a:r>
                  <a:rPr kumimoji="0" lang="de" sz="675" b="0" i="0" u="none" strike="noStrike" kern="0" cap="none" spc="0" normalizeH="0" baseline="0" noProof="0">
                    <a:ln>
                      <a:noFill/>
                    </a:ln>
                    <a:solidFill>
                      <a:srgbClr val="000000"/>
                    </a:solidFill>
                    <a:effectLst/>
                    <a:uLnTx/>
                    <a:uFillTx/>
                    <a:ea typeface="Verdana"/>
                    <a:cs typeface="Verdana"/>
                  </a:rPr>
                  <a:t>78</a:t>
                </a:r>
              </a:p>
            </p:txBody>
          </p:sp>
        </p:grpSp>
        <p:grpSp>
          <p:nvGrpSpPr>
            <p:cNvPr id="206" name="Group 6">
              <a:extLst>
                <a:ext uri="{FF2B5EF4-FFF2-40B4-BE49-F238E27FC236}">
                  <a16:creationId xmlns:a16="http://schemas.microsoft.com/office/drawing/2014/main" id="{9A355711-6BE4-88D8-B0C9-D097A6D90E03}"/>
                </a:ext>
              </a:extLst>
            </p:cNvPr>
            <p:cNvGrpSpPr/>
            <p:nvPr/>
          </p:nvGrpSpPr>
          <p:grpSpPr>
            <a:xfrm>
              <a:off x="7058614" y="2376117"/>
              <a:ext cx="1607083" cy="1815737"/>
              <a:chOff x="1488467" y="4520530"/>
              <a:chExt cx="1607083" cy="1815737"/>
            </a:xfrm>
          </p:grpSpPr>
          <p:sp>
            <p:nvSpPr>
              <p:cNvPr id="236" name="TextBox 64">
                <a:extLst>
                  <a:ext uri="{FF2B5EF4-FFF2-40B4-BE49-F238E27FC236}">
                    <a16:creationId xmlns:a16="http://schemas.microsoft.com/office/drawing/2014/main" id="{11E82DD2-E987-7D05-EE2D-3D1FC67CF38B}"/>
                  </a:ext>
                </a:extLst>
              </p:cNvPr>
              <p:cNvSpPr txBox="1"/>
              <p:nvPr/>
            </p:nvSpPr>
            <p:spPr>
              <a:xfrm>
                <a:off x="1628187" y="4520530"/>
                <a:ext cx="1467363" cy="395477"/>
              </a:xfrm>
              <a:prstGeom prst="rect">
                <a:avLst/>
              </a:prstGeom>
              <a:noFill/>
              <a:ln>
                <a:noFill/>
              </a:ln>
            </p:spPr>
            <p:txBody>
              <a:bodyPr wrap="square" lIns="0" rtlCol="0">
                <a:spAutoFit/>
              </a:bodyPr>
              <a:lstStyle/>
              <a:p>
                <a:pPr marL="0" marR="0" lvl="0" indent="0" algn="ctr" defTabSz="685783" eaLnBrk="1" fontAlgn="auto" latinLnBrk="0" hangingPunct="1">
                  <a:lnSpc>
                    <a:spcPct val="100000"/>
                  </a:lnSpc>
                  <a:spcBef>
                    <a:spcPts val="300"/>
                  </a:spcBef>
                  <a:spcAft>
                    <a:spcPts val="0"/>
                  </a:spcAft>
                  <a:buClr>
                    <a:srgbClr val="FBA329"/>
                  </a:buClr>
                  <a:buSzTx/>
                  <a:buFontTx/>
                  <a:buNone/>
                  <a:tabLst/>
                  <a:defRPr/>
                </a:pPr>
                <a:r>
                  <a:rPr kumimoji="0" lang="de" sz="1100" b="0" i="0" u="none" strike="noStrike" kern="0" cap="none" spc="0" normalizeH="0" baseline="0" noProof="0">
                    <a:ln>
                      <a:noFill/>
                    </a:ln>
                    <a:solidFill>
                      <a:srgbClr val="7A00E6"/>
                    </a:solidFill>
                    <a:effectLst/>
                    <a:uLnTx/>
                    <a:uFillTx/>
                    <a:ea typeface="Verdana"/>
                    <a:cs typeface="Verdana"/>
                  </a:rPr>
                  <a:t>&gt; 20 Jahre</a:t>
                </a:r>
              </a:p>
            </p:txBody>
          </p:sp>
          <p:sp>
            <p:nvSpPr>
              <p:cNvPr id="237" name="TextBox 66">
                <a:extLst>
                  <a:ext uri="{FF2B5EF4-FFF2-40B4-BE49-F238E27FC236}">
                    <a16:creationId xmlns:a16="http://schemas.microsoft.com/office/drawing/2014/main" id="{B8B6593F-2185-5F05-B81B-668A831F09F5}"/>
                  </a:ext>
                </a:extLst>
              </p:cNvPr>
              <p:cNvSpPr txBox="1"/>
              <p:nvPr/>
            </p:nvSpPr>
            <p:spPr>
              <a:xfrm>
                <a:off x="1488467" y="5090162"/>
                <a:ext cx="1607083" cy="395477"/>
              </a:xfrm>
              <a:prstGeom prst="rect">
                <a:avLst/>
              </a:prstGeom>
              <a:noFill/>
              <a:ln>
                <a:noFill/>
              </a:ln>
            </p:spPr>
            <p:txBody>
              <a:bodyPr wrap="square" lIns="0" rtlCol="0">
                <a:spAutoFit/>
              </a:bodyPr>
              <a:lstStyle/>
              <a:p>
                <a:pPr marL="0" marR="0" lvl="0" indent="0" algn="ctr" defTabSz="685783" eaLnBrk="1" fontAlgn="auto" latinLnBrk="0" hangingPunct="1">
                  <a:lnSpc>
                    <a:spcPct val="100000"/>
                  </a:lnSpc>
                  <a:spcBef>
                    <a:spcPts val="300"/>
                  </a:spcBef>
                  <a:spcAft>
                    <a:spcPts val="0"/>
                  </a:spcAft>
                  <a:buClr>
                    <a:srgbClr val="FBA329"/>
                  </a:buClr>
                  <a:buSzTx/>
                  <a:buFontTx/>
                  <a:buNone/>
                  <a:tabLst/>
                  <a:defRPr/>
                </a:pPr>
                <a:r>
                  <a:rPr kumimoji="0" lang="de" sz="1100" b="0" i="0" u="none" strike="noStrike" kern="0" cap="none" spc="0" normalizeH="0" baseline="0" noProof="0">
                    <a:ln>
                      <a:noFill/>
                    </a:ln>
                    <a:solidFill>
                      <a:srgbClr val="268500"/>
                    </a:solidFill>
                    <a:effectLst/>
                    <a:uLnTx/>
                    <a:uFillTx/>
                    <a:ea typeface="Verdana"/>
                    <a:cs typeface="Verdana"/>
                  </a:rPr>
                  <a:t>17–20 Jahre</a:t>
                </a:r>
              </a:p>
            </p:txBody>
          </p:sp>
          <p:sp>
            <p:nvSpPr>
              <p:cNvPr id="238" name="TextBox 67">
                <a:extLst>
                  <a:ext uri="{FF2B5EF4-FFF2-40B4-BE49-F238E27FC236}">
                    <a16:creationId xmlns:a16="http://schemas.microsoft.com/office/drawing/2014/main" id="{C0EF295A-67EF-8DD6-8ACB-0F414E96ECD6}"/>
                  </a:ext>
                </a:extLst>
              </p:cNvPr>
              <p:cNvSpPr txBox="1"/>
              <p:nvPr/>
            </p:nvSpPr>
            <p:spPr>
              <a:xfrm>
                <a:off x="1494028" y="5464697"/>
                <a:ext cx="1601522" cy="395477"/>
              </a:xfrm>
              <a:prstGeom prst="rect">
                <a:avLst/>
              </a:prstGeom>
              <a:noFill/>
              <a:ln>
                <a:noFill/>
              </a:ln>
            </p:spPr>
            <p:txBody>
              <a:bodyPr wrap="square" lIns="0" rtlCol="0">
                <a:spAutoFit/>
              </a:bodyPr>
              <a:lstStyle/>
              <a:p>
                <a:pPr marL="0" marR="0" lvl="0" indent="0" algn="ctr" defTabSz="685783" eaLnBrk="1" fontAlgn="auto" latinLnBrk="0" hangingPunct="1">
                  <a:lnSpc>
                    <a:spcPct val="100000"/>
                  </a:lnSpc>
                  <a:spcBef>
                    <a:spcPts val="300"/>
                  </a:spcBef>
                  <a:spcAft>
                    <a:spcPts val="0"/>
                  </a:spcAft>
                  <a:buClr>
                    <a:srgbClr val="FBA329"/>
                  </a:buClr>
                  <a:buSzTx/>
                  <a:buFontTx/>
                  <a:buNone/>
                  <a:tabLst/>
                  <a:defRPr/>
                </a:pPr>
                <a:r>
                  <a:rPr kumimoji="0" lang="de" sz="1100" b="0" i="0" u="none" strike="noStrike" kern="0" cap="none" spc="0" normalizeH="0" baseline="0" noProof="0">
                    <a:ln>
                      <a:noFill/>
                    </a:ln>
                    <a:solidFill>
                      <a:srgbClr val="DA3A16"/>
                    </a:solidFill>
                    <a:effectLst/>
                    <a:uLnTx/>
                    <a:uFillTx/>
                    <a:ea typeface="Verdana"/>
                    <a:cs typeface="Verdana"/>
                  </a:rPr>
                  <a:t>11–17 Jahre</a:t>
                </a:r>
              </a:p>
            </p:txBody>
          </p:sp>
          <p:sp>
            <p:nvSpPr>
              <p:cNvPr id="239" name="TextBox 68">
                <a:extLst>
                  <a:ext uri="{FF2B5EF4-FFF2-40B4-BE49-F238E27FC236}">
                    <a16:creationId xmlns:a16="http://schemas.microsoft.com/office/drawing/2014/main" id="{50285763-DF6F-3762-FE1A-0909978C9A8B}"/>
                  </a:ext>
                </a:extLst>
              </p:cNvPr>
              <p:cNvSpPr txBox="1"/>
              <p:nvPr/>
            </p:nvSpPr>
            <p:spPr>
              <a:xfrm>
                <a:off x="1592429" y="5940790"/>
                <a:ext cx="1441881" cy="395477"/>
              </a:xfrm>
              <a:prstGeom prst="rect">
                <a:avLst/>
              </a:prstGeom>
              <a:noFill/>
              <a:ln>
                <a:noFill/>
              </a:ln>
            </p:spPr>
            <p:txBody>
              <a:bodyPr wrap="square" lIns="0" rtlCol="0">
                <a:spAutoFit/>
              </a:bodyPr>
              <a:lstStyle/>
              <a:p>
                <a:pPr marL="0" marR="0" lvl="0" indent="0" algn="ctr" defTabSz="685783" eaLnBrk="1" fontAlgn="auto" latinLnBrk="0" hangingPunct="1">
                  <a:lnSpc>
                    <a:spcPct val="100000"/>
                  </a:lnSpc>
                  <a:spcBef>
                    <a:spcPts val="300"/>
                  </a:spcBef>
                  <a:spcAft>
                    <a:spcPts val="0"/>
                  </a:spcAft>
                  <a:buClr>
                    <a:srgbClr val="FBA329"/>
                  </a:buClr>
                  <a:buSzTx/>
                  <a:buFontTx/>
                  <a:buNone/>
                  <a:tabLst/>
                  <a:defRPr/>
                </a:pPr>
                <a:r>
                  <a:rPr kumimoji="0" lang="de" sz="1100" b="0" i="0" u="none" strike="noStrike" kern="0" cap="none" spc="0" normalizeH="0" baseline="0" noProof="0">
                    <a:ln>
                      <a:noFill/>
                    </a:ln>
                    <a:solidFill>
                      <a:srgbClr val="23004C"/>
                    </a:solidFill>
                    <a:effectLst/>
                    <a:uLnTx/>
                    <a:uFillTx/>
                    <a:ea typeface="Verdana"/>
                    <a:cs typeface="Verdana"/>
                  </a:rPr>
                  <a:t>6–11 Jahre</a:t>
                </a:r>
              </a:p>
            </p:txBody>
          </p:sp>
        </p:grpSp>
        <p:grpSp>
          <p:nvGrpSpPr>
            <p:cNvPr id="207" name="Group 11">
              <a:extLst>
                <a:ext uri="{FF2B5EF4-FFF2-40B4-BE49-F238E27FC236}">
                  <a16:creationId xmlns:a16="http://schemas.microsoft.com/office/drawing/2014/main" id="{CD7315E5-307D-4B7F-CCDF-3DA3DEA84BAA}"/>
                </a:ext>
              </a:extLst>
            </p:cNvPr>
            <p:cNvGrpSpPr/>
            <p:nvPr/>
          </p:nvGrpSpPr>
          <p:grpSpPr>
            <a:xfrm>
              <a:off x="768394" y="1460924"/>
              <a:ext cx="6033101" cy="3851799"/>
              <a:chOff x="768394" y="1460924"/>
              <a:chExt cx="6033101" cy="3344379"/>
            </a:xfrm>
          </p:grpSpPr>
          <p:graphicFrame>
            <p:nvGraphicFramePr>
              <p:cNvPr id="215" name="Chart 21">
                <a:extLst>
                  <a:ext uri="{FF2B5EF4-FFF2-40B4-BE49-F238E27FC236}">
                    <a16:creationId xmlns:a16="http://schemas.microsoft.com/office/drawing/2014/main" id="{AC6CB891-7B3E-F9E8-25CA-8E47001B50A2}"/>
                  </a:ext>
                </a:extLst>
              </p:cNvPr>
              <p:cNvGraphicFramePr/>
              <p:nvPr/>
            </p:nvGraphicFramePr>
            <p:xfrm>
              <a:off x="1262779" y="1460924"/>
              <a:ext cx="5538716" cy="3344379"/>
            </p:xfrm>
            <a:graphic>
              <a:graphicData uri="http://schemas.openxmlformats.org/drawingml/2006/chart">
                <c:chart xmlns:c="http://schemas.openxmlformats.org/drawingml/2006/chart" xmlns:r="http://schemas.openxmlformats.org/officeDocument/2006/relationships" r:id="rId3"/>
              </a:graphicData>
            </a:graphic>
          </p:graphicFrame>
          <p:sp>
            <p:nvSpPr>
              <p:cNvPr id="216" name="TextBox 22">
                <a:extLst>
                  <a:ext uri="{FF2B5EF4-FFF2-40B4-BE49-F238E27FC236}">
                    <a16:creationId xmlns:a16="http://schemas.microsoft.com/office/drawing/2014/main" id="{C5F7D336-E6AE-783D-BCC0-A99F3E4AF51D}"/>
                  </a:ext>
                </a:extLst>
              </p:cNvPr>
              <p:cNvSpPr txBox="1"/>
              <p:nvPr/>
            </p:nvSpPr>
            <p:spPr>
              <a:xfrm rot="16200000">
                <a:off x="-67079" y="3077642"/>
                <a:ext cx="2045542" cy="374596"/>
              </a:xfrm>
              <a:prstGeom prst="rect">
                <a:avLst/>
              </a:prstGeom>
              <a:noFill/>
            </p:spPr>
            <p:txBody>
              <a:bodyPr wrap="none" rtlCol="0">
                <a:spAutoFit/>
              </a:bodyPr>
              <a:lstStyle/>
              <a:p>
                <a:pPr marL="0" marR="0" lvl="0" indent="0" algn="ctr" defTabSz="685783" eaLnBrk="1" fontAlgn="auto" latinLnBrk="0" hangingPunct="1">
                  <a:lnSpc>
                    <a:spcPct val="100000"/>
                  </a:lnSpc>
                  <a:spcBef>
                    <a:spcPts val="0"/>
                  </a:spcBef>
                  <a:spcAft>
                    <a:spcPts val="0"/>
                  </a:spcAft>
                  <a:buClrTx/>
                  <a:buSzTx/>
                  <a:buFontTx/>
                  <a:buNone/>
                  <a:tabLst/>
                  <a:defRPr/>
                </a:pPr>
                <a:r>
                  <a:rPr kumimoji="0" lang="de" sz="1000" b="0" i="0" u="none" strike="noStrike" kern="0" cap="none" spc="0" normalizeH="0" baseline="0" noProof="0">
                    <a:ln>
                      <a:noFill/>
                    </a:ln>
                    <a:solidFill>
                      <a:srgbClr val="000000"/>
                    </a:solidFill>
                    <a:effectLst/>
                    <a:uLnTx/>
                    <a:uFillTx/>
                    <a:ea typeface="Verdana"/>
                    <a:cs typeface="Verdana"/>
                  </a:rPr>
                  <a:t>C-Peptid (log[Cp+1])</a:t>
                </a:r>
              </a:p>
            </p:txBody>
          </p:sp>
          <p:sp>
            <p:nvSpPr>
              <p:cNvPr id="217" name="TextBox 23">
                <a:extLst>
                  <a:ext uri="{FF2B5EF4-FFF2-40B4-BE49-F238E27FC236}">
                    <a16:creationId xmlns:a16="http://schemas.microsoft.com/office/drawing/2014/main" id="{0EA0C48C-9A2E-71CB-E120-AE2834EE92F0}"/>
                  </a:ext>
                </a:extLst>
              </p:cNvPr>
              <p:cNvSpPr txBox="1"/>
              <p:nvPr/>
            </p:nvSpPr>
            <p:spPr>
              <a:xfrm>
                <a:off x="1206399" y="1927662"/>
                <a:ext cx="600428" cy="323179"/>
              </a:xfrm>
              <a:prstGeom prst="rect">
                <a:avLst/>
              </a:prstGeom>
              <a:noFill/>
            </p:spPr>
            <p:txBody>
              <a:bodyPr wrap="none" rtlCol="0">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de" sz="1000" b="0" i="0" u="none" strike="noStrike" kern="0" cap="none" spc="0" normalizeH="0" baseline="0" noProof="0">
                    <a:ln>
                      <a:noFill/>
                    </a:ln>
                    <a:solidFill>
                      <a:srgbClr val="000000"/>
                    </a:solidFill>
                    <a:effectLst/>
                    <a:uLnTx/>
                    <a:uFillTx/>
                    <a:ea typeface="Verdana"/>
                    <a:cs typeface="Verdana"/>
                  </a:rPr>
                  <a:t>2,5</a:t>
                </a:r>
              </a:p>
            </p:txBody>
          </p:sp>
          <p:sp>
            <p:nvSpPr>
              <p:cNvPr id="218" name="TextBox 25">
                <a:extLst>
                  <a:ext uri="{FF2B5EF4-FFF2-40B4-BE49-F238E27FC236}">
                    <a16:creationId xmlns:a16="http://schemas.microsoft.com/office/drawing/2014/main" id="{5966A354-D810-C594-529A-08180C4A8573}"/>
                  </a:ext>
                </a:extLst>
              </p:cNvPr>
              <p:cNvSpPr txBox="1"/>
              <p:nvPr/>
            </p:nvSpPr>
            <p:spPr>
              <a:xfrm>
                <a:off x="1206399" y="2230910"/>
                <a:ext cx="600428" cy="323179"/>
              </a:xfrm>
              <a:prstGeom prst="rect">
                <a:avLst/>
              </a:prstGeom>
              <a:noFill/>
            </p:spPr>
            <p:txBody>
              <a:bodyPr wrap="none" rtlCol="0">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de" sz="1000" b="0" i="0" u="none" strike="noStrike" kern="0" cap="none" spc="0" normalizeH="0" baseline="0" noProof="0">
                    <a:ln>
                      <a:noFill/>
                    </a:ln>
                    <a:solidFill>
                      <a:srgbClr val="000000"/>
                    </a:solidFill>
                    <a:effectLst/>
                    <a:uLnTx/>
                    <a:uFillTx/>
                    <a:ea typeface="Verdana"/>
                    <a:cs typeface="Verdana"/>
                  </a:rPr>
                  <a:t>2,0</a:t>
                </a:r>
              </a:p>
            </p:txBody>
          </p:sp>
          <p:sp>
            <p:nvSpPr>
              <p:cNvPr id="219" name="TextBox 29">
                <a:extLst>
                  <a:ext uri="{FF2B5EF4-FFF2-40B4-BE49-F238E27FC236}">
                    <a16:creationId xmlns:a16="http://schemas.microsoft.com/office/drawing/2014/main" id="{C7E07E47-A84E-D42B-E160-2484C2AF0413}"/>
                  </a:ext>
                </a:extLst>
              </p:cNvPr>
              <p:cNvSpPr txBox="1"/>
              <p:nvPr/>
            </p:nvSpPr>
            <p:spPr>
              <a:xfrm>
                <a:off x="1206399" y="3228625"/>
                <a:ext cx="600428" cy="323179"/>
              </a:xfrm>
              <a:prstGeom prst="rect">
                <a:avLst/>
              </a:prstGeom>
              <a:noFill/>
            </p:spPr>
            <p:txBody>
              <a:bodyPr wrap="none" rtlCol="0">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de" sz="1000" b="0" i="0" u="none" strike="noStrike" kern="0" cap="none" spc="0" normalizeH="0" baseline="0" noProof="0">
                    <a:ln>
                      <a:noFill/>
                    </a:ln>
                    <a:solidFill>
                      <a:srgbClr val="000000"/>
                    </a:solidFill>
                    <a:effectLst/>
                    <a:uLnTx/>
                    <a:uFillTx/>
                    <a:ea typeface="Verdana"/>
                    <a:cs typeface="Verdana"/>
                  </a:rPr>
                  <a:t>0,8</a:t>
                </a:r>
              </a:p>
            </p:txBody>
          </p:sp>
          <p:sp>
            <p:nvSpPr>
              <p:cNvPr id="220" name="TextBox 48">
                <a:extLst>
                  <a:ext uri="{FF2B5EF4-FFF2-40B4-BE49-F238E27FC236}">
                    <a16:creationId xmlns:a16="http://schemas.microsoft.com/office/drawing/2014/main" id="{30BFF829-0F9A-072E-47A2-BDE975D3073F}"/>
                  </a:ext>
                </a:extLst>
              </p:cNvPr>
              <p:cNvSpPr txBox="1"/>
              <p:nvPr/>
            </p:nvSpPr>
            <p:spPr>
              <a:xfrm>
                <a:off x="1206399" y="3696094"/>
                <a:ext cx="600428" cy="323179"/>
              </a:xfrm>
              <a:prstGeom prst="rect">
                <a:avLst/>
              </a:prstGeom>
              <a:noFill/>
            </p:spPr>
            <p:txBody>
              <a:bodyPr wrap="none" rtlCol="0">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de" sz="1000" b="0" i="0" u="none" strike="noStrike" kern="0" cap="none" spc="0" normalizeH="0" baseline="0" noProof="0">
                    <a:ln>
                      <a:noFill/>
                    </a:ln>
                    <a:solidFill>
                      <a:srgbClr val="000000"/>
                    </a:solidFill>
                    <a:effectLst/>
                    <a:uLnTx/>
                    <a:uFillTx/>
                    <a:ea typeface="Verdana"/>
                    <a:cs typeface="Verdana"/>
                  </a:rPr>
                  <a:t>0,4</a:t>
                </a:r>
              </a:p>
            </p:txBody>
          </p:sp>
          <p:sp>
            <p:nvSpPr>
              <p:cNvPr id="221" name="TextBox 49">
                <a:extLst>
                  <a:ext uri="{FF2B5EF4-FFF2-40B4-BE49-F238E27FC236}">
                    <a16:creationId xmlns:a16="http://schemas.microsoft.com/office/drawing/2014/main" id="{0C3D26DE-AA0A-464F-DF28-480A930C55FB}"/>
                  </a:ext>
                </a:extLst>
              </p:cNvPr>
              <p:cNvSpPr txBox="1"/>
              <p:nvPr/>
            </p:nvSpPr>
            <p:spPr>
              <a:xfrm>
                <a:off x="1206399" y="4023959"/>
                <a:ext cx="600428" cy="323179"/>
              </a:xfrm>
              <a:prstGeom prst="rect">
                <a:avLst/>
              </a:prstGeom>
              <a:noFill/>
            </p:spPr>
            <p:txBody>
              <a:bodyPr wrap="none" rtlCol="0">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de" sz="1000" b="0" i="0" u="none" strike="noStrike" kern="0" cap="none" spc="0" normalizeH="0" baseline="0" noProof="0">
                    <a:ln>
                      <a:noFill/>
                    </a:ln>
                    <a:solidFill>
                      <a:srgbClr val="000000"/>
                    </a:solidFill>
                    <a:effectLst/>
                    <a:uLnTx/>
                    <a:uFillTx/>
                    <a:ea typeface="Verdana"/>
                    <a:cs typeface="Verdana"/>
                  </a:rPr>
                  <a:t>0,2</a:t>
                </a:r>
              </a:p>
            </p:txBody>
          </p:sp>
          <p:sp>
            <p:nvSpPr>
              <p:cNvPr id="222" name="TextBox 50">
                <a:extLst>
                  <a:ext uri="{FF2B5EF4-FFF2-40B4-BE49-F238E27FC236}">
                    <a16:creationId xmlns:a16="http://schemas.microsoft.com/office/drawing/2014/main" id="{5EA3B9CF-ADED-F034-02E2-02335EBC172C}"/>
                  </a:ext>
                </a:extLst>
              </p:cNvPr>
              <p:cNvSpPr txBox="1"/>
              <p:nvPr/>
            </p:nvSpPr>
            <p:spPr>
              <a:xfrm>
                <a:off x="1347249" y="4333510"/>
                <a:ext cx="405326" cy="323179"/>
              </a:xfrm>
              <a:prstGeom prst="rect">
                <a:avLst/>
              </a:prstGeom>
              <a:noFill/>
            </p:spPr>
            <p:txBody>
              <a:bodyPr wrap="none" rtlCol="0">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de" sz="1000" b="0" i="0" u="none" strike="noStrike" kern="0" cap="none" spc="0" normalizeH="0" baseline="0" noProof="0">
                    <a:ln>
                      <a:noFill/>
                    </a:ln>
                    <a:solidFill>
                      <a:srgbClr val="000000"/>
                    </a:solidFill>
                    <a:effectLst/>
                    <a:uLnTx/>
                    <a:uFillTx/>
                    <a:ea typeface="Verdana"/>
                    <a:cs typeface="Verdana"/>
                  </a:rPr>
                  <a:t>0</a:t>
                </a:r>
              </a:p>
            </p:txBody>
          </p:sp>
          <p:sp>
            <p:nvSpPr>
              <p:cNvPr id="223" name="TextBox 51">
                <a:extLst>
                  <a:ext uri="{FF2B5EF4-FFF2-40B4-BE49-F238E27FC236}">
                    <a16:creationId xmlns:a16="http://schemas.microsoft.com/office/drawing/2014/main" id="{FA4C8635-D82B-F4D1-B11B-6DD9E1CC358B}"/>
                  </a:ext>
                </a:extLst>
              </p:cNvPr>
              <p:cNvSpPr txBox="1"/>
              <p:nvPr/>
            </p:nvSpPr>
            <p:spPr>
              <a:xfrm>
                <a:off x="1206399" y="2834158"/>
                <a:ext cx="600428" cy="323179"/>
              </a:xfrm>
              <a:prstGeom prst="rect">
                <a:avLst/>
              </a:prstGeom>
              <a:noFill/>
            </p:spPr>
            <p:txBody>
              <a:bodyPr wrap="none" rtlCol="0">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de" sz="1000" b="0" i="0" u="none" strike="noStrike" kern="0" cap="none" spc="0" normalizeH="0" baseline="0" noProof="0">
                    <a:ln>
                      <a:noFill/>
                    </a:ln>
                    <a:solidFill>
                      <a:srgbClr val="000000"/>
                    </a:solidFill>
                    <a:effectLst/>
                    <a:uLnTx/>
                    <a:uFillTx/>
                    <a:ea typeface="Verdana"/>
                    <a:cs typeface="Verdana"/>
                  </a:rPr>
                  <a:t>1,2</a:t>
                </a:r>
              </a:p>
            </p:txBody>
          </p:sp>
          <p:grpSp>
            <p:nvGrpSpPr>
              <p:cNvPr id="224" name="Group 52">
                <a:extLst>
                  <a:ext uri="{FF2B5EF4-FFF2-40B4-BE49-F238E27FC236}">
                    <a16:creationId xmlns:a16="http://schemas.microsoft.com/office/drawing/2014/main" id="{A0AC55C8-82A7-0F60-897D-F227A82C73AF}"/>
                  </a:ext>
                </a:extLst>
              </p:cNvPr>
              <p:cNvGrpSpPr/>
              <p:nvPr/>
            </p:nvGrpSpPr>
            <p:grpSpPr>
              <a:xfrm>
                <a:off x="1700914" y="2087236"/>
                <a:ext cx="4928486" cy="2070856"/>
                <a:chOff x="1919176" y="2087236"/>
                <a:chExt cx="4710223" cy="2070856"/>
              </a:xfrm>
            </p:grpSpPr>
            <p:cxnSp>
              <p:nvCxnSpPr>
                <p:cNvPr id="229" name="Straight Connector 57">
                  <a:extLst>
                    <a:ext uri="{FF2B5EF4-FFF2-40B4-BE49-F238E27FC236}">
                      <a16:creationId xmlns:a16="http://schemas.microsoft.com/office/drawing/2014/main" id="{7AC1102A-9FCA-EC4D-E845-1E2BAE07DDF2}"/>
                    </a:ext>
                  </a:extLst>
                </p:cNvPr>
                <p:cNvCxnSpPr/>
                <p:nvPr/>
              </p:nvCxnSpPr>
              <p:spPr>
                <a:xfrm>
                  <a:off x="1919176" y="2087236"/>
                  <a:ext cx="4710223" cy="0"/>
                </a:xfrm>
                <a:prstGeom prst="line">
                  <a:avLst/>
                </a:prstGeom>
                <a:noFill/>
                <a:ln w="9525" cap="flat" cmpd="sng" algn="ctr">
                  <a:solidFill>
                    <a:sysClr val="window" lastClr="FFFFFF">
                      <a:lumMod val="85000"/>
                    </a:sysClr>
                  </a:solidFill>
                  <a:prstDash val="solid"/>
                  <a:miter lim="800000"/>
                </a:ln>
                <a:effectLst/>
              </p:spPr>
            </p:cxnSp>
            <p:cxnSp>
              <p:nvCxnSpPr>
                <p:cNvPr id="230" name="Straight Connector 58">
                  <a:extLst>
                    <a:ext uri="{FF2B5EF4-FFF2-40B4-BE49-F238E27FC236}">
                      <a16:creationId xmlns:a16="http://schemas.microsoft.com/office/drawing/2014/main" id="{AECB4697-9E9B-BEBC-1E1E-3C618496A93A}"/>
                    </a:ext>
                  </a:extLst>
                </p:cNvPr>
                <p:cNvCxnSpPr/>
                <p:nvPr/>
              </p:nvCxnSpPr>
              <p:spPr>
                <a:xfrm>
                  <a:off x="1919176" y="2384351"/>
                  <a:ext cx="4710223" cy="0"/>
                </a:xfrm>
                <a:prstGeom prst="line">
                  <a:avLst/>
                </a:prstGeom>
                <a:noFill/>
                <a:ln w="9525" cap="flat" cmpd="sng" algn="ctr">
                  <a:solidFill>
                    <a:sysClr val="window" lastClr="FFFFFF">
                      <a:lumMod val="85000"/>
                    </a:sysClr>
                  </a:solidFill>
                  <a:prstDash val="solid"/>
                  <a:miter lim="800000"/>
                </a:ln>
                <a:effectLst/>
              </p:spPr>
            </p:cxnSp>
            <p:cxnSp>
              <p:nvCxnSpPr>
                <p:cNvPr id="231" name="Straight Connector 59">
                  <a:extLst>
                    <a:ext uri="{FF2B5EF4-FFF2-40B4-BE49-F238E27FC236}">
                      <a16:creationId xmlns:a16="http://schemas.microsoft.com/office/drawing/2014/main" id="{60A6FE11-C817-4475-AE3C-42A3B504CB35}"/>
                    </a:ext>
                  </a:extLst>
                </p:cNvPr>
                <p:cNvCxnSpPr/>
                <p:nvPr/>
              </p:nvCxnSpPr>
              <p:spPr>
                <a:xfrm>
                  <a:off x="1919176" y="2730206"/>
                  <a:ext cx="4710223" cy="0"/>
                </a:xfrm>
                <a:prstGeom prst="line">
                  <a:avLst/>
                </a:prstGeom>
                <a:noFill/>
                <a:ln w="9525" cap="flat" cmpd="sng" algn="ctr">
                  <a:solidFill>
                    <a:sysClr val="window" lastClr="FFFFFF">
                      <a:lumMod val="85000"/>
                    </a:sysClr>
                  </a:solidFill>
                  <a:prstDash val="solid"/>
                  <a:miter lim="800000"/>
                </a:ln>
                <a:effectLst/>
              </p:spPr>
            </p:cxnSp>
            <p:cxnSp>
              <p:nvCxnSpPr>
                <p:cNvPr id="232" name="Straight Connector 60">
                  <a:extLst>
                    <a:ext uri="{FF2B5EF4-FFF2-40B4-BE49-F238E27FC236}">
                      <a16:creationId xmlns:a16="http://schemas.microsoft.com/office/drawing/2014/main" id="{AE80A5F3-F177-C391-994D-90C2AEDA3AB4}"/>
                    </a:ext>
                  </a:extLst>
                </p:cNvPr>
                <p:cNvCxnSpPr/>
                <p:nvPr/>
              </p:nvCxnSpPr>
              <p:spPr>
                <a:xfrm>
                  <a:off x="1919176" y="3363289"/>
                  <a:ext cx="4710223" cy="0"/>
                </a:xfrm>
                <a:prstGeom prst="line">
                  <a:avLst/>
                </a:prstGeom>
                <a:noFill/>
                <a:ln w="9525" cap="flat" cmpd="sng" algn="ctr">
                  <a:solidFill>
                    <a:sysClr val="window" lastClr="FFFFFF">
                      <a:lumMod val="85000"/>
                    </a:sysClr>
                  </a:solidFill>
                  <a:prstDash val="solid"/>
                  <a:miter lim="800000"/>
                </a:ln>
                <a:effectLst/>
              </p:spPr>
            </p:cxnSp>
            <p:cxnSp>
              <p:nvCxnSpPr>
                <p:cNvPr id="233" name="Straight Connector 61">
                  <a:extLst>
                    <a:ext uri="{FF2B5EF4-FFF2-40B4-BE49-F238E27FC236}">
                      <a16:creationId xmlns:a16="http://schemas.microsoft.com/office/drawing/2014/main" id="{025CCBE6-2668-6A6C-35AD-465A5AE43CB2}"/>
                    </a:ext>
                  </a:extLst>
                </p:cNvPr>
                <p:cNvCxnSpPr/>
                <p:nvPr/>
              </p:nvCxnSpPr>
              <p:spPr>
                <a:xfrm>
                  <a:off x="1919176" y="3839258"/>
                  <a:ext cx="4710223" cy="0"/>
                </a:xfrm>
                <a:prstGeom prst="line">
                  <a:avLst/>
                </a:prstGeom>
                <a:noFill/>
                <a:ln w="9525" cap="flat" cmpd="sng" algn="ctr">
                  <a:solidFill>
                    <a:sysClr val="window" lastClr="FFFFFF">
                      <a:lumMod val="85000"/>
                    </a:sysClr>
                  </a:solidFill>
                  <a:prstDash val="solid"/>
                  <a:miter lim="800000"/>
                </a:ln>
                <a:effectLst/>
              </p:spPr>
            </p:cxnSp>
            <p:cxnSp>
              <p:nvCxnSpPr>
                <p:cNvPr id="234" name="Straight Connector 62">
                  <a:extLst>
                    <a:ext uri="{FF2B5EF4-FFF2-40B4-BE49-F238E27FC236}">
                      <a16:creationId xmlns:a16="http://schemas.microsoft.com/office/drawing/2014/main" id="{305C8F1B-62BD-3628-3300-C93628DDBFB0}"/>
                    </a:ext>
                  </a:extLst>
                </p:cNvPr>
                <p:cNvCxnSpPr/>
                <p:nvPr/>
              </p:nvCxnSpPr>
              <p:spPr>
                <a:xfrm>
                  <a:off x="1919176" y="4158092"/>
                  <a:ext cx="4710223" cy="0"/>
                </a:xfrm>
                <a:prstGeom prst="line">
                  <a:avLst/>
                </a:prstGeom>
                <a:noFill/>
                <a:ln w="9525" cap="flat" cmpd="sng" algn="ctr">
                  <a:solidFill>
                    <a:sysClr val="window" lastClr="FFFFFF">
                      <a:lumMod val="85000"/>
                    </a:sysClr>
                  </a:solidFill>
                  <a:prstDash val="solid"/>
                  <a:miter lim="800000"/>
                </a:ln>
                <a:effectLst/>
              </p:spPr>
            </p:cxnSp>
            <p:cxnSp>
              <p:nvCxnSpPr>
                <p:cNvPr id="235" name="Straight Connector 63">
                  <a:extLst>
                    <a:ext uri="{FF2B5EF4-FFF2-40B4-BE49-F238E27FC236}">
                      <a16:creationId xmlns:a16="http://schemas.microsoft.com/office/drawing/2014/main" id="{D6E3FCB0-6977-B49E-A93A-B10DBB51C3CC}"/>
                    </a:ext>
                  </a:extLst>
                </p:cNvPr>
                <p:cNvCxnSpPr/>
                <p:nvPr/>
              </p:nvCxnSpPr>
              <p:spPr>
                <a:xfrm>
                  <a:off x="1919176" y="2974848"/>
                  <a:ext cx="4710223" cy="0"/>
                </a:xfrm>
                <a:prstGeom prst="line">
                  <a:avLst/>
                </a:prstGeom>
                <a:noFill/>
                <a:ln w="9525" cap="flat" cmpd="sng" algn="ctr">
                  <a:solidFill>
                    <a:sysClr val="window" lastClr="FFFFFF">
                      <a:lumMod val="85000"/>
                    </a:sysClr>
                  </a:solidFill>
                  <a:prstDash val="solid"/>
                  <a:miter lim="800000"/>
                </a:ln>
                <a:effectLst/>
              </p:spPr>
            </p:cxnSp>
          </p:grpSp>
          <p:sp>
            <p:nvSpPr>
              <p:cNvPr id="225" name="Freeform 192">
                <a:extLst>
                  <a:ext uri="{FF2B5EF4-FFF2-40B4-BE49-F238E27FC236}">
                    <a16:creationId xmlns:a16="http://schemas.microsoft.com/office/drawing/2014/main" id="{F0635FE1-8FE7-2F5C-C450-76B74E055250}"/>
                  </a:ext>
                </a:extLst>
              </p:cNvPr>
              <p:cNvSpPr/>
              <p:nvPr/>
            </p:nvSpPr>
            <p:spPr>
              <a:xfrm>
                <a:off x="1691993" y="2230997"/>
                <a:ext cx="4937405" cy="552305"/>
              </a:xfrm>
              <a:custGeom>
                <a:avLst/>
                <a:gdLst>
                  <a:gd name="connsiteX0" fmla="*/ 5 w 4933209"/>
                  <a:gd name="connsiteY0" fmla="*/ 218025 h 546688"/>
                  <a:gd name="connsiteX1" fmla="*/ 0 w 4933209"/>
                  <a:gd name="connsiteY1" fmla="*/ 171417 h 546688"/>
                  <a:gd name="connsiteX2" fmla="*/ 826545 w 4933209"/>
                  <a:gd name="connsiteY2" fmla="*/ 6508 h 546688"/>
                  <a:gd name="connsiteX3" fmla="*/ 1646576 w 4933209"/>
                  <a:gd name="connsiteY3" fmla="*/ 0 h 546688"/>
                  <a:gd name="connsiteX4" fmla="*/ 2469861 w 4933209"/>
                  <a:gd name="connsiteY4" fmla="*/ 107385 h 546688"/>
                  <a:gd name="connsiteX5" fmla="*/ 3293147 w 4933209"/>
                  <a:gd name="connsiteY5" fmla="*/ 139926 h 546688"/>
                  <a:gd name="connsiteX6" fmla="*/ 4116432 w 4933209"/>
                  <a:gd name="connsiteY6" fmla="*/ 331918 h 546688"/>
                  <a:gd name="connsiteX7" fmla="*/ 4933209 w 4933209"/>
                  <a:gd name="connsiteY7" fmla="*/ 501228 h 546688"/>
                  <a:gd name="connsiteX8" fmla="*/ 4933209 w 4933209"/>
                  <a:gd name="connsiteY8" fmla="*/ 546688 h 546688"/>
                  <a:gd name="connsiteX9" fmla="*/ 4109924 w 4933209"/>
                  <a:gd name="connsiteY9" fmla="*/ 377475 h 546688"/>
                  <a:gd name="connsiteX10" fmla="*/ 3286639 w 4933209"/>
                  <a:gd name="connsiteY10" fmla="*/ 175721 h 546688"/>
                  <a:gd name="connsiteX11" fmla="*/ 2466607 w 4933209"/>
                  <a:gd name="connsiteY11" fmla="*/ 146434 h 546688"/>
                  <a:gd name="connsiteX12" fmla="*/ 1643322 w 4933209"/>
                  <a:gd name="connsiteY12" fmla="*/ 42303 h 546688"/>
                  <a:gd name="connsiteX13" fmla="*/ 823291 w 4933209"/>
                  <a:gd name="connsiteY13" fmla="*/ 55320 h 546688"/>
                  <a:gd name="connsiteX14" fmla="*/ 5 w 4933209"/>
                  <a:gd name="connsiteY14" fmla="*/ 218025 h 546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933209" h="546688">
                    <a:moveTo>
                      <a:pt x="5" y="218025"/>
                    </a:moveTo>
                    <a:cubicBezTo>
                      <a:pt x="3" y="202489"/>
                      <a:pt x="2" y="186953"/>
                      <a:pt x="0" y="171417"/>
                    </a:cubicBezTo>
                    <a:lnTo>
                      <a:pt x="826545" y="6508"/>
                    </a:lnTo>
                    <a:lnTo>
                      <a:pt x="1646576" y="0"/>
                    </a:lnTo>
                    <a:lnTo>
                      <a:pt x="2469861" y="107385"/>
                    </a:lnTo>
                    <a:lnTo>
                      <a:pt x="3293147" y="139926"/>
                    </a:lnTo>
                    <a:lnTo>
                      <a:pt x="4116432" y="331918"/>
                    </a:lnTo>
                    <a:lnTo>
                      <a:pt x="4933209" y="501228"/>
                    </a:lnTo>
                    <a:lnTo>
                      <a:pt x="4933209" y="546688"/>
                    </a:lnTo>
                    <a:lnTo>
                      <a:pt x="4109924" y="377475"/>
                    </a:lnTo>
                    <a:lnTo>
                      <a:pt x="3286639" y="175721"/>
                    </a:lnTo>
                    <a:lnTo>
                      <a:pt x="2466607" y="146434"/>
                    </a:lnTo>
                    <a:lnTo>
                      <a:pt x="1643322" y="42303"/>
                    </a:lnTo>
                    <a:lnTo>
                      <a:pt x="823291" y="55320"/>
                    </a:lnTo>
                    <a:lnTo>
                      <a:pt x="5" y="218025"/>
                    </a:lnTo>
                    <a:close/>
                  </a:path>
                </a:pathLst>
              </a:custGeom>
              <a:solidFill>
                <a:srgbClr val="7A00E6"/>
              </a:solidFill>
              <a:ln w="1270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9BBBD8"/>
                  </a:solidFill>
                  <a:effectLst/>
                  <a:uLnTx/>
                  <a:uFillTx/>
                  <a:ea typeface="Verdana"/>
                  <a:cs typeface="Arial"/>
                </a:endParaRPr>
              </a:p>
            </p:txBody>
          </p:sp>
          <p:sp>
            <p:nvSpPr>
              <p:cNvPr id="226" name="Freeform 194">
                <a:extLst>
                  <a:ext uri="{FF2B5EF4-FFF2-40B4-BE49-F238E27FC236}">
                    <a16:creationId xmlns:a16="http://schemas.microsoft.com/office/drawing/2014/main" id="{BBFDDFF8-53F7-B985-ED6A-502173306B87}"/>
                  </a:ext>
                </a:extLst>
              </p:cNvPr>
              <p:cNvSpPr/>
              <p:nvPr/>
            </p:nvSpPr>
            <p:spPr>
              <a:xfrm>
                <a:off x="1691993" y="2274611"/>
                <a:ext cx="4942966" cy="728916"/>
              </a:xfrm>
              <a:custGeom>
                <a:avLst/>
                <a:gdLst>
                  <a:gd name="connsiteX0" fmla="*/ 4942966 w 4942966"/>
                  <a:gd name="connsiteY0" fmla="*/ 728916 h 728916"/>
                  <a:gd name="connsiteX1" fmla="*/ 4942966 w 4942966"/>
                  <a:gd name="connsiteY1" fmla="*/ 510892 h 728916"/>
                  <a:gd name="connsiteX2" fmla="*/ 4122935 w 4942966"/>
                  <a:gd name="connsiteY2" fmla="*/ 338425 h 728916"/>
                  <a:gd name="connsiteX3" fmla="*/ 3293142 w 4942966"/>
                  <a:gd name="connsiteY3" fmla="*/ 133417 h 728916"/>
                  <a:gd name="connsiteX4" fmla="*/ 2473110 w 4942966"/>
                  <a:gd name="connsiteY4" fmla="*/ 104131 h 728916"/>
                  <a:gd name="connsiteX5" fmla="*/ 1649825 w 4942966"/>
                  <a:gd name="connsiteY5" fmla="*/ 0 h 728916"/>
                  <a:gd name="connsiteX6" fmla="*/ 829794 w 4942966"/>
                  <a:gd name="connsiteY6" fmla="*/ 9762 h 728916"/>
                  <a:gd name="connsiteX7" fmla="*/ 0 w 4942966"/>
                  <a:gd name="connsiteY7" fmla="*/ 175721 h 728916"/>
                  <a:gd name="connsiteX8" fmla="*/ 0 w 4942966"/>
                  <a:gd name="connsiteY8" fmla="*/ 289614 h 728916"/>
                  <a:gd name="connsiteX9" fmla="*/ 829794 w 4942966"/>
                  <a:gd name="connsiteY9" fmla="*/ 165958 h 728916"/>
                  <a:gd name="connsiteX10" fmla="*/ 1649825 w 4942966"/>
                  <a:gd name="connsiteY10" fmla="*/ 133417 h 728916"/>
                  <a:gd name="connsiteX11" fmla="*/ 2476364 w 4942966"/>
                  <a:gd name="connsiteY11" fmla="*/ 191991 h 728916"/>
                  <a:gd name="connsiteX12" fmla="*/ 3299650 w 4942966"/>
                  <a:gd name="connsiteY12" fmla="*/ 283106 h 728916"/>
                  <a:gd name="connsiteX13" fmla="*/ 4119681 w 4942966"/>
                  <a:gd name="connsiteY13" fmla="*/ 527163 h 728916"/>
                  <a:gd name="connsiteX14" fmla="*/ 4942966 w 4942966"/>
                  <a:gd name="connsiteY14" fmla="*/ 728916 h 728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942966" h="728916">
                    <a:moveTo>
                      <a:pt x="4942966" y="728916"/>
                    </a:moveTo>
                    <a:lnTo>
                      <a:pt x="4942966" y="510892"/>
                    </a:lnTo>
                    <a:lnTo>
                      <a:pt x="4122935" y="338425"/>
                    </a:lnTo>
                    <a:lnTo>
                      <a:pt x="3293142" y="133417"/>
                    </a:lnTo>
                    <a:lnTo>
                      <a:pt x="2473110" y="104131"/>
                    </a:lnTo>
                    <a:lnTo>
                      <a:pt x="1649825" y="0"/>
                    </a:lnTo>
                    <a:lnTo>
                      <a:pt x="829794" y="9762"/>
                    </a:lnTo>
                    <a:lnTo>
                      <a:pt x="0" y="175721"/>
                    </a:lnTo>
                    <a:lnTo>
                      <a:pt x="0" y="289614"/>
                    </a:lnTo>
                    <a:lnTo>
                      <a:pt x="829794" y="165958"/>
                    </a:lnTo>
                    <a:lnTo>
                      <a:pt x="1649825" y="133417"/>
                    </a:lnTo>
                    <a:lnTo>
                      <a:pt x="2476364" y="191991"/>
                    </a:lnTo>
                    <a:lnTo>
                      <a:pt x="3299650" y="283106"/>
                    </a:lnTo>
                    <a:lnTo>
                      <a:pt x="4119681" y="527163"/>
                    </a:lnTo>
                    <a:lnTo>
                      <a:pt x="4942966" y="728916"/>
                    </a:lnTo>
                    <a:close/>
                  </a:path>
                </a:pathLst>
              </a:custGeom>
              <a:solidFill>
                <a:srgbClr val="268500"/>
              </a:solidFill>
              <a:ln w="1270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FFFFFF"/>
                  </a:solidFill>
                  <a:effectLst/>
                  <a:uLnTx/>
                  <a:uFillTx/>
                  <a:ea typeface="Verdana"/>
                  <a:cs typeface="Arial"/>
                </a:endParaRPr>
              </a:p>
            </p:txBody>
          </p:sp>
          <p:sp>
            <p:nvSpPr>
              <p:cNvPr id="227" name="Freeform 195">
                <a:extLst>
                  <a:ext uri="{FF2B5EF4-FFF2-40B4-BE49-F238E27FC236}">
                    <a16:creationId xmlns:a16="http://schemas.microsoft.com/office/drawing/2014/main" id="{3FABA85B-33C6-3490-9060-8EDD028277FD}"/>
                  </a:ext>
                </a:extLst>
              </p:cNvPr>
              <p:cNvSpPr/>
              <p:nvPr/>
            </p:nvSpPr>
            <p:spPr>
              <a:xfrm>
                <a:off x="1691993" y="2404509"/>
                <a:ext cx="4942967" cy="1070596"/>
              </a:xfrm>
              <a:custGeom>
                <a:avLst/>
                <a:gdLst>
                  <a:gd name="connsiteX0" fmla="*/ 0 w 4942967"/>
                  <a:gd name="connsiteY0" fmla="*/ 159450 h 1070596"/>
                  <a:gd name="connsiteX1" fmla="*/ 833048 w 4942967"/>
                  <a:gd name="connsiteY1" fmla="*/ 32540 h 1070596"/>
                  <a:gd name="connsiteX2" fmla="*/ 1649825 w 4942967"/>
                  <a:gd name="connsiteY2" fmla="*/ 0 h 1070596"/>
                  <a:gd name="connsiteX3" fmla="*/ 2473110 w 4942967"/>
                  <a:gd name="connsiteY3" fmla="*/ 61827 h 1070596"/>
                  <a:gd name="connsiteX4" fmla="*/ 3293142 w 4942967"/>
                  <a:gd name="connsiteY4" fmla="*/ 146434 h 1070596"/>
                  <a:gd name="connsiteX5" fmla="*/ 4116427 w 4942967"/>
                  <a:gd name="connsiteY5" fmla="*/ 390491 h 1070596"/>
                  <a:gd name="connsiteX6" fmla="*/ 4942967 w 4942967"/>
                  <a:gd name="connsiteY6" fmla="*/ 595498 h 1070596"/>
                  <a:gd name="connsiteX7" fmla="*/ 4942967 w 4942967"/>
                  <a:gd name="connsiteY7" fmla="*/ 1070596 h 1070596"/>
                  <a:gd name="connsiteX8" fmla="*/ 4116506 w 4942967"/>
                  <a:gd name="connsiteY8" fmla="*/ 803602 h 1070596"/>
                  <a:gd name="connsiteX9" fmla="*/ 3289888 w 4942967"/>
                  <a:gd name="connsiteY9" fmla="*/ 452318 h 1070596"/>
                  <a:gd name="connsiteX10" fmla="*/ 2469856 w 4942967"/>
                  <a:gd name="connsiteY10" fmla="*/ 244057 h 1070596"/>
                  <a:gd name="connsiteX11" fmla="*/ 1646571 w 4942967"/>
                  <a:gd name="connsiteY11" fmla="*/ 273343 h 1070596"/>
                  <a:gd name="connsiteX12" fmla="*/ 826540 w 4942967"/>
                  <a:gd name="connsiteY12" fmla="*/ 351442 h 1070596"/>
                  <a:gd name="connsiteX13" fmla="*/ 0 w 4942967"/>
                  <a:gd name="connsiteY13" fmla="*/ 361204 h 1070596"/>
                  <a:gd name="connsiteX14" fmla="*/ 0 w 4942967"/>
                  <a:gd name="connsiteY14" fmla="*/ 159450 h 107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942967" h="1070596">
                    <a:moveTo>
                      <a:pt x="0" y="159450"/>
                    </a:moveTo>
                    <a:lnTo>
                      <a:pt x="833048" y="32540"/>
                    </a:lnTo>
                    <a:lnTo>
                      <a:pt x="1649825" y="0"/>
                    </a:lnTo>
                    <a:lnTo>
                      <a:pt x="2473110" y="61827"/>
                    </a:lnTo>
                    <a:lnTo>
                      <a:pt x="3293142" y="146434"/>
                    </a:lnTo>
                    <a:lnTo>
                      <a:pt x="4116427" y="390491"/>
                    </a:lnTo>
                    <a:lnTo>
                      <a:pt x="4942967" y="595498"/>
                    </a:lnTo>
                    <a:lnTo>
                      <a:pt x="4942967" y="1070596"/>
                    </a:lnTo>
                    <a:lnTo>
                      <a:pt x="4116506" y="803602"/>
                    </a:lnTo>
                    <a:lnTo>
                      <a:pt x="3289888" y="452318"/>
                    </a:lnTo>
                    <a:lnTo>
                      <a:pt x="2469856" y="244057"/>
                    </a:lnTo>
                    <a:lnTo>
                      <a:pt x="1646571" y="273343"/>
                    </a:lnTo>
                    <a:lnTo>
                      <a:pt x="826540" y="351442"/>
                    </a:lnTo>
                    <a:lnTo>
                      <a:pt x="0" y="361204"/>
                    </a:lnTo>
                    <a:lnTo>
                      <a:pt x="0" y="159450"/>
                    </a:lnTo>
                    <a:close/>
                  </a:path>
                </a:pathLst>
              </a:custGeom>
              <a:solidFill>
                <a:srgbClr val="DA3A16"/>
              </a:solidFill>
              <a:ln w="1270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FFFFFF"/>
                  </a:solidFill>
                  <a:effectLst/>
                  <a:uLnTx/>
                  <a:uFillTx/>
                  <a:ea typeface="Verdana"/>
                  <a:cs typeface="Arial"/>
                </a:endParaRPr>
              </a:p>
            </p:txBody>
          </p:sp>
          <p:sp>
            <p:nvSpPr>
              <p:cNvPr id="228" name="Freeform 196">
                <a:extLst>
                  <a:ext uri="{FF2B5EF4-FFF2-40B4-BE49-F238E27FC236}">
                    <a16:creationId xmlns:a16="http://schemas.microsoft.com/office/drawing/2014/main" id="{5E68EAE3-90B8-BDED-F7C5-15E79CF77B18}"/>
                  </a:ext>
                </a:extLst>
              </p:cNvPr>
              <p:cNvSpPr/>
              <p:nvPr/>
            </p:nvSpPr>
            <p:spPr>
              <a:xfrm>
                <a:off x="1691993" y="2634059"/>
                <a:ext cx="4942966" cy="1223460"/>
              </a:xfrm>
              <a:custGeom>
                <a:avLst/>
                <a:gdLst>
                  <a:gd name="connsiteX0" fmla="*/ 4942357 w 4942966"/>
                  <a:gd name="connsiteY0" fmla="*/ 819765 h 1223459"/>
                  <a:gd name="connsiteX1" fmla="*/ 4113173 w 4942966"/>
                  <a:gd name="connsiteY1" fmla="*/ 556449 h 1223459"/>
                  <a:gd name="connsiteX2" fmla="*/ 3293142 w 4942966"/>
                  <a:gd name="connsiteY2" fmla="*/ 211516 h 1223459"/>
                  <a:gd name="connsiteX3" fmla="*/ 2469856 w 4942966"/>
                  <a:gd name="connsiteY3" fmla="*/ 0 h 1223459"/>
                  <a:gd name="connsiteX4" fmla="*/ 1649825 w 4942966"/>
                  <a:gd name="connsiteY4" fmla="*/ 32540 h 1223459"/>
                  <a:gd name="connsiteX5" fmla="*/ 829794 w 4942966"/>
                  <a:gd name="connsiteY5" fmla="*/ 110639 h 1223459"/>
                  <a:gd name="connsiteX6" fmla="*/ 0 w 4942966"/>
                  <a:gd name="connsiteY6" fmla="*/ 117147 h 1223459"/>
                  <a:gd name="connsiteX7" fmla="*/ 0 w 4942966"/>
                  <a:gd name="connsiteY7" fmla="*/ 299376 h 1223459"/>
                  <a:gd name="connsiteX8" fmla="*/ 833048 w 4942966"/>
                  <a:gd name="connsiteY8" fmla="*/ 374220 h 1223459"/>
                  <a:gd name="connsiteX9" fmla="*/ 1653079 w 4942966"/>
                  <a:gd name="connsiteY9" fmla="*/ 257073 h 1223459"/>
                  <a:gd name="connsiteX10" fmla="*/ 2479618 w 4942966"/>
                  <a:gd name="connsiteY10" fmla="*/ 162704 h 1223459"/>
                  <a:gd name="connsiteX11" fmla="*/ 3296396 w 4942966"/>
                  <a:gd name="connsiteY11" fmla="*/ 458827 h 1223459"/>
                  <a:gd name="connsiteX12" fmla="*/ 4119681 w 4942966"/>
                  <a:gd name="connsiteY12" fmla="*/ 881859 h 1223459"/>
                  <a:gd name="connsiteX13" fmla="*/ 4942966 w 4942966"/>
                  <a:gd name="connsiteY13" fmla="*/ 1223459 h 1223459"/>
                  <a:gd name="connsiteX14" fmla="*/ 4942357 w 4942966"/>
                  <a:gd name="connsiteY14" fmla="*/ 819765 h 122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942966" h="1223459">
                    <a:moveTo>
                      <a:pt x="4942357" y="819765"/>
                    </a:moveTo>
                    <a:lnTo>
                      <a:pt x="4113173" y="556449"/>
                    </a:lnTo>
                    <a:lnTo>
                      <a:pt x="3293142" y="211516"/>
                    </a:lnTo>
                    <a:lnTo>
                      <a:pt x="2469856" y="0"/>
                    </a:lnTo>
                    <a:lnTo>
                      <a:pt x="1649825" y="32540"/>
                    </a:lnTo>
                    <a:lnTo>
                      <a:pt x="829794" y="110639"/>
                    </a:lnTo>
                    <a:lnTo>
                      <a:pt x="0" y="117147"/>
                    </a:lnTo>
                    <a:lnTo>
                      <a:pt x="0" y="299376"/>
                    </a:lnTo>
                    <a:lnTo>
                      <a:pt x="833048" y="374220"/>
                    </a:lnTo>
                    <a:lnTo>
                      <a:pt x="1653079" y="257073"/>
                    </a:lnTo>
                    <a:lnTo>
                      <a:pt x="2479618" y="162704"/>
                    </a:lnTo>
                    <a:lnTo>
                      <a:pt x="3296396" y="458827"/>
                    </a:lnTo>
                    <a:lnTo>
                      <a:pt x="4119681" y="881859"/>
                    </a:lnTo>
                    <a:lnTo>
                      <a:pt x="4942966" y="1223459"/>
                    </a:lnTo>
                    <a:cubicBezTo>
                      <a:pt x="4941881" y="1091126"/>
                      <a:pt x="4940585" y="965778"/>
                      <a:pt x="4942357" y="819765"/>
                    </a:cubicBezTo>
                    <a:close/>
                  </a:path>
                </a:pathLst>
              </a:custGeom>
              <a:solidFill>
                <a:srgbClr val="23004C"/>
              </a:solidFill>
              <a:ln w="12700" cap="flat" cmpd="sng" algn="ctr">
                <a:noFill/>
                <a:prstDash val="solid"/>
                <a:miter lim="800000"/>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FFFFFF"/>
                  </a:solidFill>
                  <a:effectLst/>
                  <a:uLnTx/>
                  <a:uFillTx/>
                  <a:ea typeface="Verdana"/>
                  <a:cs typeface="Arial"/>
                </a:endParaRPr>
              </a:p>
            </p:txBody>
          </p:sp>
        </p:grpSp>
        <p:grpSp>
          <p:nvGrpSpPr>
            <p:cNvPr id="208" name="Group 12">
              <a:extLst>
                <a:ext uri="{FF2B5EF4-FFF2-40B4-BE49-F238E27FC236}">
                  <a16:creationId xmlns:a16="http://schemas.microsoft.com/office/drawing/2014/main" id="{C066AE98-5D2C-FD49-F416-A734D724BCAA}"/>
                </a:ext>
              </a:extLst>
            </p:cNvPr>
            <p:cNvGrpSpPr/>
            <p:nvPr/>
          </p:nvGrpSpPr>
          <p:grpSpPr>
            <a:xfrm>
              <a:off x="4268433" y="3477633"/>
              <a:ext cx="1349131" cy="1468455"/>
              <a:chOff x="4055707" y="3798115"/>
              <a:chExt cx="1241137" cy="1468455"/>
            </a:xfrm>
          </p:grpSpPr>
          <p:sp>
            <p:nvSpPr>
              <p:cNvPr id="213" name="TextBox 19">
                <a:extLst>
                  <a:ext uri="{FF2B5EF4-FFF2-40B4-BE49-F238E27FC236}">
                    <a16:creationId xmlns:a16="http://schemas.microsoft.com/office/drawing/2014/main" id="{9282711F-45E8-20CD-2498-9264E9D05163}"/>
                  </a:ext>
                </a:extLst>
              </p:cNvPr>
              <p:cNvSpPr txBox="1"/>
              <p:nvPr/>
            </p:nvSpPr>
            <p:spPr>
              <a:xfrm>
                <a:off x="4055707" y="4882724"/>
                <a:ext cx="1241137" cy="383846"/>
              </a:xfrm>
              <a:prstGeom prst="rect">
                <a:avLst/>
              </a:prstGeom>
              <a:noFill/>
            </p:spPr>
            <p:txBody>
              <a:bodyPr wrap="none" rtlCol="0">
                <a:spAutoFit/>
              </a:bodyPr>
              <a:lstStyle/>
              <a:p>
                <a:pPr marL="0" marR="0" lvl="0" indent="0" algn="ctr" defTabSz="685783" eaLnBrk="1" fontAlgn="auto" latinLnBrk="0" hangingPunct="1">
                  <a:lnSpc>
                    <a:spcPct val="100000"/>
                  </a:lnSpc>
                  <a:spcBef>
                    <a:spcPts val="0"/>
                  </a:spcBef>
                  <a:spcAft>
                    <a:spcPts val="0"/>
                  </a:spcAft>
                  <a:buClrTx/>
                  <a:buSzTx/>
                  <a:buFontTx/>
                  <a:buNone/>
                  <a:tabLst/>
                  <a:defRPr/>
                </a:pPr>
                <a:r>
                  <a:rPr kumimoji="0" lang="de" sz="1050" b="1" i="0" u="none" strike="noStrike" kern="0" cap="none" spc="0" normalizeH="0" baseline="0" noProof="0">
                    <a:ln>
                      <a:noFill/>
                    </a:ln>
                    <a:solidFill>
                      <a:srgbClr val="404040"/>
                    </a:solidFill>
                    <a:effectLst/>
                    <a:uLnTx/>
                    <a:uFillTx/>
                    <a:ea typeface="Verdana"/>
                    <a:cs typeface="Verdana"/>
                  </a:rPr>
                  <a:t>Diagnose</a:t>
                </a:r>
              </a:p>
            </p:txBody>
          </p:sp>
          <p:cxnSp>
            <p:nvCxnSpPr>
              <p:cNvPr id="214" name="Straight Arrow Connector 20">
                <a:extLst>
                  <a:ext uri="{FF2B5EF4-FFF2-40B4-BE49-F238E27FC236}">
                    <a16:creationId xmlns:a16="http://schemas.microsoft.com/office/drawing/2014/main" id="{0DEA4C49-BDAC-AA6C-7B20-85ACA964143E}"/>
                  </a:ext>
                </a:extLst>
              </p:cNvPr>
              <p:cNvCxnSpPr/>
              <p:nvPr/>
            </p:nvCxnSpPr>
            <p:spPr>
              <a:xfrm flipH="1" flipV="1">
                <a:off x="4667645" y="3798115"/>
                <a:ext cx="1" cy="1048347"/>
              </a:xfrm>
              <a:prstGeom prst="straightConnector1">
                <a:avLst/>
              </a:prstGeom>
              <a:noFill/>
              <a:ln w="19050" cap="flat" cmpd="sng" algn="ctr">
                <a:solidFill>
                  <a:sysClr val="windowText" lastClr="000000">
                    <a:lumMod val="75000"/>
                    <a:lumOff val="25000"/>
                  </a:sysClr>
                </a:solidFill>
                <a:prstDash val="solid"/>
                <a:round/>
                <a:headEnd type="none" w="med" len="sm"/>
                <a:tailEnd type="triangle" w="lg" len="med"/>
              </a:ln>
              <a:effectLst/>
            </p:spPr>
          </p:cxnSp>
        </p:grpSp>
        <p:cxnSp>
          <p:nvCxnSpPr>
            <p:cNvPr id="209" name="Straight Arrow Connector 14">
              <a:extLst>
                <a:ext uri="{FF2B5EF4-FFF2-40B4-BE49-F238E27FC236}">
                  <a16:creationId xmlns:a16="http://schemas.microsoft.com/office/drawing/2014/main" id="{3D3059EE-564F-82FB-25BD-E0F7BCE0AAFF}"/>
                </a:ext>
              </a:extLst>
            </p:cNvPr>
            <p:cNvCxnSpPr>
              <a:cxnSpLocks/>
            </p:cNvCxnSpPr>
            <p:nvPr/>
          </p:nvCxnSpPr>
          <p:spPr>
            <a:xfrm flipH="1">
              <a:off x="6670717" y="2613025"/>
              <a:ext cx="491859" cy="337511"/>
            </a:xfrm>
            <a:prstGeom prst="straightConnector1">
              <a:avLst/>
            </a:prstGeom>
            <a:noFill/>
            <a:ln w="6350" cap="flat" cmpd="sng" algn="ctr">
              <a:solidFill>
                <a:sysClr val="window" lastClr="FFFFFF">
                  <a:lumMod val="75000"/>
                </a:sysClr>
              </a:solidFill>
              <a:prstDash val="solid"/>
              <a:round/>
              <a:headEnd type="none" w="med" len="med"/>
              <a:tailEnd type="none" w="med" len="med"/>
            </a:ln>
            <a:effectLst/>
          </p:spPr>
        </p:cxnSp>
        <p:cxnSp>
          <p:nvCxnSpPr>
            <p:cNvPr id="210" name="Straight Arrow Connector 16">
              <a:extLst>
                <a:ext uri="{FF2B5EF4-FFF2-40B4-BE49-F238E27FC236}">
                  <a16:creationId xmlns:a16="http://schemas.microsoft.com/office/drawing/2014/main" id="{0116F428-AAA3-AB3C-9DAB-63DC198FDCDC}"/>
                </a:ext>
              </a:extLst>
            </p:cNvPr>
            <p:cNvCxnSpPr/>
            <p:nvPr/>
          </p:nvCxnSpPr>
          <p:spPr>
            <a:xfrm flipH="1">
              <a:off x="6670717" y="3114482"/>
              <a:ext cx="241108" cy="0"/>
            </a:xfrm>
            <a:prstGeom prst="straightConnector1">
              <a:avLst/>
            </a:prstGeom>
            <a:noFill/>
            <a:ln w="6350" cap="flat" cmpd="sng" algn="ctr">
              <a:solidFill>
                <a:sysClr val="window" lastClr="FFFFFF">
                  <a:lumMod val="75000"/>
                </a:sysClr>
              </a:solidFill>
              <a:prstDash val="solid"/>
              <a:round/>
              <a:headEnd type="none" w="med" len="med"/>
              <a:tailEnd type="none" w="med" len="med"/>
            </a:ln>
            <a:effectLst/>
          </p:spPr>
        </p:cxnSp>
        <p:cxnSp>
          <p:nvCxnSpPr>
            <p:cNvPr id="211" name="Straight Arrow Connector 17">
              <a:extLst>
                <a:ext uri="{FF2B5EF4-FFF2-40B4-BE49-F238E27FC236}">
                  <a16:creationId xmlns:a16="http://schemas.microsoft.com/office/drawing/2014/main" id="{E7CE5D30-5E72-5509-B10A-2725829125D2}"/>
                </a:ext>
              </a:extLst>
            </p:cNvPr>
            <p:cNvCxnSpPr/>
            <p:nvPr/>
          </p:nvCxnSpPr>
          <p:spPr>
            <a:xfrm flipH="1">
              <a:off x="6670717" y="3496827"/>
              <a:ext cx="241108" cy="0"/>
            </a:xfrm>
            <a:prstGeom prst="straightConnector1">
              <a:avLst/>
            </a:prstGeom>
            <a:noFill/>
            <a:ln w="6350" cap="flat" cmpd="sng" algn="ctr">
              <a:solidFill>
                <a:sysClr val="window" lastClr="FFFFFF">
                  <a:lumMod val="75000"/>
                </a:sysClr>
              </a:solidFill>
              <a:prstDash val="solid"/>
              <a:round/>
              <a:headEnd type="none" w="med" len="med"/>
              <a:tailEnd type="none" w="med" len="med"/>
            </a:ln>
            <a:effectLst/>
          </p:spPr>
        </p:cxnSp>
        <p:cxnSp>
          <p:nvCxnSpPr>
            <p:cNvPr id="212" name="Straight Arrow Connector 18">
              <a:extLst>
                <a:ext uri="{FF2B5EF4-FFF2-40B4-BE49-F238E27FC236}">
                  <a16:creationId xmlns:a16="http://schemas.microsoft.com/office/drawing/2014/main" id="{5A8F513D-4328-8B2E-BD16-2612F8F3108E}"/>
                </a:ext>
              </a:extLst>
            </p:cNvPr>
            <p:cNvCxnSpPr/>
            <p:nvPr/>
          </p:nvCxnSpPr>
          <p:spPr>
            <a:xfrm flipH="1">
              <a:off x="6670717" y="3998286"/>
              <a:ext cx="241108" cy="0"/>
            </a:xfrm>
            <a:prstGeom prst="straightConnector1">
              <a:avLst/>
            </a:prstGeom>
            <a:noFill/>
            <a:ln w="6350" cap="flat" cmpd="sng" algn="ctr">
              <a:solidFill>
                <a:sysClr val="window" lastClr="FFFFFF">
                  <a:lumMod val="75000"/>
                </a:sysClr>
              </a:solidFill>
              <a:prstDash val="solid"/>
              <a:round/>
              <a:headEnd type="none" w="med" len="med"/>
              <a:tailEnd type="none" w="med" len="med"/>
            </a:ln>
            <a:effectLst/>
          </p:spPr>
        </p:cxnSp>
      </p:grpSp>
      <p:sp>
        <p:nvSpPr>
          <p:cNvPr id="248" name="Title 32">
            <a:extLst>
              <a:ext uri="{FF2B5EF4-FFF2-40B4-BE49-F238E27FC236}">
                <a16:creationId xmlns:a16="http://schemas.microsoft.com/office/drawing/2014/main" id="{DB04A2C6-8AAC-A7AE-8B8F-C170D9488999}"/>
              </a:ext>
            </a:extLst>
          </p:cNvPr>
          <p:cNvSpPr txBox="1"/>
          <p:nvPr/>
        </p:nvSpPr>
        <p:spPr>
          <a:xfrm>
            <a:off x="663111" y="1059605"/>
            <a:ext cx="4784243" cy="223956"/>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2800" b="1" kern="1200">
                <a:solidFill>
                  <a:schemeClr val="tx2"/>
                </a:solidFill>
                <a:latin typeface="Arial" panose="020B0604020202020204" pitchFamily="34" charset="0"/>
                <a:ea typeface="+mj-ea"/>
                <a:cs typeface="Arial" panose="020B0604020202020204" pitchFamily="34" charset="0"/>
              </a:defRPr>
            </a:lvl1pPr>
          </a:lstStyle>
          <a:p>
            <a:pPr algn="ctr" defTabSz="685783">
              <a:lnSpc>
                <a:spcPct val="100000"/>
              </a:lnSpc>
              <a:defRPr/>
            </a:pPr>
            <a:r>
              <a:rPr lang="de-DE" sz="1200">
                <a:solidFill>
                  <a:srgbClr val="404040"/>
                </a:solidFill>
                <a:latin typeface="+mn-lt"/>
                <a:ea typeface="Verdana"/>
                <a:cs typeface="Verdana"/>
              </a:rPr>
              <a:t>Modell-vorhergesagte* durchschnittliche C-Peptid-Spiegel nach Altersgruppe</a:t>
            </a:r>
            <a:r>
              <a:rPr lang="de-DE" sz="1200" baseline="30000">
                <a:solidFill>
                  <a:srgbClr val="404040"/>
                </a:solidFill>
                <a:latin typeface="+mn-lt"/>
                <a:ea typeface="Verdana"/>
                <a:cs typeface="Verdana"/>
              </a:rPr>
              <a:t>1</a:t>
            </a:r>
            <a:endParaRPr lang="en-US" sz="1200" baseline="30000">
              <a:solidFill>
                <a:srgbClr val="404040"/>
              </a:solidFill>
              <a:latin typeface="+mn-lt"/>
              <a:ea typeface="Verdana"/>
            </a:endParaRPr>
          </a:p>
        </p:txBody>
      </p:sp>
      <p:sp>
        <p:nvSpPr>
          <p:cNvPr id="249" name="TextBox 7">
            <a:extLst>
              <a:ext uri="{FF2B5EF4-FFF2-40B4-BE49-F238E27FC236}">
                <a16:creationId xmlns:a16="http://schemas.microsoft.com/office/drawing/2014/main" id="{8A66F156-C5BF-D2C7-8392-4ED319948715}"/>
              </a:ext>
            </a:extLst>
          </p:cNvPr>
          <p:cNvSpPr txBox="1"/>
          <p:nvPr/>
        </p:nvSpPr>
        <p:spPr>
          <a:xfrm>
            <a:off x="4420245" y="1344488"/>
            <a:ext cx="1507321" cy="507831"/>
          </a:xfrm>
          <a:prstGeom prst="rect">
            <a:avLst/>
          </a:prstGeom>
          <a:noFill/>
          <a:ln>
            <a:noFill/>
          </a:ln>
        </p:spPr>
        <p:txBody>
          <a:bodyPr wrap="square" rtlCol="0">
            <a:spAutoFit/>
          </a:bodyPr>
          <a:lstStyle/>
          <a:p>
            <a:pPr marL="0" marR="0" lvl="0" indent="0" algn="ctr" defTabSz="685783" rtl="0" eaLnBrk="1" fontAlgn="auto" latinLnBrk="0" hangingPunct="1">
              <a:lnSpc>
                <a:spcPct val="100000"/>
              </a:lnSpc>
              <a:spcBef>
                <a:spcPts val="675"/>
              </a:spcBef>
              <a:spcAft>
                <a:spcPts val="0"/>
              </a:spcAft>
              <a:buClr>
                <a:srgbClr val="FBA329"/>
              </a:buClr>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Alter bei (klinischer) T1D-Diagnose Stadium 3 [Jahre]</a:t>
            </a:r>
          </a:p>
        </p:txBody>
      </p:sp>
    </p:spTree>
    <p:extLst>
      <p:ext uri="{BB962C8B-B14F-4D97-AF65-F5344CB8AC3E}">
        <p14:creationId xmlns:p14="http://schemas.microsoft.com/office/powerpoint/2010/main" val="558260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656B1D-3C30-4A88-F931-EFA0F6A161CF}"/>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D5AC240A-634C-0801-FA08-AE37230E1465}"/>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Langsameres Absinken der C-Peptid-Spiegel bei Erwachsenen als </a:t>
            </a:r>
            <a:r>
              <a:rPr lang="de-DE" sz="2000" b="1" dirty="0">
                <a:solidFill>
                  <a:srgbClr val="7030A0"/>
                </a:solidFill>
                <a:latin typeface="Verdana"/>
              </a:rPr>
              <a:t>bei Kindern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noProof="0" dirty="0">
                <a:ln>
                  <a:noFill/>
                </a:ln>
                <a:solidFill>
                  <a:srgbClr val="7030A0"/>
                </a:solidFill>
                <a:effectLst/>
                <a:uLnTx/>
                <a:uFillTx/>
                <a:latin typeface="Verdana"/>
                <a:ea typeface="+mn-ea"/>
                <a:cs typeface="+mn-cs"/>
              </a:rPr>
              <a:t>*</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8" name="Footer Placeholder 4">
            <a:extLst>
              <a:ext uri="{FF2B5EF4-FFF2-40B4-BE49-F238E27FC236}">
                <a16:creationId xmlns:a16="http://schemas.microsoft.com/office/drawing/2014/main" id="{3EBFA80A-32E0-135F-D446-3EDEFA1CB624}"/>
              </a:ext>
            </a:extLst>
          </p:cNvPr>
          <p:cNvSpPr txBox="1"/>
          <p:nvPr/>
        </p:nvSpPr>
        <p:spPr>
          <a:xfrm>
            <a:off x="320268" y="4732695"/>
            <a:ext cx="4791816" cy="400111"/>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mn-lt"/>
                <a:ea typeface="Verdana"/>
                <a:cs typeface="Verdana"/>
              </a:rPr>
              <a:t>* n = 919 Menschen mit T1D, Krankheitsdauer 3-81 Jahre, Messung von nicht-nüchternem C-Peptid im Serum an 28 Kliniken des T1D Exchange Clinic Network in den USA. </a:t>
            </a:r>
            <a:r>
              <a:rPr kumimoji="0" lang="de" sz="600" b="0" i="0" u="none" strike="noStrike" kern="1200" cap="none" spc="0" normalizeH="0" baseline="0" noProof="0" dirty="0">
                <a:ln>
                  <a:noFill/>
                </a:ln>
                <a:solidFill>
                  <a:srgbClr val="404040"/>
                </a:solidFill>
                <a:effectLst/>
                <a:uLnTx/>
                <a:uFillTx/>
                <a:latin typeface="+mn-lt"/>
                <a:ea typeface="Verdana"/>
                <a:cs typeface="Verdana"/>
              </a:rPr>
              <a:t>T1D: Typ-1-Diabetes; USA: Vereinigte Staaten von Amerika.</a:t>
            </a:r>
          </a:p>
          <a:p>
            <a:pPr marL="0" lvl="0" indent="0" defTabSz="685783">
              <a:spcBef>
                <a:spcPts val="30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a-DK" sz="600" dirty="0">
                <a:solidFill>
                  <a:srgbClr val="404040"/>
                </a:solidFill>
                <a:latin typeface="+mn-lt"/>
                <a:ea typeface="Verdana"/>
                <a:cs typeface="Verdana"/>
              </a:rPr>
              <a:t>Davis AK </a:t>
            </a:r>
            <a:r>
              <a:rPr lang="da-DK" sz="600" i="1" dirty="0">
                <a:solidFill>
                  <a:srgbClr val="404040"/>
                </a:solidFill>
                <a:latin typeface="+mn-lt"/>
                <a:ea typeface="Verdana"/>
                <a:cs typeface="Verdana"/>
              </a:rPr>
              <a:t>et al. Diabetes Care </a:t>
            </a:r>
            <a:r>
              <a:rPr lang="da-DK" sz="600" dirty="0">
                <a:solidFill>
                  <a:srgbClr val="404040"/>
                </a:solidFill>
                <a:latin typeface="+mn-lt"/>
                <a:ea typeface="Verdana"/>
                <a:cs typeface="Verdana"/>
              </a:rPr>
              <a:t>2015; 38: 476–81</a:t>
            </a:r>
            <a:r>
              <a:rPr lang="de" sz="600" dirty="0">
                <a:solidFill>
                  <a:srgbClr val="404040"/>
                </a:solidFill>
                <a:latin typeface="+mn-lt"/>
                <a:ea typeface="Verdana"/>
                <a:cs typeface="Verdana"/>
              </a:rPr>
              <a:t>. </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sp>
        <p:nvSpPr>
          <p:cNvPr id="19" name="Rechteck: abgerundete Ecken 18">
            <a:extLst>
              <a:ext uri="{FF2B5EF4-FFF2-40B4-BE49-F238E27FC236}">
                <a16:creationId xmlns:a16="http://schemas.microsoft.com/office/drawing/2014/main" id="{A80DA231-9A6A-E7E5-F2AB-690FF6CAD3C9}"/>
              </a:ext>
            </a:extLst>
          </p:cNvPr>
          <p:cNvSpPr/>
          <p:nvPr/>
        </p:nvSpPr>
        <p:spPr>
          <a:xfrm>
            <a:off x="604677" y="1294324"/>
            <a:ext cx="4257945" cy="2969677"/>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1200"/>
              </a:spcAft>
              <a:buClr>
                <a:schemeClr val="accent2"/>
              </a:buClr>
              <a:buSzPct val="120000"/>
              <a:buFont typeface="Arial" panose="020B0604020202020204" pitchFamily="34" charset="0"/>
              <a:buChar char="•"/>
            </a:pPr>
            <a:r>
              <a:rPr lang="de-DE" sz="1100" b="1" dirty="0">
                <a:solidFill>
                  <a:schemeClr val="bg1"/>
                </a:solidFill>
              </a:rPr>
              <a:t>29 %</a:t>
            </a:r>
            <a:r>
              <a:rPr lang="de-DE" sz="1100" dirty="0">
                <a:solidFill>
                  <a:schemeClr val="bg1"/>
                </a:solidFill>
              </a:rPr>
              <a:t> der Teilnehmer hatten </a:t>
            </a:r>
            <a:r>
              <a:rPr lang="de-DE" sz="1100" b="1" dirty="0">
                <a:solidFill>
                  <a:schemeClr val="bg1"/>
                </a:solidFill>
              </a:rPr>
              <a:t>nachweisbares       C-Peptid </a:t>
            </a:r>
            <a:r>
              <a:rPr lang="de-DE" sz="1100" dirty="0">
                <a:solidFill>
                  <a:schemeClr val="bg1"/>
                </a:solidFill>
              </a:rPr>
              <a:t>(≥ 0,017 </a:t>
            </a:r>
            <a:r>
              <a:rPr lang="de-DE" sz="1100" dirty="0" err="1">
                <a:solidFill>
                  <a:schemeClr val="bg1"/>
                </a:solidFill>
              </a:rPr>
              <a:t>nmol</a:t>
            </a:r>
            <a:r>
              <a:rPr lang="de-DE" sz="1100" dirty="0">
                <a:solidFill>
                  <a:schemeClr val="bg1"/>
                </a:solidFill>
              </a:rPr>
              <a:t>/l [≥ 17 pmol/l])</a:t>
            </a:r>
          </a:p>
          <a:p>
            <a:pPr marL="171450" indent="-171450">
              <a:lnSpc>
                <a:spcPct val="125000"/>
              </a:lnSpc>
              <a:spcAft>
                <a:spcPts val="1200"/>
              </a:spcAft>
              <a:buClr>
                <a:schemeClr val="accent2"/>
              </a:buClr>
              <a:buSzPct val="120000"/>
              <a:buFont typeface="Arial" panose="020B0604020202020204" pitchFamily="34" charset="0"/>
              <a:buChar char="•"/>
            </a:pPr>
            <a:r>
              <a:rPr lang="de-DE" sz="1100" b="1" dirty="0">
                <a:solidFill>
                  <a:schemeClr val="bg1"/>
                </a:solidFill>
                <a:cs typeface="Arial" panose="020B0604020202020204" pitchFamily="34" charset="0"/>
              </a:rPr>
              <a:t>10 %</a:t>
            </a:r>
            <a:r>
              <a:rPr lang="de-DE" sz="1100" dirty="0">
                <a:solidFill>
                  <a:schemeClr val="bg1"/>
                </a:solidFill>
                <a:cs typeface="Arial" panose="020B0604020202020204" pitchFamily="34" charset="0"/>
              </a:rPr>
              <a:t> der Teilnehmer hatten </a:t>
            </a:r>
            <a:r>
              <a:rPr lang="de-DE" sz="1100" b="1" dirty="0">
                <a:solidFill>
                  <a:schemeClr val="bg1"/>
                </a:solidFill>
                <a:cs typeface="Arial" panose="020B0604020202020204" pitchFamily="34" charset="0"/>
              </a:rPr>
              <a:t>C-Peptidwerte         ≥ 0,2 </a:t>
            </a:r>
            <a:r>
              <a:rPr lang="de-DE" sz="1100" b="1" dirty="0" err="1">
                <a:solidFill>
                  <a:schemeClr val="bg1"/>
                </a:solidFill>
                <a:cs typeface="Arial" panose="020B0604020202020204" pitchFamily="34" charset="0"/>
              </a:rPr>
              <a:t>nmol</a:t>
            </a:r>
            <a:r>
              <a:rPr lang="de-DE" sz="1100" b="1" dirty="0">
                <a:solidFill>
                  <a:schemeClr val="bg1"/>
                </a:solidFill>
                <a:cs typeface="Arial" panose="020B0604020202020204" pitchFamily="34" charset="0"/>
              </a:rPr>
              <a:t>/l (≥ 200 pmol/l)</a:t>
            </a:r>
          </a:p>
          <a:p>
            <a:pPr marL="171450" indent="-171450">
              <a:lnSpc>
                <a:spcPct val="125000"/>
              </a:lnSpc>
              <a:spcAft>
                <a:spcPts val="1200"/>
              </a:spcAft>
              <a:buClr>
                <a:schemeClr val="accent2"/>
              </a:buClr>
              <a:buSzPct val="120000"/>
              <a:buFont typeface="Arial" panose="020B0604020202020204" pitchFamily="34" charset="0"/>
              <a:buChar char="•"/>
            </a:pPr>
            <a:r>
              <a:rPr lang="de-DE" sz="1100" dirty="0">
                <a:solidFill>
                  <a:schemeClr val="bg1"/>
                </a:solidFill>
                <a:cs typeface="Arial" panose="020B0604020202020204" pitchFamily="34" charset="0"/>
              </a:rPr>
              <a:t>Die </a:t>
            </a:r>
            <a:r>
              <a:rPr lang="de-DE" sz="1100" b="1" dirty="0">
                <a:solidFill>
                  <a:schemeClr val="bg1"/>
                </a:solidFill>
                <a:cs typeface="Arial" panose="020B0604020202020204" pitchFamily="34" charset="0"/>
              </a:rPr>
              <a:t>Häufigkeit von nachweisbarem C-Peptid nahm</a:t>
            </a:r>
            <a:r>
              <a:rPr lang="de-DE" sz="1100" dirty="0">
                <a:solidFill>
                  <a:schemeClr val="bg1"/>
                </a:solidFill>
                <a:cs typeface="Arial" panose="020B0604020202020204" pitchFamily="34" charset="0"/>
              </a:rPr>
              <a:t>, unabhängig vom Alter, </a:t>
            </a:r>
            <a:r>
              <a:rPr lang="de-DE" sz="1100" b="1" dirty="0">
                <a:solidFill>
                  <a:schemeClr val="bg1"/>
                </a:solidFill>
                <a:cs typeface="Arial" panose="020B0604020202020204" pitchFamily="34" charset="0"/>
              </a:rPr>
              <a:t>mit zunehmender Diabetesdauer ab</a:t>
            </a:r>
          </a:p>
          <a:p>
            <a:pPr marL="171450" indent="-171450">
              <a:lnSpc>
                <a:spcPct val="125000"/>
              </a:lnSpc>
              <a:spcAft>
                <a:spcPts val="1200"/>
              </a:spcAft>
              <a:buClr>
                <a:schemeClr val="accent2"/>
              </a:buClr>
              <a:buSzPct val="120000"/>
              <a:buFont typeface="Arial" panose="020B0604020202020204" pitchFamily="34" charset="0"/>
              <a:buChar char="•"/>
            </a:pPr>
            <a:r>
              <a:rPr lang="de-DE" sz="1100" dirty="0">
                <a:solidFill>
                  <a:schemeClr val="bg1"/>
                </a:solidFill>
                <a:cs typeface="Arial" panose="020B0604020202020204" pitchFamily="34" charset="0"/>
              </a:rPr>
              <a:t>Bei </a:t>
            </a:r>
            <a:r>
              <a:rPr lang="de-DE" sz="1100" b="1" dirty="0">
                <a:solidFill>
                  <a:schemeClr val="bg1"/>
                </a:solidFill>
                <a:cs typeface="Arial" panose="020B0604020202020204" pitchFamily="34" charset="0"/>
              </a:rPr>
              <a:t>Diagnose im Erwachsenenalter </a:t>
            </a:r>
            <a:r>
              <a:rPr lang="de-DE" sz="1100" dirty="0">
                <a:solidFill>
                  <a:schemeClr val="bg1"/>
                </a:solidFill>
                <a:cs typeface="Arial" panose="020B0604020202020204" pitchFamily="34" charset="0"/>
              </a:rPr>
              <a:t>(&gt; 18 Jahre) war die </a:t>
            </a:r>
            <a:r>
              <a:rPr lang="de-DE" sz="1100" b="1" dirty="0">
                <a:solidFill>
                  <a:schemeClr val="bg1"/>
                </a:solidFill>
                <a:cs typeface="Arial" panose="020B0604020202020204" pitchFamily="34" charset="0"/>
              </a:rPr>
              <a:t>Häufigkeit von nachweisbarem C-Peptid </a:t>
            </a:r>
            <a:r>
              <a:rPr lang="de-DE" sz="1100" dirty="0">
                <a:solidFill>
                  <a:schemeClr val="bg1"/>
                </a:solidFill>
                <a:cs typeface="Arial" panose="020B0604020202020204" pitchFamily="34" charset="0"/>
              </a:rPr>
              <a:t>in allen Krankheitsdauer-Gruppen </a:t>
            </a:r>
            <a:r>
              <a:rPr lang="de-DE" sz="1100" b="1" dirty="0">
                <a:solidFill>
                  <a:schemeClr val="bg1"/>
                </a:solidFill>
                <a:cs typeface="Arial" panose="020B0604020202020204" pitchFamily="34" charset="0"/>
              </a:rPr>
              <a:t>deutlich höher </a:t>
            </a:r>
            <a:r>
              <a:rPr lang="de-DE" sz="1100" dirty="0">
                <a:solidFill>
                  <a:schemeClr val="bg1"/>
                </a:solidFill>
                <a:cs typeface="Arial" panose="020B0604020202020204" pitchFamily="34" charset="0"/>
              </a:rPr>
              <a:t>als bei Diagnose im Kindesalter (≤ 18 Jahre)</a:t>
            </a:r>
            <a:endParaRPr lang="en-US" sz="900" dirty="0">
              <a:solidFill>
                <a:schemeClr val="bg1"/>
              </a:solidFill>
              <a:cs typeface="Arial" panose="020B0604020202020204" pitchFamily="34" charset="0"/>
            </a:endParaRPr>
          </a:p>
        </p:txBody>
      </p:sp>
      <p:grpSp>
        <p:nvGrpSpPr>
          <p:cNvPr id="17" name="Gruppieren 16">
            <a:extLst>
              <a:ext uri="{FF2B5EF4-FFF2-40B4-BE49-F238E27FC236}">
                <a16:creationId xmlns:a16="http://schemas.microsoft.com/office/drawing/2014/main" id="{2B2918B8-7BC8-5A6D-30C9-F1C43575A5B1}"/>
              </a:ext>
            </a:extLst>
          </p:cNvPr>
          <p:cNvGrpSpPr/>
          <p:nvPr/>
        </p:nvGrpSpPr>
        <p:grpSpPr>
          <a:xfrm>
            <a:off x="5253594" y="729240"/>
            <a:ext cx="3454758" cy="4295558"/>
            <a:chOff x="5423715" y="581246"/>
            <a:chExt cx="3454758" cy="4295558"/>
          </a:xfrm>
        </p:grpSpPr>
        <p:sp>
          <p:nvSpPr>
            <p:cNvPr id="5" name="Rechteck 4">
              <a:extLst>
                <a:ext uri="{FF2B5EF4-FFF2-40B4-BE49-F238E27FC236}">
                  <a16:creationId xmlns:a16="http://schemas.microsoft.com/office/drawing/2014/main" id="{0ABDB871-F512-D61C-E49B-3C419F842B99}"/>
                </a:ext>
              </a:extLst>
            </p:cNvPr>
            <p:cNvSpPr/>
            <p:nvPr/>
          </p:nvSpPr>
          <p:spPr>
            <a:xfrm>
              <a:off x="5423715" y="581246"/>
              <a:ext cx="3454758" cy="4295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8" name="Title 32">
              <a:extLst>
                <a:ext uri="{FF2B5EF4-FFF2-40B4-BE49-F238E27FC236}">
                  <a16:creationId xmlns:a16="http://schemas.microsoft.com/office/drawing/2014/main" id="{DC378473-8921-95FD-DB04-BDA7A2FE348A}"/>
                </a:ext>
              </a:extLst>
            </p:cNvPr>
            <p:cNvSpPr txBox="1"/>
            <p:nvPr/>
          </p:nvSpPr>
          <p:spPr>
            <a:xfrm>
              <a:off x="5423715" y="641438"/>
              <a:ext cx="3454758" cy="223956"/>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2800" b="1" kern="1200">
                  <a:solidFill>
                    <a:schemeClr val="tx2"/>
                  </a:solidFill>
                  <a:latin typeface="Arial" panose="020B0604020202020204" pitchFamily="34" charset="0"/>
                  <a:ea typeface="+mj-ea"/>
                  <a:cs typeface="Arial" panose="020B0604020202020204" pitchFamily="34" charset="0"/>
                </a:defRPr>
              </a:lvl1pPr>
            </a:lstStyle>
            <a:p>
              <a:pPr algn="ctr" defTabSz="685783">
                <a:lnSpc>
                  <a:spcPct val="100000"/>
                </a:lnSpc>
                <a:defRPr/>
              </a:pPr>
              <a:r>
                <a:rPr lang="de-DE" sz="1200">
                  <a:solidFill>
                    <a:srgbClr val="404040"/>
                  </a:solidFill>
                  <a:latin typeface="+mn-lt"/>
                  <a:ea typeface="Verdana"/>
                  <a:cs typeface="Verdana"/>
                </a:rPr>
                <a:t>Anteil an Teilnehmern mit messbarem (A) und nicht-nüchternem C-Peptid    ≥ 0,2 </a:t>
              </a:r>
              <a:r>
                <a:rPr lang="de-DE" sz="1200" err="1">
                  <a:solidFill>
                    <a:srgbClr val="404040"/>
                  </a:solidFill>
                  <a:latin typeface="+mn-lt"/>
                  <a:ea typeface="Verdana"/>
                  <a:cs typeface="Verdana"/>
                </a:rPr>
                <a:t>nmol</a:t>
              </a:r>
              <a:r>
                <a:rPr lang="de-DE" sz="1200">
                  <a:solidFill>
                    <a:srgbClr val="404040"/>
                  </a:solidFill>
                  <a:latin typeface="+mn-lt"/>
                  <a:ea typeface="Verdana"/>
                  <a:cs typeface="Verdana"/>
                </a:rPr>
                <a:t>/l (B)</a:t>
              </a:r>
              <a:r>
                <a:rPr lang="de-DE" sz="1200" baseline="30000">
                  <a:solidFill>
                    <a:srgbClr val="404040"/>
                  </a:solidFill>
                  <a:latin typeface="+mn-lt"/>
                  <a:ea typeface="Verdana"/>
                  <a:cs typeface="Verdana"/>
                </a:rPr>
                <a:t>1</a:t>
              </a:r>
              <a:endParaRPr lang="en-US" sz="1200" baseline="30000">
                <a:solidFill>
                  <a:srgbClr val="404040"/>
                </a:solidFill>
                <a:latin typeface="+mn-lt"/>
                <a:ea typeface="Verdana"/>
              </a:endParaRPr>
            </a:p>
          </p:txBody>
        </p:sp>
        <p:pic>
          <p:nvPicPr>
            <p:cNvPr id="4" name="Grafik 3">
              <a:extLst>
                <a:ext uri="{FF2B5EF4-FFF2-40B4-BE49-F238E27FC236}">
                  <a16:creationId xmlns:a16="http://schemas.microsoft.com/office/drawing/2014/main" id="{5AB00069-448E-A5BB-D7E5-A9B3360FA1FF}"/>
                </a:ext>
              </a:extLst>
            </p:cNvPr>
            <p:cNvPicPr>
              <a:picLocks noChangeAspect="1"/>
            </p:cNvPicPr>
            <p:nvPr/>
          </p:nvPicPr>
          <p:blipFill>
            <a:blip r:embed="rId3"/>
            <a:stretch>
              <a:fillRect/>
            </a:stretch>
          </p:blipFill>
          <p:spPr>
            <a:xfrm>
              <a:off x="5561319" y="1283561"/>
              <a:ext cx="3093582" cy="3593243"/>
            </a:xfrm>
            <a:prstGeom prst="rect">
              <a:avLst/>
            </a:prstGeom>
          </p:spPr>
        </p:pic>
        <p:sp>
          <p:nvSpPr>
            <p:cNvPr id="6" name="Rechteck 5">
              <a:extLst>
                <a:ext uri="{FF2B5EF4-FFF2-40B4-BE49-F238E27FC236}">
                  <a16:creationId xmlns:a16="http://schemas.microsoft.com/office/drawing/2014/main" id="{F7EF2B8F-C4AC-7FF4-65C1-F87538DDC08D}"/>
                </a:ext>
              </a:extLst>
            </p:cNvPr>
            <p:cNvSpPr/>
            <p:nvPr/>
          </p:nvSpPr>
          <p:spPr>
            <a:xfrm>
              <a:off x="7201399" y="1335797"/>
              <a:ext cx="77972" cy="820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a:extLst>
                <a:ext uri="{FF2B5EF4-FFF2-40B4-BE49-F238E27FC236}">
                  <a16:creationId xmlns:a16="http://schemas.microsoft.com/office/drawing/2014/main" id="{DB5B8550-E312-0864-7005-9F4B077D387D}"/>
                </a:ext>
              </a:extLst>
            </p:cNvPr>
            <p:cNvSpPr txBox="1"/>
            <p:nvPr/>
          </p:nvSpPr>
          <p:spPr>
            <a:xfrm>
              <a:off x="7240385" y="1284491"/>
              <a:ext cx="1468672" cy="184666"/>
            </a:xfrm>
            <a:prstGeom prst="rect">
              <a:avLst/>
            </a:prstGeom>
            <a:noFill/>
          </p:spPr>
          <p:txBody>
            <a:bodyPr wrap="none" rtlCol="0">
              <a:spAutoFit/>
            </a:bodyPr>
            <a:lstStyle/>
            <a:p>
              <a:r>
                <a:rPr lang="de-DE" sz="600" b="1"/>
                <a:t>Alter bei Diagnose ≤ 18 Jahre</a:t>
              </a:r>
            </a:p>
          </p:txBody>
        </p:sp>
        <p:sp>
          <p:nvSpPr>
            <p:cNvPr id="11" name="Rechteck 10">
              <a:extLst>
                <a:ext uri="{FF2B5EF4-FFF2-40B4-BE49-F238E27FC236}">
                  <a16:creationId xmlns:a16="http://schemas.microsoft.com/office/drawing/2014/main" id="{46F869D4-B533-76B9-433F-3D0B0AE98302}"/>
                </a:ext>
              </a:extLst>
            </p:cNvPr>
            <p:cNvSpPr/>
            <p:nvPr/>
          </p:nvSpPr>
          <p:spPr>
            <a:xfrm>
              <a:off x="7201786" y="1469157"/>
              <a:ext cx="77972" cy="820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a:extLst>
                <a:ext uri="{FF2B5EF4-FFF2-40B4-BE49-F238E27FC236}">
                  <a16:creationId xmlns:a16="http://schemas.microsoft.com/office/drawing/2014/main" id="{4EA32E0E-240E-F48C-9EE5-09A781D1878C}"/>
                </a:ext>
              </a:extLst>
            </p:cNvPr>
            <p:cNvSpPr txBox="1"/>
            <p:nvPr/>
          </p:nvSpPr>
          <p:spPr>
            <a:xfrm>
              <a:off x="7240772" y="1417851"/>
              <a:ext cx="1468672" cy="184666"/>
            </a:xfrm>
            <a:prstGeom prst="rect">
              <a:avLst/>
            </a:prstGeom>
            <a:noFill/>
          </p:spPr>
          <p:txBody>
            <a:bodyPr wrap="none" rtlCol="0">
              <a:spAutoFit/>
            </a:bodyPr>
            <a:lstStyle/>
            <a:p>
              <a:r>
                <a:rPr lang="de-DE" sz="600" b="1"/>
                <a:t>Alter bei Diagnose &gt; 18 Jahre</a:t>
              </a:r>
            </a:p>
          </p:txBody>
        </p:sp>
        <p:sp>
          <p:nvSpPr>
            <p:cNvPr id="13" name="Textfeld 12">
              <a:extLst>
                <a:ext uri="{FF2B5EF4-FFF2-40B4-BE49-F238E27FC236}">
                  <a16:creationId xmlns:a16="http://schemas.microsoft.com/office/drawing/2014/main" id="{491900B4-D5F0-C1AE-478B-BE6F4EE669FE}"/>
                </a:ext>
              </a:extLst>
            </p:cNvPr>
            <p:cNvSpPr txBox="1"/>
            <p:nvPr/>
          </p:nvSpPr>
          <p:spPr>
            <a:xfrm rot="16200000">
              <a:off x="5135310" y="1962266"/>
              <a:ext cx="1122361" cy="215444"/>
            </a:xfrm>
            <a:prstGeom prst="rect">
              <a:avLst/>
            </a:prstGeom>
            <a:solidFill>
              <a:schemeClr val="bg1"/>
            </a:solidFill>
          </p:spPr>
          <p:txBody>
            <a:bodyPr wrap="square" lIns="0" tIns="0" rIns="0" bIns="0" rtlCol="0">
              <a:spAutoFit/>
            </a:bodyPr>
            <a:lstStyle/>
            <a:p>
              <a:pPr algn="ctr"/>
              <a:r>
                <a:rPr lang="de-DE" sz="700" b="1"/>
                <a:t>Messbares C-</a:t>
              </a:r>
              <a:r>
                <a:rPr lang="de-DE" sz="700" b="1" err="1"/>
                <a:t>Pepitd</a:t>
              </a:r>
              <a:r>
                <a:rPr lang="de-DE" sz="700" b="1"/>
                <a:t> (≥ 0,017 </a:t>
              </a:r>
              <a:r>
                <a:rPr lang="de-DE" sz="700" b="1" err="1"/>
                <a:t>nmol</a:t>
              </a:r>
              <a:r>
                <a:rPr lang="de-DE" sz="700" b="1"/>
                <a:t>/l [%]</a:t>
              </a:r>
            </a:p>
          </p:txBody>
        </p:sp>
        <p:sp>
          <p:nvSpPr>
            <p:cNvPr id="14" name="Textfeld 13">
              <a:extLst>
                <a:ext uri="{FF2B5EF4-FFF2-40B4-BE49-F238E27FC236}">
                  <a16:creationId xmlns:a16="http://schemas.microsoft.com/office/drawing/2014/main" id="{92921940-1727-472D-18CB-388438319D86}"/>
                </a:ext>
              </a:extLst>
            </p:cNvPr>
            <p:cNvSpPr txBox="1"/>
            <p:nvPr/>
          </p:nvSpPr>
          <p:spPr>
            <a:xfrm rot="16200000">
              <a:off x="5135309" y="3706600"/>
              <a:ext cx="1122362" cy="215444"/>
            </a:xfrm>
            <a:prstGeom prst="rect">
              <a:avLst/>
            </a:prstGeom>
            <a:solidFill>
              <a:schemeClr val="bg1"/>
            </a:solidFill>
          </p:spPr>
          <p:txBody>
            <a:bodyPr wrap="square" lIns="0" tIns="0" rIns="0" bIns="0" rtlCol="0">
              <a:spAutoFit/>
            </a:bodyPr>
            <a:lstStyle/>
            <a:p>
              <a:pPr algn="ctr"/>
              <a:r>
                <a:rPr lang="de-DE" sz="700" b="1"/>
                <a:t>C-</a:t>
              </a:r>
              <a:r>
                <a:rPr lang="de-DE" sz="700" b="1" err="1"/>
                <a:t>Pepitd</a:t>
              </a:r>
              <a:r>
                <a:rPr lang="de-DE" sz="700" b="1"/>
                <a:t>                       (≥ 0,2 </a:t>
              </a:r>
              <a:r>
                <a:rPr lang="de-DE" sz="700" b="1" err="1"/>
                <a:t>nmol</a:t>
              </a:r>
              <a:r>
                <a:rPr lang="de-DE" sz="700" b="1"/>
                <a:t>/l [%]</a:t>
              </a:r>
            </a:p>
          </p:txBody>
        </p:sp>
        <p:sp>
          <p:nvSpPr>
            <p:cNvPr id="15" name="Textfeld 14">
              <a:extLst>
                <a:ext uri="{FF2B5EF4-FFF2-40B4-BE49-F238E27FC236}">
                  <a16:creationId xmlns:a16="http://schemas.microsoft.com/office/drawing/2014/main" id="{AAFF9449-13DB-71EA-9245-CE6F4C49E7AE}"/>
                </a:ext>
              </a:extLst>
            </p:cNvPr>
            <p:cNvSpPr txBox="1"/>
            <p:nvPr/>
          </p:nvSpPr>
          <p:spPr>
            <a:xfrm>
              <a:off x="6718190" y="2898353"/>
              <a:ext cx="1122361" cy="107722"/>
            </a:xfrm>
            <a:prstGeom prst="rect">
              <a:avLst/>
            </a:prstGeom>
            <a:solidFill>
              <a:schemeClr val="bg1"/>
            </a:solidFill>
          </p:spPr>
          <p:txBody>
            <a:bodyPr wrap="square" lIns="0" tIns="0" rIns="0" bIns="0" rtlCol="0">
              <a:spAutoFit/>
            </a:bodyPr>
            <a:lstStyle/>
            <a:p>
              <a:pPr algn="ctr"/>
              <a:r>
                <a:rPr lang="de-DE" sz="700" b="1"/>
                <a:t>Dauer [Jahre]</a:t>
              </a:r>
            </a:p>
          </p:txBody>
        </p:sp>
        <p:sp>
          <p:nvSpPr>
            <p:cNvPr id="16" name="Textfeld 15">
              <a:extLst>
                <a:ext uri="{FF2B5EF4-FFF2-40B4-BE49-F238E27FC236}">
                  <a16:creationId xmlns:a16="http://schemas.microsoft.com/office/drawing/2014/main" id="{A5512281-2FBE-F641-A459-FC53D3A468DD}"/>
                </a:ext>
              </a:extLst>
            </p:cNvPr>
            <p:cNvSpPr txBox="1"/>
            <p:nvPr/>
          </p:nvSpPr>
          <p:spPr>
            <a:xfrm>
              <a:off x="6679204" y="4687846"/>
              <a:ext cx="1122361" cy="107722"/>
            </a:xfrm>
            <a:prstGeom prst="rect">
              <a:avLst/>
            </a:prstGeom>
            <a:solidFill>
              <a:schemeClr val="bg1"/>
            </a:solidFill>
          </p:spPr>
          <p:txBody>
            <a:bodyPr wrap="square" lIns="0" tIns="0" rIns="0" bIns="0" rtlCol="0">
              <a:spAutoFit/>
            </a:bodyPr>
            <a:lstStyle/>
            <a:p>
              <a:pPr algn="ctr"/>
              <a:r>
                <a:rPr lang="de-DE" sz="700" b="1"/>
                <a:t>Dauer [Jahre]</a:t>
              </a:r>
            </a:p>
          </p:txBody>
        </p:sp>
      </p:grpSp>
      <p:sp>
        <p:nvSpPr>
          <p:cNvPr id="20" name="Rechteck 19">
            <a:extLst>
              <a:ext uri="{FF2B5EF4-FFF2-40B4-BE49-F238E27FC236}">
                <a16:creationId xmlns:a16="http://schemas.microsoft.com/office/drawing/2014/main" id="{8D8DCA34-FDF3-8766-C949-F7592058384E}"/>
              </a:ext>
            </a:extLst>
          </p:cNvPr>
          <p:cNvSpPr/>
          <p:nvPr/>
        </p:nvSpPr>
        <p:spPr>
          <a:xfrm>
            <a:off x="5253594" y="737113"/>
            <a:ext cx="3454758" cy="4287684"/>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3717547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EBF749-6329-ED12-484C-7B742D4CCDEC}"/>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493C0C87-8D15-6E80-2ABA-B9A4F1C8F435}"/>
              </a:ext>
            </a:extLst>
          </p:cNvPr>
          <p:cNvSpPr txBox="1">
            <a:spLocks/>
          </p:cNvSpPr>
          <p:nvPr/>
        </p:nvSpPr>
        <p:spPr>
          <a:xfrm>
            <a:off x="314921"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Prävalenz nachweisbarer C-Peptid-Spiegel bei Kindern vs. Erwachsenen mit T1D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8" name="Footer Placeholder 4">
            <a:extLst>
              <a:ext uri="{FF2B5EF4-FFF2-40B4-BE49-F238E27FC236}">
                <a16:creationId xmlns:a16="http://schemas.microsoft.com/office/drawing/2014/main" id="{C738545E-BCD7-5CFB-2CA0-21257D4F95CD}"/>
              </a:ext>
            </a:extLst>
          </p:cNvPr>
          <p:cNvSpPr txBox="1"/>
          <p:nvPr/>
        </p:nvSpPr>
        <p:spPr>
          <a:xfrm>
            <a:off x="314922" y="4697641"/>
            <a:ext cx="8478000" cy="435110"/>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ct val="0"/>
              </a:spcBef>
              <a:buClr>
                <a:srgbClr val="2198DD"/>
              </a:buClr>
              <a:buNone/>
              <a:defRPr/>
            </a:pPr>
            <a:r>
              <a:rPr lang="de-DE" sz="600" dirty="0">
                <a:solidFill>
                  <a:srgbClr val="404040"/>
                </a:solidFill>
                <a:latin typeface="+mn-lt"/>
                <a:ea typeface="Verdana"/>
                <a:cs typeface="Verdana"/>
              </a:rPr>
              <a:t>* C-Peptid von ≥ 3 pmol/l. </a:t>
            </a:r>
            <a:r>
              <a:rPr lang="de-DE" sz="600" dirty="0" err="1">
                <a:solidFill>
                  <a:srgbClr val="404040"/>
                </a:solidFill>
                <a:latin typeface="+mn-lt"/>
                <a:ea typeface="Verdana"/>
                <a:cs typeface="Verdana"/>
              </a:rPr>
              <a:t>klin</a:t>
            </a:r>
            <a:r>
              <a:rPr lang="de-DE" sz="600" dirty="0">
                <a:solidFill>
                  <a:srgbClr val="404040"/>
                </a:solidFill>
                <a:latin typeface="+mn-lt"/>
                <a:ea typeface="Verdana"/>
                <a:cs typeface="Verdana"/>
              </a:rPr>
              <a:t>.: klinisch; </a:t>
            </a:r>
            <a:r>
              <a:rPr kumimoji="0" lang="de" sz="600" b="0" i="0" u="none" strike="noStrike" kern="1200" cap="none" spc="0" normalizeH="0" baseline="0" noProof="0" dirty="0">
                <a:ln>
                  <a:noFill/>
                </a:ln>
                <a:solidFill>
                  <a:srgbClr val="404040"/>
                </a:solidFill>
                <a:effectLst/>
                <a:uLnTx/>
                <a:uFillTx/>
                <a:latin typeface="+mn-lt"/>
                <a:ea typeface="Verdana"/>
                <a:cs typeface="Verdana"/>
              </a:rPr>
              <a:t>T1D: Typ-1-Diabetes.</a:t>
            </a:r>
          </a:p>
          <a:p>
            <a:pPr marL="0" lvl="0" indent="0" defTabSz="685783">
              <a:spcBef>
                <a:spcPts val="30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a-DK" sz="600" dirty="0">
                <a:solidFill>
                  <a:srgbClr val="404040"/>
                </a:solidFill>
                <a:latin typeface="+mn-lt"/>
                <a:ea typeface="Verdana"/>
                <a:cs typeface="Verdana"/>
              </a:rPr>
              <a:t>McKeigue PM </a:t>
            </a:r>
            <a:r>
              <a:rPr lang="da-DK" sz="600" i="1" dirty="0">
                <a:solidFill>
                  <a:srgbClr val="404040"/>
                </a:solidFill>
                <a:latin typeface="+mn-lt"/>
                <a:ea typeface="Verdana"/>
                <a:cs typeface="Verdana"/>
              </a:rPr>
              <a:t>et al. BMC Med </a:t>
            </a:r>
            <a:r>
              <a:rPr lang="da-DK" sz="600" dirty="0">
                <a:solidFill>
                  <a:srgbClr val="404040"/>
                </a:solidFill>
                <a:latin typeface="+mn-lt"/>
                <a:ea typeface="Verdana"/>
                <a:cs typeface="Verdana"/>
              </a:rPr>
              <a:t>2019; 17: 165</a:t>
            </a:r>
            <a:r>
              <a:rPr lang="de" sz="600" dirty="0">
                <a:solidFill>
                  <a:srgbClr val="404040"/>
                </a:solidFill>
                <a:latin typeface="+mn-lt"/>
                <a:ea typeface="Verdana"/>
                <a:cs typeface="Verdana"/>
              </a:rPr>
              <a:t>. </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sp>
        <p:nvSpPr>
          <p:cNvPr id="19" name="Rechteck: abgerundete Ecken 18">
            <a:extLst>
              <a:ext uri="{FF2B5EF4-FFF2-40B4-BE49-F238E27FC236}">
                <a16:creationId xmlns:a16="http://schemas.microsoft.com/office/drawing/2014/main" id="{8F37D2CB-37B7-D62A-E5BD-83E426F7179A}"/>
              </a:ext>
            </a:extLst>
          </p:cNvPr>
          <p:cNvSpPr/>
          <p:nvPr/>
        </p:nvSpPr>
        <p:spPr>
          <a:xfrm>
            <a:off x="400473" y="3410798"/>
            <a:ext cx="8370548" cy="1292190"/>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300"/>
              </a:spcAft>
              <a:buClr>
                <a:schemeClr val="accent2"/>
              </a:buClr>
              <a:buSzPct val="120000"/>
              <a:buFont typeface="Arial" panose="020B0604020202020204" pitchFamily="34" charset="0"/>
              <a:buChar char="•"/>
            </a:pPr>
            <a:r>
              <a:rPr lang="de-DE" sz="1100" b="1">
                <a:solidFill>
                  <a:schemeClr val="bg1"/>
                </a:solidFill>
              </a:rPr>
              <a:t>Residuale C-Peptidspiegel </a:t>
            </a:r>
            <a:r>
              <a:rPr lang="de-DE" sz="1100">
                <a:solidFill>
                  <a:schemeClr val="bg1"/>
                </a:solidFill>
              </a:rPr>
              <a:t>sind bei klinischer T1D-Manifestation im </a:t>
            </a:r>
            <a:r>
              <a:rPr lang="de-DE" sz="1100" b="1">
                <a:solidFill>
                  <a:schemeClr val="bg1"/>
                </a:solidFill>
              </a:rPr>
              <a:t>Erwachsenen</a:t>
            </a:r>
            <a:r>
              <a:rPr lang="de-DE" sz="1100">
                <a:solidFill>
                  <a:schemeClr val="bg1"/>
                </a:solidFill>
              </a:rPr>
              <a:t>- vs. im Kindesalter </a:t>
            </a:r>
            <a:r>
              <a:rPr lang="de-DE" sz="1100" b="1">
                <a:solidFill>
                  <a:schemeClr val="bg1"/>
                </a:solidFill>
              </a:rPr>
              <a:t>häufiger nachweisbar</a:t>
            </a:r>
            <a:r>
              <a:rPr lang="de-DE" sz="1100" baseline="30000">
                <a:solidFill>
                  <a:schemeClr val="bg1"/>
                </a:solidFill>
              </a:rPr>
              <a:t>1</a:t>
            </a:r>
          </a:p>
          <a:p>
            <a:pPr marL="171450" indent="-171450">
              <a:lnSpc>
                <a:spcPct val="125000"/>
              </a:lnSpc>
              <a:spcAft>
                <a:spcPts val="300"/>
              </a:spcAft>
              <a:buClr>
                <a:schemeClr val="accent2"/>
              </a:buClr>
              <a:buSzPct val="120000"/>
              <a:buFont typeface="Arial" panose="020B0604020202020204" pitchFamily="34" charset="0"/>
              <a:buChar char="•"/>
            </a:pPr>
            <a:r>
              <a:rPr lang="de-DE" sz="1100">
                <a:solidFill>
                  <a:schemeClr val="bg1"/>
                </a:solidFill>
                <a:cs typeface="Arial" panose="020B0604020202020204" pitchFamily="34" charset="0"/>
              </a:rPr>
              <a:t>Die </a:t>
            </a:r>
            <a:r>
              <a:rPr lang="de-DE" sz="1100" b="1">
                <a:solidFill>
                  <a:schemeClr val="bg1"/>
                </a:solidFill>
                <a:cs typeface="Arial" panose="020B0604020202020204" pitchFamily="34" charset="0"/>
              </a:rPr>
              <a:t>Häufigkeit nachweisbaren C-Peptids</a:t>
            </a:r>
            <a:r>
              <a:rPr lang="de-DE" sz="1100">
                <a:solidFill>
                  <a:schemeClr val="bg1"/>
                </a:solidFill>
                <a:cs typeface="Arial" panose="020B0604020202020204" pitchFamily="34" charset="0"/>
              </a:rPr>
              <a:t>* bei Menschen mit T1D zeigte</a:t>
            </a:r>
            <a:r>
              <a:rPr lang="de-DE" sz="1100" baseline="30000">
                <a:solidFill>
                  <a:schemeClr val="bg1"/>
                </a:solidFill>
                <a:cs typeface="Arial" panose="020B0604020202020204" pitchFamily="34" charset="0"/>
              </a:rPr>
              <a:t>1</a:t>
            </a:r>
          </a:p>
          <a:p>
            <a:pPr marL="360363" lvl="1" indent="-179388">
              <a:lnSpc>
                <a:spcPct val="125000"/>
              </a:lnSpc>
              <a:spcAft>
                <a:spcPts val="300"/>
              </a:spcAft>
              <a:buClr>
                <a:schemeClr val="accent2"/>
              </a:buClr>
              <a:buSzPct val="120000"/>
              <a:buFont typeface="Arial" panose="020B0604020202020204" pitchFamily="34" charset="0"/>
              <a:buChar char="•"/>
            </a:pPr>
            <a:r>
              <a:rPr lang="de-DE" sz="1100">
                <a:solidFill>
                  <a:schemeClr val="bg1"/>
                </a:solidFill>
                <a:cs typeface="Arial" panose="020B0604020202020204" pitchFamily="34" charset="0"/>
              </a:rPr>
              <a:t>eine </a:t>
            </a:r>
            <a:r>
              <a:rPr lang="de-DE" sz="1100" b="1">
                <a:solidFill>
                  <a:schemeClr val="bg1"/>
                </a:solidFill>
                <a:cs typeface="Arial" panose="020B0604020202020204" pitchFamily="34" charset="0"/>
              </a:rPr>
              <a:t>Zunahme mit höherem Alter bei (klinischer) T1D-Diagnose </a:t>
            </a:r>
            <a:r>
              <a:rPr lang="de-DE" sz="1100">
                <a:solidFill>
                  <a:schemeClr val="bg1"/>
                </a:solidFill>
                <a:cs typeface="Arial" panose="020B0604020202020204" pitchFamily="34" charset="0"/>
              </a:rPr>
              <a:t>Stadium 3</a:t>
            </a:r>
          </a:p>
          <a:p>
            <a:pPr marL="360363" lvl="1" indent="-179388">
              <a:lnSpc>
                <a:spcPct val="125000"/>
              </a:lnSpc>
              <a:spcAft>
                <a:spcPts val="300"/>
              </a:spcAft>
              <a:buClr>
                <a:schemeClr val="accent2"/>
              </a:buClr>
              <a:buSzPct val="120000"/>
              <a:buFont typeface="Arial" panose="020B0604020202020204" pitchFamily="34" charset="0"/>
              <a:buChar char="•"/>
            </a:pPr>
            <a:r>
              <a:rPr lang="de-DE" sz="1100">
                <a:solidFill>
                  <a:schemeClr val="bg1"/>
                </a:solidFill>
                <a:cs typeface="Arial" panose="020B0604020202020204" pitchFamily="34" charset="0"/>
              </a:rPr>
              <a:t>eine </a:t>
            </a:r>
            <a:r>
              <a:rPr lang="de-DE" sz="1100" b="1">
                <a:solidFill>
                  <a:schemeClr val="bg1"/>
                </a:solidFill>
                <a:cs typeface="Arial" panose="020B0604020202020204" pitchFamily="34" charset="0"/>
              </a:rPr>
              <a:t>Abnahme bei längerer T1D-Dauer</a:t>
            </a:r>
          </a:p>
        </p:txBody>
      </p:sp>
      <p:grpSp>
        <p:nvGrpSpPr>
          <p:cNvPr id="5" name="Group 4">
            <a:extLst>
              <a:ext uri="{FF2B5EF4-FFF2-40B4-BE49-F238E27FC236}">
                <a16:creationId xmlns:a16="http://schemas.microsoft.com/office/drawing/2014/main" id="{50B6A001-4E83-79E1-8CD6-B8D15F83E0E9}"/>
              </a:ext>
            </a:extLst>
          </p:cNvPr>
          <p:cNvGrpSpPr/>
          <p:nvPr/>
        </p:nvGrpSpPr>
        <p:grpSpPr>
          <a:xfrm>
            <a:off x="336399" y="974845"/>
            <a:ext cx="3939039" cy="2267315"/>
            <a:chOff x="4641367" y="-351848"/>
            <a:chExt cx="4789850" cy="2757037"/>
          </a:xfrm>
        </p:grpSpPr>
        <p:graphicFrame>
          <p:nvGraphicFramePr>
            <p:cNvPr id="6" name="Chart 7">
              <a:extLst>
                <a:ext uri="{FF2B5EF4-FFF2-40B4-BE49-F238E27FC236}">
                  <a16:creationId xmlns:a16="http://schemas.microsoft.com/office/drawing/2014/main" id="{24C3C1AB-AF9A-AFB3-0F27-F421368BFFBE}"/>
                </a:ext>
              </a:extLst>
            </p:cNvPr>
            <p:cNvGraphicFramePr/>
            <p:nvPr/>
          </p:nvGraphicFramePr>
          <p:xfrm>
            <a:off x="4855930" y="268435"/>
            <a:ext cx="4060418" cy="154005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8">
              <a:extLst>
                <a:ext uri="{FF2B5EF4-FFF2-40B4-BE49-F238E27FC236}">
                  <a16:creationId xmlns:a16="http://schemas.microsoft.com/office/drawing/2014/main" id="{004448E2-EFBA-CAE1-0DC2-6E4CEAB959F0}"/>
                </a:ext>
              </a:extLst>
            </p:cNvPr>
            <p:cNvSpPr txBox="1"/>
            <p:nvPr/>
          </p:nvSpPr>
          <p:spPr>
            <a:xfrm rot="16200000">
              <a:off x="4174330" y="917838"/>
              <a:ext cx="1214766" cy="280690"/>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Patienten [%]</a:t>
              </a:r>
            </a:p>
          </p:txBody>
        </p:sp>
        <p:sp>
          <p:nvSpPr>
            <p:cNvPr id="8" name="TextBox 9">
              <a:extLst>
                <a:ext uri="{FF2B5EF4-FFF2-40B4-BE49-F238E27FC236}">
                  <a16:creationId xmlns:a16="http://schemas.microsoft.com/office/drawing/2014/main" id="{75D2E158-51EC-945D-FE26-E77E3B138E6B}"/>
                </a:ext>
              </a:extLst>
            </p:cNvPr>
            <p:cNvSpPr txBox="1"/>
            <p:nvPr/>
          </p:nvSpPr>
          <p:spPr>
            <a:xfrm>
              <a:off x="5469583" y="2124499"/>
              <a:ext cx="3068499" cy="280690"/>
            </a:xfrm>
            <a:prstGeom prst="rect">
              <a:avLst/>
            </a:prstGeom>
            <a:noFill/>
          </p:spPr>
          <p:txBody>
            <a:bodyPr wrap="none" rtlCol="0" anchor="ctr">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Alter bei klin. T1D-Manifestation [Jahre]</a:t>
              </a:r>
            </a:p>
          </p:txBody>
        </p:sp>
        <p:sp>
          <p:nvSpPr>
            <p:cNvPr id="9" name="TextBox 15">
              <a:extLst>
                <a:ext uri="{FF2B5EF4-FFF2-40B4-BE49-F238E27FC236}">
                  <a16:creationId xmlns:a16="http://schemas.microsoft.com/office/drawing/2014/main" id="{D78FD391-DDE9-A865-481C-995B97C003BB}"/>
                </a:ext>
              </a:extLst>
            </p:cNvPr>
            <p:cNvSpPr txBox="1"/>
            <p:nvPr/>
          </p:nvSpPr>
          <p:spPr>
            <a:xfrm>
              <a:off x="5312940" y="1695739"/>
              <a:ext cx="891194" cy="428210"/>
            </a:xfrm>
            <a:prstGeom prst="rect">
              <a:avLst/>
            </a:prstGeom>
            <a:noFill/>
          </p:spPr>
          <p:txBody>
            <a:bodyPr wrap="none" rtlCol="0">
              <a:spAutoFit/>
            </a:bodyPr>
            <a:lstStyle/>
            <a:p>
              <a:pPr marL="0" marR="0" lvl="0" indent="0" algn="ctr" defTabSz="457189" rtl="0" eaLnBrk="1" fontAlgn="auto" latinLnBrk="0" hangingPunct="1">
                <a:lnSpc>
                  <a:spcPct val="11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 15</a:t>
              </a:r>
              <a:br>
                <a:rPr kumimoji="0" sz="900" b="0" i="0" u="none" strike="noStrike" kern="1200" cap="none" spc="0" normalizeH="0" baseline="0" noProof="0">
                  <a:ln>
                    <a:noFill/>
                  </a:ln>
                  <a:solidFill>
                    <a:prstClr val="black"/>
                  </a:solidFill>
                  <a:effectLst/>
                  <a:uLnTx/>
                  <a:uFillTx/>
                  <a:latin typeface="Verdana"/>
                  <a:ea typeface="Verdana"/>
                  <a:cs typeface="Arial"/>
                </a:rPr>
              </a:br>
              <a:r>
                <a:rPr kumimoji="0" lang="de" sz="700" b="0" i="0" u="none" strike="noStrike" kern="1200" cap="none" spc="0" normalizeH="0" baseline="0" noProof="0">
                  <a:ln>
                    <a:noFill/>
                  </a:ln>
                  <a:solidFill>
                    <a:srgbClr val="000000"/>
                  </a:solidFill>
                  <a:effectLst/>
                  <a:uLnTx/>
                  <a:uFillTx/>
                  <a:latin typeface="Verdana"/>
                  <a:ea typeface="Verdana"/>
                  <a:cs typeface="Verdana"/>
                </a:rPr>
                <a:t>(N = 2.025)</a:t>
              </a:r>
            </a:p>
          </p:txBody>
        </p:sp>
        <p:sp>
          <p:nvSpPr>
            <p:cNvPr id="10" name="TextBox 26">
              <a:extLst>
                <a:ext uri="{FF2B5EF4-FFF2-40B4-BE49-F238E27FC236}">
                  <a16:creationId xmlns:a16="http://schemas.microsoft.com/office/drawing/2014/main" id="{229B0FC2-B441-AAE9-00EF-76AC059A8B10}"/>
                </a:ext>
              </a:extLst>
            </p:cNvPr>
            <p:cNvSpPr txBox="1"/>
            <p:nvPr/>
          </p:nvSpPr>
          <p:spPr>
            <a:xfrm>
              <a:off x="6175276" y="1683138"/>
              <a:ext cx="891194" cy="428210"/>
            </a:xfrm>
            <a:prstGeom prst="rect">
              <a:avLst/>
            </a:prstGeom>
            <a:noFill/>
          </p:spPr>
          <p:txBody>
            <a:bodyPr wrap="none" rtlCol="0">
              <a:spAutoFit/>
            </a:bodyPr>
            <a:lstStyle/>
            <a:p>
              <a:pPr marL="0" marR="0" lvl="0" indent="0" algn="ctr" defTabSz="457189" rtl="0" eaLnBrk="1" fontAlgn="auto" latinLnBrk="0" hangingPunct="1">
                <a:lnSpc>
                  <a:spcPct val="11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15-25</a:t>
              </a:r>
              <a:br>
                <a:rPr kumimoji="0" sz="900" b="0" i="0" u="none" strike="noStrike" kern="1200" cap="none" spc="0" normalizeH="0" baseline="0" noProof="0">
                  <a:ln>
                    <a:noFill/>
                  </a:ln>
                  <a:solidFill>
                    <a:prstClr val="black"/>
                  </a:solidFill>
                  <a:effectLst/>
                  <a:uLnTx/>
                  <a:uFillTx/>
                  <a:latin typeface="Verdana"/>
                  <a:ea typeface="Verdana"/>
                  <a:cs typeface="Arial"/>
                </a:rPr>
              </a:br>
              <a:r>
                <a:rPr kumimoji="0" lang="de" sz="700" b="0" i="0" u="none" strike="noStrike" kern="1200" cap="none" spc="0" normalizeH="0" baseline="0" noProof="0">
                  <a:ln>
                    <a:noFill/>
                  </a:ln>
                  <a:solidFill>
                    <a:srgbClr val="000000"/>
                  </a:solidFill>
                  <a:effectLst/>
                  <a:uLnTx/>
                  <a:uFillTx/>
                  <a:latin typeface="Verdana"/>
                  <a:ea typeface="Verdana"/>
                  <a:cs typeface="Verdana"/>
                </a:rPr>
                <a:t>(N = 1.510)</a:t>
              </a:r>
            </a:p>
          </p:txBody>
        </p:sp>
        <p:sp>
          <p:nvSpPr>
            <p:cNvPr id="11" name="TextBox 27">
              <a:extLst>
                <a:ext uri="{FF2B5EF4-FFF2-40B4-BE49-F238E27FC236}">
                  <a16:creationId xmlns:a16="http://schemas.microsoft.com/office/drawing/2014/main" id="{BC741EA2-340E-0F1C-9005-E954B9880959}"/>
                </a:ext>
              </a:extLst>
            </p:cNvPr>
            <p:cNvSpPr txBox="1"/>
            <p:nvPr/>
          </p:nvSpPr>
          <p:spPr>
            <a:xfrm>
              <a:off x="7019878" y="1690597"/>
              <a:ext cx="891194" cy="428210"/>
            </a:xfrm>
            <a:prstGeom prst="rect">
              <a:avLst/>
            </a:prstGeom>
            <a:noFill/>
          </p:spPr>
          <p:txBody>
            <a:bodyPr wrap="none" rtlCol="0">
              <a:spAutoFit/>
            </a:bodyPr>
            <a:lstStyle/>
            <a:p>
              <a:pPr marL="0" marR="0" lvl="0" indent="0" algn="ctr" defTabSz="457189" rtl="0" eaLnBrk="1" fontAlgn="auto" latinLnBrk="0" hangingPunct="1">
                <a:lnSpc>
                  <a:spcPct val="11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25-35</a:t>
              </a:r>
              <a:br>
                <a:rPr kumimoji="0" sz="900" b="0" i="0" u="none" strike="noStrike" kern="1200" cap="none" spc="0" normalizeH="0" baseline="0" noProof="0">
                  <a:ln>
                    <a:noFill/>
                  </a:ln>
                  <a:solidFill>
                    <a:prstClr val="black"/>
                  </a:solidFill>
                  <a:effectLst/>
                  <a:uLnTx/>
                  <a:uFillTx/>
                  <a:latin typeface="Verdana"/>
                  <a:ea typeface="Verdana"/>
                  <a:cs typeface="Arial"/>
                </a:rPr>
              </a:br>
              <a:r>
                <a:rPr kumimoji="0" lang="de" sz="700" b="0" i="0" u="none" strike="noStrike" kern="1200" cap="none" spc="0" normalizeH="0" baseline="0" noProof="0">
                  <a:ln>
                    <a:noFill/>
                  </a:ln>
                  <a:solidFill>
                    <a:srgbClr val="000000"/>
                  </a:solidFill>
                  <a:effectLst/>
                  <a:uLnTx/>
                  <a:uFillTx/>
                  <a:latin typeface="Verdana"/>
                  <a:ea typeface="Verdana"/>
                  <a:cs typeface="Verdana"/>
                </a:rPr>
                <a:t>(N = 1.212)</a:t>
              </a:r>
            </a:p>
          </p:txBody>
        </p:sp>
        <p:sp>
          <p:nvSpPr>
            <p:cNvPr id="12" name="TextBox 28">
              <a:extLst>
                <a:ext uri="{FF2B5EF4-FFF2-40B4-BE49-F238E27FC236}">
                  <a16:creationId xmlns:a16="http://schemas.microsoft.com/office/drawing/2014/main" id="{46369F6D-724E-4173-4A03-09A1386C3509}"/>
                </a:ext>
              </a:extLst>
            </p:cNvPr>
            <p:cNvSpPr txBox="1"/>
            <p:nvPr/>
          </p:nvSpPr>
          <p:spPr>
            <a:xfrm>
              <a:off x="7873855" y="1695431"/>
              <a:ext cx="891194" cy="428210"/>
            </a:xfrm>
            <a:prstGeom prst="rect">
              <a:avLst/>
            </a:prstGeom>
            <a:noFill/>
          </p:spPr>
          <p:txBody>
            <a:bodyPr wrap="none" rtlCol="0">
              <a:spAutoFit/>
            </a:bodyPr>
            <a:lstStyle/>
            <a:p>
              <a:pPr marL="0" marR="0" lvl="0" indent="0" algn="ctr" defTabSz="457189" rtl="0" eaLnBrk="1" fontAlgn="auto" latinLnBrk="0" hangingPunct="1">
                <a:lnSpc>
                  <a:spcPct val="11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 35</a:t>
              </a:r>
              <a:br>
                <a:rPr kumimoji="0" sz="900" b="0" i="0" u="none" strike="noStrike" kern="1200" cap="none" spc="0" normalizeH="0" baseline="0" noProof="0">
                  <a:ln>
                    <a:noFill/>
                  </a:ln>
                  <a:solidFill>
                    <a:prstClr val="black"/>
                  </a:solidFill>
                  <a:effectLst/>
                  <a:uLnTx/>
                  <a:uFillTx/>
                  <a:latin typeface="Verdana"/>
                  <a:ea typeface="Verdana"/>
                  <a:cs typeface="Arial"/>
                </a:rPr>
              </a:br>
              <a:r>
                <a:rPr kumimoji="0" lang="de" sz="700" b="0" i="0" u="none" strike="noStrike" kern="1200" cap="none" spc="0" normalizeH="0" baseline="0" noProof="0">
                  <a:ln>
                    <a:noFill/>
                  </a:ln>
                  <a:solidFill>
                    <a:srgbClr val="000000"/>
                  </a:solidFill>
                  <a:effectLst/>
                  <a:uLnTx/>
                  <a:uFillTx/>
                  <a:latin typeface="Verdana"/>
                  <a:ea typeface="Verdana"/>
                  <a:cs typeface="Verdana"/>
                </a:rPr>
                <a:t>(N = 1.181)</a:t>
              </a:r>
            </a:p>
          </p:txBody>
        </p:sp>
        <p:sp>
          <p:nvSpPr>
            <p:cNvPr id="13" name="TextBox 30">
              <a:extLst>
                <a:ext uri="{FF2B5EF4-FFF2-40B4-BE49-F238E27FC236}">
                  <a16:creationId xmlns:a16="http://schemas.microsoft.com/office/drawing/2014/main" id="{F42C2B29-2203-2048-2F64-A0B122E452C1}"/>
                </a:ext>
              </a:extLst>
            </p:cNvPr>
            <p:cNvSpPr txBox="1"/>
            <p:nvPr/>
          </p:nvSpPr>
          <p:spPr>
            <a:xfrm>
              <a:off x="4641367" y="-351848"/>
              <a:ext cx="4789850" cy="561381"/>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200" b="1" i="0" u="none" strike="noStrike" kern="1200" cap="none" spc="0" normalizeH="0" baseline="0" noProof="0" dirty="0">
                  <a:ln>
                    <a:noFill/>
                  </a:ln>
                  <a:solidFill>
                    <a:srgbClr val="404040"/>
                  </a:solidFill>
                  <a:effectLst/>
                  <a:uLnTx/>
                  <a:uFillTx/>
                  <a:latin typeface="Verdana"/>
                  <a:ea typeface="Verdana"/>
                  <a:cs typeface="Verdana"/>
                </a:rPr>
                <a:t>Prävalenz nachweisbarer C-Peptid-Spiegel* </a:t>
              </a:r>
              <a:br>
                <a:rPr kumimoji="0" sz="1200" b="0" i="0" u="none" strike="noStrike" kern="1200" cap="none" spc="0" normalizeH="0" baseline="0" noProof="0" dirty="0">
                  <a:ln>
                    <a:noFill/>
                  </a:ln>
                  <a:solidFill>
                    <a:srgbClr val="404040"/>
                  </a:solidFill>
                  <a:effectLst/>
                  <a:uLnTx/>
                  <a:uFillTx/>
                  <a:latin typeface="Verdana"/>
                  <a:ea typeface="Verdana"/>
                  <a:cs typeface="Arial"/>
                </a:rPr>
              </a:br>
              <a:r>
                <a:rPr kumimoji="0" lang="de" sz="1200" b="1" i="0" u="none" strike="noStrike" kern="1200" cap="none" spc="0" normalizeH="0" baseline="0" noProof="0" dirty="0">
                  <a:ln>
                    <a:noFill/>
                  </a:ln>
                  <a:solidFill>
                    <a:srgbClr val="404040"/>
                  </a:solidFill>
                  <a:effectLst/>
                  <a:uLnTx/>
                  <a:uFillTx/>
                  <a:latin typeface="Verdana"/>
                  <a:ea typeface="Verdana"/>
                  <a:cs typeface="Verdana"/>
                </a:rPr>
                <a:t>nach Alter bei klin. T1D-Manifestation</a:t>
              </a:r>
              <a:endParaRPr kumimoji="0" lang="de" sz="1200" b="1" i="0" u="none" strike="noStrike" kern="1200" cap="none" spc="0" normalizeH="0" baseline="30000" noProof="0" dirty="0">
                <a:ln>
                  <a:noFill/>
                </a:ln>
                <a:solidFill>
                  <a:srgbClr val="404040"/>
                </a:solidFill>
                <a:effectLst/>
                <a:uLnTx/>
                <a:uFillTx/>
                <a:latin typeface="Verdana"/>
                <a:ea typeface="Verdana"/>
                <a:cs typeface="Verdana"/>
              </a:endParaRPr>
            </a:p>
          </p:txBody>
        </p:sp>
      </p:grpSp>
      <p:grpSp>
        <p:nvGrpSpPr>
          <p:cNvPr id="14" name="Group 10">
            <a:extLst>
              <a:ext uri="{FF2B5EF4-FFF2-40B4-BE49-F238E27FC236}">
                <a16:creationId xmlns:a16="http://schemas.microsoft.com/office/drawing/2014/main" id="{2D0445B9-8A64-9165-52B5-3AA6B3F3ADBA}"/>
              </a:ext>
            </a:extLst>
          </p:cNvPr>
          <p:cNvGrpSpPr/>
          <p:nvPr/>
        </p:nvGrpSpPr>
        <p:grpSpPr>
          <a:xfrm>
            <a:off x="4189521" y="1505493"/>
            <a:ext cx="4584045" cy="1757406"/>
            <a:chOff x="4228430" y="2968998"/>
            <a:chExt cx="4584045" cy="1757406"/>
          </a:xfrm>
        </p:grpSpPr>
        <p:graphicFrame>
          <p:nvGraphicFramePr>
            <p:cNvPr id="15" name="Chart 31">
              <a:extLst>
                <a:ext uri="{FF2B5EF4-FFF2-40B4-BE49-F238E27FC236}">
                  <a16:creationId xmlns:a16="http://schemas.microsoft.com/office/drawing/2014/main" id="{BF3AD807-1DE0-AA1A-77BA-F2F6E0014EE2}"/>
                </a:ext>
              </a:extLst>
            </p:cNvPr>
            <p:cNvGraphicFramePr/>
            <p:nvPr/>
          </p:nvGraphicFramePr>
          <p:xfrm>
            <a:off x="4418722" y="2968998"/>
            <a:ext cx="3248113" cy="1292213"/>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32">
              <a:extLst>
                <a:ext uri="{FF2B5EF4-FFF2-40B4-BE49-F238E27FC236}">
                  <a16:creationId xmlns:a16="http://schemas.microsoft.com/office/drawing/2014/main" id="{66411163-881E-6644-4131-0669D908EE37}"/>
                </a:ext>
              </a:extLst>
            </p:cNvPr>
            <p:cNvSpPr txBox="1"/>
            <p:nvPr/>
          </p:nvSpPr>
          <p:spPr>
            <a:xfrm rot="16200000">
              <a:off x="3844350" y="3470574"/>
              <a:ext cx="998991" cy="230832"/>
            </a:xfrm>
            <a:prstGeom prst="rect">
              <a:avLst/>
            </a:prstGeom>
            <a:noFill/>
          </p:spPr>
          <p:txBody>
            <a:bodyPr wrap="none" rtlCol="0">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Patienten [%]</a:t>
              </a:r>
            </a:p>
          </p:txBody>
        </p:sp>
        <p:sp>
          <p:nvSpPr>
            <p:cNvPr id="17" name="TextBox 33">
              <a:extLst>
                <a:ext uri="{FF2B5EF4-FFF2-40B4-BE49-F238E27FC236}">
                  <a16:creationId xmlns:a16="http://schemas.microsoft.com/office/drawing/2014/main" id="{D3327FDD-9004-7322-BFB9-B7680F37AA97}"/>
                </a:ext>
              </a:extLst>
            </p:cNvPr>
            <p:cNvSpPr txBox="1"/>
            <p:nvPr/>
          </p:nvSpPr>
          <p:spPr>
            <a:xfrm>
              <a:off x="4877430" y="4495572"/>
              <a:ext cx="2523448" cy="230832"/>
            </a:xfrm>
            <a:prstGeom prst="rect">
              <a:avLst/>
            </a:prstGeom>
            <a:noFill/>
          </p:spPr>
          <p:txBody>
            <a:bodyPr wrap="non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Alter bei klin. T1D-Manifestation [Jahre]</a:t>
              </a:r>
            </a:p>
          </p:txBody>
        </p:sp>
        <p:grpSp>
          <p:nvGrpSpPr>
            <p:cNvPr id="20" name="Group 6">
              <a:extLst>
                <a:ext uri="{FF2B5EF4-FFF2-40B4-BE49-F238E27FC236}">
                  <a16:creationId xmlns:a16="http://schemas.microsoft.com/office/drawing/2014/main" id="{3C166034-63E3-881E-BB76-17F968644444}"/>
                </a:ext>
              </a:extLst>
            </p:cNvPr>
            <p:cNvGrpSpPr/>
            <p:nvPr/>
          </p:nvGrpSpPr>
          <p:grpSpPr>
            <a:xfrm>
              <a:off x="7906458" y="3009136"/>
              <a:ext cx="906017" cy="1050201"/>
              <a:chOff x="7906458" y="3009136"/>
              <a:chExt cx="906017" cy="1050201"/>
            </a:xfrm>
          </p:grpSpPr>
          <p:sp>
            <p:nvSpPr>
              <p:cNvPr id="25" name="TextBox 34">
                <a:extLst>
                  <a:ext uri="{FF2B5EF4-FFF2-40B4-BE49-F238E27FC236}">
                    <a16:creationId xmlns:a16="http://schemas.microsoft.com/office/drawing/2014/main" id="{6EF94F4F-AF05-FE71-F82D-04D14DD48B06}"/>
                  </a:ext>
                </a:extLst>
              </p:cNvPr>
              <p:cNvSpPr txBox="1"/>
              <p:nvPr/>
            </p:nvSpPr>
            <p:spPr>
              <a:xfrm>
                <a:off x="8086043" y="3347724"/>
                <a:ext cx="341840" cy="207797"/>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 sz="750" b="0" i="0" u="none" strike="noStrike" kern="1200" cap="none" spc="0" normalizeH="0" baseline="0" noProof="0">
                    <a:ln>
                      <a:noFill/>
                    </a:ln>
                    <a:solidFill>
                      <a:srgbClr val="000000"/>
                    </a:solidFill>
                    <a:effectLst/>
                    <a:uLnTx/>
                    <a:uFillTx/>
                    <a:latin typeface="Verdana"/>
                    <a:ea typeface="Verdana"/>
                    <a:cs typeface="Verdana"/>
                  </a:rPr>
                  <a:t>0-5</a:t>
                </a:r>
              </a:p>
            </p:txBody>
          </p:sp>
          <p:sp>
            <p:nvSpPr>
              <p:cNvPr id="26" name="TextBox 35">
                <a:extLst>
                  <a:ext uri="{FF2B5EF4-FFF2-40B4-BE49-F238E27FC236}">
                    <a16:creationId xmlns:a16="http://schemas.microsoft.com/office/drawing/2014/main" id="{FF3E7CFE-9C65-BE7A-165F-1098E1ED88A3}"/>
                  </a:ext>
                </a:extLst>
              </p:cNvPr>
              <p:cNvSpPr txBox="1"/>
              <p:nvPr/>
            </p:nvSpPr>
            <p:spPr>
              <a:xfrm>
                <a:off x="8083573" y="3678755"/>
                <a:ext cx="463696" cy="207797"/>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 sz="750" b="0" i="0" u="none" strike="noStrike" kern="1200" cap="none" spc="0" normalizeH="0" baseline="0" noProof="0">
                    <a:ln>
                      <a:noFill/>
                    </a:ln>
                    <a:solidFill>
                      <a:srgbClr val="000000"/>
                    </a:solidFill>
                    <a:effectLst/>
                    <a:uLnTx/>
                    <a:uFillTx/>
                    <a:latin typeface="Verdana"/>
                    <a:ea typeface="Verdana"/>
                    <a:cs typeface="Verdana"/>
                  </a:rPr>
                  <a:t>10-15</a:t>
                </a:r>
              </a:p>
            </p:txBody>
          </p:sp>
          <p:sp>
            <p:nvSpPr>
              <p:cNvPr id="27" name="TextBox 36">
                <a:extLst>
                  <a:ext uri="{FF2B5EF4-FFF2-40B4-BE49-F238E27FC236}">
                    <a16:creationId xmlns:a16="http://schemas.microsoft.com/office/drawing/2014/main" id="{4B28BEAE-F96A-C1CE-C5BB-19403CFD5BEE}"/>
                  </a:ext>
                </a:extLst>
              </p:cNvPr>
              <p:cNvSpPr txBox="1"/>
              <p:nvPr/>
            </p:nvSpPr>
            <p:spPr>
              <a:xfrm>
                <a:off x="8086044" y="3520557"/>
                <a:ext cx="402768" cy="207797"/>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 sz="750" b="0" i="0" u="none" strike="noStrike" kern="1200" cap="none" spc="0" normalizeH="0" baseline="0" noProof="0">
                    <a:ln>
                      <a:noFill/>
                    </a:ln>
                    <a:solidFill>
                      <a:srgbClr val="000000"/>
                    </a:solidFill>
                    <a:effectLst/>
                    <a:uLnTx/>
                    <a:uFillTx/>
                    <a:latin typeface="Verdana"/>
                    <a:ea typeface="Verdana"/>
                    <a:cs typeface="Verdana"/>
                  </a:rPr>
                  <a:t>5-10</a:t>
                </a:r>
              </a:p>
            </p:txBody>
          </p:sp>
          <p:sp>
            <p:nvSpPr>
              <p:cNvPr id="28" name="TextBox 37">
                <a:extLst>
                  <a:ext uri="{FF2B5EF4-FFF2-40B4-BE49-F238E27FC236}">
                    <a16:creationId xmlns:a16="http://schemas.microsoft.com/office/drawing/2014/main" id="{EBE4CBF0-FBB3-3BC9-5D0A-19884C2BD9C7}"/>
                  </a:ext>
                </a:extLst>
              </p:cNvPr>
              <p:cNvSpPr txBox="1"/>
              <p:nvPr/>
            </p:nvSpPr>
            <p:spPr>
              <a:xfrm>
                <a:off x="8083574" y="3851589"/>
                <a:ext cx="386734" cy="207797"/>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 sz="750" b="0" i="0" u="none" strike="noStrike" kern="1200" cap="none" spc="0" normalizeH="0" baseline="0" noProof="0">
                    <a:ln>
                      <a:noFill/>
                    </a:ln>
                    <a:solidFill>
                      <a:srgbClr val="000000"/>
                    </a:solidFill>
                    <a:effectLst/>
                    <a:uLnTx/>
                    <a:uFillTx/>
                    <a:latin typeface="Verdana"/>
                    <a:ea typeface="Verdana"/>
                    <a:cs typeface="Verdana"/>
                  </a:rPr>
                  <a:t>15+</a:t>
                </a:r>
              </a:p>
            </p:txBody>
          </p:sp>
          <p:sp>
            <p:nvSpPr>
              <p:cNvPr id="29" name="TextBox 38">
                <a:extLst>
                  <a:ext uri="{FF2B5EF4-FFF2-40B4-BE49-F238E27FC236}">
                    <a16:creationId xmlns:a16="http://schemas.microsoft.com/office/drawing/2014/main" id="{1A9CC928-2FC5-B9B5-3E00-1B7E4FD1DF84}"/>
                  </a:ext>
                </a:extLst>
              </p:cNvPr>
              <p:cNvSpPr txBox="1"/>
              <p:nvPr/>
            </p:nvSpPr>
            <p:spPr>
              <a:xfrm>
                <a:off x="7906457" y="3009136"/>
                <a:ext cx="765131" cy="323240"/>
              </a:xfrm>
              <a:prstGeom prst="rect">
                <a:avLst/>
              </a:prstGeom>
              <a:noFill/>
            </p:spPr>
            <p:txBody>
              <a:bodyPr wrap="non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 sz="750" b="1" i="0" u="none" strike="noStrike" kern="1200" cap="none" spc="0" normalizeH="0" baseline="0" noProof="0">
                    <a:ln>
                      <a:noFill/>
                    </a:ln>
                    <a:solidFill>
                      <a:srgbClr val="000000"/>
                    </a:solidFill>
                    <a:effectLst/>
                    <a:uLnTx/>
                    <a:uFillTx/>
                    <a:latin typeface="Verdana"/>
                    <a:ea typeface="Verdana"/>
                    <a:cs typeface="Verdana"/>
                  </a:rPr>
                  <a:t>T1D-Dauer</a:t>
                </a:r>
                <a:br>
                  <a:rPr kumimoji="0" sz="750" b="0" i="0" u="none" strike="noStrike" kern="1200" cap="none" spc="0" normalizeH="0" baseline="0" noProof="0">
                    <a:ln>
                      <a:noFill/>
                    </a:ln>
                    <a:solidFill>
                      <a:prstClr val="black"/>
                    </a:solidFill>
                    <a:effectLst/>
                    <a:uLnTx/>
                    <a:uFillTx/>
                    <a:latin typeface="Verdana"/>
                    <a:ea typeface="Verdana"/>
                    <a:cs typeface="Arial"/>
                  </a:rPr>
                </a:br>
                <a:r>
                  <a:rPr kumimoji="0" lang="de-DE" sz="750" b="1" i="0" u="none" strike="noStrike" kern="1200" cap="none" spc="0" normalizeH="0" baseline="0" noProof="0">
                    <a:ln>
                      <a:noFill/>
                    </a:ln>
                    <a:solidFill>
                      <a:prstClr val="black"/>
                    </a:solidFill>
                    <a:effectLst/>
                    <a:uLnTx/>
                    <a:uFillTx/>
                    <a:latin typeface="Verdana"/>
                    <a:ea typeface="Verdana"/>
                    <a:cs typeface="Arial"/>
                  </a:rPr>
                  <a:t>[</a:t>
                </a:r>
                <a:r>
                  <a:rPr kumimoji="0" lang="de" sz="750" b="1" i="0" u="none" strike="noStrike" kern="1200" cap="none" spc="0" normalizeH="0" baseline="0" noProof="0">
                    <a:ln>
                      <a:noFill/>
                    </a:ln>
                    <a:solidFill>
                      <a:srgbClr val="000000"/>
                    </a:solidFill>
                    <a:effectLst/>
                    <a:uLnTx/>
                    <a:uFillTx/>
                    <a:latin typeface="Verdana"/>
                    <a:ea typeface="Verdana"/>
                    <a:cs typeface="Verdana"/>
                  </a:rPr>
                  <a:t>Jahre]</a:t>
                </a:r>
              </a:p>
            </p:txBody>
          </p:sp>
          <p:sp>
            <p:nvSpPr>
              <p:cNvPr id="30" name="Rectangle 39">
                <a:extLst>
                  <a:ext uri="{FF2B5EF4-FFF2-40B4-BE49-F238E27FC236}">
                    <a16:creationId xmlns:a16="http://schemas.microsoft.com/office/drawing/2014/main" id="{B6EEF1CA-C475-3B79-E148-05D303E7E9B9}"/>
                  </a:ext>
                </a:extLst>
              </p:cNvPr>
              <p:cNvSpPr/>
              <p:nvPr/>
            </p:nvSpPr>
            <p:spPr>
              <a:xfrm>
                <a:off x="8013781" y="3379175"/>
                <a:ext cx="122227" cy="1222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Verdana"/>
                  <a:cs typeface="Arial"/>
                </a:endParaRPr>
              </a:p>
            </p:txBody>
          </p:sp>
          <p:sp>
            <p:nvSpPr>
              <p:cNvPr id="31" name="Rectangle 40">
                <a:extLst>
                  <a:ext uri="{FF2B5EF4-FFF2-40B4-BE49-F238E27FC236}">
                    <a16:creationId xmlns:a16="http://schemas.microsoft.com/office/drawing/2014/main" id="{4DF35833-0DEC-9920-3FEF-3F2F9B1FFBA6}"/>
                  </a:ext>
                </a:extLst>
              </p:cNvPr>
              <p:cNvSpPr/>
              <p:nvPr/>
            </p:nvSpPr>
            <p:spPr>
              <a:xfrm>
                <a:off x="8013781" y="3552008"/>
                <a:ext cx="122227" cy="1222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Verdana"/>
                  <a:cs typeface="Arial"/>
                </a:endParaRPr>
              </a:p>
            </p:txBody>
          </p:sp>
          <p:sp>
            <p:nvSpPr>
              <p:cNvPr id="32" name="Rectangle 41">
                <a:extLst>
                  <a:ext uri="{FF2B5EF4-FFF2-40B4-BE49-F238E27FC236}">
                    <a16:creationId xmlns:a16="http://schemas.microsoft.com/office/drawing/2014/main" id="{ACEF3C93-331D-1A38-466D-EF9CFBF39570}"/>
                  </a:ext>
                </a:extLst>
              </p:cNvPr>
              <p:cNvSpPr/>
              <p:nvPr/>
            </p:nvSpPr>
            <p:spPr>
              <a:xfrm>
                <a:off x="8011020" y="3710206"/>
                <a:ext cx="122227" cy="12222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Verdana"/>
                  <a:cs typeface="Arial"/>
                </a:endParaRPr>
              </a:p>
            </p:txBody>
          </p:sp>
          <p:sp>
            <p:nvSpPr>
              <p:cNvPr id="33" name="Rectangle 42">
                <a:extLst>
                  <a:ext uri="{FF2B5EF4-FFF2-40B4-BE49-F238E27FC236}">
                    <a16:creationId xmlns:a16="http://schemas.microsoft.com/office/drawing/2014/main" id="{B75A4EF0-12A0-BC81-E75F-34B97EEA32EC}"/>
                  </a:ext>
                </a:extLst>
              </p:cNvPr>
              <p:cNvSpPr/>
              <p:nvPr/>
            </p:nvSpPr>
            <p:spPr>
              <a:xfrm>
                <a:off x="8011020" y="3883039"/>
                <a:ext cx="122227" cy="122227"/>
              </a:xfrm>
              <a:prstGeom prst="rect">
                <a:avLst/>
              </a:prstGeom>
              <a:solidFill>
                <a:srgbClr val="CC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21" name="TextBox 43">
              <a:extLst>
                <a:ext uri="{FF2B5EF4-FFF2-40B4-BE49-F238E27FC236}">
                  <a16:creationId xmlns:a16="http://schemas.microsoft.com/office/drawing/2014/main" id="{335A0E29-4002-6AE0-3307-0E9242DC1031}"/>
                </a:ext>
              </a:extLst>
            </p:cNvPr>
            <p:cNvSpPr txBox="1"/>
            <p:nvPr/>
          </p:nvSpPr>
          <p:spPr>
            <a:xfrm>
              <a:off x="4770807" y="4145027"/>
              <a:ext cx="732893" cy="352148"/>
            </a:xfrm>
            <a:prstGeom prst="rect">
              <a:avLst/>
            </a:prstGeom>
            <a:noFill/>
          </p:spPr>
          <p:txBody>
            <a:bodyPr wrap="none" rtlCol="0">
              <a:spAutoFit/>
            </a:bodyPr>
            <a:lstStyle/>
            <a:p>
              <a:pPr marL="0" marR="0" lvl="0" indent="0" algn="ctr" defTabSz="457189" rtl="0" eaLnBrk="1" fontAlgn="auto" latinLnBrk="0" hangingPunct="1">
                <a:lnSpc>
                  <a:spcPct val="11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 15</a:t>
              </a:r>
              <a:br>
                <a:rPr kumimoji="0" sz="800" b="0" i="0" u="none" strike="noStrike" kern="1200" cap="none" spc="0" normalizeH="0" baseline="0" noProof="0">
                  <a:ln>
                    <a:noFill/>
                  </a:ln>
                  <a:solidFill>
                    <a:prstClr val="black"/>
                  </a:solidFill>
                  <a:effectLst/>
                  <a:uLnTx/>
                  <a:uFillTx/>
                  <a:latin typeface="Verdana"/>
                  <a:ea typeface="Verdana"/>
                  <a:cs typeface="Arial"/>
                </a:rPr>
              </a:br>
              <a:r>
                <a:rPr kumimoji="0" lang="de" sz="700" b="0" i="0" u="none" strike="noStrike" kern="1200" cap="none" spc="0" normalizeH="0" baseline="0" noProof="0">
                  <a:ln>
                    <a:noFill/>
                  </a:ln>
                  <a:solidFill>
                    <a:srgbClr val="000000"/>
                  </a:solidFill>
                  <a:effectLst/>
                  <a:uLnTx/>
                  <a:uFillTx/>
                  <a:latin typeface="Verdana"/>
                  <a:ea typeface="Verdana"/>
                  <a:cs typeface="Verdana"/>
                </a:rPr>
                <a:t>(N = 2.025)</a:t>
              </a:r>
              <a:endParaRPr kumimoji="0" lang="de" sz="800" b="0" i="0" u="none" strike="noStrike" kern="1200" cap="none" spc="0" normalizeH="0" baseline="0" noProof="0">
                <a:ln>
                  <a:noFill/>
                </a:ln>
                <a:solidFill>
                  <a:srgbClr val="000000"/>
                </a:solidFill>
                <a:effectLst/>
                <a:uLnTx/>
                <a:uFillTx/>
                <a:latin typeface="Verdana"/>
                <a:ea typeface="Verdana"/>
                <a:cs typeface="Verdana"/>
              </a:endParaRPr>
            </a:p>
          </p:txBody>
        </p:sp>
        <p:sp>
          <p:nvSpPr>
            <p:cNvPr id="22" name="TextBox 44">
              <a:extLst>
                <a:ext uri="{FF2B5EF4-FFF2-40B4-BE49-F238E27FC236}">
                  <a16:creationId xmlns:a16="http://schemas.microsoft.com/office/drawing/2014/main" id="{C15FCB53-F360-1946-4075-FA00EA0CB402}"/>
                </a:ext>
              </a:extLst>
            </p:cNvPr>
            <p:cNvSpPr txBox="1"/>
            <p:nvPr/>
          </p:nvSpPr>
          <p:spPr>
            <a:xfrm>
              <a:off x="5460772" y="4145027"/>
              <a:ext cx="732893" cy="352148"/>
            </a:xfrm>
            <a:prstGeom prst="rect">
              <a:avLst/>
            </a:prstGeom>
            <a:noFill/>
          </p:spPr>
          <p:txBody>
            <a:bodyPr wrap="none" rtlCol="0">
              <a:spAutoFit/>
            </a:bodyPr>
            <a:lstStyle/>
            <a:p>
              <a:pPr marL="0" marR="0" lvl="0" indent="0" algn="ctr" defTabSz="457189" rtl="0" eaLnBrk="1" fontAlgn="auto" latinLnBrk="0" hangingPunct="1">
                <a:lnSpc>
                  <a:spcPct val="11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15-25</a:t>
              </a:r>
              <a:br>
                <a:rPr kumimoji="0" sz="800" b="0" i="0" u="none" strike="noStrike" kern="1200" cap="none" spc="0" normalizeH="0" baseline="0" noProof="0">
                  <a:ln>
                    <a:noFill/>
                  </a:ln>
                  <a:solidFill>
                    <a:prstClr val="black"/>
                  </a:solidFill>
                  <a:effectLst/>
                  <a:uLnTx/>
                  <a:uFillTx/>
                  <a:latin typeface="Verdana"/>
                  <a:ea typeface="Verdana"/>
                  <a:cs typeface="Arial"/>
                </a:rPr>
              </a:br>
              <a:r>
                <a:rPr kumimoji="0" lang="de" sz="700" b="0" i="0" u="none" strike="noStrike" kern="1200" cap="none" spc="0" normalizeH="0" baseline="0" noProof="0">
                  <a:ln>
                    <a:noFill/>
                  </a:ln>
                  <a:solidFill>
                    <a:srgbClr val="000000"/>
                  </a:solidFill>
                  <a:effectLst/>
                  <a:uLnTx/>
                  <a:uFillTx/>
                  <a:latin typeface="Verdana"/>
                  <a:ea typeface="Verdana"/>
                  <a:cs typeface="Verdana"/>
                </a:rPr>
                <a:t>(N = 1.510)</a:t>
              </a:r>
              <a:endParaRPr kumimoji="0" lang="de" sz="800" b="0" i="0" u="none" strike="noStrike" kern="1200" cap="none" spc="0" normalizeH="0" baseline="0" noProof="0">
                <a:ln>
                  <a:noFill/>
                </a:ln>
                <a:solidFill>
                  <a:srgbClr val="000000"/>
                </a:solidFill>
                <a:effectLst/>
                <a:uLnTx/>
                <a:uFillTx/>
                <a:latin typeface="Verdana"/>
                <a:ea typeface="Verdana"/>
                <a:cs typeface="Verdana"/>
              </a:endParaRPr>
            </a:p>
          </p:txBody>
        </p:sp>
        <p:sp>
          <p:nvSpPr>
            <p:cNvPr id="23" name="TextBox 45">
              <a:extLst>
                <a:ext uri="{FF2B5EF4-FFF2-40B4-BE49-F238E27FC236}">
                  <a16:creationId xmlns:a16="http://schemas.microsoft.com/office/drawing/2014/main" id="{2F6FA0D5-BF18-8693-DB6A-FEF13C8AD670}"/>
                </a:ext>
              </a:extLst>
            </p:cNvPr>
            <p:cNvSpPr txBox="1"/>
            <p:nvPr/>
          </p:nvSpPr>
          <p:spPr>
            <a:xfrm>
              <a:off x="6150899" y="4145027"/>
              <a:ext cx="732893" cy="352148"/>
            </a:xfrm>
            <a:prstGeom prst="rect">
              <a:avLst/>
            </a:prstGeom>
            <a:noFill/>
          </p:spPr>
          <p:txBody>
            <a:bodyPr wrap="none" rtlCol="0">
              <a:spAutoFit/>
            </a:bodyPr>
            <a:lstStyle/>
            <a:p>
              <a:pPr marL="0" marR="0" lvl="0" indent="0" algn="ctr" defTabSz="457189" rtl="0" eaLnBrk="1" fontAlgn="auto" latinLnBrk="0" hangingPunct="1">
                <a:lnSpc>
                  <a:spcPct val="11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25-35</a:t>
              </a:r>
              <a:br>
                <a:rPr kumimoji="0" sz="800" b="0" i="0" u="none" strike="noStrike" kern="1200" cap="none" spc="0" normalizeH="0" baseline="0" noProof="0">
                  <a:ln>
                    <a:noFill/>
                  </a:ln>
                  <a:solidFill>
                    <a:prstClr val="black"/>
                  </a:solidFill>
                  <a:effectLst/>
                  <a:uLnTx/>
                  <a:uFillTx/>
                  <a:latin typeface="Verdana"/>
                  <a:ea typeface="Verdana"/>
                  <a:cs typeface="Arial"/>
                </a:rPr>
              </a:br>
              <a:r>
                <a:rPr kumimoji="0" lang="de" sz="700" b="0" i="0" u="none" strike="noStrike" kern="1200" cap="none" spc="0" normalizeH="0" baseline="0" noProof="0">
                  <a:ln>
                    <a:noFill/>
                  </a:ln>
                  <a:solidFill>
                    <a:srgbClr val="000000"/>
                  </a:solidFill>
                  <a:effectLst/>
                  <a:uLnTx/>
                  <a:uFillTx/>
                  <a:latin typeface="Verdana"/>
                  <a:ea typeface="Verdana"/>
                  <a:cs typeface="Verdana"/>
                </a:rPr>
                <a:t>(N = 1.212)</a:t>
              </a:r>
              <a:endParaRPr kumimoji="0" lang="de" sz="800" b="0" i="0" u="none" strike="noStrike" kern="1200" cap="none" spc="0" normalizeH="0" baseline="0" noProof="0">
                <a:ln>
                  <a:noFill/>
                </a:ln>
                <a:solidFill>
                  <a:srgbClr val="000000"/>
                </a:solidFill>
                <a:effectLst/>
                <a:uLnTx/>
                <a:uFillTx/>
                <a:latin typeface="Verdana"/>
                <a:ea typeface="Verdana"/>
                <a:cs typeface="Verdana"/>
              </a:endParaRPr>
            </a:p>
          </p:txBody>
        </p:sp>
        <p:sp>
          <p:nvSpPr>
            <p:cNvPr id="24" name="TextBox 46">
              <a:extLst>
                <a:ext uri="{FF2B5EF4-FFF2-40B4-BE49-F238E27FC236}">
                  <a16:creationId xmlns:a16="http://schemas.microsoft.com/office/drawing/2014/main" id="{400B7ADC-4B3C-E1D8-6ADC-8D1E53728B3E}"/>
                </a:ext>
              </a:extLst>
            </p:cNvPr>
            <p:cNvSpPr txBox="1"/>
            <p:nvPr/>
          </p:nvSpPr>
          <p:spPr>
            <a:xfrm>
              <a:off x="6839253" y="4145027"/>
              <a:ext cx="732893" cy="352148"/>
            </a:xfrm>
            <a:prstGeom prst="rect">
              <a:avLst/>
            </a:prstGeom>
            <a:noFill/>
          </p:spPr>
          <p:txBody>
            <a:bodyPr wrap="none" rtlCol="0">
              <a:spAutoFit/>
            </a:bodyPr>
            <a:lstStyle/>
            <a:p>
              <a:pPr marL="0" marR="0" lvl="0" indent="0" algn="ctr" defTabSz="457189" rtl="0" eaLnBrk="1" fontAlgn="auto" latinLnBrk="0" hangingPunct="1">
                <a:lnSpc>
                  <a:spcPct val="110000"/>
                </a:lnSpc>
                <a:spcBef>
                  <a:spcPts val="0"/>
                </a:spcBef>
                <a:spcAft>
                  <a:spcPts val="0"/>
                </a:spcAft>
                <a:buClrTx/>
                <a:buSzTx/>
                <a:buFontTx/>
                <a:buNone/>
                <a:tabLst/>
                <a:defRPr/>
              </a:pPr>
              <a:r>
                <a:rPr kumimoji="0" lang="de" sz="900" b="0" i="0" u="none" strike="noStrike" kern="1200" cap="none" spc="0" normalizeH="0" baseline="0" noProof="0">
                  <a:ln>
                    <a:noFill/>
                  </a:ln>
                  <a:solidFill>
                    <a:srgbClr val="000000"/>
                  </a:solidFill>
                  <a:effectLst/>
                  <a:uLnTx/>
                  <a:uFillTx/>
                  <a:latin typeface="Verdana"/>
                  <a:ea typeface="Verdana"/>
                  <a:cs typeface="Verdana"/>
                </a:rPr>
                <a:t>≥ 35</a:t>
              </a:r>
              <a:br>
                <a:rPr kumimoji="0" sz="800" b="0" i="0" u="none" strike="noStrike" kern="1200" cap="none" spc="0" normalizeH="0" baseline="0" noProof="0">
                  <a:ln>
                    <a:noFill/>
                  </a:ln>
                  <a:solidFill>
                    <a:prstClr val="black"/>
                  </a:solidFill>
                  <a:effectLst/>
                  <a:uLnTx/>
                  <a:uFillTx/>
                  <a:latin typeface="Verdana"/>
                  <a:ea typeface="Verdana"/>
                  <a:cs typeface="Arial"/>
                </a:rPr>
              </a:br>
              <a:r>
                <a:rPr kumimoji="0" lang="de" sz="700" b="0" i="0" u="none" strike="noStrike" kern="1200" cap="none" spc="0" normalizeH="0" baseline="0" noProof="0">
                  <a:ln>
                    <a:noFill/>
                  </a:ln>
                  <a:solidFill>
                    <a:srgbClr val="000000"/>
                  </a:solidFill>
                  <a:effectLst/>
                  <a:uLnTx/>
                  <a:uFillTx/>
                  <a:latin typeface="Verdana"/>
                  <a:ea typeface="Verdana"/>
                  <a:cs typeface="Verdana"/>
                </a:rPr>
                <a:t>(N = 1.181)</a:t>
              </a:r>
              <a:endParaRPr kumimoji="0" lang="de" sz="800" b="0" i="0" u="none" strike="noStrike" kern="1200" cap="none" spc="0" normalizeH="0" baseline="0" noProof="0">
                <a:ln>
                  <a:noFill/>
                </a:ln>
                <a:solidFill>
                  <a:srgbClr val="000000"/>
                </a:solidFill>
                <a:effectLst/>
                <a:uLnTx/>
                <a:uFillTx/>
                <a:latin typeface="Verdana"/>
                <a:ea typeface="Verdana"/>
                <a:cs typeface="Verdana"/>
              </a:endParaRPr>
            </a:p>
          </p:txBody>
        </p:sp>
      </p:grpSp>
      <p:sp>
        <p:nvSpPr>
          <p:cNvPr id="34" name="TextBox 47">
            <a:extLst>
              <a:ext uri="{FF2B5EF4-FFF2-40B4-BE49-F238E27FC236}">
                <a16:creationId xmlns:a16="http://schemas.microsoft.com/office/drawing/2014/main" id="{F3BE165F-F843-3B96-0355-29600F839CD8}"/>
              </a:ext>
            </a:extLst>
          </p:cNvPr>
          <p:cNvSpPr txBox="1"/>
          <p:nvPr/>
        </p:nvSpPr>
        <p:spPr>
          <a:xfrm>
            <a:off x="4177940" y="980863"/>
            <a:ext cx="4700533" cy="461665"/>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200" b="1" i="0" u="none" strike="noStrike" kern="1200" cap="none" spc="0" normalizeH="0" baseline="0" noProof="0" dirty="0">
                <a:ln>
                  <a:noFill/>
                </a:ln>
                <a:solidFill>
                  <a:srgbClr val="404040"/>
                </a:solidFill>
                <a:effectLst/>
                <a:uLnTx/>
                <a:uFillTx/>
                <a:latin typeface="Verdana"/>
                <a:ea typeface="Verdana"/>
                <a:cs typeface="Verdana"/>
              </a:rPr>
              <a:t>Prävalenz nachweisbarer C-Peptid-Spiegel* nach Alter bei klin. T1D-Manifestation und Diabetesdauer</a:t>
            </a:r>
          </a:p>
        </p:txBody>
      </p:sp>
    </p:spTree>
    <p:extLst>
      <p:ext uri="{BB962C8B-B14F-4D97-AF65-F5344CB8AC3E}">
        <p14:creationId xmlns:p14="http://schemas.microsoft.com/office/powerpoint/2010/main" val="4099631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6B54A-82CE-C097-2679-F692380F42F9}"/>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6FF2953B-67F4-A23E-34FD-E4700FF9F0D8}"/>
              </a:ext>
            </a:extLst>
          </p:cNvPr>
          <p:cNvSpPr txBox="1">
            <a:spLocks/>
          </p:cNvSpPr>
          <p:nvPr/>
        </p:nvSpPr>
        <p:spPr>
          <a:xfrm>
            <a:off x="314921"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Prävalenz nachweisbarer C-Peptid-Spiegel bei Kindern vs. Erwachsenen mit T1D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noProof="0" dirty="0">
                <a:ln>
                  <a:noFill/>
                </a:ln>
                <a:solidFill>
                  <a:srgbClr val="7030A0"/>
                </a:solidFill>
                <a:effectLst/>
                <a:uLnTx/>
                <a:uFillTx/>
                <a:latin typeface="Verdana"/>
                <a:ea typeface="+mn-ea"/>
                <a:cs typeface="+mn-cs"/>
              </a:rPr>
              <a:t>*</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8" name="Footer Placeholder 4">
            <a:extLst>
              <a:ext uri="{FF2B5EF4-FFF2-40B4-BE49-F238E27FC236}">
                <a16:creationId xmlns:a16="http://schemas.microsoft.com/office/drawing/2014/main" id="{9868B518-DF43-4222-CF1B-B0359018F76E}"/>
              </a:ext>
            </a:extLst>
          </p:cNvPr>
          <p:cNvSpPr txBox="1"/>
          <p:nvPr/>
        </p:nvSpPr>
        <p:spPr>
          <a:xfrm>
            <a:off x="314922" y="4698688"/>
            <a:ext cx="8476844" cy="435110"/>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ct val="0"/>
              </a:spcBef>
              <a:buClr>
                <a:srgbClr val="2198DD"/>
              </a:buClr>
              <a:buNone/>
              <a:defRPr/>
            </a:pPr>
            <a:r>
              <a:rPr lang="de-DE" sz="600" dirty="0">
                <a:solidFill>
                  <a:srgbClr val="404040"/>
                </a:solidFill>
                <a:latin typeface="+mn-lt"/>
                <a:ea typeface="Verdana"/>
                <a:cs typeface="Verdana"/>
              </a:rPr>
              <a:t>* Geometrischer Mittelwert des C-Peptid-Plasmaspiegels (pmol/l) nach Alter bei klinischer T1D-Manifestation und T1D-Dauer. Eine geglättete Anpassung des logarithmischen C-Peptids an das Alter bei Manifestation und die Dauer der Erkrankung wurde durch eine LOESS-Regression des Polynomgrades 2 und der Spanne 0,25 berechnet und dann über ein Raster von Werten der Prädiktorvariablen ausgewertet. Der C-Peptid-Spiegel (pmol/l) jedes Panels ist sowohl als Farbe als auch als Koordinate auf der vertikalen Achse kodiert. </a:t>
            </a:r>
            <a:r>
              <a:rPr kumimoji="0" lang="de" sz="600" b="0" i="0" u="none" strike="noStrike" kern="1200" cap="none" spc="0" normalizeH="0" baseline="0" noProof="0" dirty="0">
                <a:ln>
                  <a:noFill/>
                </a:ln>
                <a:solidFill>
                  <a:srgbClr val="404040"/>
                </a:solidFill>
                <a:effectLst/>
                <a:uLnTx/>
                <a:uFillTx/>
                <a:latin typeface="+mn-lt"/>
                <a:ea typeface="Verdana"/>
                <a:cs typeface="Verdana"/>
              </a:rPr>
              <a:t>T1D: Typ-1-Diabetes. Abbildung modifiziert nach McKeigue PM 2019</a:t>
            </a:r>
            <a:r>
              <a:rPr kumimoji="0" lang="de" sz="600" b="0" i="0" u="none" strike="noStrike" kern="1200" cap="none" spc="0" normalizeH="0" baseline="30000" noProof="0" dirty="0">
                <a:ln>
                  <a:noFill/>
                </a:ln>
                <a:solidFill>
                  <a:srgbClr val="404040"/>
                </a:solidFill>
                <a:effectLst/>
                <a:uLnTx/>
                <a:uFillTx/>
                <a:latin typeface="+mn-lt"/>
                <a:ea typeface="Verdana"/>
                <a:cs typeface="Verdana"/>
              </a:rPr>
              <a:t>1</a:t>
            </a:r>
            <a:r>
              <a:rPr kumimoji="0" lang="de" sz="600" b="0" i="0" u="none" strike="noStrike" kern="1200" cap="none" spc="0" normalizeH="0" baseline="0" noProof="0" dirty="0">
                <a:ln>
                  <a:noFill/>
                </a:ln>
                <a:solidFill>
                  <a:srgbClr val="404040"/>
                </a:solidFill>
                <a:effectLst/>
                <a:uLnTx/>
                <a:uFillTx/>
                <a:latin typeface="+mn-lt"/>
                <a:ea typeface="Verdana"/>
                <a:cs typeface="Verdana"/>
              </a:rPr>
              <a:t>.</a:t>
            </a:r>
          </a:p>
          <a:p>
            <a:pPr marL="0" lvl="0" indent="0" defTabSz="685783">
              <a:spcBef>
                <a:spcPts val="30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a-DK" sz="600" dirty="0">
                <a:solidFill>
                  <a:srgbClr val="404040"/>
                </a:solidFill>
                <a:latin typeface="+mn-lt"/>
                <a:ea typeface="Verdana"/>
                <a:cs typeface="Verdana"/>
              </a:rPr>
              <a:t>McKeigue PM </a:t>
            </a:r>
            <a:r>
              <a:rPr lang="da-DK" sz="600" i="1" dirty="0">
                <a:solidFill>
                  <a:srgbClr val="404040"/>
                </a:solidFill>
                <a:latin typeface="+mn-lt"/>
                <a:ea typeface="Verdana"/>
                <a:cs typeface="Verdana"/>
              </a:rPr>
              <a:t>et al. BMC Med </a:t>
            </a:r>
            <a:r>
              <a:rPr lang="da-DK" sz="600" dirty="0">
                <a:solidFill>
                  <a:srgbClr val="404040"/>
                </a:solidFill>
                <a:latin typeface="+mn-lt"/>
                <a:ea typeface="Verdana"/>
                <a:cs typeface="Verdana"/>
              </a:rPr>
              <a:t>2019; 17: 165</a:t>
            </a:r>
            <a:r>
              <a:rPr lang="de" sz="600" dirty="0">
                <a:solidFill>
                  <a:srgbClr val="404040"/>
                </a:solidFill>
                <a:latin typeface="+mn-lt"/>
                <a:ea typeface="Verdana"/>
                <a:cs typeface="Verdana"/>
              </a:rPr>
              <a:t>. </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sp>
        <p:nvSpPr>
          <p:cNvPr id="19" name="Rechteck: abgerundete Ecken 18">
            <a:extLst>
              <a:ext uri="{FF2B5EF4-FFF2-40B4-BE49-F238E27FC236}">
                <a16:creationId xmlns:a16="http://schemas.microsoft.com/office/drawing/2014/main" id="{FE33FEE0-A75C-D75B-1C2C-F7F3B77D7323}"/>
              </a:ext>
            </a:extLst>
          </p:cNvPr>
          <p:cNvSpPr/>
          <p:nvPr/>
        </p:nvSpPr>
        <p:spPr>
          <a:xfrm>
            <a:off x="5587697" y="1991273"/>
            <a:ext cx="3204069" cy="179270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300"/>
              </a:spcAft>
              <a:buClr>
                <a:schemeClr val="accent2"/>
              </a:buClr>
              <a:buSzPct val="120000"/>
              <a:buFont typeface="Arial" panose="020B0604020202020204" pitchFamily="34" charset="0"/>
              <a:buChar char="•"/>
            </a:pPr>
            <a:r>
              <a:rPr lang="de-DE" sz="1100" b="1" dirty="0">
                <a:solidFill>
                  <a:schemeClr val="bg1"/>
                </a:solidFill>
              </a:rPr>
              <a:t>Der geometrische Mittelwert des Plasma-C-Peptid-Spiegels</a:t>
            </a:r>
            <a:r>
              <a:rPr lang="de-DE" sz="1100" baseline="30000" dirty="0">
                <a:solidFill>
                  <a:schemeClr val="bg1"/>
                </a:solidFill>
                <a:cs typeface="Arial" panose="020B0604020202020204" pitchFamily="34" charset="0"/>
              </a:rPr>
              <a:t>1</a:t>
            </a:r>
          </a:p>
          <a:p>
            <a:pPr marL="360363" lvl="1" indent="-179388">
              <a:lnSpc>
                <a:spcPct val="125000"/>
              </a:lnSpc>
              <a:spcAft>
                <a:spcPts val="300"/>
              </a:spcAft>
              <a:buClr>
                <a:schemeClr val="accent2"/>
              </a:buClr>
              <a:buSzPct val="120000"/>
              <a:buFont typeface="Arial" panose="020B0604020202020204" pitchFamily="34" charset="0"/>
              <a:buChar char="•"/>
            </a:pPr>
            <a:r>
              <a:rPr lang="de-DE" sz="1100" dirty="0">
                <a:solidFill>
                  <a:schemeClr val="bg1"/>
                </a:solidFill>
                <a:cs typeface="Arial" panose="020B0604020202020204" pitchFamily="34" charset="0"/>
              </a:rPr>
              <a:t>war </a:t>
            </a:r>
            <a:r>
              <a:rPr lang="de-DE" sz="1100" b="1" dirty="0">
                <a:solidFill>
                  <a:schemeClr val="bg1"/>
                </a:solidFill>
                <a:cs typeface="Arial" panose="020B0604020202020204" pitchFamily="34" charset="0"/>
              </a:rPr>
              <a:t>umso höher</a:t>
            </a:r>
            <a:r>
              <a:rPr lang="de-DE" sz="1100" dirty="0">
                <a:solidFill>
                  <a:schemeClr val="bg1"/>
                </a:solidFill>
                <a:cs typeface="Arial" panose="020B0604020202020204" pitchFamily="34" charset="0"/>
              </a:rPr>
              <a:t>, </a:t>
            </a:r>
            <a:r>
              <a:rPr lang="de-DE" sz="1100" b="1" dirty="0">
                <a:solidFill>
                  <a:schemeClr val="bg1"/>
                </a:solidFill>
                <a:cs typeface="Arial" panose="020B0604020202020204" pitchFamily="34" charset="0"/>
              </a:rPr>
              <a:t>je höher das Alter</a:t>
            </a:r>
            <a:r>
              <a:rPr lang="de-DE" sz="1100" dirty="0">
                <a:solidFill>
                  <a:schemeClr val="bg1"/>
                </a:solidFill>
                <a:cs typeface="Arial" panose="020B0604020202020204" pitchFamily="34" charset="0"/>
              </a:rPr>
              <a:t> bei klinischer </a:t>
            </a:r>
            <a:r>
              <a:rPr lang="de-DE" sz="1100" b="1" dirty="0">
                <a:solidFill>
                  <a:schemeClr val="bg1"/>
                </a:solidFill>
                <a:cs typeface="Arial" panose="020B0604020202020204" pitchFamily="34" charset="0"/>
              </a:rPr>
              <a:t>Manifestation des T1D</a:t>
            </a:r>
            <a:r>
              <a:rPr lang="de-DE" sz="1100" dirty="0">
                <a:solidFill>
                  <a:schemeClr val="bg1"/>
                </a:solidFill>
                <a:cs typeface="Arial" panose="020B0604020202020204" pitchFamily="34" charset="0"/>
              </a:rPr>
              <a:t> war</a:t>
            </a:r>
          </a:p>
          <a:p>
            <a:pPr marL="360363" lvl="1" indent="-179388">
              <a:lnSpc>
                <a:spcPct val="125000"/>
              </a:lnSpc>
              <a:spcAft>
                <a:spcPts val="300"/>
              </a:spcAft>
              <a:buClr>
                <a:schemeClr val="accent2"/>
              </a:buClr>
              <a:buSzPct val="120000"/>
              <a:buFont typeface="Arial" panose="020B0604020202020204" pitchFamily="34" charset="0"/>
              <a:buChar char="•"/>
            </a:pPr>
            <a:r>
              <a:rPr lang="de-DE" sz="1100" dirty="0">
                <a:solidFill>
                  <a:schemeClr val="bg1"/>
                </a:solidFill>
                <a:cs typeface="Arial" panose="020B0604020202020204" pitchFamily="34" charset="0"/>
              </a:rPr>
              <a:t>war </a:t>
            </a:r>
            <a:r>
              <a:rPr lang="de-DE" sz="1100" b="1" dirty="0">
                <a:solidFill>
                  <a:schemeClr val="bg1"/>
                </a:solidFill>
                <a:cs typeface="Arial" panose="020B0604020202020204" pitchFamily="34" charset="0"/>
              </a:rPr>
              <a:t>umso niedriger</a:t>
            </a:r>
            <a:r>
              <a:rPr lang="de-DE" sz="1100" dirty="0">
                <a:solidFill>
                  <a:schemeClr val="bg1"/>
                </a:solidFill>
                <a:cs typeface="Arial" panose="020B0604020202020204" pitchFamily="34" charset="0"/>
              </a:rPr>
              <a:t>, </a:t>
            </a:r>
            <a:r>
              <a:rPr lang="de-DE" sz="1100" b="1" dirty="0">
                <a:solidFill>
                  <a:schemeClr val="bg1"/>
                </a:solidFill>
                <a:cs typeface="Arial" panose="020B0604020202020204" pitchFamily="34" charset="0"/>
              </a:rPr>
              <a:t>je länger </a:t>
            </a:r>
            <a:r>
              <a:rPr lang="de-DE" sz="1100" dirty="0">
                <a:solidFill>
                  <a:schemeClr val="bg1"/>
                </a:solidFill>
                <a:cs typeface="Arial" panose="020B0604020202020204" pitchFamily="34" charset="0"/>
              </a:rPr>
              <a:t>die </a:t>
            </a:r>
            <a:r>
              <a:rPr lang="de-DE" sz="1100" b="1" dirty="0">
                <a:solidFill>
                  <a:schemeClr val="bg1"/>
                </a:solidFill>
                <a:cs typeface="Arial" panose="020B0604020202020204" pitchFamily="34" charset="0"/>
              </a:rPr>
              <a:t>T1D-Dauer</a:t>
            </a:r>
            <a:r>
              <a:rPr lang="de-DE" sz="1100" dirty="0">
                <a:solidFill>
                  <a:schemeClr val="bg1"/>
                </a:solidFill>
                <a:cs typeface="Arial" panose="020B0604020202020204" pitchFamily="34" charset="0"/>
              </a:rPr>
              <a:t> war</a:t>
            </a:r>
            <a:endParaRPr lang="de-DE" sz="1100" b="1" dirty="0">
              <a:solidFill>
                <a:schemeClr val="bg1"/>
              </a:solidFill>
              <a:cs typeface="Arial" panose="020B0604020202020204" pitchFamily="34" charset="0"/>
            </a:endParaRPr>
          </a:p>
        </p:txBody>
      </p:sp>
      <p:grpSp>
        <p:nvGrpSpPr>
          <p:cNvPr id="43" name="Gruppieren 42">
            <a:extLst>
              <a:ext uri="{FF2B5EF4-FFF2-40B4-BE49-F238E27FC236}">
                <a16:creationId xmlns:a16="http://schemas.microsoft.com/office/drawing/2014/main" id="{A0EEDB7B-6E40-4D6E-0769-7D1817C7C994}"/>
              </a:ext>
            </a:extLst>
          </p:cNvPr>
          <p:cNvGrpSpPr/>
          <p:nvPr/>
        </p:nvGrpSpPr>
        <p:grpSpPr>
          <a:xfrm>
            <a:off x="438493" y="920416"/>
            <a:ext cx="5065909" cy="3732432"/>
            <a:chOff x="336221" y="920416"/>
            <a:chExt cx="5065909" cy="3732432"/>
          </a:xfrm>
        </p:grpSpPr>
        <p:sp>
          <p:nvSpPr>
            <p:cNvPr id="42" name="Rechteck 41">
              <a:extLst>
                <a:ext uri="{FF2B5EF4-FFF2-40B4-BE49-F238E27FC236}">
                  <a16:creationId xmlns:a16="http://schemas.microsoft.com/office/drawing/2014/main" id="{80869B77-F526-8362-1497-B374EEDC3960}"/>
                </a:ext>
              </a:extLst>
            </p:cNvPr>
            <p:cNvSpPr/>
            <p:nvPr/>
          </p:nvSpPr>
          <p:spPr>
            <a:xfrm>
              <a:off x="400473" y="920416"/>
              <a:ext cx="4941548" cy="3732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Box 30">
              <a:extLst>
                <a:ext uri="{FF2B5EF4-FFF2-40B4-BE49-F238E27FC236}">
                  <a16:creationId xmlns:a16="http://schemas.microsoft.com/office/drawing/2014/main" id="{D6DE8899-2EB8-D4CD-406F-718DE9CF6C5B}"/>
                </a:ext>
              </a:extLst>
            </p:cNvPr>
            <p:cNvSpPr txBox="1"/>
            <p:nvPr/>
          </p:nvSpPr>
          <p:spPr>
            <a:xfrm>
              <a:off x="336221" y="963274"/>
              <a:ext cx="5065909" cy="461665"/>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404040"/>
                  </a:solidFill>
                  <a:effectLst/>
                  <a:uLnTx/>
                  <a:uFillTx/>
                  <a:latin typeface="Verdana"/>
                  <a:ea typeface="Verdana"/>
                  <a:cs typeface="Verdana"/>
                </a:rPr>
                <a:t>Geometrischer Mittelwert des Plasma-C-Peptid-Spiegels nach Alter bei </a:t>
              </a:r>
              <a:r>
                <a:rPr kumimoji="0" lang="de-DE" sz="1200" b="1" i="0" u="none" strike="noStrike" kern="1200" cap="none" spc="0" normalizeH="0" baseline="0" noProof="0" dirty="0" err="1">
                  <a:ln>
                    <a:noFill/>
                  </a:ln>
                  <a:solidFill>
                    <a:srgbClr val="404040"/>
                  </a:solidFill>
                  <a:effectLst/>
                  <a:uLnTx/>
                  <a:uFillTx/>
                  <a:latin typeface="Verdana"/>
                  <a:ea typeface="Verdana"/>
                  <a:cs typeface="Verdana"/>
                </a:rPr>
                <a:t>klin</a:t>
              </a:r>
              <a:r>
                <a:rPr kumimoji="0" lang="de-DE" sz="1200" b="1" i="0" u="none" strike="noStrike" kern="1200" cap="none" spc="0" normalizeH="0" baseline="0" noProof="0" dirty="0">
                  <a:ln>
                    <a:noFill/>
                  </a:ln>
                  <a:solidFill>
                    <a:srgbClr val="404040"/>
                  </a:solidFill>
                  <a:effectLst/>
                  <a:uLnTx/>
                  <a:uFillTx/>
                  <a:latin typeface="Verdana"/>
                  <a:ea typeface="Verdana"/>
                  <a:cs typeface="Verdana"/>
                </a:rPr>
                <a:t>. T1D-Manifestation und T1D-Dauer</a:t>
              </a:r>
              <a:endParaRPr kumimoji="0" lang="de" sz="1200" b="1" i="0" u="none" strike="noStrike" kern="1200" cap="none" spc="0" normalizeH="0" baseline="30000" noProof="0" dirty="0">
                <a:ln>
                  <a:noFill/>
                </a:ln>
                <a:solidFill>
                  <a:srgbClr val="404040"/>
                </a:solidFill>
                <a:effectLst/>
                <a:uLnTx/>
                <a:uFillTx/>
                <a:latin typeface="Verdana"/>
                <a:ea typeface="Verdana"/>
                <a:cs typeface="Verdana"/>
              </a:endParaRPr>
            </a:p>
          </p:txBody>
        </p:sp>
        <p:pic>
          <p:nvPicPr>
            <p:cNvPr id="4" name="Grafik 3" descr="Ein Bild, das Text, Diagramm, Design enthält.&#10;&#10;Automatisch generierte Beschreibung">
              <a:extLst>
                <a:ext uri="{FF2B5EF4-FFF2-40B4-BE49-F238E27FC236}">
                  <a16:creationId xmlns:a16="http://schemas.microsoft.com/office/drawing/2014/main" id="{8267C384-AFF6-E039-2336-C17A0588D9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6041" y="1556031"/>
              <a:ext cx="4026268" cy="3041047"/>
            </a:xfrm>
            <a:prstGeom prst="rect">
              <a:avLst/>
            </a:prstGeom>
          </p:spPr>
        </p:pic>
        <p:sp>
          <p:nvSpPr>
            <p:cNvPr id="36" name="Textfeld 35">
              <a:extLst>
                <a:ext uri="{FF2B5EF4-FFF2-40B4-BE49-F238E27FC236}">
                  <a16:creationId xmlns:a16="http://schemas.microsoft.com/office/drawing/2014/main" id="{4F6C5FAE-6490-B445-EBD0-CB6976656EA8}"/>
                </a:ext>
              </a:extLst>
            </p:cNvPr>
            <p:cNvSpPr txBox="1"/>
            <p:nvPr/>
          </p:nvSpPr>
          <p:spPr>
            <a:xfrm rot="16200000">
              <a:off x="30764" y="2687571"/>
              <a:ext cx="1426337" cy="400110"/>
            </a:xfrm>
            <a:prstGeom prst="rect">
              <a:avLst/>
            </a:prstGeom>
            <a:solidFill>
              <a:schemeClr val="bg1"/>
            </a:solid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prstClr val="black"/>
                  </a:solidFill>
                  <a:effectLst/>
                  <a:uLnTx/>
                  <a:uFillTx/>
                  <a:latin typeface="Verdana"/>
                  <a:ea typeface="Verdana"/>
                  <a:cs typeface="Arial"/>
                </a:rPr>
                <a:t>C-Peptid-Plasma-Spiegel [pmol/l]</a:t>
              </a:r>
            </a:p>
          </p:txBody>
        </p:sp>
        <p:sp>
          <p:nvSpPr>
            <p:cNvPr id="37" name="Rechteck 36">
              <a:extLst>
                <a:ext uri="{FF2B5EF4-FFF2-40B4-BE49-F238E27FC236}">
                  <a16:creationId xmlns:a16="http://schemas.microsoft.com/office/drawing/2014/main" id="{C57F36B3-515B-5800-FFCD-A4849820FF14}"/>
                </a:ext>
              </a:extLst>
            </p:cNvPr>
            <p:cNvSpPr/>
            <p:nvPr/>
          </p:nvSpPr>
          <p:spPr>
            <a:xfrm>
              <a:off x="2804820" y="1696433"/>
              <a:ext cx="1224936" cy="2462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prstClr val="white"/>
                </a:solidFill>
                <a:effectLst/>
                <a:uLnTx/>
                <a:uFillTx/>
                <a:latin typeface="Verdana"/>
                <a:ea typeface="Verdana"/>
                <a:cs typeface="Arial"/>
              </a:endParaRPr>
            </a:p>
          </p:txBody>
        </p:sp>
        <p:sp>
          <p:nvSpPr>
            <p:cNvPr id="38" name="Textfeld 37">
              <a:extLst>
                <a:ext uri="{FF2B5EF4-FFF2-40B4-BE49-F238E27FC236}">
                  <a16:creationId xmlns:a16="http://schemas.microsoft.com/office/drawing/2014/main" id="{52DDFBB6-A88D-E21A-402F-8F126489C676}"/>
                </a:ext>
              </a:extLst>
            </p:cNvPr>
            <p:cNvSpPr txBox="1"/>
            <p:nvPr/>
          </p:nvSpPr>
          <p:spPr>
            <a:xfrm rot="1777438">
              <a:off x="2732787" y="1850021"/>
              <a:ext cx="1399742" cy="246221"/>
            </a:xfrm>
            <a:prstGeom prst="rect">
              <a:avLst/>
            </a:prstGeom>
            <a:solidFill>
              <a:schemeClr val="bg1"/>
            </a:solid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prstClr val="black"/>
                  </a:solidFill>
                  <a:effectLst/>
                  <a:uLnTx/>
                  <a:uFillTx/>
                  <a:latin typeface="Verdana"/>
                  <a:ea typeface="Verdana"/>
                  <a:cs typeface="Arial"/>
                </a:rPr>
                <a:t>T1D-Dauer [Jahre]</a:t>
              </a:r>
            </a:p>
          </p:txBody>
        </p:sp>
        <p:sp>
          <p:nvSpPr>
            <p:cNvPr id="39" name="Rechteck 38">
              <a:extLst>
                <a:ext uri="{FF2B5EF4-FFF2-40B4-BE49-F238E27FC236}">
                  <a16:creationId xmlns:a16="http://schemas.microsoft.com/office/drawing/2014/main" id="{5BCD542D-10BC-C654-AC3F-1E5504E00FED}"/>
                </a:ext>
              </a:extLst>
            </p:cNvPr>
            <p:cNvSpPr/>
            <p:nvPr/>
          </p:nvSpPr>
          <p:spPr>
            <a:xfrm>
              <a:off x="991619" y="1520162"/>
              <a:ext cx="1224936" cy="2462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prstClr val="white"/>
                </a:solidFill>
                <a:effectLst/>
                <a:uLnTx/>
                <a:uFillTx/>
                <a:latin typeface="Verdana"/>
                <a:ea typeface="Verdana"/>
                <a:cs typeface="Arial"/>
              </a:endParaRPr>
            </a:p>
          </p:txBody>
        </p:sp>
        <p:sp>
          <p:nvSpPr>
            <p:cNvPr id="40" name="Textfeld 39">
              <a:extLst>
                <a:ext uri="{FF2B5EF4-FFF2-40B4-BE49-F238E27FC236}">
                  <a16:creationId xmlns:a16="http://schemas.microsoft.com/office/drawing/2014/main" id="{11F9EF7B-3699-77F9-110B-BA67BAB59DE3}"/>
                </a:ext>
              </a:extLst>
            </p:cNvPr>
            <p:cNvSpPr txBox="1"/>
            <p:nvPr/>
          </p:nvSpPr>
          <p:spPr>
            <a:xfrm rot="20857587">
              <a:off x="609873" y="1675704"/>
              <a:ext cx="2042547" cy="246221"/>
            </a:xfrm>
            <a:prstGeom prst="rect">
              <a:avLst/>
            </a:prstGeom>
            <a:solidFill>
              <a:schemeClr val="bg1"/>
            </a:solid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prstClr val="black"/>
                  </a:solidFill>
                  <a:effectLst/>
                  <a:uLnTx/>
                  <a:uFillTx/>
                  <a:latin typeface="Verdana"/>
                  <a:ea typeface="Verdana"/>
                  <a:cs typeface="Arial"/>
                </a:rPr>
                <a:t>Alter bei T1D-Beginn [Jahre]</a:t>
              </a:r>
            </a:p>
          </p:txBody>
        </p:sp>
        <p:sp>
          <p:nvSpPr>
            <p:cNvPr id="41" name="Textfeld 40">
              <a:extLst>
                <a:ext uri="{FF2B5EF4-FFF2-40B4-BE49-F238E27FC236}">
                  <a16:creationId xmlns:a16="http://schemas.microsoft.com/office/drawing/2014/main" id="{7C5CB6A9-C2C1-75ED-C24F-39427128B341}"/>
                </a:ext>
              </a:extLst>
            </p:cNvPr>
            <p:cNvSpPr txBox="1"/>
            <p:nvPr/>
          </p:nvSpPr>
          <p:spPr>
            <a:xfrm>
              <a:off x="3983537" y="1507704"/>
              <a:ext cx="1338488" cy="400110"/>
            </a:xfrm>
            <a:prstGeom prst="rect">
              <a:avLst/>
            </a:prstGeom>
            <a:solidFill>
              <a:schemeClr val="bg1"/>
            </a:solid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prstClr val="black"/>
                  </a:solidFill>
                  <a:effectLst/>
                  <a:uLnTx/>
                  <a:uFillTx/>
                  <a:latin typeface="Verdana"/>
                  <a:ea typeface="Verdana"/>
                  <a:cs typeface="Arial"/>
                </a:rPr>
                <a:t>C-Peptid-Plasma-Spiegel [pmol/l]</a:t>
              </a:r>
            </a:p>
          </p:txBody>
        </p:sp>
      </p:grpSp>
      <p:sp>
        <p:nvSpPr>
          <p:cNvPr id="44" name="Rechteck 43">
            <a:extLst>
              <a:ext uri="{FF2B5EF4-FFF2-40B4-BE49-F238E27FC236}">
                <a16:creationId xmlns:a16="http://schemas.microsoft.com/office/drawing/2014/main" id="{1F913E17-D427-F3E6-B543-38E6CF95C373}"/>
              </a:ext>
            </a:extLst>
          </p:cNvPr>
          <p:cNvSpPr/>
          <p:nvPr/>
        </p:nvSpPr>
        <p:spPr>
          <a:xfrm>
            <a:off x="502745" y="920416"/>
            <a:ext cx="4921552" cy="373243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4260882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E605C-F1C2-8CBA-1256-C39DF5CB35F7}"/>
            </a:ext>
          </a:extLst>
        </p:cNvPr>
        <p:cNvGrpSpPr/>
        <p:nvPr/>
      </p:nvGrpSpPr>
      <p:grpSpPr>
        <a:xfrm>
          <a:off x="0" y="0"/>
          <a:ext cx="0" cy="0"/>
          <a:chOff x="0" y="0"/>
          <a:chExt cx="0" cy="0"/>
        </a:xfrm>
      </p:grpSpPr>
      <p:sp>
        <p:nvSpPr>
          <p:cNvPr id="12" name="Textplatzhalter 9">
            <a:extLst>
              <a:ext uri="{FF2B5EF4-FFF2-40B4-BE49-F238E27FC236}">
                <a16:creationId xmlns:a16="http://schemas.microsoft.com/office/drawing/2014/main" id="{17763BEE-8ABB-DA16-2A56-C0BD01275919}"/>
              </a:ext>
            </a:extLst>
          </p:cNvPr>
          <p:cNvSpPr txBox="1">
            <a:spLocks/>
          </p:cNvSpPr>
          <p:nvPr/>
        </p:nvSpPr>
        <p:spPr>
          <a:xfrm>
            <a:off x="314921" y="108863"/>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Das Risiko für DKA bei der Diagnose des T1D nimmt mit zunehmendem Alter ab</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en-US"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27" name="TextBox 26">
            <a:extLst>
              <a:ext uri="{FF2B5EF4-FFF2-40B4-BE49-F238E27FC236}">
                <a16:creationId xmlns:a16="http://schemas.microsoft.com/office/drawing/2014/main" id="{1BEADD8D-695D-C0A6-EAA3-EA0867FDB4DF}"/>
              </a:ext>
            </a:extLst>
          </p:cNvPr>
          <p:cNvSpPr txBox="1"/>
          <p:nvPr/>
        </p:nvSpPr>
        <p:spPr>
          <a:xfrm>
            <a:off x="918022" y="1130869"/>
            <a:ext cx="7307956" cy="461665"/>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mn-cs"/>
              </a:rPr>
              <a:t>06/2016–09/2017: DKA-Inzidenz bei US-Patient*innen zum Zeitpunkt der (klinischen) T1D-Diagnose im Stadium 3, nach Alter bei der Diagnose</a:t>
            </a:r>
            <a:r>
              <a:rPr kumimoji="0" lang="de-DE" sz="1200" b="1" i="0" u="none" strike="noStrike" kern="1200" cap="none" spc="0" normalizeH="0" baseline="30000" noProof="0">
                <a:ln>
                  <a:noFill/>
                </a:ln>
                <a:solidFill>
                  <a:srgbClr val="404040"/>
                </a:solidFill>
                <a:effectLst/>
                <a:uLnTx/>
                <a:uFillTx/>
                <a:latin typeface="Verdana"/>
                <a:ea typeface="+mn-ea"/>
                <a:cs typeface="+mn-cs"/>
              </a:rPr>
              <a:t>1</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grpSp>
        <p:nvGrpSpPr>
          <p:cNvPr id="5" name="Group 4">
            <a:extLst>
              <a:ext uri="{FF2B5EF4-FFF2-40B4-BE49-F238E27FC236}">
                <a16:creationId xmlns:a16="http://schemas.microsoft.com/office/drawing/2014/main" id="{7A218A47-2E6B-35D2-CB62-C7FD2F8AAF47}"/>
              </a:ext>
            </a:extLst>
          </p:cNvPr>
          <p:cNvGrpSpPr/>
          <p:nvPr/>
        </p:nvGrpSpPr>
        <p:grpSpPr>
          <a:xfrm>
            <a:off x="1581797" y="1592533"/>
            <a:ext cx="6110609" cy="2840207"/>
            <a:chOff x="4020716" y="1167255"/>
            <a:chExt cx="4838209" cy="3396546"/>
          </a:xfrm>
        </p:grpSpPr>
        <p:graphicFrame>
          <p:nvGraphicFramePr>
            <p:cNvPr id="23" name="Chart 22">
              <a:extLst>
                <a:ext uri="{FF2B5EF4-FFF2-40B4-BE49-F238E27FC236}">
                  <a16:creationId xmlns:a16="http://schemas.microsoft.com/office/drawing/2014/main" id="{6C6D3093-A843-EB1A-D519-36B567675CA6}"/>
                </a:ext>
              </a:extLst>
            </p:cNvPr>
            <p:cNvGraphicFramePr/>
            <p:nvPr/>
          </p:nvGraphicFramePr>
          <p:xfrm>
            <a:off x="4446716" y="1382992"/>
            <a:ext cx="4412209" cy="2904762"/>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24">
              <a:extLst>
                <a:ext uri="{FF2B5EF4-FFF2-40B4-BE49-F238E27FC236}">
                  <a16:creationId xmlns:a16="http://schemas.microsoft.com/office/drawing/2014/main" id="{ED6A8232-B507-1347-64DC-3910A9162DCF}"/>
                </a:ext>
              </a:extLst>
            </p:cNvPr>
            <p:cNvSpPr txBox="1"/>
            <p:nvPr/>
          </p:nvSpPr>
          <p:spPr>
            <a:xfrm>
              <a:off x="5418080" y="4287754"/>
              <a:ext cx="2589666" cy="276047"/>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mn-cs"/>
                </a:rPr>
                <a:t>Alter zum Zeitpunkt der Manifestation [Jahre]</a:t>
              </a:r>
            </a:p>
          </p:txBody>
        </p:sp>
        <p:sp>
          <p:nvSpPr>
            <p:cNvPr id="26" name="TextBox 25">
              <a:extLst>
                <a:ext uri="{FF2B5EF4-FFF2-40B4-BE49-F238E27FC236}">
                  <a16:creationId xmlns:a16="http://schemas.microsoft.com/office/drawing/2014/main" id="{5DD78941-E49F-D28D-C029-8286AFAB5C3F}"/>
                </a:ext>
              </a:extLst>
            </p:cNvPr>
            <p:cNvSpPr txBox="1"/>
            <p:nvPr/>
          </p:nvSpPr>
          <p:spPr>
            <a:xfrm rot="16200000">
              <a:off x="2563590" y="2624381"/>
              <a:ext cx="3206679" cy="292427"/>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a:ln>
                    <a:noFill/>
                  </a:ln>
                  <a:solidFill>
                    <a:srgbClr val="404040"/>
                  </a:solidFill>
                  <a:effectLst/>
                  <a:uLnTx/>
                  <a:uFillTx/>
                  <a:latin typeface="Verdana"/>
                  <a:ea typeface="+mn-ea"/>
                  <a:cs typeface="+mn-cs"/>
                </a:rPr>
                <a:t>Patienten mit DKA zum Zeitpunkt der (klinischen) T1D-Diagnose Stadium 3</a:t>
              </a:r>
              <a:r>
                <a:rPr kumimoji="0" lang="en-US" sz="900" b="0" i="0" u="none" strike="noStrike" kern="1200" cap="none" spc="0" normalizeH="0" baseline="0" noProof="0">
                  <a:ln>
                    <a:noFill/>
                  </a:ln>
                  <a:solidFill>
                    <a:srgbClr val="404040"/>
                  </a:solidFill>
                  <a:effectLst/>
                  <a:uLnTx/>
                  <a:uFillTx/>
                  <a:latin typeface="Verdana"/>
                  <a:ea typeface="+mn-ea"/>
                  <a:cs typeface="+mn-cs"/>
                </a:rPr>
                <a:t> [%]</a:t>
              </a:r>
            </a:p>
          </p:txBody>
        </p:sp>
        <p:cxnSp>
          <p:nvCxnSpPr>
            <p:cNvPr id="29" name="Straight Connector 28">
              <a:extLst>
                <a:ext uri="{FF2B5EF4-FFF2-40B4-BE49-F238E27FC236}">
                  <a16:creationId xmlns:a16="http://schemas.microsoft.com/office/drawing/2014/main" id="{EC53FEC3-6D07-5AEF-06F9-33BAA3170EBB}"/>
                </a:ext>
              </a:extLst>
            </p:cNvPr>
            <p:cNvCxnSpPr>
              <a:cxnSpLocks/>
            </p:cNvCxnSpPr>
            <p:nvPr/>
          </p:nvCxnSpPr>
          <p:spPr>
            <a:xfrm>
              <a:off x="5122051" y="1648163"/>
              <a:ext cx="3231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BE19EB3-81D8-85F6-F2EC-E63874911D34}"/>
                </a:ext>
              </a:extLst>
            </p:cNvPr>
            <p:cNvSpPr txBox="1"/>
            <p:nvPr/>
          </p:nvSpPr>
          <p:spPr>
            <a:xfrm>
              <a:off x="5840598" y="1266352"/>
              <a:ext cx="1805935" cy="276047"/>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404040"/>
                  </a:solidFill>
                  <a:effectLst/>
                  <a:uLnTx/>
                  <a:uFillTx/>
                  <a:latin typeface="Verdana"/>
                  <a:ea typeface="+mn-ea"/>
                  <a:cs typeface="+mn-cs"/>
                </a:rPr>
                <a:t>p &lt; 0,001*</a:t>
              </a:r>
              <a:endParaRPr kumimoji="0" lang="en-US" sz="900" b="0" i="0" u="none" strike="noStrike" kern="1200" cap="none" spc="0" normalizeH="0" baseline="30000" noProof="0">
                <a:ln>
                  <a:noFill/>
                </a:ln>
                <a:solidFill>
                  <a:srgbClr val="404040"/>
                </a:solidFill>
                <a:effectLst/>
                <a:uLnTx/>
                <a:uFillTx/>
                <a:latin typeface="Verdana"/>
                <a:ea typeface="+mn-ea"/>
                <a:cs typeface="+mn-cs"/>
              </a:endParaRPr>
            </a:p>
          </p:txBody>
        </p:sp>
      </p:grpSp>
      <p:sp>
        <p:nvSpPr>
          <p:cNvPr id="3" name="Footer Placeholder 4">
            <a:extLst>
              <a:ext uri="{FF2B5EF4-FFF2-40B4-BE49-F238E27FC236}">
                <a16:creationId xmlns:a16="http://schemas.microsoft.com/office/drawing/2014/main" id="{1E6D2479-8DE5-02AA-CE6C-798B4B2F91E5}"/>
              </a:ext>
            </a:extLst>
          </p:cNvPr>
          <p:cNvSpPr txBox="1">
            <a:spLocks/>
          </p:cNvSpPr>
          <p:nvPr/>
        </p:nvSpPr>
        <p:spPr>
          <a:xfrm>
            <a:off x="357740" y="4643865"/>
            <a:ext cx="8143538" cy="333792"/>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DKA: Diabetische Ketoazidose; T1D: Typ-1-Diabetes. * p-Wert </a:t>
            </a:r>
            <a:r>
              <a:rPr kumimoji="0" lang="de-DE" sz="600" b="0" i="0" u="none" strike="noStrike" kern="1200" cap="none" spc="0" normalizeH="0" baseline="0" noProof="0" dirty="0">
                <a:ln>
                  <a:noFill/>
                </a:ln>
                <a:solidFill>
                  <a:srgbClr val="404040"/>
                </a:solidFill>
                <a:effectLst/>
                <a:uLnTx/>
                <a:uFillTx/>
                <a:latin typeface="Verdana"/>
                <a:ea typeface="+mn-ea"/>
                <a:cs typeface="Arial"/>
              </a:rPr>
              <a:t>bestimmt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durch multivariable logistische Regressionsmodelle, bereinigt um demografische Merkmale und Zeit zwischen Aufnahme in die Studie und Diagnose.</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p>
        </p:txBody>
      </p:sp>
      <p:sp>
        <p:nvSpPr>
          <p:cNvPr id="10" name="TextBox 3037">
            <a:extLst>
              <a:ext uri="{FF2B5EF4-FFF2-40B4-BE49-F238E27FC236}">
                <a16:creationId xmlns:a16="http://schemas.microsoft.com/office/drawing/2014/main" id="{2E41363C-A967-D231-C5B7-1813C28C79C7}"/>
              </a:ext>
            </a:extLst>
          </p:cNvPr>
          <p:cNvSpPr txBox="1"/>
          <p:nvPr/>
        </p:nvSpPr>
        <p:spPr>
          <a:xfrm>
            <a:off x="314921" y="4942793"/>
            <a:ext cx="8229177"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Casu 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 Med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2020; 37: 2109</a:t>
            </a:r>
            <a:r>
              <a:rPr kumimoji="0" lang="pt-BR" sz="600" b="0" i="0" u="none" strike="noStrike" kern="1200" cap="none" spc="0" normalizeH="0" baseline="0" noProof="0" dirty="0">
                <a:ln>
                  <a:noFill/>
                </a:ln>
                <a:solidFill>
                  <a:srgbClr val="404040"/>
                </a:solidFill>
                <a:effectLst/>
                <a:uLnTx/>
                <a:uFillTx/>
                <a:latin typeface="Verdana"/>
                <a:ea typeface="+mn-ea"/>
                <a:cs typeface="+mn-cs"/>
              </a:rPr>
              <a:t>–</a:t>
            </a:r>
            <a:r>
              <a:rPr kumimoji="0" lang="da-DK" sz="600" b="0" i="0" u="none" strike="noStrike" kern="1200" cap="none" spc="0" normalizeH="0" baseline="0" noProof="0" dirty="0">
                <a:ln>
                  <a:noFill/>
                </a:ln>
                <a:solidFill>
                  <a:srgbClr val="404040"/>
                </a:solidFill>
                <a:effectLst/>
                <a:uLnTx/>
                <a:uFillTx/>
                <a:latin typeface="Verdana"/>
                <a:ea typeface="Arial"/>
                <a:cs typeface="Arial"/>
              </a:rPr>
              <a:t>15.</a:t>
            </a:r>
          </a:p>
        </p:txBody>
      </p:sp>
    </p:spTree>
    <p:extLst>
      <p:ext uri="{BB962C8B-B14F-4D97-AF65-F5344CB8AC3E}">
        <p14:creationId xmlns:p14="http://schemas.microsoft.com/office/powerpoint/2010/main" val="175868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BE5992-64C4-08B7-D831-19E335ABFC33}"/>
            </a:ext>
          </a:extLst>
        </p:cNvPr>
        <p:cNvGrpSpPr/>
        <p:nvPr/>
      </p:nvGrpSpPr>
      <p:grpSpPr>
        <a:xfrm>
          <a:off x="0" y="0"/>
          <a:ext cx="0" cy="0"/>
          <a:chOff x="0" y="0"/>
          <a:chExt cx="0" cy="0"/>
        </a:xfrm>
      </p:grpSpPr>
      <p:sp>
        <p:nvSpPr>
          <p:cNvPr id="22" name="Textplatzhalter 9">
            <a:extLst>
              <a:ext uri="{FF2B5EF4-FFF2-40B4-BE49-F238E27FC236}">
                <a16:creationId xmlns:a16="http://schemas.microsoft.com/office/drawing/2014/main" id="{961796E2-7545-1CF6-E887-EF78E715DDA4}"/>
              </a:ext>
            </a:extLst>
          </p:cNvPr>
          <p:cNvSpPr txBox="1">
            <a:spLocks/>
          </p:cNvSpPr>
          <p:nvPr/>
        </p:nvSpPr>
        <p:spPr>
          <a:xfrm>
            <a:off x="315329" y="11547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Genetik und Erblichkeit von Typ-1-Diabetes</a:t>
            </a:r>
          </a:p>
        </p:txBody>
      </p:sp>
      <p:grpSp>
        <p:nvGrpSpPr>
          <p:cNvPr id="20" name="Group 19">
            <a:extLst>
              <a:ext uri="{FF2B5EF4-FFF2-40B4-BE49-F238E27FC236}">
                <a16:creationId xmlns:a16="http://schemas.microsoft.com/office/drawing/2014/main" id="{6250813A-DBAC-3905-348D-7A63B0227F49}"/>
              </a:ext>
            </a:extLst>
          </p:cNvPr>
          <p:cNvGrpSpPr/>
          <p:nvPr/>
        </p:nvGrpSpPr>
        <p:grpSpPr>
          <a:xfrm>
            <a:off x="1412291" y="900600"/>
            <a:ext cx="1368626" cy="1375703"/>
            <a:chOff x="6206803" y="920891"/>
            <a:chExt cx="1368626" cy="1375703"/>
          </a:xfrm>
        </p:grpSpPr>
        <p:sp>
          <p:nvSpPr>
            <p:cNvPr id="39" name="Freeform 125">
              <a:extLst>
                <a:ext uri="{FF2B5EF4-FFF2-40B4-BE49-F238E27FC236}">
                  <a16:creationId xmlns:a16="http://schemas.microsoft.com/office/drawing/2014/main" id="{B0AF25A1-033A-4ABD-B76E-21F48C4C0014}"/>
                </a:ext>
              </a:extLst>
            </p:cNvPr>
            <p:cNvSpPr/>
            <p:nvPr/>
          </p:nvSpPr>
          <p:spPr>
            <a:xfrm>
              <a:off x="6552631" y="1698499"/>
              <a:ext cx="510040" cy="411739"/>
            </a:xfrm>
            <a:custGeom>
              <a:avLst/>
              <a:gdLst>
                <a:gd name="connsiteX0" fmla="*/ 258741 w 275925"/>
                <a:gd name="connsiteY0" fmla="*/ 77374 h 231745"/>
                <a:gd name="connsiteX1" fmla="*/ 258741 w 275925"/>
                <a:gd name="connsiteY1" fmla="*/ 69487 h 231745"/>
                <a:gd name="connsiteX2" fmla="*/ 257756 w 275925"/>
                <a:gd name="connsiteY2" fmla="*/ 59064 h 231745"/>
                <a:gd name="connsiteX3" fmla="*/ 258178 w 275925"/>
                <a:gd name="connsiteY3" fmla="*/ 59064 h 231745"/>
                <a:gd name="connsiteX4" fmla="*/ 267333 w 275925"/>
                <a:gd name="connsiteY4" fmla="*/ 68219 h 231745"/>
                <a:gd name="connsiteX5" fmla="*/ 258741 w 275925"/>
                <a:gd name="connsiteY5" fmla="*/ 77374 h 231745"/>
                <a:gd name="connsiteX6" fmla="*/ 204796 w 275925"/>
                <a:gd name="connsiteY6" fmla="*/ 40331 h 231745"/>
                <a:gd name="connsiteX7" fmla="*/ 204514 w 275925"/>
                <a:gd name="connsiteY7" fmla="*/ 40471 h 231745"/>
                <a:gd name="connsiteX8" fmla="*/ 203810 w 275925"/>
                <a:gd name="connsiteY8" fmla="*/ 26527 h 231745"/>
                <a:gd name="connsiteX9" fmla="*/ 199021 w 275925"/>
                <a:gd name="connsiteY9" fmla="*/ 20330 h 231745"/>
                <a:gd name="connsiteX10" fmla="*/ 197753 w 275925"/>
                <a:gd name="connsiteY10" fmla="*/ 19062 h 231745"/>
                <a:gd name="connsiteX11" fmla="*/ 196767 w 275925"/>
                <a:gd name="connsiteY11" fmla="*/ 13851 h 231745"/>
                <a:gd name="connsiteX12" fmla="*/ 207050 w 275925"/>
                <a:gd name="connsiteY12" fmla="*/ 8076 h 231745"/>
                <a:gd name="connsiteX13" fmla="*/ 207754 w 275925"/>
                <a:gd name="connsiteY13" fmla="*/ 8076 h 231745"/>
                <a:gd name="connsiteX14" fmla="*/ 220289 w 275925"/>
                <a:gd name="connsiteY14" fmla="*/ 19203 h 231745"/>
                <a:gd name="connsiteX15" fmla="*/ 204796 w 275925"/>
                <a:gd name="connsiteY15" fmla="*/ 40331 h 231745"/>
                <a:gd name="connsiteX16" fmla="*/ 160006 w 275925"/>
                <a:gd name="connsiteY16" fmla="*/ 111319 h 231745"/>
                <a:gd name="connsiteX17" fmla="*/ 204092 w 275925"/>
                <a:gd name="connsiteY17" fmla="*/ 133714 h 231745"/>
                <a:gd name="connsiteX18" fmla="*/ 215360 w 275925"/>
                <a:gd name="connsiteY18" fmla="*/ 132587 h 231745"/>
                <a:gd name="connsiteX19" fmla="*/ 215360 w 275925"/>
                <a:gd name="connsiteY19" fmla="*/ 133996 h 231745"/>
                <a:gd name="connsiteX20" fmla="*/ 213247 w 275925"/>
                <a:gd name="connsiteY20" fmla="*/ 147236 h 231745"/>
                <a:gd name="connsiteX21" fmla="*/ 195922 w 275925"/>
                <a:gd name="connsiteY21" fmla="*/ 142869 h 231745"/>
                <a:gd name="connsiteX22" fmla="*/ 181837 w 275925"/>
                <a:gd name="connsiteY22" fmla="*/ 165405 h 231745"/>
                <a:gd name="connsiteX23" fmla="*/ 182682 w 275925"/>
                <a:gd name="connsiteY23" fmla="*/ 169631 h 231745"/>
                <a:gd name="connsiteX24" fmla="*/ 154512 w 275925"/>
                <a:gd name="connsiteY24" fmla="*/ 174702 h 231745"/>
                <a:gd name="connsiteX25" fmla="*/ 154372 w 275925"/>
                <a:gd name="connsiteY25" fmla="*/ 174702 h 231745"/>
                <a:gd name="connsiteX26" fmla="*/ 130005 w 275925"/>
                <a:gd name="connsiteY26" fmla="*/ 173575 h 231745"/>
                <a:gd name="connsiteX27" fmla="*/ 126061 w 275925"/>
                <a:gd name="connsiteY27" fmla="*/ 111037 h 231745"/>
                <a:gd name="connsiteX28" fmla="*/ 160006 w 275925"/>
                <a:gd name="connsiteY28" fmla="*/ 111037 h 231745"/>
                <a:gd name="connsiteX29" fmla="*/ 221698 w 275925"/>
                <a:gd name="connsiteY29" fmla="*/ 209210 h 231745"/>
                <a:gd name="connsiteX30" fmla="*/ 225642 w 275925"/>
                <a:gd name="connsiteY30" fmla="*/ 212449 h 231745"/>
                <a:gd name="connsiteX31" fmla="*/ 235924 w 275925"/>
                <a:gd name="connsiteY31" fmla="*/ 220196 h 231745"/>
                <a:gd name="connsiteX32" fmla="*/ 233529 w 275925"/>
                <a:gd name="connsiteY32" fmla="*/ 223717 h 231745"/>
                <a:gd name="connsiteX33" fmla="*/ 209303 w 275925"/>
                <a:gd name="connsiteY33" fmla="*/ 223717 h 231745"/>
                <a:gd name="connsiteX34" fmla="*/ 199725 w 275925"/>
                <a:gd name="connsiteY34" fmla="*/ 214703 h 231745"/>
                <a:gd name="connsiteX35" fmla="*/ 194514 w 275925"/>
                <a:gd name="connsiteY35" fmla="*/ 188787 h 231745"/>
                <a:gd name="connsiteX36" fmla="*/ 215923 w 275925"/>
                <a:gd name="connsiteY36" fmla="*/ 183293 h 231745"/>
                <a:gd name="connsiteX37" fmla="*/ 221698 w 275925"/>
                <a:gd name="connsiteY37" fmla="*/ 209210 h 231745"/>
                <a:gd name="connsiteX38" fmla="*/ 197472 w 275925"/>
                <a:gd name="connsiteY38" fmla="*/ 150898 h 231745"/>
                <a:gd name="connsiteX39" fmla="*/ 200289 w 275925"/>
                <a:gd name="connsiteY39" fmla="*/ 150616 h 231745"/>
                <a:gd name="connsiteX40" fmla="*/ 210571 w 275925"/>
                <a:gd name="connsiteY40" fmla="*/ 158645 h 231745"/>
                <a:gd name="connsiteX41" fmla="*/ 214233 w 275925"/>
                <a:gd name="connsiteY41" fmla="*/ 175124 h 231745"/>
                <a:gd name="connsiteX42" fmla="*/ 192965 w 275925"/>
                <a:gd name="connsiteY42" fmla="*/ 180617 h 231745"/>
                <a:gd name="connsiteX43" fmla="*/ 189584 w 275925"/>
                <a:gd name="connsiteY43" fmla="*/ 163856 h 231745"/>
                <a:gd name="connsiteX44" fmla="*/ 189584 w 275925"/>
                <a:gd name="connsiteY44" fmla="*/ 163856 h 231745"/>
                <a:gd name="connsiteX45" fmla="*/ 197472 w 275925"/>
                <a:gd name="connsiteY45" fmla="*/ 150898 h 231745"/>
                <a:gd name="connsiteX46" fmla="*/ 191979 w 275925"/>
                <a:gd name="connsiteY46" fmla="*/ 223576 h 231745"/>
                <a:gd name="connsiteX47" fmla="*/ 182401 w 275925"/>
                <a:gd name="connsiteY47" fmla="*/ 214562 h 231745"/>
                <a:gd name="connsiteX48" fmla="*/ 180006 w 275925"/>
                <a:gd name="connsiteY48" fmla="*/ 202167 h 231745"/>
                <a:gd name="connsiteX49" fmla="*/ 188598 w 275925"/>
                <a:gd name="connsiteY49" fmla="*/ 199914 h 231745"/>
                <a:gd name="connsiteX50" fmla="*/ 191697 w 275925"/>
                <a:gd name="connsiteY50" fmla="*/ 215548 h 231745"/>
                <a:gd name="connsiteX51" fmla="*/ 191838 w 275925"/>
                <a:gd name="connsiteY51" fmla="*/ 216111 h 231745"/>
                <a:gd name="connsiteX52" fmla="*/ 194232 w 275925"/>
                <a:gd name="connsiteY52" fmla="*/ 223576 h 231745"/>
                <a:gd name="connsiteX53" fmla="*/ 191979 w 275925"/>
                <a:gd name="connsiteY53" fmla="*/ 223576 h 231745"/>
                <a:gd name="connsiteX54" fmla="*/ 178457 w 275925"/>
                <a:gd name="connsiteY54" fmla="*/ 194139 h 231745"/>
                <a:gd name="connsiteX55" fmla="*/ 175781 w 275925"/>
                <a:gd name="connsiteY55" fmla="*/ 180476 h 231745"/>
                <a:gd name="connsiteX56" fmla="*/ 184232 w 275925"/>
                <a:gd name="connsiteY56" fmla="*/ 177941 h 231745"/>
                <a:gd name="connsiteX57" fmla="*/ 187049 w 275925"/>
                <a:gd name="connsiteY57" fmla="*/ 191885 h 231745"/>
                <a:gd name="connsiteX58" fmla="*/ 178457 w 275925"/>
                <a:gd name="connsiteY58" fmla="*/ 194139 h 231745"/>
                <a:gd name="connsiteX59" fmla="*/ 145216 w 275925"/>
                <a:gd name="connsiteY59" fmla="*/ 210196 h 231745"/>
                <a:gd name="connsiteX60" fmla="*/ 124934 w 275925"/>
                <a:gd name="connsiteY60" fmla="*/ 222309 h 231745"/>
                <a:gd name="connsiteX61" fmla="*/ 133103 w 275925"/>
                <a:gd name="connsiteY61" fmla="*/ 212731 h 231745"/>
                <a:gd name="connsiteX62" fmla="*/ 134371 w 275925"/>
                <a:gd name="connsiteY62" fmla="*/ 182871 h 231745"/>
                <a:gd name="connsiteX63" fmla="*/ 146484 w 275925"/>
                <a:gd name="connsiteY63" fmla="*/ 183434 h 231745"/>
                <a:gd name="connsiteX64" fmla="*/ 151132 w 275925"/>
                <a:gd name="connsiteY64" fmla="*/ 183434 h 231745"/>
                <a:gd name="connsiteX65" fmla="*/ 151695 w 275925"/>
                <a:gd name="connsiteY65" fmla="*/ 186251 h 231745"/>
                <a:gd name="connsiteX66" fmla="*/ 145216 w 275925"/>
                <a:gd name="connsiteY66" fmla="*/ 210196 h 231745"/>
                <a:gd name="connsiteX67" fmla="*/ 47326 w 275925"/>
                <a:gd name="connsiteY67" fmla="*/ 223576 h 231745"/>
                <a:gd name="connsiteX68" fmla="*/ 16620 w 275925"/>
                <a:gd name="connsiteY68" fmla="*/ 223576 h 231745"/>
                <a:gd name="connsiteX69" fmla="*/ 8028 w 275925"/>
                <a:gd name="connsiteY69" fmla="*/ 214703 h 231745"/>
                <a:gd name="connsiteX70" fmla="*/ 10282 w 275925"/>
                <a:gd name="connsiteY70" fmla="*/ 208224 h 231745"/>
                <a:gd name="connsiteX71" fmla="*/ 16761 w 275925"/>
                <a:gd name="connsiteY71" fmla="*/ 205548 h 231745"/>
                <a:gd name="connsiteX72" fmla="*/ 30705 w 275925"/>
                <a:gd name="connsiteY72" fmla="*/ 205548 h 231745"/>
                <a:gd name="connsiteX73" fmla="*/ 34367 w 275925"/>
                <a:gd name="connsiteY73" fmla="*/ 203012 h 231745"/>
                <a:gd name="connsiteX74" fmla="*/ 43241 w 275925"/>
                <a:gd name="connsiteY74" fmla="*/ 197942 h 231745"/>
                <a:gd name="connsiteX75" fmla="*/ 47326 w 275925"/>
                <a:gd name="connsiteY75" fmla="*/ 201463 h 231745"/>
                <a:gd name="connsiteX76" fmla="*/ 47326 w 275925"/>
                <a:gd name="connsiteY76" fmla="*/ 223576 h 231745"/>
                <a:gd name="connsiteX77" fmla="*/ 47326 w 275925"/>
                <a:gd name="connsiteY77" fmla="*/ 223576 h 231745"/>
                <a:gd name="connsiteX78" fmla="*/ 149442 w 275925"/>
                <a:gd name="connsiteY78" fmla="*/ 69346 h 231745"/>
                <a:gd name="connsiteX79" fmla="*/ 149442 w 275925"/>
                <a:gd name="connsiteY79" fmla="*/ 77374 h 231745"/>
                <a:gd name="connsiteX80" fmla="*/ 140850 w 275925"/>
                <a:gd name="connsiteY80" fmla="*/ 68219 h 231745"/>
                <a:gd name="connsiteX81" fmla="*/ 150005 w 275925"/>
                <a:gd name="connsiteY81" fmla="*/ 59064 h 231745"/>
                <a:gd name="connsiteX82" fmla="*/ 150569 w 275925"/>
                <a:gd name="connsiteY82" fmla="*/ 59064 h 231745"/>
                <a:gd name="connsiteX83" fmla="*/ 149442 w 275925"/>
                <a:gd name="connsiteY83" fmla="*/ 69346 h 231745"/>
                <a:gd name="connsiteX84" fmla="*/ 258178 w 275925"/>
                <a:gd name="connsiteY84" fmla="*/ 50894 h 231745"/>
                <a:gd name="connsiteX85" fmla="*/ 255502 w 275925"/>
                <a:gd name="connsiteY85" fmla="*/ 50894 h 231745"/>
                <a:gd name="connsiteX86" fmla="*/ 228459 w 275925"/>
                <a:gd name="connsiteY86" fmla="*/ 20330 h 231745"/>
                <a:gd name="connsiteX87" fmla="*/ 228318 w 275925"/>
                <a:gd name="connsiteY87" fmla="*/ 18358 h 231745"/>
                <a:gd name="connsiteX88" fmla="*/ 208176 w 275925"/>
                <a:gd name="connsiteY88" fmla="*/ 47 h 231745"/>
                <a:gd name="connsiteX89" fmla="*/ 189443 w 275925"/>
                <a:gd name="connsiteY89" fmla="*/ 10470 h 231745"/>
                <a:gd name="connsiteX90" fmla="*/ 188176 w 275925"/>
                <a:gd name="connsiteY90" fmla="*/ 17090 h 231745"/>
                <a:gd name="connsiteX91" fmla="*/ 161696 w 275925"/>
                <a:gd name="connsiteY91" fmla="*/ 34837 h 231745"/>
                <a:gd name="connsiteX92" fmla="*/ 152541 w 275925"/>
                <a:gd name="connsiteY92" fmla="*/ 50894 h 231745"/>
                <a:gd name="connsiteX93" fmla="*/ 149864 w 275925"/>
                <a:gd name="connsiteY93" fmla="*/ 50894 h 231745"/>
                <a:gd name="connsiteX94" fmla="*/ 132681 w 275925"/>
                <a:gd name="connsiteY94" fmla="*/ 68219 h 231745"/>
                <a:gd name="connsiteX95" fmla="*/ 149724 w 275925"/>
                <a:gd name="connsiteY95" fmla="*/ 85543 h 231745"/>
                <a:gd name="connsiteX96" fmla="*/ 154935 w 275925"/>
                <a:gd name="connsiteY96" fmla="*/ 103291 h 231745"/>
                <a:gd name="connsiteX97" fmla="*/ 123103 w 275925"/>
                <a:gd name="connsiteY97" fmla="*/ 103291 h 231745"/>
                <a:gd name="connsiteX98" fmla="*/ 81130 w 275925"/>
                <a:gd name="connsiteY98" fmla="*/ 117516 h 231745"/>
                <a:gd name="connsiteX99" fmla="*/ 80707 w 275925"/>
                <a:gd name="connsiteY99" fmla="*/ 123291 h 231745"/>
                <a:gd name="connsiteX100" fmla="*/ 86341 w 275925"/>
                <a:gd name="connsiteY100" fmla="*/ 123714 h 231745"/>
                <a:gd name="connsiteX101" fmla="*/ 117046 w 275925"/>
                <a:gd name="connsiteY101" fmla="*/ 111460 h 231745"/>
                <a:gd name="connsiteX102" fmla="*/ 112680 w 275925"/>
                <a:gd name="connsiteY102" fmla="*/ 140898 h 231745"/>
                <a:gd name="connsiteX103" fmla="*/ 123666 w 275925"/>
                <a:gd name="connsiteY103" fmla="*/ 179490 h 231745"/>
                <a:gd name="connsiteX104" fmla="*/ 125920 w 275925"/>
                <a:gd name="connsiteY104" fmla="*/ 208506 h 231745"/>
                <a:gd name="connsiteX105" fmla="*/ 95355 w 275925"/>
                <a:gd name="connsiteY105" fmla="*/ 223436 h 231745"/>
                <a:gd name="connsiteX106" fmla="*/ 55495 w 275925"/>
                <a:gd name="connsiteY106" fmla="*/ 223436 h 231745"/>
                <a:gd name="connsiteX107" fmla="*/ 55495 w 275925"/>
                <a:gd name="connsiteY107" fmla="*/ 203294 h 231745"/>
                <a:gd name="connsiteX108" fmla="*/ 82397 w 275925"/>
                <a:gd name="connsiteY108" fmla="*/ 198083 h 231745"/>
                <a:gd name="connsiteX109" fmla="*/ 87045 w 275925"/>
                <a:gd name="connsiteY109" fmla="*/ 196111 h 231745"/>
                <a:gd name="connsiteX110" fmla="*/ 86200 w 275925"/>
                <a:gd name="connsiteY110" fmla="*/ 191181 h 231745"/>
                <a:gd name="connsiteX111" fmla="*/ 76482 w 275925"/>
                <a:gd name="connsiteY111" fmla="*/ 135545 h 231745"/>
                <a:gd name="connsiteX112" fmla="*/ 75073 w 275925"/>
                <a:gd name="connsiteY112" fmla="*/ 129911 h 231745"/>
                <a:gd name="connsiteX113" fmla="*/ 69580 w 275925"/>
                <a:gd name="connsiteY113" fmla="*/ 131320 h 231745"/>
                <a:gd name="connsiteX114" fmla="*/ 62537 w 275925"/>
                <a:gd name="connsiteY114" fmla="*/ 164138 h 231745"/>
                <a:gd name="connsiteX115" fmla="*/ 72397 w 275925"/>
                <a:gd name="connsiteY115" fmla="*/ 187801 h 231745"/>
                <a:gd name="connsiteX116" fmla="*/ 53241 w 275925"/>
                <a:gd name="connsiteY116" fmla="*/ 194843 h 231745"/>
                <a:gd name="connsiteX117" fmla="*/ 44931 w 275925"/>
                <a:gd name="connsiteY117" fmla="*/ 190054 h 231745"/>
                <a:gd name="connsiteX118" fmla="*/ 28311 w 275925"/>
                <a:gd name="connsiteY118" fmla="*/ 197519 h 231745"/>
                <a:gd name="connsiteX119" fmla="*/ 16761 w 275925"/>
                <a:gd name="connsiteY119" fmla="*/ 197519 h 231745"/>
                <a:gd name="connsiteX120" fmla="*/ 4226 w 275925"/>
                <a:gd name="connsiteY120" fmla="*/ 203012 h 231745"/>
                <a:gd name="connsiteX121" fmla="*/ 0 w 275925"/>
                <a:gd name="connsiteY121" fmla="*/ 214703 h 231745"/>
                <a:gd name="connsiteX122" fmla="*/ 16761 w 275925"/>
                <a:gd name="connsiteY122" fmla="*/ 231605 h 231745"/>
                <a:gd name="connsiteX123" fmla="*/ 51551 w 275925"/>
                <a:gd name="connsiteY123" fmla="*/ 231605 h 231745"/>
                <a:gd name="connsiteX124" fmla="*/ 95637 w 275925"/>
                <a:gd name="connsiteY124" fmla="*/ 231605 h 231745"/>
                <a:gd name="connsiteX125" fmla="*/ 113525 w 275925"/>
                <a:gd name="connsiteY125" fmla="*/ 231605 h 231745"/>
                <a:gd name="connsiteX126" fmla="*/ 151695 w 275925"/>
                <a:gd name="connsiteY126" fmla="*/ 215266 h 231745"/>
                <a:gd name="connsiteX127" fmla="*/ 159724 w 275925"/>
                <a:gd name="connsiteY127" fmla="*/ 184561 h 231745"/>
                <a:gd name="connsiteX128" fmla="*/ 159442 w 275925"/>
                <a:gd name="connsiteY128" fmla="*/ 182730 h 231745"/>
                <a:gd name="connsiteX129" fmla="*/ 168175 w 275925"/>
                <a:gd name="connsiteY129" fmla="*/ 181885 h 231745"/>
                <a:gd name="connsiteX130" fmla="*/ 174795 w 275925"/>
                <a:gd name="connsiteY130" fmla="*/ 215548 h 231745"/>
                <a:gd name="connsiteX131" fmla="*/ 174936 w 275925"/>
                <a:gd name="connsiteY131" fmla="*/ 216111 h 231745"/>
                <a:gd name="connsiteX132" fmla="*/ 192401 w 275925"/>
                <a:gd name="connsiteY132" fmla="*/ 231746 h 231745"/>
                <a:gd name="connsiteX133" fmla="*/ 209585 w 275925"/>
                <a:gd name="connsiteY133" fmla="*/ 231746 h 231745"/>
                <a:gd name="connsiteX134" fmla="*/ 233811 w 275925"/>
                <a:gd name="connsiteY134" fmla="*/ 231746 h 231745"/>
                <a:gd name="connsiteX135" fmla="*/ 244234 w 275925"/>
                <a:gd name="connsiteY135" fmla="*/ 220196 h 231745"/>
                <a:gd name="connsiteX136" fmla="*/ 229163 w 275925"/>
                <a:gd name="connsiteY136" fmla="*/ 204562 h 231745"/>
                <a:gd name="connsiteX137" fmla="*/ 218740 w 275925"/>
                <a:gd name="connsiteY137" fmla="*/ 156954 h 231745"/>
                <a:gd name="connsiteX138" fmla="*/ 218740 w 275925"/>
                <a:gd name="connsiteY138" fmla="*/ 156954 h 231745"/>
                <a:gd name="connsiteX139" fmla="*/ 218458 w 275925"/>
                <a:gd name="connsiteY139" fmla="*/ 155828 h 231745"/>
                <a:gd name="connsiteX140" fmla="*/ 223670 w 275925"/>
                <a:gd name="connsiteY140" fmla="*/ 134137 h 231745"/>
                <a:gd name="connsiteX141" fmla="*/ 223670 w 275925"/>
                <a:gd name="connsiteY141" fmla="*/ 130334 h 231745"/>
                <a:gd name="connsiteX142" fmla="*/ 242544 w 275925"/>
                <a:gd name="connsiteY142" fmla="*/ 118221 h 231745"/>
                <a:gd name="connsiteX143" fmla="*/ 242685 w 275925"/>
                <a:gd name="connsiteY143" fmla="*/ 112446 h 231745"/>
                <a:gd name="connsiteX144" fmla="*/ 236910 w 275925"/>
                <a:gd name="connsiteY144" fmla="*/ 112305 h 231745"/>
                <a:gd name="connsiteX145" fmla="*/ 204373 w 275925"/>
                <a:gd name="connsiteY145" fmla="*/ 125686 h 231745"/>
                <a:gd name="connsiteX146" fmla="*/ 157752 w 275925"/>
                <a:gd name="connsiteY146" fmla="*/ 78924 h 231745"/>
                <a:gd name="connsiteX147" fmla="*/ 157752 w 275925"/>
                <a:gd name="connsiteY147" fmla="*/ 69205 h 231745"/>
                <a:gd name="connsiteX148" fmla="*/ 191979 w 275925"/>
                <a:gd name="connsiteY148" fmla="*/ 24274 h 231745"/>
                <a:gd name="connsiteX149" fmla="*/ 194655 w 275925"/>
                <a:gd name="connsiteY149" fmla="*/ 27091 h 231745"/>
                <a:gd name="connsiteX150" fmla="*/ 196627 w 275925"/>
                <a:gd name="connsiteY150" fmla="*/ 29626 h 231745"/>
                <a:gd name="connsiteX151" fmla="*/ 196627 w 275925"/>
                <a:gd name="connsiteY151" fmla="*/ 38922 h 231745"/>
                <a:gd name="connsiteX152" fmla="*/ 196627 w 275925"/>
                <a:gd name="connsiteY152" fmla="*/ 38922 h 231745"/>
                <a:gd name="connsiteX153" fmla="*/ 196486 w 275925"/>
                <a:gd name="connsiteY153" fmla="*/ 47373 h 231745"/>
                <a:gd name="connsiteX154" fmla="*/ 201275 w 275925"/>
                <a:gd name="connsiteY154" fmla="*/ 49345 h 231745"/>
                <a:gd name="connsiteX155" fmla="*/ 207331 w 275925"/>
                <a:gd name="connsiteY155" fmla="*/ 48218 h 231745"/>
                <a:gd name="connsiteX156" fmla="*/ 227473 w 275925"/>
                <a:gd name="connsiteY156" fmla="*/ 28922 h 231745"/>
                <a:gd name="connsiteX157" fmla="*/ 250995 w 275925"/>
                <a:gd name="connsiteY157" fmla="*/ 69487 h 231745"/>
                <a:gd name="connsiteX158" fmla="*/ 250995 w 275925"/>
                <a:gd name="connsiteY158" fmla="*/ 78924 h 231745"/>
                <a:gd name="connsiteX159" fmla="*/ 246206 w 275925"/>
                <a:gd name="connsiteY159" fmla="*/ 99628 h 231745"/>
                <a:gd name="connsiteX160" fmla="*/ 248037 w 275925"/>
                <a:gd name="connsiteY160" fmla="*/ 105122 h 231745"/>
                <a:gd name="connsiteX161" fmla="*/ 249868 w 275925"/>
                <a:gd name="connsiteY161" fmla="*/ 105544 h 231745"/>
                <a:gd name="connsiteX162" fmla="*/ 253530 w 275925"/>
                <a:gd name="connsiteY162" fmla="*/ 103291 h 231745"/>
                <a:gd name="connsiteX163" fmla="*/ 258882 w 275925"/>
                <a:gd name="connsiteY163" fmla="*/ 85543 h 231745"/>
                <a:gd name="connsiteX164" fmla="*/ 275925 w 275925"/>
                <a:gd name="connsiteY164" fmla="*/ 68219 h 231745"/>
                <a:gd name="connsiteX165" fmla="*/ 258178 w 275925"/>
                <a:gd name="connsiteY165" fmla="*/ 50894 h 23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Lst>
              <a:rect l="l" t="t" r="r" b="b"/>
              <a:pathLst>
                <a:path w="275925" h="231745">
                  <a:moveTo>
                    <a:pt x="258741" y="77374"/>
                  </a:moveTo>
                  <a:lnTo>
                    <a:pt x="258741" y="69487"/>
                  </a:lnTo>
                  <a:cubicBezTo>
                    <a:pt x="258741" y="65965"/>
                    <a:pt x="258460" y="62444"/>
                    <a:pt x="257756" y="59064"/>
                  </a:cubicBezTo>
                  <a:lnTo>
                    <a:pt x="258178" y="59064"/>
                  </a:lnTo>
                  <a:cubicBezTo>
                    <a:pt x="263249" y="59064"/>
                    <a:pt x="267333" y="63148"/>
                    <a:pt x="267333" y="68219"/>
                  </a:cubicBezTo>
                  <a:cubicBezTo>
                    <a:pt x="267333" y="73008"/>
                    <a:pt x="263530" y="77092"/>
                    <a:pt x="258741" y="77374"/>
                  </a:cubicBezTo>
                  <a:close/>
                  <a:moveTo>
                    <a:pt x="204796" y="40331"/>
                  </a:moveTo>
                  <a:cubicBezTo>
                    <a:pt x="204655" y="40331"/>
                    <a:pt x="204655" y="40331"/>
                    <a:pt x="204514" y="40471"/>
                  </a:cubicBezTo>
                  <a:cubicBezTo>
                    <a:pt x="206064" y="35964"/>
                    <a:pt x="205923" y="31457"/>
                    <a:pt x="203810" y="26527"/>
                  </a:cubicBezTo>
                  <a:cubicBezTo>
                    <a:pt x="202824" y="24133"/>
                    <a:pt x="200711" y="22020"/>
                    <a:pt x="199021" y="20330"/>
                  </a:cubicBezTo>
                  <a:cubicBezTo>
                    <a:pt x="198599" y="19907"/>
                    <a:pt x="198176" y="19485"/>
                    <a:pt x="197753" y="19062"/>
                  </a:cubicBezTo>
                  <a:cubicBezTo>
                    <a:pt x="196204" y="17372"/>
                    <a:pt x="195922" y="15682"/>
                    <a:pt x="196767" y="13851"/>
                  </a:cubicBezTo>
                  <a:cubicBezTo>
                    <a:pt x="198176" y="10893"/>
                    <a:pt x="202542" y="8076"/>
                    <a:pt x="207050" y="8076"/>
                  </a:cubicBezTo>
                  <a:cubicBezTo>
                    <a:pt x="207331" y="8076"/>
                    <a:pt x="207472" y="8076"/>
                    <a:pt x="207754" y="8076"/>
                  </a:cubicBezTo>
                  <a:cubicBezTo>
                    <a:pt x="215078" y="8498"/>
                    <a:pt x="219585" y="12583"/>
                    <a:pt x="220289" y="19203"/>
                  </a:cubicBezTo>
                  <a:cubicBezTo>
                    <a:pt x="221135" y="27091"/>
                    <a:pt x="215923" y="37232"/>
                    <a:pt x="204796" y="40331"/>
                  </a:cubicBezTo>
                  <a:close/>
                  <a:moveTo>
                    <a:pt x="160006" y="111319"/>
                  </a:moveTo>
                  <a:cubicBezTo>
                    <a:pt x="170006" y="124981"/>
                    <a:pt x="185922" y="133714"/>
                    <a:pt x="204092" y="133714"/>
                  </a:cubicBezTo>
                  <a:cubicBezTo>
                    <a:pt x="207895" y="133714"/>
                    <a:pt x="211698" y="133292"/>
                    <a:pt x="215360" y="132587"/>
                  </a:cubicBezTo>
                  <a:lnTo>
                    <a:pt x="215360" y="133996"/>
                  </a:lnTo>
                  <a:cubicBezTo>
                    <a:pt x="215360" y="138785"/>
                    <a:pt x="214655" y="143151"/>
                    <a:pt x="213247" y="147236"/>
                  </a:cubicBezTo>
                  <a:cubicBezTo>
                    <a:pt x="208599" y="142869"/>
                    <a:pt x="201838" y="141602"/>
                    <a:pt x="195922" y="142869"/>
                  </a:cubicBezTo>
                  <a:cubicBezTo>
                    <a:pt x="187190" y="144841"/>
                    <a:pt x="179161" y="152729"/>
                    <a:pt x="181837" y="165405"/>
                  </a:cubicBezTo>
                  <a:lnTo>
                    <a:pt x="182682" y="169631"/>
                  </a:lnTo>
                  <a:cubicBezTo>
                    <a:pt x="171978" y="173997"/>
                    <a:pt x="159442" y="174561"/>
                    <a:pt x="154512" y="174702"/>
                  </a:cubicBezTo>
                  <a:lnTo>
                    <a:pt x="154372" y="174702"/>
                  </a:lnTo>
                  <a:cubicBezTo>
                    <a:pt x="143949" y="175124"/>
                    <a:pt x="135216" y="174702"/>
                    <a:pt x="130005" y="173575"/>
                  </a:cubicBezTo>
                  <a:cubicBezTo>
                    <a:pt x="118455" y="153715"/>
                    <a:pt x="119159" y="127376"/>
                    <a:pt x="126061" y="111037"/>
                  </a:cubicBezTo>
                  <a:lnTo>
                    <a:pt x="160006" y="111037"/>
                  </a:lnTo>
                  <a:close/>
                  <a:moveTo>
                    <a:pt x="221698" y="209210"/>
                  </a:moveTo>
                  <a:cubicBezTo>
                    <a:pt x="222120" y="211041"/>
                    <a:pt x="223670" y="212308"/>
                    <a:pt x="225642" y="212449"/>
                  </a:cubicBezTo>
                  <a:cubicBezTo>
                    <a:pt x="232825" y="212449"/>
                    <a:pt x="235924" y="216393"/>
                    <a:pt x="235924" y="220196"/>
                  </a:cubicBezTo>
                  <a:cubicBezTo>
                    <a:pt x="235924" y="220619"/>
                    <a:pt x="235783" y="223717"/>
                    <a:pt x="233529" y="223717"/>
                  </a:cubicBezTo>
                  <a:lnTo>
                    <a:pt x="209303" y="223717"/>
                  </a:lnTo>
                  <a:cubicBezTo>
                    <a:pt x="202120" y="223717"/>
                    <a:pt x="200852" y="220055"/>
                    <a:pt x="199725" y="214703"/>
                  </a:cubicBezTo>
                  <a:lnTo>
                    <a:pt x="194514" y="188787"/>
                  </a:lnTo>
                  <a:lnTo>
                    <a:pt x="215923" y="183293"/>
                  </a:lnTo>
                  <a:lnTo>
                    <a:pt x="221698" y="209210"/>
                  </a:lnTo>
                  <a:close/>
                  <a:moveTo>
                    <a:pt x="197472" y="150898"/>
                  </a:moveTo>
                  <a:cubicBezTo>
                    <a:pt x="198458" y="150757"/>
                    <a:pt x="199303" y="150616"/>
                    <a:pt x="200289" y="150616"/>
                  </a:cubicBezTo>
                  <a:cubicBezTo>
                    <a:pt x="204796" y="150616"/>
                    <a:pt x="209303" y="152870"/>
                    <a:pt x="210571" y="158645"/>
                  </a:cubicBezTo>
                  <a:lnTo>
                    <a:pt x="214233" y="175124"/>
                  </a:lnTo>
                  <a:lnTo>
                    <a:pt x="192965" y="180617"/>
                  </a:lnTo>
                  <a:lnTo>
                    <a:pt x="189584" y="163856"/>
                  </a:lnTo>
                  <a:cubicBezTo>
                    <a:pt x="189584" y="163856"/>
                    <a:pt x="189584" y="163856"/>
                    <a:pt x="189584" y="163856"/>
                  </a:cubicBezTo>
                  <a:cubicBezTo>
                    <a:pt x="187894" y="155968"/>
                    <a:pt x="192824" y="152025"/>
                    <a:pt x="197472" y="150898"/>
                  </a:cubicBezTo>
                  <a:close/>
                  <a:moveTo>
                    <a:pt x="191979" y="223576"/>
                  </a:moveTo>
                  <a:cubicBezTo>
                    <a:pt x="184795" y="223576"/>
                    <a:pt x="183528" y="219774"/>
                    <a:pt x="182401" y="214562"/>
                  </a:cubicBezTo>
                  <a:lnTo>
                    <a:pt x="180006" y="202167"/>
                  </a:lnTo>
                  <a:lnTo>
                    <a:pt x="188598" y="199914"/>
                  </a:lnTo>
                  <a:lnTo>
                    <a:pt x="191697" y="215548"/>
                  </a:lnTo>
                  <a:lnTo>
                    <a:pt x="191838" y="216111"/>
                  </a:lnTo>
                  <a:cubicBezTo>
                    <a:pt x="192119" y="217802"/>
                    <a:pt x="192683" y="220759"/>
                    <a:pt x="194232" y="223576"/>
                  </a:cubicBezTo>
                  <a:lnTo>
                    <a:pt x="191979" y="223576"/>
                  </a:lnTo>
                  <a:close/>
                  <a:moveTo>
                    <a:pt x="178457" y="194139"/>
                  </a:moveTo>
                  <a:lnTo>
                    <a:pt x="175781" y="180476"/>
                  </a:lnTo>
                  <a:cubicBezTo>
                    <a:pt x="178598" y="179772"/>
                    <a:pt x="181415" y="179068"/>
                    <a:pt x="184232" y="177941"/>
                  </a:cubicBezTo>
                  <a:lnTo>
                    <a:pt x="187049" y="191885"/>
                  </a:lnTo>
                  <a:lnTo>
                    <a:pt x="178457" y="194139"/>
                  </a:lnTo>
                  <a:close/>
                  <a:moveTo>
                    <a:pt x="145216" y="210196"/>
                  </a:moveTo>
                  <a:cubicBezTo>
                    <a:pt x="140287" y="216111"/>
                    <a:pt x="133244" y="220196"/>
                    <a:pt x="124934" y="222309"/>
                  </a:cubicBezTo>
                  <a:cubicBezTo>
                    <a:pt x="128314" y="219633"/>
                    <a:pt x="130990" y="216393"/>
                    <a:pt x="133103" y="212731"/>
                  </a:cubicBezTo>
                  <a:cubicBezTo>
                    <a:pt x="138033" y="203857"/>
                    <a:pt x="138456" y="193294"/>
                    <a:pt x="134371" y="182871"/>
                  </a:cubicBezTo>
                  <a:cubicBezTo>
                    <a:pt x="138315" y="183293"/>
                    <a:pt x="142540" y="183434"/>
                    <a:pt x="146484" y="183434"/>
                  </a:cubicBezTo>
                  <a:cubicBezTo>
                    <a:pt x="148174" y="183434"/>
                    <a:pt x="149724" y="183434"/>
                    <a:pt x="151132" y="183434"/>
                  </a:cubicBezTo>
                  <a:lnTo>
                    <a:pt x="151695" y="186251"/>
                  </a:lnTo>
                  <a:cubicBezTo>
                    <a:pt x="153104" y="194984"/>
                    <a:pt x="150991" y="203294"/>
                    <a:pt x="145216" y="210196"/>
                  </a:cubicBezTo>
                  <a:close/>
                  <a:moveTo>
                    <a:pt x="47326" y="223576"/>
                  </a:moveTo>
                  <a:lnTo>
                    <a:pt x="16620" y="223576"/>
                  </a:lnTo>
                  <a:cubicBezTo>
                    <a:pt x="10282" y="223576"/>
                    <a:pt x="8028" y="218788"/>
                    <a:pt x="8028" y="214703"/>
                  </a:cubicBezTo>
                  <a:cubicBezTo>
                    <a:pt x="8028" y="212308"/>
                    <a:pt x="8874" y="209914"/>
                    <a:pt x="10282" y="208224"/>
                  </a:cubicBezTo>
                  <a:cubicBezTo>
                    <a:pt x="11831" y="206393"/>
                    <a:pt x="13944" y="205548"/>
                    <a:pt x="16761" y="205548"/>
                  </a:cubicBezTo>
                  <a:lnTo>
                    <a:pt x="30705" y="205548"/>
                  </a:lnTo>
                  <a:cubicBezTo>
                    <a:pt x="32395" y="205548"/>
                    <a:pt x="33804" y="204562"/>
                    <a:pt x="34367" y="203012"/>
                  </a:cubicBezTo>
                  <a:cubicBezTo>
                    <a:pt x="36339" y="198364"/>
                    <a:pt x="40142" y="197378"/>
                    <a:pt x="43241" y="197942"/>
                  </a:cubicBezTo>
                  <a:cubicBezTo>
                    <a:pt x="45354" y="198364"/>
                    <a:pt x="47326" y="199632"/>
                    <a:pt x="47326" y="201463"/>
                  </a:cubicBezTo>
                  <a:lnTo>
                    <a:pt x="47326" y="223576"/>
                  </a:lnTo>
                  <a:lnTo>
                    <a:pt x="47326" y="223576"/>
                  </a:lnTo>
                  <a:close/>
                  <a:moveTo>
                    <a:pt x="149442" y="69346"/>
                  </a:moveTo>
                  <a:lnTo>
                    <a:pt x="149442" y="77374"/>
                  </a:lnTo>
                  <a:cubicBezTo>
                    <a:pt x="144653" y="77092"/>
                    <a:pt x="140850" y="73149"/>
                    <a:pt x="140850" y="68219"/>
                  </a:cubicBezTo>
                  <a:cubicBezTo>
                    <a:pt x="140850" y="63148"/>
                    <a:pt x="144935" y="59064"/>
                    <a:pt x="150005" y="59064"/>
                  </a:cubicBezTo>
                  <a:lnTo>
                    <a:pt x="150569" y="59064"/>
                  </a:lnTo>
                  <a:cubicBezTo>
                    <a:pt x="149724" y="62444"/>
                    <a:pt x="149442" y="65824"/>
                    <a:pt x="149442" y="69346"/>
                  </a:cubicBezTo>
                  <a:close/>
                  <a:moveTo>
                    <a:pt x="258178" y="50894"/>
                  </a:moveTo>
                  <a:lnTo>
                    <a:pt x="255502" y="50894"/>
                  </a:lnTo>
                  <a:cubicBezTo>
                    <a:pt x="250854" y="37795"/>
                    <a:pt x="241276" y="26809"/>
                    <a:pt x="228459" y="20330"/>
                  </a:cubicBezTo>
                  <a:cubicBezTo>
                    <a:pt x="228459" y="19626"/>
                    <a:pt x="228459" y="19062"/>
                    <a:pt x="228318" y="18358"/>
                  </a:cubicBezTo>
                  <a:cubicBezTo>
                    <a:pt x="227191" y="7794"/>
                    <a:pt x="219444" y="752"/>
                    <a:pt x="208176" y="47"/>
                  </a:cubicBezTo>
                  <a:cubicBezTo>
                    <a:pt x="200570" y="-516"/>
                    <a:pt x="192542" y="3991"/>
                    <a:pt x="189443" y="10470"/>
                  </a:cubicBezTo>
                  <a:cubicBezTo>
                    <a:pt x="188457" y="12583"/>
                    <a:pt x="188035" y="14837"/>
                    <a:pt x="188176" y="17090"/>
                  </a:cubicBezTo>
                  <a:cubicBezTo>
                    <a:pt x="177894" y="20189"/>
                    <a:pt x="168597" y="26386"/>
                    <a:pt x="161696" y="34837"/>
                  </a:cubicBezTo>
                  <a:cubicBezTo>
                    <a:pt x="157752" y="39626"/>
                    <a:pt x="154653" y="45120"/>
                    <a:pt x="152541" y="50894"/>
                  </a:cubicBezTo>
                  <a:lnTo>
                    <a:pt x="149864" y="50894"/>
                  </a:lnTo>
                  <a:cubicBezTo>
                    <a:pt x="140427" y="50894"/>
                    <a:pt x="132681" y="58641"/>
                    <a:pt x="132681" y="68219"/>
                  </a:cubicBezTo>
                  <a:cubicBezTo>
                    <a:pt x="132681" y="77656"/>
                    <a:pt x="140287" y="85403"/>
                    <a:pt x="149724" y="85543"/>
                  </a:cubicBezTo>
                  <a:cubicBezTo>
                    <a:pt x="150428" y="91882"/>
                    <a:pt x="152259" y="97797"/>
                    <a:pt x="154935" y="103291"/>
                  </a:cubicBezTo>
                  <a:lnTo>
                    <a:pt x="123103" y="103291"/>
                  </a:lnTo>
                  <a:cubicBezTo>
                    <a:pt x="107469" y="102586"/>
                    <a:pt x="92538" y="107657"/>
                    <a:pt x="81130" y="117516"/>
                  </a:cubicBezTo>
                  <a:cubicBezTo>
                    <a:pt x="79439" y="118925"/>
                    <a:pt x="79158" y="121460"/>
                    <a:pt x="80707" y="123291"/>
                  </a:cubicBezTo>
                  <a:cubicBezTo>
                    <a:pt x="82116" y="124981"/>
                    <a:pt x="84651" y="125263"/>
                    <a:pt x="86341" y="123714"/>
                  </a:cubicBezTo>
                  <a:cubicBezTo>
                    <a:pt x="94792" y="116390"/>
                    <a:pt x="105637" y="112164"/>
                    <a:pt x="117046" y="111460"/>
                  </a:cubicBezTo>
                  <a:cubicBezTo>
                    <a:pt x="113948" y="120193"/>
                    <a:pt x="112398" y="130615"/>
                    <a:pt x="112680" y="140898"/>
                  </a:cubicBezTo>
                  <a:cubicBezTo>
                    <a:pt x="113103" y="155264"/>
                    <a:pt x="116905" y="168645"/>
                    <a:pt x="123666" y="179490"/>
                  </a:cubicBezTo>
                  <a:cubicBezTo>
                    <a:pt x="129864" y="189772"/>
                    <a:pt x="130709" y="200195"/>
                    <a:pt x="125920" y="208506"/>
                  </a:cubicBezTo>
                  <a:cubicBezTo>
                    <a:pt x="120708" y="217802"/>
                    <a:pt x="109300" y="223436"/>
                    <a:pt x="95355" y="223436"/>
                  </a:cubicBezTo>
                  <a:lnTo>
                    <a:pt x="55495" y="223436"/>
                  </a:lnTo>
                  <a:lnTo>
                    <a:pt x="55495" y="203294"/>
                  </a:lnTo>
                  <a:cubicBezTo>
                    <a:pt x="66340" y="193998"/>
                    <a:pt x="70848" y="194702"/>
                    <a:pt x="82397" y="198083"/>
                  </a:cubicBezTo>
                  <a:cubicBezTo>
                    <a:pt x="84228" y="198646"/>
                    <a:pt x="86059" y="197801"/>
                    <a:pt x="87045" y="196111"/>
                  </a:cubicBezTo>
                  <a:cubicBezTo>
                    <a:pt x="87890" y="194421"/>
                    <a:pt x="87609" y="192449"/>
                    <a:pt x="86200" y="191181"/>
                  </a:cubicBezTo>
                  <a:cubicBezTo>
                    <a:pt x="65636" y="172448"/>
                    <a:pt x="67608" y="150194"/>
                    <a:pt x="76482" y="135545"/>
                  </a:cubicBezTo>
                  <a:cubicBezTo>
                    <a:pt x="77608" y="133573"/>
                    <a:pt x="77045" y="131179"/>
                    <a:pt x="75073" y="129911"/>
                  </a:cubicBezTo>
                  <a:cubicBezTo>
                    <a:pt x="73101" y="128784"/>
                    <a:pt x="70707" y="129348"/>
                    <a:pt x="69580" y="131320"/>
                  </a:cubicBezTo>
                  <a:cubicBezTo>
                    <a:pt x="63523" y="141461"/>
                    <a:pt x="60988" y="152870"/>
                    <a:pt x="62537" y="164138"/>
                  </a:cubicBezTo>
                  <a:cubicBezTo>
                    <a:pt x="63664" y="172589"/>
                    <a:pt x="67045" y="180476"/>
                    <a:pt x="72397" y="187801"/>
                  </a:cubicBezTo>
                  <a:cubicBezTo>
                    <a:pt x="66199" y="187519"/>
                    <a:pt x="60565" y="189350"/>
                    <a:pt x="53241" y="194843"/>
                  </a:cubicBezTo>
                  <a:cubicBezTo>
                    <a:pt x="51410" y="192449"/>
                    <a:pt x="48452" y="190758"/>
                    <a:pt x="44931" y="190054"/>
                  </a:cubicBezTo>
                  <a:cubicBezTo>
                    <a:pt x="39297" y="188927"/>
                    <a:pt x="32255" y="190899"/>
                    <a:pt x="28311" y="197519"/>
                  </a:cubicBezTo>
                  <a:lnTo>
                    <a:pt x="16761" y="197519"/>
                  </a:lnTo>
                  <a:cubicBezTo>
                    <a:pt x="11691" y="197519"/>
                    <a:pt x="7324" y="199491"/>
                    <a:pt x="4226" y="203012"/>
                  </a:cubicBezTo>
                  <a:cubicBezTo>
                    <a:pt x="1549" y="206111"/>
                    <a:pt x="0" y="210337"/>
                    <a:pt x="0" y="214703"/>
                  </a:cubicBezTo>
                  <a:cubicBezTo>
                    <a:pt x="0" y="223154"/>
                    <a:pt x="5775" y="231605"/>
                    <a:pt x="16761" y="231605"/>
                  </a:cubicBezTo>
                  <a:lnTo>
                    <a:pt x="51551" y="231605"/>
                  </a:lnTo>
                  <a:lnTo>
                    <a:pt x="95637" y="231605"/>
                  </a:lnTo>
                  <a:lnTo>
                    <a:pt x="113525" y="231605"/>
                  </a:lnTo>
                  <a:cubicBezTo>
                    <a:pt x="129159" y="231605"/>
                    <a:pt x="142963" y="225689"/>
                    <a:pt x="151695" y="215266"/>
                  </a:cubicBezTo>
                  <a:cubicBezTo>
                    <a:pt x="158879" y="206674"/>
                    <a:pt x="161696" y="195688"/>
                    <a:pt x="159724" y="184561"/>
                  </a:cubicBezTo>
                  <a:lnTo>
                    <a:pt x="159442" y="182730"/>
                  </a:lnTo>
                  <a:cubicBezTo>
                    <a:pt x="161837" y="182589"/>
                    <a:pt x="164795" y="182307"/>
                    <a:pt x="168175" y="181885"/>
                  </a:cubicBezTo>
                  <a:lnTo>
                    <a:pt x="174795" y="215548"/>
                  </a:lnTo>
                  <a:lnTo>
                    <a:pt x="174936" y="216111"/>
                  </a:lnTo>
                  <a:cubicBezTo>
                    <a:pt x="175781" y="220337"/>
                    <a:pt x="177894" y="231746"/>
                    <a:pt x="192401" y="231746"/>
                  </a:cubicBezTo>
                  <a:lnTo>
                    <a:pt x="209585" y="231746"/>
                  </a:lnTo>
                  <a:lnTo>
                    <a:pt x="233811" y="231746"/>
                  </a:lnTo>
                  <a:cubicBezTo>
                    <a:pt x="239727" y="231746"/>
                    <a:pt x="244234" y="226816"/>
                    <a:pt x="244234" y="220196"/>
                  </a:cubicBezTo>
                  <a:cubicBezTo>
                    <a:pt x="244234" y="213154"/>
                    <a:pt x="239163" y="205970"/>
                    <a:pt x="229163" y="204562"/>
                  </a:cubicBezTo>
                  <a:lnTo>
                    <a:pt x="218740" y="156954"/>
                  </a:lnTo>
                  <a:cubicBezTo>
                    <a:pt x="218740" y="156954"/>
                    <a:pt x="218740" y="156954"/>
                    <a:pt x="218740" y="156954"/>
                  </a:cubicBezTo>
                  <a:cubicBezTo>
                    <a:pt x="218599" y="156532"/>
                    <a:pt x="218599" y="156250"/>
                    <a:pt x="218458" y="155828"/>
                  </a:cubicBezTo>
                  <a:cubicBezTo>
                    <a:pt x="221839" y="149489"/>
                    <a:pt x="223670" y="142165"/>
                    <a:pt x="223670" y="134137"/>
                  </a:cubicBezTo>
                  <a:lnTo>
                    <a:pt x="223670" y="130334"/>
                  </a:lnTo>
                  <a:cubicBezTo>
                    <a:pt x="230571" y="127658"/>
                    <a:pt x="237051" y="123573"/>
                    <a:pt x="242544" y="118221"/>
                  </a:cubicBezTo>
                  <a:cubicBezTo>
                    <a:pt x="244093" y="116671"/>
                    <a:pt x="244234" y="114136"/>
                    <a:pt x="242685" y="112446"/>
                  </a:cubicBezTo>
                  <a:cubicBezTo>
                    <a:pt x="241135" y="110896"/>
                    <a:pt x="238600" y="110756"/>
                    <a:pt x="236910" y="112305"/>
                  </a:cubicBezTo>
                  <a:cubicBezTo>
                    <a:pt x="228177" y="120897"/>
                    <a:pt x="216627" y="125686"/>
                    <a:pt x="204373" y="125686"/>
                  </a:cubicBezTo>
                  <a:cubicBezTo>
                    <a:pt x="178739" y="125686"/>
                    <a:pt x="157752" y="104699"/>
                    <a:pt x="157752" y="78924"/>
                  </a:cubicBezTo>
                  <a:lnTo>
                    <a:pt x="157752" y="69205"/>
                  </a:lnTo>
                  <a:cubicBezTo>
                    <a:pt x="157752" y="48359"/>
                    <a:pt x="171978" y="29908"/>
                    <a:pt x="191979" y="24274"/>
                  </a:cubicBezTo>
                  <a:cubicBezTo>
                    <a:pt x="192824" y="25260"/>
                    <a:pt x="193810" y="26105"/>
                    <a:pt x="194655" y="27091"/>
                  </a:cubicBezTo>
                  <a:cubicBezTo>
                    <a:pt x="195359" y="27795"/>
                    <a:pt x="196204" y="28640"/>
                    <a:pt x="196627" y="29626"/>
                  </a:cubicBezTo>
                  <a:cubicBezTo>
                    <a:pt x="198035" y="33147"/>
                    <a:pt x="198176" y="35823"/>
                    <a:pt x="196627" y="38922"/>
                  </a:cubicBezTo>
                  <a:lnTo>
                    <a:pt x="196627" y="38922"/>
                  </a:lnTo>
                  <a:cubicBezTo>
                    <a:pt x="195782" y="40612"/>
                    <a:pt x="193950" y="44556"/>
                    <a:pt x="196486" y="47373"/>
                  </a:cubicBezTo>
                  <a:cubicBezTo>
                    <a:pt x="197753" y="48782"/>
                    <a:pt x="199303" y="49345"/>
                    <a:pt x="201275" y="49345"/>
                  </a:cubicBezTo>
                  <a:cubicBezTo>
                    <a:pt x="203106" y="49345"/>
                    <a:pt x="205218" y="48782"/>
                    <a:pt x="207331" y="48218"/>
                  </a:cubicBezTo>
                  <a:cubicBezTo>
                    <a:pt x="218177" y="45120"/>
                    <a:pt x="224797" y="37232"/>
                    <a:pt x="227473" y="28922"/>
                  </a:cubicBezTo>
                  <a:cubicBezTo>
                    <a:pt x="241839" y="37232"/>
                    <a:pt x="250995" y="52585"/>
                    <a:pt x="250995" y="69487"/>
                  </a:cubicBezTo>
                  <a:lnTo>
                    <a:pt x="250995" y="78924"/>
                  </a:lnTo>
                  <a:cubicBezTo>
                    <a:pt x="250995" y="86107"/>
                    <a:pt x="249305" y="93149"/>
                    <a:pt x="246206" y="99628"/>
                  </a:cubicBezTo>
                  <a:cubicBezTo>
                    <a:pt x="245220" y="101600"/>
                    <a:pt x="246065" y="104136"/>
                    <a:pt x="248037" y="105122"/>
                  </a:cubicBezTo>
                  <a:cubicBezTo>
                    <a:pt x="248600" y="105403"/>
                    <a:pt x="249164" y="105544"/>
                    <a:pt x="249868" y="105544"/>
                  </a:cubicBezTo>
                  <a:cubicBezTo>
                    <a:pt x="251417" y="105544"/>
                    <a:pt x="252826" y="104699"/>
                    <a:pt x="253530" y="103291"/>
                  </a:cubicBezTo>
                  <a:cubicBezTo>
                    <a:pt x="256347" y="97657"/>
                    <a:pt x="258178" y="91741"/>
                    <a:pt x="258882" y="85543"/>
                  </a:cubicBezTo>
                  <a:cubicBezTo>
                    <a:pt x="268319" y="85403"/>
                    <a:pt x="275925" y="77797"/>
                    <a:pt x="275925" y="68219"/>
                  </a:cubicBezTo>
                  <a:cubicBezTo>
                    <a:pt x="275362" y="58641"/>
                    <a:pt x="267615" y="50894"/>
                    <a:pt x="258178" y="50894"/>
                  </a:cubicBezTo>
                  <a:close/>
                </a:path>
              </a:pathLst>
            </a:custGeom>
            <a:solidFill>
              <a:schemeClr val="accent1"/>
            </a:solidFill>
            <a:ln w="1408" cap="flat">
              <a:noFill/>
              <a:prstDash val="solid"/>
              <a:miter/>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sp>
          <p:nvSpPr>
            <p:cNvPr id="40" name="Freeform 126">
              <a:extLst>
                <a:ext uri="{FF2B5EF4-FFF2-40B4-BE49-F238E27FC236}">
                  <a16:creationId xmlns:a16="http://schemas.microsoft.com/office/drawing/2014/main" id="{9E60B8D5-9173-D777-B121-C6B146058D2D}"/>
                </a:ext>
              </a:extLst>
            </p:cNvPr>
            <p:cNvSpPr/>
            <p:nvPr/>
          </p:nvSpPr>
          <p:spPr>
            <a:xfrm>
              <a:off x="7081326" y="1281747"/>
              <a:ext cx="420969" cy="574189"/>
            </a:xfrm>
            <a:custGeom>
              <a:avLst/>
              <a:gdLst>
                <a:gd name="connsiteX0" fmla="*/ 196384 w 227739"/>
                <a:gd name="connsiteY0" fmla="*/ 124158 h 323179"/>
                <a:gd name="connsiteX1" fmla="*/ 199201 w 227739"/>
                <a:gd name="connsiteY1" fmla="*/ 111622 h 323179"/>
                <a:gd name="connsiteX2" fmla="*/ 175538 w 227739"/>
                <a:gd name="connsiteY2" fmla="*/ 20915 h 323179"/>
                <a:gd name="connsiteX3" fmla="*/ 169059 w 227739"/>
                <a:gd name="connsiteY3" fmla="*/ 27817 h 323179"/>
                <a:gd name="connsiteX4" fmla="*/ 189764 w 227739"/>
                <a:gd name="connsiteY4" fmla="*/ 97537 h 323179"/>
                <a:gd name="connsiteX5" fmla="*/ 180327 w 227739"/>
                <a:gd name="connsiteY5" fmla="*/ 95143 h 323179"/>
                <a:gd name="connsiteX6" fmla="*/ 180327 w 227739"/>
                <a:gd name="connsiteY6" fmla="*/ 76269 h 323179"/>
                <a:gd name="connsiteX7" fmla="*/ 139199 w 227739"/>
                <a:gd name="connsiteY7" fmla="*/ 76269 h 323179"/>
                <a:gd name="connsiteX8" fmla="*/ 118634 w 227739"/>
                <a:gd name="connsiteY8" fmla="*/ 55705 h 323179"/>
                <a:gd name="connsiteX9" fmla="*/ 118634 w 227739"/>
                <a:gd name="connsiteY9" fmla="*/ 42888 h 323179"/>
                <a:gd name="connsiteX10" fmla="*/ 109197 w 227739"/>
                <a:gd name="connsiteY10" fmla="*/ 42888 h 323179"/>
                <a:gd name="connsiteX11" fmla="*/ 109197 w 227739"/>
                <a:gd name="connsiteY11" fmla="*/ 55705 h 323179"/>
                <a:gd name="connsiteX12" fmla="*/ 88633 w 227739"/>
                <a:gd name="connsiteY12" fmla="*/ 76269 h 323179"/>
                <a:gd name="connsiteX13" fmla="*/ 47505 w 227739"/>
                <a:gd name="connsiteY13" fmla="*/ 76269 h 323179"/>
                <a:gd name="connsiteX14" fmla="*/ 47505 w 227739"/>
                <a:gd name="connsiteY14" fmla="*/ 95143 h 323179"/>
                <a:gd name="connsiteX15" fmla="*/ 38068 w 227739"/>
                <a:gd name="connsiteY15" fmla="*/ 97678 h 323179"/>
                <a:gd name="connsiteX16" fmla="*/ 104127 w 227739"/>
                <a:gd name="connsiteY16" fmla="*/ 9788 h 323179"/>
                <a:gd name="connsiteX17" fmla="*/ 162439 w 227739"/>
                <a:gd name="connsiteY17" fmla="*/ 22324 h 323179"/>
                <a:gd name="connsiteX18" fmla="*/ 168073 w 227739"/>
                <a:gd name="connsiteY18" fmla="*/ 14577 h 323179"/>
                <a:gd name="connsiteX19" fmla="*/ 104127 w 227739"/>
                <a:gd name="connsiteY19" fmla="*/ 210 h 323179"/>
                <a:gd name="connsiteX20" fmla="*/ 28631 w 227739"/>
                <a:gd name="connsiteY20" fmla="*/ 75706 h 323179"/>
                <a:gd name="connsiteX21" fmla="*/ 28631 w 227739"/>
                <a:gd name="connsiteY21" fmla="*/ 113876 h 323179"/>
                <a:gd name="connsiteX22" fmla="*/ 31589 w 227739"/>
                <a:gd name="connsiteY22" fmla="*/ 123876 h 323179"/>
                <a:gd name="connsiteX23" fmla="*/ 320 w 227739"/>
                <a:gd name="connsiteY23" fmla="*/ 180357 h 323179"/>
                <a:gd name="connsiteX24" fmla="*/ 42153 w 227739"/>
                <a:gd name="connsiteY24" fmla="*/ 172751 h 323179"/>
                <a:gd name="connsiteX25" fmla="*/ 35674 w 227739"/>
                <a:gd name="connsiteY25" fmla="*/ 165709 h 323179"/>
                <a:gd name="connsiteX26" fmla="*/ 9476 w 227739"/>
                <a:gd name="connsiteY26" fmla="*/ 171061 h 323179"/>
                <a:gd name="connsiteX27" fmla="*/ 37927 w 227739"/>
                <a:gd name="connsiteY27" fmla="*/ 133032 h 323179"/>
                <a:gd name="connsiteX28" fmla="*/ 47505 w 227739"/>
                <a:gd name="connsiteY28" fmla="*/ 133032 h 323179"/>
                <a:gd name="connsiteX29" fmla="*/ 42153 w 227739"/>
                <a:gd name="connsiteY29" fmla="*/ 159371 h 323179"/>
                <a:gd name="connsiteX30" fmla="*/ 49336 w 227739"/>
                <a:gd name="connsiteY30" fmla="*/ 165568 h 323179"/>
                <a:gd name="connsiteX31" fmla="*/ 55393 w 227739"/>
                <a:gd name="connsiteY31" fmla="*/ 153737 h 323179"/>
                <a:gd name="connsiteX32" fmla="*/ 78774 w 227739"/>
                <a:gd name="connsiteY32" fmla="*/ 175005 h 323179"/>
                <a:gd name="connsiteX33" fmla="*/ 47364 w 227739"/>
                <a:gd name="connsiteY33" fmla="*/ 191907 h 323179"/>
                <a:gd name="connsiteX34" fmla="*/ 47364 w 227739"/>
                <a:gd name="connsiteY34" fmla="*/ 191907 h 323179"/>
                <a:gd name="connsiteX35" fmla="*/ 23702 w 227739"/>
                <a:gd name="connsiteY35" fmla="*/ 273318 h 323179"/>
                <a:gd name="connsiteX36" fmla="*/ 36801 w 227739"/>
                <a:gd name="connsiteY36" fmla="*/ 308812 h 323179"/>
                <a:gd name="connsiteX37" fmla="*/ 32575 w 227739"/>
                <a:gd name="connsiteY37" fmla="*/ 323179 h 323179"/>
                <a:gd name="connsiteX38" fmla="*/ 42294 w 227739"/>
                <a:gd name="connsiteY38" fmla="*/ 323179 h 323179"/>
                <a:gd name="connsiteX39" fmla="*/ 56801 w 227739"/>
                <a:gd name="connsiteY39" fmla="*/ 275994 h 323179"/>
                <a:gd name="connsiteX40" fmla="*/ 56801 w 227739"/>
                <a:gd name="connsiteY40" fmla="*/ 197541 h 323179"/>
                <a:gd name="connsiteX41" fmla="*/ 86380 w 227739"/>
                <a:gd name="connsiteY41" fmla="*/ 181625 h 323179"/>
                <a:gd name="connsiteX42" fmla="*/ 117085 w 227739"/>
                <a:gd name="connsiteY42" fmla="*/ 199372 h 323179"/>
                <a:gd name="connsiteX43" fmla="*/ 141170 w 227739"/>
                <a:gd name="connsiteY43" fmla="*/ 181625 h 323179"/>
                <a:gd name="connsiteX44" fmla="*/ 170749 w 227739"/>
                <a:gd name="connsiteY44" fmla="*/ 197541 h 323179"/>
                <a:gd name="connsiteX45" fmla="*/ 170749 w 227739"/>
                <a:gd name="connsiteY45" fmla="*/ 275994 h 323179"/>
                <a:gd name="connsiteX46" fmla="*/ 185256 w 227739"/>
                <a:gd name="connsiteY46" fmla="*/ 323179 h 323179"/>
                <a:gd name="connsiteX47" fmla="*/ 195679 w 227739"/>
                <a:gd name="connsiteY47" fmla="*/ 323179 h 323179"/>
                <a:gd name="connsiteX48" fmla="*/ 190750 w 227739"/>
                <a:gd name="connsiteY48" fmla="*/ 308812 h 323179"/>
                <a:gd name="connsiteX49" fmla="*/ 203849 w 227739"/>
                <a:gd name="connsiteY49" fmla="*/ 265853 h 323179"/>
                <a:gd name="connsiteX50" fmla="*/ 194412 w 227739"/>
                <a:gd name="connsiteY50" fmla="*/ 265853 h 323179"/>
                <a:gd name="connsiteX51" fmla="*/ 186947 w 227739"/>
                <a:gd name="connsiteY51" fmla="*/ 296418 h 323179"/>
                <a:gd name="connsiteX52" fmla="*/ 180186 w 227739"/>
                <a:gd name="connsiteY52" fmla="*/ 274586 h 323179"/>
                <a:gd name="connsiteX53" fmla="*/ 180186 w 227739"/>
                <a:gd name="connsiteY53" fmla="*/ 203316 h 323179"/>
                <a:gd name="connsiteX54" fmla="*/ 194271 w 227739"/>
                <a:gd name="connsiteY54" fmla="*/ 237261 h 323179"/>
                <a:gd name="connsiteX55" fmla="*/ 203708 w 227739"/>
                <a:gd name="connsiteY55" fmla="*/ 237261 h 323179"/>
                <a:gd name="connsiteX56" fmla="*/ 180045 w 227739"/>
                <a:gd name="connsiteY56" fmla="*/ 191766 h 323179"/>
                <a:gd name="connsiteX57" fmla="*/ 180045 w 227739"/>
                <a:gd name="connsiteY57" fmla="*/ 191766 h 323179"/>
                <a:gd name="connsiteX58" fmla="*/ 148635 w 227739"/>
                <a:gd name="connsiteY58" fmla="*/ 174864 h 323179"/>
                <a:gd name="connsiteX59" fmla="*/ 172017 w 227739"/>
                <a:gd name="connsiteY59" fmla="*/ 153455 h 323179"/>
                <a:gd name="connsiteX60" fmla="*/ 227371 w 227739"/>
                <a:gd name="connsiteY60" fmla="*/ 180357 h 323179"/>
                <a:gd name="connsiteX61" fmla="*/ 196384 w 227739"/>
                <a:gd name="connsiteY61" fmla="*/ 124158 h 323179"/>
                <a:gd name="connsiteX62" fmla="*/ 196384 w 227739"/>
                <a:gd name="connsiteY62" fmla="*/ 124158 h 323179"/>
                <a:gd name="connsiteX63" fmla="*/ 40604 w 227739"/>
                <a:gd name="connsiteY63" fmla="*/ 296418 h 323179"/>
                <a:gd name="connsiteX64" fmla="*/ 33138 w 227739"/>
                <a:gd name="connsiteY64" fmla="*/ 273318 h 323179"/>
                <a:gd name="connsiteX65" fmla="*/ 33138 w 227739"/>
                <a:gd name="connsiteY65" fmla="*/ 233035 h 323179"/>
                <a:gd name="connsiteX66" fmla="*/ 47223 w 227739"/>
                <a:gd name="connsiteY66" fmla="*/ 203316 h 323179"/>
                <a:gd name="connsiteX67" fmla="*/ 47223 w 227739"/>
                <a:gd name="connsiteY67" fmla="*/ 274586 h 323179"/>
                <a:gd name="connsiteX68" fmla="*/ 40604 w 227739"/>
                <a:gd name="connsiteY68" fmla="*/ 296418 h 323179"/>
                <a:gd name="connsiteX69" fmla="*/ 180327 w 227739"/>
                <a:gd name="connsiteY69" fmla="*/ 104580 h 323179"/>
                <a:gd name="connsiteX70" fmla="*/ 189623 w 227739"/>
                <a:gd name="connsiteY70" fmla="*/ 114017 h 323179"/>
                <a:gd name="connsiteX71" fmla="*/ 189764 w 227739"/>
                <a:gd name="connsiteY71" fmla="*/ 114017 h 323179"/>
                <a:gd name="connsiteX72" fmla="*/ 180186 w 227739"/>
                <a:gd name="connsiteY72" fmla="*/ 123454 h 323179"/>
                <a:gd name="connsiteX73" fmla="*/ 180186 w 227739"/>
                <a:gd name="connsiteY73" fmla="*/ 104439 h 323179"/>
                <a:gd name="connsiteX74" fmla="*/ 180327 w 227739"/>
                <a:gd name="connsiteY74" fmla="*/ 104439 h 323179"/>
                <a:gd name="connsiteX75" fmla="*/ 37927 w 227739"/>
                <a:gd name="connsiteY75" fmla="*/ 114017 h 323179"/>
                <a:gd name="connsiteX76" fmla="*/ 47364 w 227739"/>
                <a:gd name="connsiteY76" fmla="*/ 104580 h 323179"/>
                <a:gd name="connsiteX77" fmla="*/ 47364 w 227739"/>
                <a:gd name="connsiteY77" fmla="*/ 123595 h 323179"/>
                <a:gd name="connsiteX78" fmla="*/ 37927 w 227739"/>
                <a:gd name="connsiteY78" fmla="*/ 114017 h 323179"/>
                <a:gd name="connsiteX79" fmla="*/ 117085 w 227739"/>
                <a:gd name="connsiteY79" fmla="*/ 189935 h 323179"/>
                <a:gd name="connsiteX80" fmla="*/ 95817 w 227739"/>
                <a:gd name="connsiteY80" fmla="*/ 180076 h 323179"/>
                <a:gd name="connsiteX81" fmla="*/ 131593 w 227739"/>
                <a:gd name="connsiteY81" fmla="*/ 180076 h 323179"/>
                <a:gd name="connsiteX82" fmla="*/ 117085 w 227739"/>
                <a:gd name="connsiteY82" fmla="*/ 189935 h 323179"/>
                <a:gd name="connsiteX83" fmla="*/ 117085 w 227739"/>
                <a:gd name="connsiteY83" fmla="*/ 189935 h 323179"/>
                <a:gd name="connsiteX84" fmla="*/ 124832 w 227739"/>
                <a:gd name="connsiteY84" fmla="*/ 170920 h 323179"/>
                <a:gd name="connsiteX85" fmla="*/ 102718 w 227739"/>
                <a:gd name="connsiteY85" fmla="*/ 170920 h 323179"/>
                <a:gd name="connsiteX86" fmla="*/ 56942 w 227739"/>
                <a:gd name="connsiteY86" fmla="*/ 123454 h 323179"/>
                <a:gd name="connsiteX87" fmla="*/ 56801 w 227739"/>
                <a:gd name="connsiteY87" fmla="*/ 123454 h 323179"/>
                <a:gd name="connsiteX88" fmla="*/ 56801 w 227739"/>
                <a:gd name="connsiteY88" fmla="*/ 85565 h 323179"/>
                <a:gd name="connsiteX89" fmla="*/ 113705 w 227739"/>
                <a:gd name="connsiteY89" fmla="*/ 71762 h 323179"/>
                <a:gd name="connsiteX90" fmla="*/ 170608 w 227739"/>
                <a:gd name="connsiteY90" fmla="*/ 85565 h 323179"/>
                <a:gd name="connsiteX91" fmla="*/ 170608 w 227739"/>
                <a:gd name="connsiteY91" fmla="*/ 123454 h 323179"/>
                <a:gd name="connsiteX92" fmla="*/ 170608 w 227739"/>
                <a:gd name="connsiteY92" fmla="*/ 123454 h 323179"/>
                <a:gd name="connsiteX93" fmla="*/ 124832 w 227739"/>
                <a:gd name="connsiteY93" fmla="*/ 170920 h 323179"/>
                <a:gd name="connsiteX94" fmla="*/ 124832 w 227739"/>
                <a:gd name="connsiteY94" fmla="*/ 170920 h 323179"/>
                <a:gd name="connsiteX95" fmla="*/ 218075 w 227739"/>
                <a:gd name="connsiteY95" fmla="*/ 171061 h 323179"/>
                <a:gd name="connsiteX96" fmla="*/ 180045 w 227739"/>
                <a:gd name="connsiteY96" fmla="*/ 142609 h 323179"/>
                <a:gd name="connsiteX97" fmla="*/ 180045 w 227739"/>
                <a:gd name="connsiteY97" fmla="*/ 133032 h 323179"/>
                <a:gd name="connsiteX98" fmla="*/ 180327 w 227739"/>
                <a:gd name="connsiteY98" fmla="*/ 133032 h 323179"/>
                <a:gd name="connsiteX99" fmla="*/ 189764 w 227739"/>
                <a:gd name="connsiteY99" fmla="*/ 133032 h 323179"/>
                <a:gd name="connsiteX100" fmla="*/ 218075 w 227739"/>
                <a:gd name="connsiteY100" fmla="*/ 171061 h 32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27739" h="323179">
                  <a:moveTo>
                    <a:pt x="196384" y="124158"/>
                  </a:moveTo>
                  <a:cubicBezTo>
                    <a:pt x="198637" y="120637"/>
                    <a:pt x="199764" y="115989"/>
                    <a:pt x="199201" y="111622"/>
                  </a:cubicBezTo>
                  <a:cubicBezTo>
                    <a:pt x="199764" y="79650"/>
                    <a:pt x="202299" y="44155"/>
                    <a:pt x="175538" y="20915"/>
                  </a:cubicBezTo>
                  <a:lnTo>
                    <a:pt x="169059" y="27817"/>
                  </a:lnTo>
                  <a:cubicBezTo>
                    <a:pt x="189482" y="45986"/>
                    <a:pt x="190890" y="72044"/>
                    <a:pt x="189764" y="97537"/>
                  </a:cubicBezTo>
                  <a:cubicBezTo>
                    <a:pt x="186947" y="95988"/>
                    <a:pt x="183707" y="95002"/>
                    <a:pt x="180327" y="95143"/>
                  </a:cubicBezTo>
                  <a:lnTo>
                    <a:pt x="180327" y="76269"/>
                  </a:lnTo>
                  <a:lnTo>
                    <a:pt x="139199" y="76269"/>
                  </a:lnTo>
                  <a:cubicBezTo>
                    <a:pt x="127931" y="76269"/>
                    <a:pt x="118634" y="67114"/>
                    <a:pt x="118634" y="55705"/>
                  </a:cubicBezTo>
                  <a:lnTo>
                    <a:pt x="118634" y="42888"/>
                  </a:lnTo>
                  <a:lnTo>
                    <a:pt x="109197" y="42888"/>
                  </a:lnTo>
                  <a:lnTo>
                    <a:pt x="109197" y="55705"/>
                  </a:lnTo>
                  <a:cubicBezTo>
                    <a:pt x="109197" y="66973"/>
                    <a:pt x="100042" y="76269"/>
                    <a:pt x="88633" y="76269"/>
                  </a:cubicBezTo>
                  <a:lnTo>
                    <a:pt x="47505" y="76269"/>
                  </a:lnTo>
                  <a:lnTo>
                    <a:pt x="47505" y="95143"/>
                  </a:lnTo>
                  <a:cubicBezTo>
                    <a:pt x="43984" y="95143"/>
                    <a:pt x="40744" y="96129"/>
                    <a:pt x="38068" y="97678"/>
                  </a:cubicBezTo>
                  <a:cubicBezTo>
                    <a:pt x="33702" y="51480"/>
                    <a:pt x="53843" y="11901"/>
                    <a:pt x="104127" y="9788"/>
                  </a:cubicBezTo>
                  <a:cubicBezTo>
                    <a:pt x="123846" y="9084"/>
                    <a:pt x="146382" y="9365"/>
                    <a:pt x="162439" y="22324"/>
                  </a:cubicBezTo>
                  <a:lnTo>
                    <a:pt x="168073" y="14577"/>
                  </a:lnTo>
                  <a:cubicBezTo>
                    <a:pt x="150185" y="492"/>
                    <a:pt x="125959" y="-635"/>
                    <a:pt x="104127" y="210"/>
                  </a:cubicBezTo>
                  <a:cubicBezTo>
                    <a:pt x="62435" y="210"/>
                    <a:pt x="28631" y="34155"/>
                    <a:pt x="28631" y="75706"/>
                  </a:cubicBezTo>
                  <a:lnTo>
                    <a:pt x="28631" y="113876"/>
                  </a:lnTo>
                  <a:cubicBezTo>
                    <a:pt x="28631" y="117538"/>
                    <a:pt x="29758" y="121059"/>
                    <a:pt x="31589" y="123876"/>
                  </a:cubicBezTo>
                  <a:cubicBezTo>
                    <a:pt x="1870" y="130637"/>
                    <a:pt x="-1229" y="153737"/>
                    <a:pt x="320" y="180357"/>
                  </a:cubicBezTo>
                  <a:cubicBezTo>
                    <a:pt x="13560" y="180357"/>
                    <a:pt x="31307" y="182188"/>
                    <a:pt x="42153" y="172751"/>
                  </a:cubicBezTo>
                  <a:lnTo>
                    <a:pt x="35674" y="165709"/>
                  </a:lnTo>
                  <a:cubicBezTo>
                    <a:pt x="28490" y="171484"/>
                    <a:pt x="18208" y="171343"/>
                    <a:pt x="9476" y="171061"/>
                  </a:cubicBezTo>
                  <a:cubicBezTo>
                    <a:pt x="7645" y="151060"/>
                    <a:pt x="16096" y="134018"/>
                    <a:pt x="37927" y="133032"/>
                  </a:cubicBezTo>
                  <a:cubicBezTo>
                    <a:pt x="38068" y="133032"/>
                    <a:pt x="47364" y="133032"/>
                    <a:pt x="47505" y="133032"/>
                  </a:cubicBezTo>
                  <a:cubicBezTo>
                    <a:pt x="47787" y="141764"/>
                    <a:pt x="47928" y="152046"/>
                    <a:pt x="42153" y="159371"/>
                  </a:cubicBezTo>
                  <a:lnTo>
                    <a:pt x="49336" y="165568"/>
                  </a:lnTo>
                  <a:cubicBezTo>
                    <a:pt x="52012" y="161906"/>
                    <a:pt x="54125" y="157962"/>
                    <a:pt x="55393" y="153737"/>
                  </a:cubicBezTo>
                  <a:cubicBezTo>
                    <a:pt x="60886" y="162892"/>
                    <a:pt x="69055" y="170357"/>
                    <a:pt x="78774" y="175005"/>
                  </a:cubicBezTo>
                  <a:cubicBezTo>
                    <a:pt x="78774" y="175005"/>
                    <a:pt x="48209" y="191484"/>
                    <a:pt x="47364" y="191907"/>
                  </a:cubicBezTo>
                  <a:lnTo>
                    <a:pt x="47364" y="191907"/>
                  </a:lnTo>
                  <a:cubicBezTo>
                    <a:pt x="16941" y="208386"/>
                    <a:pt x="24547" y="244867"/>
                    <a:pt x="23702" y="273318"/>
                  </a:cubicBezTo>
                  <a:cubicBezTo>
                    <a:pt x="23138" y="285995"/>
                    <a:pt x="30462" y="298249"/>
                    <a:pt x="36801" y="308812"/>
                  </a:cubicBezTo>
                  <a:lnTo>
                    <a:pt x="32575" y="323179"/>
                  </a:lnTo>
                  <a:lnTo>
                    <a:pt x="42294" y="323179"/>
                  </a:lnTo>
                  <a:lnTo>
                    <a:pt x="56801" y="275994"/>
                  </a:lnTo>
                  <a:lnTo>
                    <a:pt x="56801" y="197541"/>
                  </a:lnTo>
                  <a:lnTo>
                    <a:pt x="86380" y="181625"/>
                  </a:lnTo>
                  <a:cubicBezTo>
                    <a:pt x="90605" y="195287"/>
                    <a:pt x="103282" y="200640"/>
                    <a:pt x="117085" y="199372"/>
                  </a:cubicBezTo>
                  <a:cubicBezTo>
                    <a:pt x="128353" y="199372"/>
                    <a:pt x="137931" y="191907"/>
                    <a:pt x="141170" y="181625"/>
                  </a:cubicBezTo>
                  <a:lnTo>
                    <a:pt x="170749" y="197541"/>
                  </a:lnTo>
                  <a:lnTo>
                    <a:pt x="170749" y="275994"/>
                  </a:lnTo>
                  <a:lnTo>
                    <a:pt x="185256" y="323179"/>
                  </a:lnTo>
                  <a:lnTo>
                    <a:pt x="195679" y="323179"/>
                  </a:lnTo>
                  <a:lnTo>
                    <a:pt x="190750" y="308812"/>
                  </a:lnTo>
                  <a:cubicBezTo>
                    <a:pt x="200327" y="293037"/>
                    <a:pt x="204835" y="284868"/>
                    <a:pt x="203849" y="265853"/>
                  </a:cubicBezTo>
                  <a:lnTo>
                    <a:pt x="194412" y="265853"/>
                  </a:lnTo>
                  <a:cubicBezTo>
                    <a:pt x="194834" y="277825"/>
                    <a:pt x="193707" y="286276"/>
                    <a:pt x="186947" y="296418"/>
                  </a:cubicBezTo>
                  <a:lnTo>
                    <a:pt x="180186" y="274586"/>
                  </a:lnTo>
                  <a:lnTo>
                    <a:pt x="180186" y="203316"/>
                  </a:lnTo>
                  <a:cubicBezTo>
                    <a:pt x="190327" y="211344"/>
                    <a:pt x="195257" y="224302"/>
                    <a:pt x="194271" y="237261"/>
                  </a:cubicBezTo>
                  <a:lnTo>
                    <a:pt x="203708" y="237261"/>
                  </a:lnTo>
                  <a:cubicBezTo>
                    <a:pt x="204835" y="218809"/>
                    <a:pt x="196243" y="200921"/>
                    <a:pt x="180045" y="191766"/>
                  </a:cubicBezTo>
                  <a:lnTo>
                    <a:pt x="180045" y="191766"/>
                  </a:lnTo>
                  <a:cubicBezTo>
                    <a:pt x="179200" y="191344"/>
                    <a:pt x="148635" y="174864"/>
                    <a:pt x="148635" y="174864"/>
                  </a:cubicBezTo>
                  <a:cubicBezTo>
                    <a:pt x="158354" y="170216"/>
                    <a:pt x="166523" y="162751"/>
                    <a:pt x="172017" y="153455"/>
                  </a:cubicBezTo>
                  <a:cubicBezTo>
                    <a:pt x="180890" y="179794"/>
                    <a:pt x="202863" y="181625"/>
                    <a:pt x="227371" y="180357"/>
                  </a:cubicBezTo>
                  <a:cubicBezTo>
                    <a:pt x="229061" y="154018"/>
                    <a:pt x="225962" y="130919"/>
                    <a:pt x="196384" y="124158"/>
                  </a:cubicBezTo>
                  <a:lnTo>
                    <a:pt x="196384" y="124158"/>
                  </a:lnTo>
                  <a:close/>
                  <a:moveTo>
                    <a:pt x="40604" y="296418"/>
                  </a:moveTo>
                  <a:cubicBezTo>
                    <a:pt x="36237" y="289516"/>
                    <a:pt x="32998" y="281628"/>
                    <a:pt x="33138" y="273318"/>
                  </a:cubicBezTo>
                  <a:lnTo>
                    <a:pt x="33138" y="233035"/>
                  </a:lnTo>
                  <a:cubicBezTo>
                    <a:pt x="33138" y="221345"/>
                    <a:pt x="38350" y="210499"/>
                    <a:pt x="47223" y="203316"/>
                  </a:cubicBezTo>
                  <a:lnTo>
                    <a:pt x="47223" y="274586"/>
                  </a:lnTo>
                  <a:lnTo>
                    <a:pt x="40604" y="296418"/>
                  </a:lnTo>
                  <a:close/>
                  <a:moveTo>
                    <a:pt x="180327" y="104580"/>
                  </a:moveTo>
                  <a:cubicBezTo>
                    <a:pt x="185538" y="104580"/>
                    <a:pt x="190045" y="108946"/>
                    <a:pt x="189623" y="114017"/>
                  </a:cubicBezTo>
                  <a:lnTo>
                    <a:pt x="189764" y="114017"/>
                  </a:lnTo>
                  <a:cubicBezTo>
                    <a:pt x="189764" y="119228"/>
                    <a:pt x="185397" y="123595"/>
                    <a:pt x="180186" y="123454"/>
                  </a:cubicBezTo>
                  <a:lnTo>
                    <a:pt x="180186" y="104439"/>
                  </a:lnTo>
                  <a:lnTo>
                    <a:pt x="180327" y="104439"/>
                  </a:lnTo>
                  <a:close/>
                  <a:moveTo>
                    <a:pt x="37927" y="114017"/>
                  </a:moveTo>
                  <a:cubicBezTo>
                    <a:pt x="37927" y="108805"/>
                    <a:pt x="42153" y="104580"/>
                    <a:pt x="47364" y="104580"/>
                  </a:cubicBezTo>
                  <a:lnTo>
                    <a:pt x="47364" y="123595"/>
                  </a:lnTo>
                  <a:cubicBezTo>
                    <a:pt x="42153" y="123595"/>
                    <a:pt x="37927" y="119228"/>
                    <a:pt x="37927" y="114017"/>
                  </a:cubicBezTo>
                  <a:close/>
                  <a:moveTo>
                    <a:pt x="117085" y="189935"/>
                  </a:moveTo>
                  <a:cubicBezTo>
                    <a:pt x="107930" y="190498"/>
                    <a:pt x="99761" y="189372"/>
                    <a:pt x="95817" y="180076"/>
                  </a:cubicBezTo>
                  <a:cubicBezTo>
                    <a:pt x="104690" y="180780"/>
                    <a:pt x="122719" y="180780"/>
                    <a:pt x="131593" y="180076"/>
                  </a:cubicBezTo>
                  <a:cubicBezTo>
                    <a:pt x="129339" y="185850"/>
                    <a:pt x="123705" y="189935"/>
                    <a:pt x="117085" y="189935"/>
                  </a:cubicBezTo>
                  <a:lnTo>
                    <a:pt x="117085" y="189935"/>
                  </a:lnTo>
                  <a:close/>
                  <a:moveTo>
                    <a:pt x="124832" y="170920"/>
                  </a:moveTo>
                  <a:lnTo>
                    <a:pt x="102718" y="170920"/>
                  </a:lnTo>
                  <a:cubicBezTo>
                    <a:pt x="76943" y="171061"/>
                    <a:pt x="55815" y="149089"/>
                    <a:pt x="56942" y="123454"/>
                  </a:cubicBezTo>
                  <a:lnTo>
                    <a:pt x="56801" y="123454"/>
                  </a:lnTo>
                  <a:lnTo>
                    <a:pt x="56801" y="85565"/>
                  </a:lnTo>
                  <a:cubicBezTo>
                    <a:pt x="75534" y="84438"/>
                    <a:pt x="102296" y="91199"/>
                    <a:pt x="113705" y="71762"/>
                  </a:cubicBezTo>
                  <a:cubicBezTo>
                    <a:pt x="125254" y="91199"/>
                    <a:pt x="151875" y="84438"/>
                    <a:pt x="170608" y="85565"/>
                  </a:cubicBezTo>
                  <a:lnTo>
                    <a:pt x="170608" y="123454"/>
                  </a:lnTo>
                  <a:lnTo>
                    <a:pt x="170608" y="123454"/>
                  </a:lnTo>
                  <a:cubicBezTo>
                    <a:pt x="171594" y="149089"/>
                    <a:pt x="150607" y="171061"/>
                    <a:pt x="124832" y="170920"/>
                  </a:cubicBezTo>
                  <a:lnTo>
                    <a:pt x="124832" y="170920"/>
                  </a:lnTo>
                  <a:close/>
                  <a:moveTo>
                    <a:pt x="218075" y="171061"/>
                  </a:moveTo>
                  <a:cubicBezTo>
                    <a:pt x="198074" y="172892"/>
                    <a:pt x="181031" y="164441"/>
                    <a:pt x="180045" y="142609"/>
                  </a:cubicBezTo>
                  <a:lnTo>
                    <a:pt x="180045" y="133032"/>
                  </a:lnTo>
                  <a:lnTo>
                    <a:pt x="180327" y="133032"/>
                  </a:lnTo>
                  <a:lnTo>
                    <a:pt x="189764" y="133032"/>
                  </a:lnTo>
                  <a:cubicBezTo>
                    <a:pt x="211595" y="134018"/>
                    <a:pt x="219906" y="151060"/>
                    <a:pt x="218075" y="171061"/>
                  </a:cubicBezTo>
                  <a:close/>
                </a:path>
              </a:pathLst>
            </a:custGeom>
            <a:solidFill>
              <a:schemeClr val="accent1"/>
            </a:solidFill>
            <a:ln w="1408" cap="flat">
              <a:noFill/>
              <a:prstDash val="solid"/>
              <a:miter/>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grpSp>
          <p:nvGrpSpPr>
            <p:cNvPr id="41" name="Graphic 112">
              <a:extLst>
                <a:ext uri="{FF2B5EF4-FFF2-40B4-BE49-F238E27FC236}">
                  <a16:creationId xmlns:a16="http://schemas.microsoft.com/office/drawing/2014/main" id="{BA573D47-4C95-0420-C5AC-E0FE59B3EB8D}"/>
                </a:ext>
              </a:extLst>
            </p:cNvPr>
            <p:cNvGrpSpPr/>
            <p:nvPr/>
          </p:nvGrpSpPr>
          <p:grpSpPr>
            <a:xfrm>
              <a:off x="6694139" y="1085539"/>
              <a:ext cx="372311" cy="621863"/>
              <a:chOff x="2025217" y="2914973"/>
              <a:chExt cx="201415" cy="350012"/>
            </a:xfrm>
            <a:noFill/>
          </p:grpSpPr>
          <p:sp>
            <p:nvSpPr>
              <p:cNvPr id="52" name="Freeform 139">
                <a:extLst>
                  <a:ext uri="{FF2B5EF4-FFF2-40B4-BE49-F238E27FC236}">
                    <a16:creationId xmlns:a16="http://schemas.microsoft.com/office/drawing/2014/main" id="{983B56FF-003C-22A2-47E9-01855AADED61}"/>
                  </a:ext>
                </a:extLst>
              </p:cNvPr>
              <p:cNvSpPr/>
              <p:nvPr/>
            </p:nvSpPr>
            <p:spPr>
              <a:xfrm>
                <a:off x="2029160" y="2923846"/>
                <a:ext cx="36480" cy="107891"/>
              </a:xfrm>
              <a:custGeom>
                <a:avLst/>
                <a:gdLst>
                  <a:gd name="connsiteX0" fmla="*/ 36480 w 36480"/>
                  <a:gd name="connsiteY0" fmla="*/ 0 h 107891"/>
                  <a:gd name="connsiteX1" fmla="*/ 23381 w 36480"/>
                  <a:gd name="connsiteY1" fmla="*/ 19719 h 107891"/>
                  <a:gd name="connsiteX2" fmla="*/ 0 w 36480"/>
                  <a:gd name="connsiteY2" fmla="*/ 48734 h 107891"/>
                  <a:gd name="connsiteX3" fmla="*/ 13662 w 36480"/>
                  <a:gd name="connsiteY3" fmla="*/ 73665 h 107891"/>
                  <a:gd name="connsiteX4" fmla="*/ 13662 w 36480"/>
                  <a:gd name="connsiteY4" fmla="*/ 107891 h 107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80" h="107891">
                    <a:moveTo>
                      <a:pt x="36480" y="0"/>
                    </a:moveTo>
                    <a:cubicBezTo>
                      <a:pt x="30001" y="4648"/>
                      <a:pt x="25212" y="11550"/>
                      <a:pt x="23381" y="19719"/>
                    </a:cubicBezTo>
                    <a:cubicBezTo>
                      <a:pt x="10000" y="22677"/>
                      <a:pt x="0" y="34508"/>
                      <a:pt x="0" y="48734"/>
                    </a:cubicBezTo>
                    <a:cubicBezTo>
                      <a:pt x="0" y="59157"/>
                      <a:pt x="5493" y="68453"/>
                      <a:pt x="13662" y="73665"/>
                    </a:cubicBezTo>
                    <a:lnTo>
                      <a:pt x="13662" y="107891"/>
                    </a:lnTo>
                  </a:path>
                </a:pathLst>
              </a:custGeom>
              <a:noFill/>
              <a:ln w="22225"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sp>
            <p:nvSpPr>
              <p:cNvPr id="53" name="Freeform 140">
                <a:extLst>
                  <a:ext uri="{FF2B5EF4-FFF2-40B4-BE49-F238E27FC236}">
                    <a16:creationId xmlns:a16="http://schemas.microsoft.com/office/drawing/2014/main" id="{2769B8EF-1FF4-28FA-A48F-BB8FA7F93316}"/>
                  </a:ext>
                </a:extLst>
              </p:cNvPr>
              <p:cNvSpPr/>
              <p:nvPr/>
            </p:nvSpPr>
            <p:spPr>
              <a:xfrm>
                <a:off x="2084937" y="2914973"/>
                <a:ext cx="137892" cy="116623"/>
              </a:xfrm>
              <a:custGeom>
                <a:avLst/>
                <a:gdLst>
                  <a:gd name="connsiteX0" fmla="*/ 124230 w 137892"/>
                  <a:gd name="connsiteY0" fmla="*/ 116624 h 116623"/>
                  <a:gd name="connsiteX1" fmla="*/ 124230 w 137892"/>
                  <a:gd name="connsiteY1" fmla="*/ 82397 h 116623"/>
                  <a:gd name="connsiteX2" fmla="*/ 137892 w 137892"/>
                  <a:gd name="connsiteY2" fmla="*/ 57467 h 116623"/>
                  <a:gd name="connsiteX3" fmla="*/ 114511 w 137892"/>
                  <a:gd name="connsiteY3" fmla="*/ 28452 h 116623"/>
                  <a:gd name="connsiteX4" fmla="*/ 82256 w 137892"/>
                  <a:gd name="connsiteY4" fmla="*/ 2676 h 116623"/>
                  <a:gd name="connsiteX5" fmla="*/ 60706 w 137892"/>
                  <a:gd name="connsiteY5" fmla="*/ 10705 h 116623"/>
                  <a:gd name="connsiteX6" fmla="*/ 41128 w 137892"/>
                  <a:gd name="connsiteY6" fmla="*/ 0 h 116623"/>
                  <a:gd name="connsiteX7" fmla="*/ 21550 w 137892"/>
                  <a:gd name="connsiteY7" fmla="*/ 10705 h 116623"/>
                  <a:gd name="connsiteX8" fmla="*/ 0 w 137892"/>
                  <a:gd name="connsiteY8" fmla="*/ 2676 h 11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92" h="116623">
                    <a:moveTo>
                      <a:pt x="124230" y="116624"/>
                    </a:moveTo>
                    <a:lnTo>
                      <a:pt x="124230" y="82397"/>
                    </a:lnTo>
                    <a:cubicBezTo>
                      <a:pt x="132399" y="77045"/>
                      <a:pt x="137892" y="67890"/>
                      <a:pt x="137892" y="57467"/>
                    </a:cubicBezTo>
                    <a:cubicBezTo>
                      <a:pt x="137892" y="43241"/>
                      <a:pt x="127892" y="31410"/>
                      <a:pt x="114511" y="28452"/>
                    </a:cubicBezTo>
                    <a:cubicBezTo>
                      <a:pt x="111131" y="13662"/>
                      <a:pt x="98032" y="2676"/>
                      <a:pt x="82256" y="2676"/>
                    </a:cubicBezTo>
                    <a:cubicBezTo>
                      <a:pt x="73946" y="2676"/>
                      <a:pt x="66481" y="5634"/>
                      <a:pt x="60706" y="10705"/>
                    </a:cubicBezTo>
                    <a:cubicBezTo>
                      <a:pt x="56622" y="4226"/>
                      <a:pt x="49298" y="0"/>
                      <a:pt x="41128" y="0"/>
                    </a:cubicBezTo>
                    <a:cubicBezTo>
                      <a:pt x="32959" y="0"/>
                      <a:pt x="25635" y="4226"/>
                      <a:pt x="21550" y="10705"/>
                    </a:cubicBezTo>
                    <a:cubicBezTo>
                      <a:pt x="15775" y="5775"/>
                      <a:pt x="8169" y="2676"/>
                      <a:pt x="0" y="2676"/>
                    </a:cubicBezTo>
                  </a:path>
                </a:pathLst>
              </a:custGeom>
              <a:noFill/>
              <a:ln w="22225"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grpSp>
            <p:nvGrpSpPr>
              <p:cNvPr id="54" name="Graphic 112">
                <a:extLst>
                  <a:ext uri="{FF2B5EF4-FFF2-40B4-BE49-F238E27FC236}">
                    <a16:creationId xmlns:a16="http://schemas.microsoft.com/office/drawing/2014/main" id="{A28559CC-0169-047D-4F13-60EA0859B760}"/>
                  </a:ext>
                </a:extLst>
              </p:cNvPr>
              <p:cNvGrpSpPr/>
              <p:nvPr/>
            </p:nvGrpSpPr>
            <p:grpSpPr>
              <a:xfrm>
                <a:off x="2025217" y="2994553"/>
                <a:ext cx="201415" cy="270432"/>
                <a:chOff x="2025217" y="2994553"/>
                <a:chExt cx="201415" cy="270432"/>
              </a:xfrm>
              <a:noFill/>
            </p:grpSpPr>
            <p:sp>
              <p:nvSpPr>
                <p:cNvPr id="55" name="Freeform 143">
                  <a:extLst>
                    <a:ext uri="{FF2B5EF4-FFF2-40B4-BE49-F238E27FC236}">
                      <a16:creationId xmlns:a16="http://schemas.microsoft.com/office/drawing/2014/main" id="{54D6419B-2443-00AF-429D-24DD9F23E771}"/>
                    </a:ext>
                  </a:extLst>
                </p:cNvPr>
                <p:cNvSpPr/>
                <p:nvPr/>
              </p:nvSpPr>
              <p:spPr>
                <a:xfrm>
                  <a:off x="2025217" y="3135403"/>
                  <a:ext cx="80284" cy="129582"/>
                </a:xfrm>
                <a:custGeom>
                  <a:avLst/>
                  <a:gdLst>
                    <a:gd name="connsiteX0" fmla="*/ 80285 w 80284"/>
                    <a:gd name="connsiteY0" fmla="*/ 0 h 129582"/>
                    <a:gd name="connsiteX1" fmla="*/ 80285 w 80284"/>
                    <a:gd name="connsiteY1" fmla="*/ 16902 h 129582"/>
                    <a:gd name="connsiteX2" fmla="*/ 69721 w 80284"/>
                    <a:gd name="connsiteY2" fmla="*/ 27466 h 129582"/>
                    <a:gd name="connsiteX3" fmla="*/ 57044 w 80284"/>
                    <a:gd name="connsiteY3" fmla="*/ 27466 h 129582"/>
                    <a:gd name="connsiteX4" fmla="*/ 0 w 80284"/>
                    <a:gd name="connsiteY4" fmla="*/ 84510 h 129582"/>
                    <a:gd name="connsiteX5" fmla="*/ 0 w 80284"/>
                    <a:gd name="connsiteY5" fmla="*/ 129582 h 12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284" h="129581">
                      <a:moveTo>
                        <a:pt x="80285" y="0"/>
                      </a:moveTo>
                      <a:lnTo>
                        <a:pt x="80285" y="16902"/>
                      </a:lnTo>
                      <a:cubicBezTo>
                        <a:pt x="80285" y="22677"/>
                        <a:pt x="75496" y="27466"/>
                        <a:pt x="69721" y="27466"/>
                      </a:cubicBezTo>
                      <a:lnTo>
                        <a:pt x="57044" y="27466"/>
                      </a:lnTo>
                      <a:cubicBezTo>
                        <a:pt x="25494" y="27466"/>
                        <a:pt x="0" y="52960"/>
                        <a:pt x="0" y="84510"/>
                      </a:cubicBezTo>
                      <a:lnTo>
                        <a:pt x="0" y="129582"/>
                      </a:lnTo>
                    </a:path>
                  </a:pathLst>
                </a:custGeom>
                <a:noFill/>
                <a:ln w="22225"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sp>
              <p:nvSpPr>
                <p:cNvPr id="56" name="Freeform 144">
                  <a:extLst>
                    <a:ext uri="{FF2B5EF4-FFF2-40B4-BE49-F238E27FC236}">
                      <a16:creationId xmlns:a16="http://schemas.microsoft.com/office/drawing/2014/main" id="{239C5170-D66F-34CB-E9E8-353DA183E663}"/>
                    </a:ext>
                  </a:extLst>
                </p:cNvPr>
                <p:cNvSpPr/>
                <p:nvPr/>
              </p:nvSpPr>
              <p:spPr>
                <a:xfrm>
                  <a:off x="2146348" y="3135403"/>
                  <a:ext cx="80284" cy="129582"/>
                </a:xfrm>
                <a:custGeom>
                  <a:avLst/>
                  <a:gdLst>
                    <a:gd name="connsiteX0" fmla="*/ 80285 w 80284"/>
                    <a:gd name="connsiteY0" fmla="*/ 129582 h 129582"/>
                    <a:gd name="connsiteX1" fmla="*/ 80285 w 80284"/>
                    <a:gd name="connsiteY1" fmla="*/ 84510 h 129582"/>
                    <a:gd name="connsiteX2" fmla="*/ 23240 w 80284"/>
                    <a:gd name="connsiteY2" fmla="*/ 27466 h 129582"/>
                    <a:gd name="connsiteX3" fmla="*/ 10564 w 80284"/>
                    <a:gd name="connsiteY3" fmla="*/ 27466 h 129582"/>
                    <a:gd name="connsiteX4" fmla="*/ 0 w 80284"/>
                    <a:gd name="connsiteY4" fmla="*/ 16902 h 129582"/>
                    <a:gd name="connsiteX5" fmla="*/ 0 w 80284"/>
                    <a:gd name="connsiteY5" fmla="*/ 0 h 12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284" h="129581">
                      <a:moveTo>
                        <a:pt x="80285" y="129582"/>
                      </a:moveTo>
                      <a:lnTo>
                        <a:pt x="80285" y="84510"/>
                      </a:lnTo>
                      <a:cubicBezTo>
                        <a:pt x="80285" y="52960"/>
                        <a:pt x="54791" y="27466"/>
                        <a:pt x="23240" y="27466"/>
                      </a:cubicBezTo>
                      <a:lnTo>
                        <a:pt x="10564" y="27466"/>
                      </a:lnTo>
                      <a:cubicBezTo>
                        <a:pt x="4789" y="27466"/>
                        <a:pt x="0" y="22677"/>
                        <a:pt x="0" y="16902"/>
                      </a:cubicBezTo>
                      <a:lnTo>
                        <a:pt x="0" y="0"/>
                      </a:lnTo>
                    </a:path>
                  </a:pathLst>
                </a:custGeom>
                <a:noFill/>
                <a:ln w="22225"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sp>
              <p:nvSpPr>
                <p:cNvPr id="57" name="Freeform 145">
                  <a:extLst>
                    <a:ext uri="{FF2B5EF4-FFF2-40B4-BE49-F238E27FC236}">
                      <a16:creationId xmlns:a16="http://schemas.microsoft.com/office/drawing/2014/main" id="{8A1C5717-04D8-B057-D7C2-B894A4120BD5}"/>
                    </a:ext>
                  </a:extLst>
                </p:cNvPr>
                <p:cNvSpPr/>
                <p:nvPr/>
              </p:nvSpPr>
              <p:spPr>
                <a:xfrm>
                  <a:off x="2062542" y="2994553"/>
                  <a:ext cx="126765" cy="142258"/>
                </a:xfrm>
                <a:custGeom>
                  <a:avLst/>
                  <a:gdLst>
                    <a:gd name="connsiteX0" fmla="*/ 63383 w 126765"/>
                    <a:gd name="connsiteY0" fmla="*/ 142259 h 142258"/>
                    <a:gd name="connsiteX1" fmla="*/ 63383 w 126765"/>
                    <a:gd name="connsiteY1" fmla="*/ 142259 h 142258"/>
                    <a:gd name="connsiteX2" fmla="*/ 0 w 126765"/>
                    <a:gd name="connsiteY2" fmla="*/ 78876 h 142258"/>
                    <a:gd name="connsiteX3" fmla="*/ 0 w 126765"/>
                    <a:gd name="connsiteY3" fmla="*/ 21128 h 142258"/>
                    <a:gd name="connsiteX4" fmla="*/ 21128 w 126765"/>
                    <a:gd name="connsiteY4" fmla="*/ 0 h 142258"/>
                    <a:gd name="connsiteX5" fmla="*/ 105638 w 126765"/>
                    <a:gd name="connsiteY5" fmla="*/ 0 h 142258"/>
                    <a:gd name="connsiteX6" fmla="*/ 126765 w 126765"/>
                    <a:gd name="connsiteY6" fmla="*/ 21128 h 142258"/>
                    <a:gd name="connsiteX7" fmla="*/ 126765 w 126765"/>
                    <a:gd name="connsiteY7" fmla="*/ 78876 h 142258"/>
                    <a:gd name="connsiteX8" fmla="*/ 63383 w 126765"/>
                    <a:gd name="connsiteY8" fmla="*/ 142259 h 1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6764" h="142258">
                      <a:moveTo>
                        <a:pt x="63383" y="142259"/>
                      </a:moveTo>
                      <a:lnTo>
                        <a:pt x="63383" y="142259"/>
                      </a:lnTo>
                      <a:cubicBezTo>
                        <a:pt x="28311" y="142259"/>
                        <a:pt x="0" y="113948"/>
                        <a:pt x="0" y="78876"/>
                      </a:cubicBezTo>
                      <a:lnTo>
                        <a:pt x="0" y="21128"/>
                      </a:lnTo>
                      <a:cubicBezTo>
                        <a:pt x="0" y="9437"/>
                        <a:pt x="9437" y="0"/>
                        <a:pt x="21128" y="0"/>
                      </a:cubicBezTo>
                      <a:lnTo>
                        <a:pt x="105638" y="0"/>
                      </a:lnTo>
                      <a:cubicBezTo>
                        <a:pt x="117328" y="0"/>
                        <a:pt x="126765" y="9437"/>
                        <a:pt x="126765" y="21128"/>
                      </a:cubicBezTo>
                      <a:lnTo>
                        <a:pt x="126765" y="78876"/>
                      </a:lnTo>
                      <a:cubicBezTo>
                        <a:pt x="126765" y="113807"/>
                        <a:pt x="98454" y="142259"/>
                        <a:pt x="63383" y="142259"/>
                      </a:cubicBezTo>
                      <a:close/>
                    </a:path>
                  </a:pathLst>
                </a:custGeom>
                <a:noFill/>
                <a:ln w="22225"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grpSp>
              <p:nvGrpSpPr>
                <p:cNvPr id="58" name="Graphic 112">
                  <a:extLst>
                    <a:ext uri="{FF2B5EF4-FFF2-40B4-BE49-F238E27FC236}">
                      <a16:creationId xmlns:a16="http://schemas.microsoft.com/office/drawing/2014/main" id="{AF9C512F-BEC0-32B3-4AE4-BF849C72BD31}"/>
                    </a:ext>
                  </a:extLst>
                </p:cNvPr>
                <p:cNvGrpSpPr/>
                <p:nvPr/>
              </p:nvGrpSpPr>
              <p:grpSpPr>
                <a:xfrm>
                  <a:off x="2039649" y="3026796"/>
                  <a:ext cx="172596" cy="45505"/>
                  <a:chOff x="2039649" y="3026796"/>
                  <a:chExt cx="172596" cy="45505"/>
                </a:xfrm>
                <a:noFill/>
              </p:grpSpPr>
              <p:sp>
                <p:nvSpPr>
                  <p:cNvPr id="62" name="Freeform 148">
                    <a:extLst>
                      <a:ext uri="{FF2B5EF4-FFF2-40B4-BE49-F238E27FC236}">
                        <a16:creationId xmlns:a16="http://schemas.microsoft.com/office/drawing/2014/main" id="{FCD9CD56-065E-7D6C-E905-B6AF6CFBC899}"/>
                      </a:ext>
                    </a:extLst>
                  </p:cNvPr>
                  <p:cNvSpPr/>
                  <p:nvPr/>
                </p:nvSpPr>
                <p:spPr>
                  <a:xfrm>
                    <a:off x="2039649" y="3026796"/>
                    <a:ext cx="22893" cy="45505"/>
                  </a:xfrm>
                  <a:custGeom>
                    <a:avLst/>
                    <a:gdLst>
                      <a:gd name="connsiteX0" fmla="*/ 9653 w 22893"/>
                      <a:gd name="connsiteY0" fmla="*/ 152 h 45505"/>
                      <a:gd name="connsiteX1" fmla="*/ 216 w 22893"/>
                      <a:gd name="connsiteY1" fmla="*/ 25082 h 45505"/>
                      <a:gd name="connsiteX2" fmla="*/ 14442 w 22893"/>
                      <a:gd name="connsiteY2" fmla="*/ 45506 h 45505"/>
                      <a:gd name="connsiteX3" fmla="*/ 22893 w 22893"/>
                      <a:gd name="connsiteY3" fmla="*/ 39590 h 45505"/>
                      <a:gd name="connsiteX4" fmla="*/ 22893 w 22893"/>
                      <a:gd name="connsiteY4" fmla="*/ 8321 h 45505"/>
                      <a:gd name="connsiteX5" fmla="*/ 9653 w 22893"/>
                      <a:gd name="connsiteY5" fmla="*/ 152 h 45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93" h="45505">
                        <a:moveTo>
                          <a:pt x="9653" y="152"/>
                        </a:moveTo>
                        <a:cubicBezTo>
                          <a:pt x="1484" y="1420"/>
                          <a:pt x="-770" y="12547"/>
                          <a:pt x="216" y="25082"/>
                        </a:cubicBezTo>
                        <a:cubicBezTo>
                          <a:pt x="1202" y="37618"/>
                          <a:pt x="7118" y="45506"/>
                          <a:pt x="14442" y="45506"/>
                        </a:cubicBezTo>
                        <a:cubicBezTo>
                          <a:pt x="18386" y="45506"/>
                          <a:pt x="21203" y="43252"/>
                          <a:pt x="22893" y="39590"/>
                        </a:cubicBezTo>
                        <a:lnTo>
                          <a:pt x="22893" y="8321"/>
                        </a:lnTo>
                        <a:cubicBezTo>
                          <a:pt x="19935" y="1983"/>
                          <a:pt x="14865" y="-693"/>
                          <a:pt x="9653" y="152"/>
                        </a:cubicBezTo>
                        <a:close/>
                      </a:path>
                    </a:pathLst>
                  </a:custGeom>
                  <a:noFill/>
                  <a:ln w="22225"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sp>
                <p:nvSpPr>
                  <p:cNvPr id="63" name="Freeform 149">
                    <a:extLst>
                      <a:ext uri="{FF2B5EF4-FFF2-40B4-BE49-F238E27FC236}">
                        <a16:creationId xmlns:a16="http://schemas.microsoft.com/office/drawing/2014/main" id="{F8CC0240-124E-0410-C83B-97B85B9872E0}"/>
                      </a:ext>
                    </a:extLst>
                  </p:cNvPr>
                  <p:cNvSpPr/>
                  <p:nvPr/>
                </p:nvSpPr>
                <p:spPr>
                  <a:xfrm>
                    <a:off x="2189307" y="3026796"/>
                    <a:ext cx="22938" cy="45505"/>
                  </a:xfrm>
                  <a:custGeom>
                    <a:avLst/>
                    <a:gdLst>
                      <a:gd name="connsiteX0" fmla="*/ 13240 w 22938"/>
                      <a:gd name="connsiteY0" fmla="*/ 152 h 45505"/>
                      <a:gd name="connsiteX1" fmla="*/ 0 w 22938"/>
                      <a:gd name="connsiteY1" fmla="*/ 8321 h 45505"/>
                      <a:gd name="connsiteX2" fmla="*/ 0 w 22938"/>
                      <a:gd name="connsiteY2" fmla="*/ 39590 h 45505"/>
                      <a:gd name="connsiteX3" fmla="*/ 8451 w 22938"/>
                      <a:gd name="connsiteY3" fmla="*/ 45506 h 45505"/>
                      <a:gd name="connsiteX4" fmla="*/ 22677 w 22938"/>
                      <a:gd name="connsiteY4" fmla="*/ 25082 h 45505"/>
                      <a:gd name="connsiteX5" fmla="*/ 13240 w 22938"/>
                      <a:gd name="connsiteY5" fmla="*/ 152 h 45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8" h="45505">
                        <a:moveTo>
                          <a:pt x="13240" y="152"/>
                        </a:moveTo>
                        <a:cubicBezTo>
                          <a:pt x="8028" y="-693"/>
                          <a:pt x="2958" y="1983"/>
                          <a:pt x="0" y="8321"/>
                        </a:cubicBezTo>
                        <a:lnTo>
                          <a:pt x="0" y="39590"/>
                        </a:lnTo>
                        <a:cubicBezTo>
                          <a:pt x="1831" y="43252"/>
                          <a:pt x="4507" y="45506"/>
                          <a:pt x="8451" y="45506"/>
                        </a:cubicBezTo>
                        <a:cubicBezTo>
                          <a:pt x="15634" y="45506"/>
                          <a:pt x="21550" y="37618"/>
                          <a:pt x="22677" y="25082"/>
                        </a:cubicBezTo>
                        <a:cubicBezTo>
                          <a:pt x="23804" y="12547"/>
                          <a:pt x="21409" y="1420"/>
                          <a:pt x="13240" y="152"/>
                        </a:cubicBezTo>
                        <a:close/>
                      </a:path>
                    </a:pathLst>
                  </a:custGeom>
                  <a:noFill/>
                  <a:ln w="22225"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grpSp>
            <p:grpSp>
              <p:nvGrpSpPr>
                <p:cNvPr id="59" name="Graphic 112">
                  <a:extLst>
                    <a:ext uri="{FF2B5EF4-FFF2-40B4-BE49-F238E27FC236}">
                      <a16:creationId xmlns:a16="http://schemas.microsoft.com/office/drawing/2014/main" id="{EC2E58BB-296A-C368-E2D9-F01F8882126F}"/>
                    </a:ext>
                  </a:extLst>
                </p:cNvPr>
                <p:cNvGrpSpPr/>
                <p:nvPr/>
              </p:nvGrpSpPr>
              <p:grpSpPr>
                <a:xfrm>
                  <a:off x="2085219" y="3162728"/>
                  <a:ext cx="80988" cy="71277"/>
                  <a:chOff x="2085219" y="3162728"/>
                  <a:chExt cx="80988" cy="71277"/>
                </a:xfrm>
                <a:noFill/>
              </p:grpSpPr>
              <p:sp>
                <p:nvSpPr>
                  <p:cNvPr id="60" name="Freeform 151">
                    <a:extLst>
                      <a:ext uri="{FF2B5EF4-FFF2-40B4-BE49-F238E27FC236}">
                        <a16:creationId xmlns:a16="http://schemas.microsoft.com/office/drawing/2014/main" id="{700857EF-9F9D-526B-9507-472A32B34597}"/>
                      </a:ext>
                    </a:extLst>
                  </p:cNvPr>
                  <p:cNvSpPr/>
                  <p:nvPr/>
                </p:nvSpPr>
                <p:spPr>
                  <a:xfrm>
                    <a:off x="2085219" y="3162728"/>
                    <a:ext cx="61128" cy="71277"/>
                  </a:xfrm>
                  <a:custGeom>
                    <a:avLst/>
                    <a:gdLst>
                      <a:gd name="connsiteX0" fmla="*/ 61129 w 61128"/>
                      <a:gd name="connsiteY0" fmla="*/ 65918 h 71277"/>
                      <a:gd name="connsiteX1" fmla="*/ 40847 w 61128"/>
                      <a:gd name="connsiteY1" fmla="*/ 71270 h 71277"/>
                      <a:gd name="connsiteX2" fmla="*/ 39720 w 61128"/>
                      <a:gd name="connsiteY2" fmla="*/ 71270 h 71277"/>
                      <a:gd name="connsiteX3" fmla="*/ 0 w 61128"/>
                      <a:gd name="connsiteY3" fmla="*/ 31410 h 71277"/>
                      <a:gd name="connsiteX4" fmla="*/ 0 w 61128"/>
                      <a:gd name="connsiteY4" fmla="*/ 0 h 71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8" h="71277">
                        <a:moveTo>
                          <a:pt x="61129" y="65918"/>
                        </a:moveTo>
                        <a:cubicBezTo>
                          <a:pt x="55213" y="69439"/>
                          <a:pt x="48312" y="71411"/>
                          <a:pt x="40847" y="71270"/>
                        </a:cubicBezTo>
                        <a:cubicBezTo>
                          <a:pt x="40424" y="71270"/>
                          <a:pt x="40142" y="71270"/>
                          <a:pt x="39720" y="71270"/>
                        </a:cubicBezTo>
                        <a:cubicBezTo>
                          <a:pt x="17747" y="71129"/>
                          <a:pt x="0" y="53382"/>
                          <a:pt x="0" y="31410"/>
                        </a:cubicBezTo>
                        <a:lnTo>
                          <a:pt x="0" y="0"/>
                        </a:lnTo>
                      </a:path>
                    </a:pathLst>
                  </a:custGeom>
                  <a:noFill/>
                  <a:ln w="22225"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sp>
                <p:nvSpPr>
                  <p:cNvPr id="61" name="Freeform 154">
                    <a:extLst>
                      <a:ext uri="{FF2B5EF4-FFF2-40B4-BE49-F238E27FC236}">
                        <a16:creationId xmlns:a16="http://schemas.microsoft.com/office/drawing/2014/main" id="{475AA466-1E62-760D-DCFE-B691E67ECF61}"/>
                      </a:ext>
                    </a:extLst>
                  </p:cNvPr>
                  <p:cNvSpPr/>
                  <p:nvPr/>
                </p:nvSpPr>
                <p:spPr>
                  <a:xfrm>
                    <a:off x="2159306" y="3162869"/>
                    <a:ext cx="6901" cy="53804"/>
                  </a:xfrm>
                  <a:custGeom>
                    <a:avLst/>
                    <a:gdLst>
                      <a:gd name="connsiteX0" fmla="*/ 6902 w 6901"/>
                      <a:gd name="connsiteY0" fmla="*/ 0 h 53804"/>
                      <a:gd name="connsiteX1" fmla="*/ 6902 w 6901"/>
                      <a:gd name="connsiteY1" fmla="*/ 31410 h 53804"/>
                      <a:gd name="connsiteX2" fmla="*/ 0 w 6901"/>
                      <a:gd name="connsiteY2" fmla="*/ 53805 h 53804"/>
                    </a:gdLst>
                    <a:ahLst/>
                    <a:cxnLst>
                      <a:cxn ang="0">
                        <a:pos x="connsiteX0" y="connsiteY0"/>
                      </a:cxn>
                      <a:cxn ang="0">
                        <a:pos x="connsiteX1" y="connsiteY1"/>
                      </a:cxn>
                      <a:cxn ang="0">
                        <a:pos x="connsiteX2" y="connsiteY2"/>
                      </a:cxn>
                    </a:cxnLst>
                    <a:rect l="l" t="t" r="r" b="b"/>
                    <a:pathLst>
                      <a:path w="6901" h="53804">
                        <a:moveTo>
                          <a:pt x="6902" y="0"/>
                        </a:moveTo>
                        <a:lnTo>
                          <a:pt x="6902" y="31410"/>
                        </a:lnTo>
                        <a:cubicBezTo>
                          <a:pt x="6902" y="39720"/>
                          <a:pt x="4366" y="47326"/>
                          <a:pt x="0" y="53805"/>
                        </a:cubicBezTo>
                      </a:path>
                    </a:pathLst>
                  </a:custGeom>
                  <a:noFill/>
                  <a:ln w="22225"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grpSp>
          </p:grpSp>
        </p:grpSp>
        <p:grpSp>
          <p:nvGrpSpPr>
            <p:cNvPr id="64" name="Group 63">
              <a:extLst>
                <a:ext uri="{FF2B5EF4-FFF2-40B4-BE49-F238E27FC236}">
                  <a16:creationId xmlns:a16="http://schemas.microsoft.com/office/drawing/2014/main" id="{195B90D1-DA96-FE92-5085-170CB88CD620}"/>
                </a:ext>
              </a:extLst>
            </p:cNvPr>
            <p:cNvGrpSpPr/>
            <p:nvPr/>
          </p:nvGrpSpPr>
          <p:grpSpPr>
            <a:xfrm>
              <a:off x="6318000" y="1281869"/>
              <a:ext cx="336987" cy="598017"/>
              <a:chOff x="6420498" y="1273917"/>
              <a:chExt cx="467132" cy="828970"/>
            </a:xfrm>
          </p:grpSpPr>
          <p:sp>
            <p:nvSpPr>
              <p:cNvPr id="44" name="Freeform 127">
                <a:extLst>
                  <a:ext uri="{FF2B5EF4-FFF2-40B4-BE49-F238E27FC236}">
                    <a16:creationId xmlns:a16="http://schemas.microsoft.com/office/drawing/2014/main" id="{242F76F0-24D8-8454-CD4D-F997CA848F2C}"/>
                  </a:ext>
                </a:extLst>
              </p:cNvPr>
              <p:cNvSpPr/>
              <p:nvPr/>
            </p:nvSpPr>
            <p:spPr>
              <a:xfrm>
                <a:off x="6420498" y="1501378"/>
                <a:ext cx="467132" cy="601509"/>
              </a:xfrm>
              <a:custGeom>
                <a:avLst/>
                <a:gdLst>
                  <a:gd name="connsiteX0" fmla="*/ 148510 w 182306"/>
                  <a:gd name="connsiteY0" fmla="*/ 141 h 244233"/>
                  <a:gd name="connsiteX1" fmla="*/ 148510 w 182306"/>
                  <a:gd name="connsiteY1" fmla="*/ 44227 h 244233"/>
                  <a:gd name="connsiteX2" fmla="*/ 102312 w 182306"/>
                  <a:gd name="connsiteY2" fmla="*/ 90426 h 244233"/>
                  <a:gd name="connsiteX3" fmla="*/ 44422 w 182306"/>
                  <a:gd name="connsiteY3" fmla="*/ 73805 h 244233"/>
                  <a:gd name="connsiteX4" fmla="*/ 37098 w 182306"/>
                  <a:gd name="connsiteY4" fmla="*/ 79862 h 244233"/>
                  <a:gd name="connsiteX5" fmla="*/ 55831 w 182306"/>
                  <a:gd name="connsiteY5" fmla="*/ 94510 h 244233"/>
                  <a:gd name="connsiteX6" fmla="*/ 26675 w 182306"/>
                  <a:gd name="connsiteY6" fmla="*/ 110145 h 244233"/>
                  <a:gd name="connsiteX7" fmla="*/ 336 w 182306"/>
                  <a:gd name="connsiteY7" fmla="*/ 193669 h 244233"/>
                  <a:gd name="connsiteX8" fmla="*/ 22027 w 182306"/>
                  <a:gd name="connsiteY8" fmla="*/ 244234 h 244233"/>
                  <a:gd name="connsiteX9" fmla="*/ 33718 w 182306"/>
                  <a:gd name="connsiteY9" fmla="*/ 244234 h 244233"/>
                  <a:gd name="connsiteX10" fmla="*/ 33718 w 182306"/>
                  <a:gd name="connsiteY10" fmla="*/ 117328 h 244233"/>
                  <a:gd name="connsiteX11" fmla="*/ 63578 w 182306"/>
                  <a:gd name="connsiteY11" fmla="*/ 101271 h 244233"/>
                  <a:gd name="connsiteX12" fmla="*/ 94565 w 182306"/>
                  <a:gd name="connsiteY12" fmla="*/ 119159 h 244233"/>
                  <a:gd name="connsiteX13" fmla="*/ 118791 w 182306"/>
                  <a:gd name="connsiteY13" fmla="*/ 101271 h 244233"/>
                  <a:gd name="connsiteX14" fmla="*/ 148651 w 182306"/>
                  <a:gd name="connsiteY14" fmla="*/ 117328 h 244233"/>
                  <a:gd name="connsiteX15" fmla="*/ 148651 w 182306"/>
                  <a:gd name="connsiteY15" fmla="*/ 176485 h 244233"/>
                  <a:gd name="connsiteX16" fmla="*/ 158229 w 182306"/>
                  <a:gd name="connsiteY16" fmla="*/ 176485 h 244233"/>
                  <a:gd name="connsiteX17" fmla="*/ 158229 w 182306"/>
                  <a:gd name="connsiteY17" fmla="*/ 157752 h 244233"/>
                  <a:gd name="connsiteX18" fmla="*/ 172737 w 182306"/>
                  <a:gd name="connsiteY18" fmla="*/ 157752 h 244233"/>
                  <a:gd name="connsiteX19" fmla="*/ 172455 w 182306"/>
                  <a:gd name="connsiteY19" fmla="*/ 193669 h 244233"/>
                  <a:gd name="connsiteX20" fmla="*/ 158229 w 182306"/>
                  <a:gd name="connsiteY20" fmla="*/ 228740 h 244233"/>
                  <a:gd name="connsiteX21" fmla="*/ 158229 w 182306"/>
                  <a:gd name="connsiteY21" fmla="*/ 205218 h 244233"/>
                  <a:gd name="connsiteX22" fmla="*/ 148651 w 182306"/>
                  <a:gd name="connsiteY22" fmla="*/ 205218 h 244233"/>
                  <a:gd name="connsiteX23" fmla="*/ 148651 w 182306"/>
                  <a:gd name="connsiteY23" fmla="*/ 244093 h 244233"/>
                  <a:gd name="connsiteX24" fmla="*/ 160342 w 182306"/>
                  <a:gd name="connsiteY24" fmla="*/ 244093 h 244233"/>
                  <a:gd name="connsiteX25" fmla="*/ 182033 w 182306"/>
                  <a:gd name="connsiteY25" fmla="*/ 193528 h 244233"/>
                  <a:gd name="connsiteX26" fmla="*/ 155694 w 182306"/>
                  <a:gd name="connsiteY26" fmla="*/ 110004 h 244233"/>
                  <a:gd name="connsiteX27" fmla="*/ 126538 w 182306"/>
                  <a:gd name="connsiteY27" fmla="*/ 94370 h 244233"/>
                  <a:gd name="connsiteX28" fmla="*/ 158370 w 182306"/>
                  <a:gd name="connsiteY28" fmla="*/ 52115 h 244233"/>
                  <a:gd name="connsiteX29" fmla="*/ 165835 w 182306"/>
                  <a:gd name="connsiteY29" fmla="*/ 15353 h 244233"/>
                  <a:gd name="connsiteX30" fmla="*/ 158229 w 182306"/>
                  <a:gd name="connsiteY30" fmla="*/ 9155 h 244233"/>
                  <a:gd name="connsiteX31" fmla="*/ 158229 w 182306"/>
                  <a:gd name="connsiteY31" fmla="*/ 0 h 244233"/>
                  <a:gd name="connsiteX32" fmla="*/ 148510 w 182306"/>
                  <a:gd name="connsiteY32" fmla="*/ 141 h 244233"/>
                  <a:gd name="connsiteX33" fmla="*/ 24140 w 182306"/>
                  <a:gd name="connsiteY33" fmla="*/ 0 h 244233"/>
                  <a:gd name="connsiteX34" fmla="*/ 24140 w 182306"/>
                  <a:gd name="connsiteY34" fmla="*/ 9155 h 244233"/>
                  <a:gd name="connsiteX35" fmla="*/ 23013 w 182306"/>
                  <a:gd name="connsiteY35" fmla="*/ 14226 h 244233"/>
                  <a:gd name="connsiteX36" fmla="*/ 16675 w 182306"/>
                  <a:gd name="connsiteY36" fmla="*/ 15494 h 244233"/>
                  <a:gd name="connsiteX37" fmla="*/ 24703 w 182306"/>
                  <a:gd name="connsiteY37" fmla="*/ 52255 h 244233"/>
                  <a:gd name="connsiteX38" fmla="*/ 30760 w 182306"/>
                  <a:gd name="connsiteY38" fmla="*/ 70566 h 244233"/>
                  <a:gd name="connsiteX39" fmla="*/ 39211 w 182306"/>
                  <a:gd name="connsiteY39" fmla="*/ 66059 h 244233"/>
                  <a:gd name="connsiteX40" fmla="*/ 33718 w 182306"/>
                  <a:gd name="connsiteY40" fmla="*/ 141 h 244233"/>
                  <a:gd name="connsiteX41" fmla="*/ 24140 w 182306"/>
                  <a:gd name="connsiteY41" fmla="*/ 0 h 244233"/>
                  <a:gd name="connsiteX42" fmla="*/ 14562 w 182306"/>
                  <a:gd name="connsiteY42" fmla="*/ 33100 h 244233"/>
                  <a:gd name="connsiteX43" fmla="*/ 24140 w 182306"/>
                  <a:gd name="connsiteY43" fmla="*/ 23522 h 244233"/>
                  <a:gd name="connsiteX44" fmla="*/ 24140 w 182306"/>
                  <a:gd name="connsiteY44" fmla="*/ 23522 h 244233"/>
                  <a:gd name="connsiteX45" fmla="*/ 24140 w 182306"/>
                  <a:gd name="connsiteY45" fmla="*/ 42678 h 244233"/>
                  <a:gd name="connsiteX46" fmla="*/ 24140 w 182306"/>
                  <a:gd name="connsiteY46" fmla="*/ 42678 h 244233"/>
                  <a:gd name="connsiteX47" fmla="*/ 14562 w 182306"/>
                  <a:gd name="connsiteY47" fmla="*/ 33100 h 244233"/>
                  <a:gd name="connsiteX48" fmla="*/ 158088 w 182306"/>
                  <a:gd name="connsiteY48" fmla="*/ 42537 h 244233"/>
                  <a:gd name="connsiteX49" fmla="*/ 158088 w 182306"/>
                  <a:gd name="connsiteY49" fmla="*/ 23381 h 244233"/>
                  <a:gd name="connsiteX50" fmla="*/ 167807 w 182306"/>
                  <a:gd name="connsiteY50" fmla="*/ 32959 h 244233"/>
                  <a:gd name="connsiteX51" fmla="*/ 158088 w 182306"/>
                  <a:gd name="connsiteY51" fmla="*/ 42537 h 244233"/>
                  <a:gd name="connsiteX52" fmla="*/ 24140 w 182306"/>
                  <a:gd name="connsiteY52" fmla="*/ 122962 h 244233"/>
                  <a:gd name="connsiteX53" fmla="*/ 24140 w 182306"/>
                  <a:gd name="connsiteY53" fmla="*/ 148315 h 244233"/>
                  <a:gd name="connsiteX54" fmla="*/ 10477 w 182306"/>
                  <a:gd name="connsiteY54" fmla="*/ 148315 h 244233"/>
                  <a:gd name="connsiteX55" fmla="*/ 24140 w 182306"/>
                  <a:gd name="connsiteY55" fmla="*/ 122962 h 244233"/>
                  <a:gd name="connsiteX56" fmla="*/ 9773 w 182306"/>
                  <a:gd name="connsiteY56" fmla="*/ 193669 h 244233"/>
                  <a:gd name="connsiteX57" fmla="*/ 9491 w 182306"/>
                  <a:gd name="connsiteY57" fmla="*/ 157752 h 244233"/>
                  <a:gd name="connsiteX58" fmla="*/ 23999 w 182306"/>
                  <a:gd name="connsiteY58" fmla="*/ 157752 h 244233"/>
                  <a:gd name="connsiteX59" fmla="*/ 23999 w 182306"/>
                  <a:gd name="connsiteY59" fmla="*/ 228740 h 244233"/>
                  <a:gd name="connsiteX60" fmla="*/ 9773 w 182306"/>
                  <a:gd name="connsiteY60" fmla="*/ 193669 h 244233"/>
                  <a:gd name="connsiteX61" fmla="*/ 9773 w 182306"/>
                  <a:gd name="connsiteY61" fmla="*/ 193669 h 244233"/>
                  <a:gd name="connsiteX62" fmla="*/ 94424 w 182306"/>
                  <a:gd name="connsiteY62" fmla="*/ 109581 h 244233"/>
                  <a:gd name="connsiteX63" fmla="*/ 72874 w 182306"/>
                  <a:gd name="connsiteY63" fmla="*/ 99299 h 244233"/>
                  <a:gd name="connsiteX64" fmla="*/ 109072 w 182306"/>
                  <a:gd name="connsiteY64" fmla="*/ 99581 h 244233"/>
                  <a:gd name="connsiteX65" fmla="*/ 94424 w 182306"/>
                  <a:gd name="connsiteY65" fmla="*/ 109581 h 244233"/>
                  <a:gd name="connsiteX66" fmla="*/ 94424 w 182306"/>
                  <a:gd name="connsiteY66" fmla="*/ 109581 h 244233"/>
                  <a:gd name="connsiteX67" fmla="*/ 158088 w 182306"/>
                  <a:gd name="connsiteY67" fmla="*/ 148174 h 244233"/>
                  <a:gd name="connsiteX68" fmla="*/ 158088 w 182306"/>
                  <a:gd name="connsiteY68" fmla="*/ 122821 h 244233"/>
                  <a:gd name="connsiteX69" fmla="*/ 171751 w 182306"/>
                  <a:gd name="connsiteY69" fmla="*/ 148174 h 244233"/>
                  <a:gd name="connsiteX70" fmla="*/ 158088 w 182306"/>
                  <a:gd name="connsiteY70" fmla="*/ 148174 h 244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82306" h="244232">
                    <a:moveTo>
                      <a:pt x="148510" y="141"/>
                    </a:moveTo>
                    <a:lnTo>
                      <a:pt x="148510" y="44227"/>
                    </a:lnTo>
                    <a:cubicBezTo>
                      <a:pt x="148510" y="69721"/>
                      <a:pt x="127805" y="90426"/>
                      <a:pt x="102312" y="90426"/>
                    </a:cubicBezTo>
                    <a:cubicBezTo>
                      <a:pt x="80902" y="90707"/>
                      <a:pt x="59352" y="92538"/>
                      <a:pt x="44422" y="73805"/>
                    </a:cubicBezTo>
                    <a:lnTo>
                      <a:pt x="37098" y="79862"/>
                    </a:lnTo>
                    <a:cubicBezTo>
                      <a:pt x="42732" y="86764"/>
                      <a:pt x="48929" y="91412"/>
                      <a:pt x="55831" y="94510"/>
                    </a:cubicBezTo>
                    <a:lnTo>
                      <a:pt x="26675" y="110145"/>
                    </a:lnTo>
                    <a:cubicBezTo>
                      <a:pt x="-6847" y="126624"/>
                      <a:pt x="1040" y="163386"/>
                      <a:pt x="336" y="193669"/>
                    </a:cubicBezTo>
                    <a:cubicBezTo>
                      <a:pt x="-931" y="210148"/>
                      <a:pt x="14703" y="230431"/>
                      <a:pt x="22027" y="244234"/>
                    </a:cubicBezTo>
                    <a:lnTo>
                      <a:pt x="33718" y="244234"/>
                    </a:lnTo>
                    <a:lnTo>
                      <a:pt x="33718" y="117328"/>
                    </a:lnTo>
                    <a:lnTo>
                      <a:pt x="63578" y="101271"/>
                    </a:lnTo>
                    <a:cubicBezTo>
                      <a:pt x="67381" y="114370"/>
                      <a:pt x="80057" y="120568"/>
                      <a:pt x="94565" y="119159"/>
                    </a:cubicBezTo>
                    <a:cubicBezTo>
                      <a:pt x="105974" y="119159"/>
                      <a:pt x="115692" y="111553"/>
                      <a:pt x="118791" y="101271"/>
                    </a:cubicBezTo>
                    <a:lnTo>
                      <a:pt x="148651" y="117328"/>
                    </a:lnTo>
                    <a:lnTo>
                      <a:pt x="148651" y="176485"/>
                    </a:lnTo>
                    <a:lnTo>
                      <a:pt x="158229" y="176485"/>
                    </a:lnTo>
                    <a:lnTo>
                      <a:pt x="158229" y="157752"/>
                    </a:lnTo>
                    <a:lnTo>
                      <a:pt x="172737" y="157752"/>
                    </a:lnTo>
                    <a:cubicBezTo>
                      <a:pt x="173300" y="169865"/>
                      <a:pt x="171891" y="182542"/>
                      <a:pt x="172455" y="193669"/>
                    </a:cubicBezTo>
                    <a:cubicBezTo>
                      <a:pt x="173300" y="203951"/>
                      <a:pt x="164990" y="217613"/>
                      <a:pt x="158229" y="228740"/>
                    </a:cubicBezTo>
                    <a:lnTo>
                      <a:pt x="158229" y="205218"/>
                    </a:lnTo>
                    <a:lnTo>
                      <a:pt x="148651" y="205218"/>
                    </a:lnTo>
                    <a:lnTo>
                      <a:pt x="148651" y="244093"/>
                    </a:lnTo>
                    <a:lnTo>
                      <a:pt x="160342" y="244093"/>
                    </a:lnTo>
                    <a:cubicBezTo>
                      <a:pt x="167525" y="230431"/>
                      <a:pt x="183300" y="209867"/>
                      <a:pt x="182033" y="193528"/>
                    </a:cubicBezTo>
                    <a:cubicBezTo>
                      <a:pt x="181188" y="163104"/>
                      <a:pt x="189216" y="126483"/>
                      <a:pt x="155694" y="110004"/>
                    </a:cubicBezTo>
                    <a:lnTo>
                      <a:pt x="126538" y="94370"/>
                    </a:lnTo>
                    <a:cubicBezTo>
                      <a:pt x="153440" y="84510"/>
                      <a:pt x="158370" y="52115"/>
                      <a:pt x="158370" y="52115"/>
                    </a:cubicBezTo>
                    <a:cubicBezTo>
                      <a:pt x="182033" y="50283"/>
                      <a:pt x="182737" y="22536"/>
                      <a:pt x="165835" y="15353"/>
                    </a:cubicBezTo>
                    <a:lnTo>
                      <a:pt x="158229" y="9155"/>
                    </a:lnTo>
                    <a:lnTo>
                      <a:pt x="158229" y="0"/>
                    </a:lnTo>
                    <a:lnTo>
                      <a:pt x="148510" y="141"/>
                    </a:lnTo>
                    <a:close/>
                    <a:moveTo>
                      <a:pt x="24140" y="0"/>
                    </a:moveTo>
                    <a:lnTo>
                      <a:pt x="24140" y="9155"/>
                    </a:lnTo>
                    <a:lnTo>
                      <a:pt x="23013" y="14226"/>
                    </a:lnTo>
                    <a:lnTo>
                      <a:pt x="16675" y="15494"/>
                    </a:lnTo>
                    <a:cubicBezTo>
                      <a:pt x="-1072" y="22818"/>
                      <a:pt x="1604" y="51410"/>
                      <a:pt x="24703" y="52255"/>
                    </a:cubicBezTo>
                    <a:cubicBezTo>
                      <a:pt x="25689" y="58734"/>
                      <a:pt x="27661" y="64932"/>
                      <a:pt x="30760" y="70566"/>
                    </a:cubicBezTo>
                    <a:lnTo>
                      <a:pt x="39211" y="66059"/>
                    </a:lnTo>
                    <a:cubicBezTo>
                      <a:pt x="30478" y="52537"/>
                      <a:pt x="34563" y="15353"/>
                      <a:pt x="33718" y="141"/>
                    </a:cubicBezTo>
                    <a:lnTo>
                      <a:pt x="24140" y="0"/>
                    </a:lnTo>
                    <a:close/>
                    <a:moveTo>
                      <a:pt x="14562" y="33100"/>
                    </a:moveTo>
                    <a:cubicBezTo>
                      <a:pt x="14562" y="27888"/>
                      <a:pt x="18788" y="23522"/>
                      <a:pt x="24140" y="23522"/>
                    </a:cubicBezTo>
                    <a:lnTo>
                      <a:pt x="24140" y="23522"/>
                    </a:lnTo>
                    <a:lnTo>
                      <a:pt x="24140" y="42678"/>
                    </a:lnTo>
                    <a:lnTo>
                      <a:pt x="24140" y="42678"/>
                    </a:lnTo>
                    <a:cubicBezTo>
                      <a:pt x="18788" y="42537"/>
                      <a:pt x="14562" y="38311"/>
                      <a:pt x="14562" y="33100"/>
                    </a:cubicBezTo>
                    <a:close/>
                    <a:moveTo>
                      <a:pt x="158088" y="42537"/>
                    </a:moveTo>
                    <a:lnTo>
                      <a:pt x="158088" y="23381"/>
                    </a:lnTo>
                    <a:cubicBezTo>
                      <a:pt x="158088" y="23381"/>
                      <a:pt x="167807" y="24930"/>
                      <a:pt x="167807" y="32959"/>
                    </a:cubicBezTo>
                    <a:cubicBezTo>
                      <a:pt x="167807" y="41551"/>
                      <a:pt x="158088" y="42537"/>
                      <a:pt x="158088" y="42537"/>
                    </a:cubicBezTo>
                    <a:close/>
                    <a:moveTo>
                      <a:pt x="24140" y="122962"/>
                    </a:moveTo>
                    <a:lnTo>
                      <a:pt x="24140" y="148315"/>
                    </a:lnTo>
                    <a:lnTo>
                      <a:pt x="10477" y="148315"/>
                    </a:lnTo>
                    <a:cubicBezTo>
                      <a:pt x="12027" y="138315"/>
                      <a:pt x="15689" y="129441"/>
                      <a:pt x="24140" y="122962"/>
                    </a:cubicBezTo>
                    <a:close/>
                    <a:moveTo>
                      <a:pt x="9773" y="193669"/>
                    </a:moveTo>
                    <a:cubicBezTo>
                      <a:pt x="10477" y="182542"/>
                      <a:pt x="9069" y="169865"/>
                      <a:pt x="9491" y="157752"/>
                    </a:cubicBezTo>
                    <a:lnTo>
                      <a:pt x="23999" y="157752"/>
                    </a:lnTo>
                    <a:lnTo>
                      <a:pt x="23999" y="228740"/>
                    </a:lnTo>
                    <a:cubicBezTo>
                      <a:pt x="17238" y="217613"/>
                      <a:pt x="8928" y="203810"/>
                      <a:pt x="9773" y="193669"/>
                    </a:cubicBezTo>
                    <a:lnTo>
                      <a:pt x="9773" y="193669"/>
                    </a:lnTo>
                    <a:close/>
                    <a:moveTo>
                      <a:pt x="94424" y="109581"/>
                    </a:moveTo>
                    <a:cubicBezTo>
                      <a:pt x="84846" y="110145"/>
                      <a:pt x="76818" y="109018"/>
                      <a:pt x="72874" y="99299"/>
                    </a:cubicBezTo>
                    <a:cubicBezTo>
                      <a:pt x="84283" y="100708"/>
                      <a:pt x="97100" y="100567"/>
                      <a:pt x="109072" y="99581"/>
                    </a:cubicBezTo>
                    <a:cubicBezTo>
                      <a:pt x="106819" y="105356"/>
                      <a:pt x="101185" y="109581"/>
                      <a:pt x="94424" y="109581"/>
                    </a:cubicBezTo>
                    <a:lnTo>
                      <a:pt x="94424" y="109581"/>
                    </a:lnTo>
                    <a:close/>
                    <a:moveTo>
                      <a:pt x="158088" y="148174"/>
                    </a:moveTo>
                    <a:lnTo>
                      <a:pt x="158088" y="122821"/>
                    </a:lnTo>
                    <a:cubicBezTo>
                      <a:pt x="166398" y="129300"/>
                      <a:pt x="170201" y="138315"/>
                      <a:pt x="171751" y="148174"/>
                    </a:cubicBezTo>
                    <a:lnTo>
                      <a:pt x="158088" y="148174"/>
                    </a:lnTo>
                    <a:close/>
                  </a:path>
                </a:pathLst>
              </a:custGeom>
              <a:solidFill>
                <a:schemeClr val="accent1"/>
              </a:solidFill>
              <a:ln w="1408" cap="flat">
                <a:noFill/>
                <a:prstDash val="solid"/>
                <a:miter/>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grpSp>
            <p:nvGrpSpPr>
              <p:cNvPr id="45" name="Graphic 112">
                <a:extLst>
                  <a:ext uri="{FF2B5EF4-FFF2-40B4-BE49-F238E27FC236}">
                    <a16:creationId xmlns:a16="http://schemas.microsoft.com/office/drawing/2014/main" id="{DA8DE0FF-9C88-5697-B441-A5D4E4C947EB}"/>
                  </a:ext>
                </a:extLst>
              </p:cNvPr>
              <p:cNvGrpSpPr/>
              <p:nvPr/>
            </p:nvGrpSpPr>
            <p:grpSpPr>
              <a:xfrm>
                <a:off x="6435282" y="1273917"/>
                <a:ext cx="435111" cy="242574"/>
                <a:chOff x="1815715" y="2931211"/>
                <a:chExt cx="169809" cy="98493"/>
              </a:xfrm>
              <a:solidFill>
                <a:srgbClr val="623296"/>
              </a:solidFill>
            </p:grpSpPr>
            <p:sp>
              <p:nvSpPr>
                <p:cNvPr id="46" name="Freeform 132">
                  <a:extLst>
                    <a:ext uri="{FF2B5EF4-FFF2-40B4-BE49-F238E27FC236}">
                      <a16:creationId xmlns:a16="http://schemas.microsoft.com/office/drawing/2014/main" id="{732E6125-9FA5-763A-3A84-03ECF61C9319}"/>
                    </a:ext>
                  </a:extLst>
                </p:cNvPr>
                <p:cNvSpPr/>
                <p:nvPr/>
              </p:nvSpPr>
              <p:spPr>
                <a:xfrm>
                  <a:off x="1815715" y="2969034"/>
                  <a:ext cx="169809" cy="60671"/>
                </a:xfrm>
                <a:custGeom>
                  <a:avLst/>
                  <a:gdLst>
                    <a:gd name="connsiteX0" fmla="*/ 158281 w 169809"/>
                    <a:gd name="connsiteY0" fmla="*/ 60960 h 60671"/>
                    <a:gd name="connsiteX1" fmla="*/ 150252 w 169809"/>
                    <a:gd name="connsiteY1" fmla="*/ 57861 h 60671"/>
                    <a:gd name="connsiteX2" fmla="*/ 129266 w 169809"/>
                    <a:gd name="connsiteY2" fmla="*/ 38424 h 60671"/>
                    <a:gd name="connsiteX3" fmla="*/ 113913 w 169809"/>
                    <a:gd name="connsiteY3" fmla="*/ 29691 h 60671"/>
                    <a:gd name="connsiteX4" fmla="*/ 104758 w 169809"/>
                    <a:gd name="connsiteY4" fmla="*/ 27015 h 60671"/>
                    <a:gd name="connsiteX5" fmla="*/ 65601 w 169809"/>
                    <a:gd name="connsiteY5" fmla="*/ 27015 h 60671"/>
                    <a:gd name="connsiteX6" fmla="*/ 56587 w 169809"/>
                    <a:gd name="connsiteY6" fmla="*/ 29550 h 60671"/>
                    <a:gd name="connsiteX7" fmla="*/ 41234 w 169809"/>
                    <a:gd name="connsiteY7" fmla="*/ 38283 h 60671"/>
                    <a:gd name="connsiteX8" fmla="*/ 20389 w 169809"/>
                    <a:gd name="connsiteY8" fmla="*/ 57720 h 60671"/>
                    <a:gd name="connsiteX9" fmla="*/ 3627 w 169809"/>
                    <a:gd name="connsiteY9" fmla="*/ 57157 h 60671"/>
                    <a:gd name="connsiteX10" fmla="*/ 4191 w 169809"/>
                    <a:gd name="connsiteY10" fmla="*/ 40396 h 60671"/>
                    <a:gd name="connsiteX11" fmla="*/ 25177 w 169809"/>
                    <a:gd name="connsiteY11" fmla="*/ 20958 h 60671"/>
                    <a:gd name="connsiteX12" fmla="*/ 49826 w 169809"/>
                    <a:gd name="connsiteY12" fmla="*/ 6873 h 60671"/>
                    <a:gd name="connsiteX13" fmla="*/ 58981 w 169809"/>
                    <a:gd name="connsiteY13" fmla="*/ 4197 h 60671"/>
                    <a:gd name="connsiteX14" fmla="*/ 111659 w 169809"/>
                    <a:gd name="connsiteY14" fmla="*/ 4197 h 60671"/>
                    <a:gd name="connsiteX15" fmla="*/ 120815 w 169809"/>
                    <a:gd name="connsiteY15" fmla="*/ 6873 h 60671"/>
                    <a:gd name="connsiteX16" fmla="*/ 145463 w 169809"/>
                    <a:gd name="connsiteY16" fmla="*/ 20958 h 60671"/>
                    <a:gd name="connsiteX17" fmla="*/ 166450 w 169809"/>
                    <a:gd name="connsiteY17" fmla="*/ 40396 h 60671"/>
                    <a:gd name="connsiteX18" fmla="*/ 167013 w 169809"/>
                    <a:gd name="connsiteY18" fmla="*/ 57157 h 60671"/>
                    <a:gd name="connsiteX19" fmla="*/ 158281 w 169809"/>
                    <a:gd name="connsiteY19" fmla="*/ 60960 h 60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9809" h="60671">
                      <a:moveTo>
                        <a:pt x="158281" y="60960"/>
                      </a:moveTo>
                      <a:cubicBezTo>
                        <a:pt x="155323" y="60960"/>
                        <a:pt x="152506" y="59974"/>
                        <a:pt x="150252" y="57861"/>
                      </a:cubicBezTo>
                      <a:lnTo>
                        <a:pt x="129266" y="38424"/>
                      </a:lnTo>
                      <a:cubicBezTo>
                        <a:pt x="124899" y="34339"/>
                        <a:pt x="119688" y="31381"/>
                        <a:pt x="113913" y="29691"/>
                      </a:cubicBezTo>
                      <a:lnTo>
                        <a:pt x="104758" y="27015"/>
                      </a:lnTo>
                      <a:cubicBezTo>
                        <a:pt x="91940" y="23212"/>
                        <a:pt x="78419" y="23212"/>
                        <a:pt x="65601" y="27015"/>
                      </a:cubicBezTo>
                      <a:lnTo>
                        <a:pt x="56587" y="29550"/>
                      </a:lnTo>
                      <a:cubicBezTo>
                        <a:pt x="50953" y="31241"/>
                        <a:pt x="45601" y="34339"/>
                        <a:pt x="41234" y="38283"/>
                      </a:cubicBezTo>
                      <a:lnTo>
                        <a:pt x="20389" y="57720"/>
                      </a:lnTo>
                      <a:cubicBezTo>
                        <a:pt x="15600" y="62228"/>
                        <a:pt x="8135" y="61946"/>
                        <a:pt x="3627" y="57157"/>
                      </a:cubicBezTo>
                      <a:cubicBezTo>
                        <a:pt x="-880" y="52368"/>
                        <a:pt x="-598" y="44903"/>
                        <a:pt x="4191" y="40396"/>
                      </a:cubicBezTo>
                      <a:lnTo>
                        <a:pt x="25177" y="20958"/>
                      </a:lnTo>
                      <a:cubicBezTo>
                        <a:pt x="32220" y="14479"/>
                        <a:pt x="40671" y="9550"/>
                        <a:pt x="49826" y="6873"/>
                      </a:cubicBezTo>
                      <a:lnTo>
                        <a:pt x="58981" y="4197"/>
                      </a:lnTo>
                      <a:cubicBezTo>
                        <a:pt x="76165" y="-1014"/>
                        <a:pt x="94476" y="-1014"/>
                        <a:pt x="111659" y="4197"/>
                      </a:cubicBezTo>
                      <a:lnTo>
                        <a:pt x="120815" y="6873"/>
                      </a:lnTo>
                      <a:cubicBezTo>
                        <a:pt x="129970" y="9550"/>
                        <a:pt x="138421" y="14479"/>
                        <a:pt x="145463" y="20958"/>
                      </a:cubicBezTo>
                      <a:lnTo>
                        <a:pt x="166450" y="40396"/>
                      </a:lnTo>
                      <a:cubicBezTo>
                        <a:pt x="171239" y="44903"/>
                        <a:pt x="171521" y="52368"/>
                        <a:pt x="167013" y="57157"/>
                      </a:cubicBezTo>
                      <a:cubicBezTo>
                        <a:pt x="164619" y="59692"/>
                        <a:pt x="161379" y="60960"/>
                        <a:pt x="158281" y="60960"/>
                      </a:cubicBezTo>
                      <a:close/>
                    </a:path>
                  </a:pathLst>
                </a:custGeom>
                <a:noFill/>
                <a:ln w="19050"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sp>
              <p:nvSpPr>
                <p:cNvPr id="47" name="Freeform 133">
                  <a:extLst>
                    <a:ext uri="{FF2B5EF4-FFF2-40B4-BE49-F238E27FC236}">
                      <a16:creationId xmlns:a16="http://schemas.microsoft.com/office/drawing/2014/main" id="{E36332F0-1CCD-095C-40EE-828AFC221943}"/>
                    </a:ext>
                  </a:extLst>
                </p:cNvPr>
                <p:cNvSpPr/>
                <p:nvPr/>
              </p:nvSpPr>
              <p:spPr>
                <a:xfrm>
                  <a:off x="1823199" y="2940115"/>
                  <a:ext cx="31333" cy="65495"/>
                </a:xfrm>
                <a:custGeom>
                  <a:avLst/>
                  <a:gdLst>
                    <a:gd name="connsiteX0" fmla="*/ 151 w 31333"/>
                    <a:gd name="connsiteY0" fmla="*/ 65837 h 65495"/>
                    <a:gd name="connsiteX1" fmla="*/ 17335 w 31333"/>
                    <a:gd name="connsiteY1" fmla="*/ 49921 h 65495"/>
                    <a:gd name="connsiteX2" fmla="*/ 24096 w 31333"/>
                    <a:gd name="connsiteY2" fmla="*/ 44568 h 65495"/>
                    <a:gd name="connsiteX3" fmla="*/ 31420 w 31333"/>
                    <a:gd name="connsiteY3" fmla="*/ 341 h 65495"/>
                    <a:gd name="connsiteX4" fmla="*/ 31420 w 31333"/>
                    <a:gd name="connsiteY4" fmla="*/ 341 h 65495"/>
                    <a:gd name="connsiteX5" fmla="*/ 22265 w 31333"/>
                    <a:gd name="connsiteY5" fmla="*/ 5130 h 65495"/>
                    <a:gd name="connsiteX6" fmla="*/ 12405 w 31333"/>
                    <a:gd name="connsiteY6" fmla="*/ 16398 h 65495"/>
                    <a:gd name="connsiteX7" fmla="*/ 151 w 31333"/>
                    <a:gd name="connsiteY7" fmla="*/ 65837 h 65495"/>
                    <a:gd name="connsiteX8" fmla="*/ 151 w 31333"/>
                    <a:gd name="connsiteY8" fmla="*/ 65837 h 65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33" h="65495">
                      <a:moveTo>
                        <a:pt x="151" y="65837"/>
                      </a:moveTo>
                      <a:lnTo>
                        <a:pt x="17335" y="49921"/>
                      </a:lnTo>
                      <a:cubicBezTo>
                        <a:pt x="19448" y="47949"/>
                        <a:pt x="21701" y="46118"/>
                        <a:pt x="24096" y="44568"/>
                      </a:cubicBezTo>
                      <a:cubicBezTo>
                        <a:pt x="24377" y="21046"/>
                        <a:pt x="31420" y="341"/>
                        <a:pt x="31420" y="341"/>
                      </a:cubicBezTo>
                      <a:lnTo>
                        <a:pt x="31420" y="341"/>
                      </a:lnTo>
                      <a:cubicBezTo>
                        <a:pt x="27758" y="2032"/>
                        <a:pt x="24659" y="3581"/>
                        <a:pt x="22265" y="5130"/>
                      </a:cubicBezTo>
                      <a:cubicBezTo>
                        <a:pt x="17898" y="7807"/>
                        <a:pt x="14518" y="11750"/>
                        <a:pt x="12405" y="16398"/>
                      </a:cubicBezTo>
                      <a:cubicBezTo>
                        <a:pt x="-1539" y="46822"/>
                        <a:pt x="151" y="65837"/>
                        <a:pt x="151" y="65837"/>
                      </a:cubicBezTo>
                      <a:lnTo>
                        <a:pt x="151" y="65837"/>
                      </a:lnTo>
                      <a:close/>
                    </a:path>
                  </a:pathLst>
                </a:custGeom>
                <a:noFill/>
                <a:ln w="19050"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sp>
              <p:nvSpPr>
                <p:cNvPr id="48" name="Freeform 134">
                  <a:extLst>
                    <a:ext uri="{FF2B5EF4-FFF2-40B4-BE49-F238E27FC236}">
                      <a16:creationId xmlns:a16="http://schemas.microsoft.com/office/drawing/2014/main" id="{C4870505-56FF-6B5A-157A-839182825563}"/>
                    </a:ext>
                  </a:extLst>
                </p:cNvPr>
                <p:cNvSpPr/>
                <p:nvPr/>
              </p:nvSpPr>
              <p:spPr>
                <a:xfrm>
                  <a:off x="1847141" y="2931211"/>
                  <a:ext cx="106764" cy="53100"/>
                </a:xfrm>
                <a:custGeom>
                  <a:avLst/>
                  <a:gdLst>
                    <a:gd name="connsiteX0" fmla="*/ 25406 w 106764"/>
                    <a:gd name="connsiteY0" fmla="*/ 3456 h 53100"/>
                    <a:gd name="connsiteX1" fmla="*/ 7518 w 106764"/>
                    <a:gd name="connsiteY1" fmla="*/ 9371 h 53100"/>
                    <a:gd name="connsiteX2" fmla="*/ 7518 w 106764"/>
                    <a:gd name="connsiteY2" fmla="*/ 9371 h 53100"/>
                    <a:gd name="connsiteX3" fmla="*/ 194 w 106764"/>
                    <a:gd name="connsiteY3" fmla="*/ 53598 h 53100"/>
                    <a:gd name="connsiteX4" fmla="*/ 18082 w 106764"/>
                    <a:gd name="connsiteY4" fmla="*/ 44866 h 53100"/>
                    <a:gd name="connsiteX5" fmla="*/ 27237 w 106764"/>
                    <a:gd name="connsiteY5" fmla="*/ 42189 h 53100"/>
                    <a:gd name="connsiteX6" fmla="*/ 79915 w 106764"/>
                    <a:gd name="connsiteY6" fmla="*/ 42189 h 53100"/>
                    <a:gd name="connsiteX7" fmla="*/ 89071 w 106764"/>
                    <a:gd name="connsiteY7" fmla="*/ 44866 h 53100"/>
                    <a:gd name="connsiteX8" fmla="*/ 106959 w 106764"/>
                    <a:gd name="connsiteY8" fmla="*/ 53598 h 53100"/>
                    <a:gd name="connsiteX9" fmla="*/ 99634 w 106764"/>
                    <a:gd name="connsiteY9" fmla="*/ 9371 h 53100"/>
                    <a:gd name="connsiteX10" fmla="*/ 99634 w 106764"/>
                    <a:gd name="connsiteY10" fmla="*/ 9371 h 53100"/>
                    <a:gd name="connsiteX11" fmla="*/ 53576 w 106764"/>
                    <a:gd name="connsiteY11" fmla="*/ 498 h 53100"/>
                    <a:gd name="connsiteX12" fmla="*/ 38505 w 106764"/>
                    <a:gd name="connsiteY12" fmla="*/ 1343 h 5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4" h="53099">
                      <a:moveTo>
                        <a:pt x="25406" y="3456"/>
                      </a:moveTo>
                      <a:cubicBezTo>
                        <a:pt x="18223" y="5146"/>
                        <a:pt x="12307" y="7118"/>
                        <a:pt x="7518" y="9371"/>
                      </a:cubicBezTo>
                      <a:lnTo>
                        <a:pt x="7518" y="9371"/>
                      </a:lnTo>
                      <a:cubicBezTo>
                        <a:pt x="7518" y="9371"/>
                        <a:pt x="476" y="30076"/>
                        <a:pt x="194" y="53598"/>
                      </a:cubicBezTo>
                      <a:cubicBezTo>
                        <a:pt x="5687" y="49795"/>
                        <a:pt x="11744" y="46838"/>
                        <a:pt x="18082" y="44866"/>
                      </a:cubicBezTo>
                      <a:lnTo>
                        <a:pt x="27237" y="42189"/>
                      </a:lnTo>
                      <a:cubicBezTo>
                        <a:pt x="44421" y="36978"/>
                        <a:pt x="62732" y="36978"/>
                        <a:pt x="79915" y="42189"/>
                      </a:cubicBezTo>
                      <a:lnTo>
                        <a:pt x="89071" y="44866"/>
                      </a:lnTo>
                      <a:cubicBezTo>
                        <a:pt x="95409" y="46838"/>
                        <a:pt x="101465" y="49795"/>
                        <a:pt x="106959" y="53598"/>
                      </a:cubicBezTo>
                      <a:cubicBezTo>
                        <a:pt x="106677" y="30076"/>
                        <a:pt x="99634" y="9371"/>
                        <a:pt x="99634" y="9371"/>
                      </a:cubicBezTo>
                      <a:lnTo>
                        <a:pt x="99634" y="9371"/>
                      </a:lnTo>
                      <a:cubicBezTo>
                        <a:pt x="89493" y="4864"/>
                        <a:pt x="74281" y="498"/>
                        <a:pt x="53576" y="498"/>
                      </a:cubicBezTo>
                      <a:cubicBezTo>
                        <a:pt x="48224" y="498"/>
                        <a:pt x="43154" y="780"/>
                        <a:pt x="38505" y="1343"/>
                      </a:cubicBezTo>
                    </a:path>
                  </a:pathLst>
                </a:custGeom>
                <a:noFill/>
                <a:ln w="19050"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sp>
              <p:nvSpPr>
                <p:cNvPr id="49" name="Freeform 137">
                  <a:extLst>
                    <a:ext uri="{FF2B5EF4-FFF2-40B4-BE49-F238E27FC236}">
                      <a16:creationId xmlns:a16="http://schemas.microsoft.com/office/drawing/2014/main" id="{ED709CC9-55FF-5672-DEAD-B116F5936C7F}"/>
                    </a:ext>
                  </a:extLst>
                </p:cNvPr>
                <p:cNvSpPr/>
                <p:nvPr/>
              </p:nvSpPr>
              <p:spPr>
                <a:xfrm>
                  <a:off x="1946725" y="2940124"/>
                  <a:ext cx="31193" cy="65495"/>
                </a:xfrm>
                <a:custGeom>
                  <a:avLst/>
                  <a:gdLst>
                    <a:gd name="connsiteX0" fmla="*/ 14332 w 31193"/>
                    <a:gd name="connsiteY0" fmla="*/ 49956 h 65495"/>
                    <a:gd name="connsiteX1" fmla="*/ 31516 w 31193"/>
                    <a:gd name="connsiteY1" fmla="*/ 65872 h 65495"/>
                    <a:gd name="connsiteX2" fmla="*/ 31516 w 31193"/>
                    <a:gd name="connsiteY2" fmla="*/ 65872 h 65495"/>
                    <a:gd name="connsiteX3" fmla="*/ 19402 w 31193"/>
                    <a:gd name="connsiteY3" fmla="*/ 16433 h 65495"/>
                    <a:gd name="connsiteX4" fmla="*/ 9543 w 31193"/>
                    <a:gd name="connsiteY4" fmla="*/ 5165 h 65495"/>
                    <a:gd name="connsiteX5" fmla="*/ 388 w 31193"/>
                    <a:gd name="connsiteY5" fmla="*/ 376 h 65495"/>
                    <a:gd name="connsiteX6" fmla="*/ 388 w 31193"/>
                    <a:gd name="connsiteY6" fmla="*/ 376 h 65495"/>
                    <a:gd name="connsiteX7" fmla="*/ 7712 w 31193"/>
                    <a:gd name="connsiteY7" fmla="*/ 44603 h 65495"/>
                    <a:gd name="connsiteX8" fmla="*/ 14332 w 31193"/>
                    <a:gd name="connsiteY8" fmla="*/ 49956 h 65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93" h="65495">
                      <a:moveTo>
                        <a:pt x="14332" y="49956"/>
                      </a:moveTo>
                      <a:lnTo>
                        <a:pt x="31516" y="65872"/>
                      </a:lnTo>
                      <a:lnTo>
                        <a:pt x="31516" y="65872"/>
                      </a:lnTo>
                      <a:cubicBezTo>
                        <a:pt x="31516" y="65872"/>
                        <a:pt x="33206" y="46857"/>
                        <a:pt x="19402" y="16433"/>
                      </a:cubicBezTo>
                      <a:cubicBezTo>
                        <a:pt x="17290" y="11785"/>
                        <a:pt x="13909" y="7841"/>
                        <a:pt x="9543" y="5165"/>
                      </a:cubicBezTo>
                      <a:cubicBezTo>
                        <a:pt x="7148" y="3616"/>
                        <a:pt x="4050" y="2067"/>
                        <a:pt x="388" y="376"/>
                      </a:cubicBezTo>
                      <a:lnTo>
                        <a:pt x="388" y="376"/>
                      </a:lnTo>
                      <a:cubicBezTo>
                        <a:pt x="388" y="376"/>
                        <a:pt x="7430" y="21081"/>
                        <a:pt x="7712" y="44603"/>
                      </a:cubicBezTo>
                      <a:cubicBezTo>
                        <a:pt x="9965" y="46153"/>
                        <a:pt x="12219" y="47984"/>
                        <a:pt x="14332" y="49956"/>
                      </a:cubicBezTo>
                      <a:close/>
                    </a:path>
                  </a:pathLst>
                </a:custGeom>
                <a:noFill/>
                <a:ln w="19050" cap="rnd">
                  <a:solidFill>
                    <a:schemeClr val="accent1"/>
                  </a:solidFill>
                  <a:prstDash val="solid"/>
                  <a:round/>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imes New Roman" panose="02020603050405020304" pitchFamily="18" charset="0"/>
                    <a:ea typeface="Verdana"/>
                    <a:cs typeface="Times New Roman" panose="02020603050405020304" pitchFamily="18" charset="0"/>
                  </a:endParaRPr>
                </a:p>
              </p:txBody>
            </p:sp>
          </p:grpSp>
        </p:grpSp>
        <p:sp>
          <p:nvSpPr>
            <p:cNvPr id="19" name="Espace réservé du texte 6">
              <a:extLst>
                <a:ext uri="{FF2B5EF4-FFF2-40B4-BE49-F238E27FC236}">
                  <a16:creationId xmlns:a16="http://schemas.microsoft.com/office/drawing/2014/main" id="{2236E2CA-717E-DE3B-B18D-EA1D3BFD97B9}"/>
                </a:ext>
              </a:extLst>
            </p:cNvPr>
            <p:cNvSpPr txBox="1"/>
            <p:nvPr/>
          </p:nvSpPr>
          <p:spPr>
            <a:xfrm>
              <a:off x="6206803" y="920891"/>
              <a:ext cx="1368626" cy="137570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2"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ln w="28575">
              <a:solidFill>
                <a:schemeClr val="accent1"/>
              </a:solidFill>
            </a:ln>
          </p:spPr>
          <p:txBody>
            <a:bodyPr/>
            <a:lstStyle>
              <a:lvl1pPr marL="0" indent="0" algn="l" defTabSz="685800"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40" indent="-285750" algn="l" defTabSz="685800"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5000"/>
                </a:lnSpc>
                <a:spcBef>
                  <a:spcPct val="0"/>
                </a:spcBef>
                <a:spcAft>
                  <a:spcPts val="0"/>
                </a:spcAft>
                <a:buClrTx/>
                <a:buSzTx/>
                <a:buFont typeface="Arial" panose="020B0604020202020204" pitchFamily="34" charset="0"/>
                <a:buNone/>
                <a:tabLst/>
                <a:defRPr/>
              </a:pPr>
              <a:endParaRPr kumimoji="0" lang="en-US" sz="14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endParaRPr>
            </a:p>
          </p:txBody>
        </p:sp>
      </p:grpSp>
      <p:grpSp>
        <p:nvGrpSpPr>
          <p:cNvPr id="23" name="Group 20">
            <a:extLst>
              <a:ext uri="{FF2B5EF4-FFF2-40B4-BE49-F238E27FC236}">
                <a16:creationId xmlns:a16="http://schemas.microsoft.com/office/drawing/2014/main" id="{816FAE00-DA06-33EF-F914-403704CFB5FF}"/>
              </a:ext>
            </a:extLst>
          </p:cNvPr>
          <p:cNvGrpSpPr/>
          <p:nvPr/>
        </p:nvGrpSpPr>
        <p:grpSpPr>
          <a:xfrm>
            <a:off x="6363341" y="907491"/>
            <a:ext cx="1368626" cy="1375703"/>
            <a:chOff x="1714206" y="920891"/>
            <a:chExt cx="1368626" cy="1375703"/>
          </a:xfrm>
        </p:grpSpPr>
        <p:grpSp>
          <p:nvGrpSpPr>
            <p:cNvPr id="26" name="Group 11">
              <a:extLst>
                <a:ext uri="{FF2B5EF4-FFF2-40B4-BE49-F238E27FC236}">
                  <a16:creationId xmlns:a16="http://schemas.microsoft.com/office/drawing/2014/main" id="{828F34A2-EB39-D9AF-BD51-20B1B1994ED2}"/>
                </a:ext>
              </a:extLst>
            </p:cNvPr>
            <p:cNvGrpSpPr/>
            <p:nvPr/>
          </p:nvGrpSpPr>
          <p:grpSpPr>
            <a:xfrm>
              <a:off x="1745055" y="1117855"/>
              <a:ext cx="1174205" cy="1008354"/>
              <a:chOff x="7610410" y="1079758"/>
              <a:chExt cx="1627053" cy="1397239"/>
            </a:xfrm>
          </p:grpSpPr>
          <p:pic>
            <p:nvPicPr>
              <p:cNvPr id="28" name="Graphic 15" descr="Female Profile outline">
                <a:extLst>
                  <a:ext uri="{FF2B5EF4-FFF2-40B4-BE49-F238E27FC236}">
                    <a16:creationId xmlns:a16="http://schemas.microsoft.com/office/drawing/2014/main" id="{C869D84C-8DF9-F7B6-4746-5C0104076CF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610410" y="1095281"/>
                <a:ext cx="1132195" cy="1381716"/>
              </a:xfrm>
              <a:prstGeom prst="rect">
                <a:avLst/>
              </a:prstGeom>
            </p:spPr>
          </p:pic>
          <p:grpSp>
            <p:nvGrpSpPr>
              <p:cNvPr id="29" name="Graphic 662" descr="Male profile outline">
                <a:extLst>
                  <a:ext uri="{FF2B5EF4-FFF2-40B4-BE49-F238E27FC236}">
                    <a16:creationId xmlns:a16="http://schemas.microsoft.com/office/drawing/2014/main" id="{DAD78CA7-1BB1-2907-51E9-C2EB69F3CDEA}"/>
                  </a:ext>
                </a:extLst>
              </p:cNvPr>
              <p:cNvGrpSpPr/>
              <p:nvPr/>
            </p:nvGrpSpPr>
            <p:grpSpPr>
              <a:xfrm>
                <a:off x="8482667" y="1079758"/>
                <a:ext cx="754796" cy="1110924"/>
                <a:chOff x="8722009" y="1678336"/>
                <a:chExt cx="541678" cy="804919"/>
              </a:xfrm>
              <a:solidFill>
                <a:schemeClr val="accent1"/>
              </a:solidFill>
            </p:grpSpPr>
            <p:sp>
              <p:nvSpPr>
                <p:cNvPr id="30" name="Freeform: Shape 665">
                  <a:extLst>
                    <a:ext uri="{FF2B5EF4-FFF2-40B4-BE49-F238E27FC236}">
                      <a16:creationId xmlns:a16="http://schemas.microsoft.com/office/drawing/2014/main" id="{B67A2E45-5089-0AC1-C687-7A6B257C49E5}"/>
                    </a:ext>
                  </a:extLst>
                </p:cNvPr>
                <p:cNvSpPr/>
                <p:nvPr/>
              </p:nvSpPr>
              <p:spPr>
                <a:xfrm>
                  <a:off x="8822655" y="1678336"/>
                  <a:ext cx="305528" cy="430001"/>
                </a:xfrm>
                <a:custGeom>
                  <a:avLst/>
                  <a:gdLst>
                    <a:gd name="connsiteX0" fmla="*/ 8384 w 305528"/>
                    <a:gd name="connsiteY0" fmla="*/ 241824 h 430001"/>
                    <a:gd name="connsiteX1" fmla="*/ 26437 w 305528"/>
                    <a:gd name="connsiteY1" fmla="*/ 241824 h 430001"/>
                    <a:gd name="connsiteX2" fmla="*/ 164328 w 305528"/>
                    <a:gd name="connsiteY2" fmla="*/ 429966 h 430001"/>
                    <a:gd name="connsiteX3" fmla="*/ 297073 w 305528"/>
                    <a:gd name="connsiteY3" fmla="*/ 240409 h 430001"/>
                    <a:gd name="connsiteX4" fmla="*/ 296379 w 305528"/>
                    <a:gd name="connsiteY4" fmla="*/ 96683 h 430001"/>
                    <a:gd name="connsiteX5" fmla="*/ 229998 w 305528"/>
                    <a:gd name="connsiteY5" fmla="*/ 39901 h 430001"/>
                    <a:gd name="connsiteX6" fmla="*/ 76559 w 305528"/>
                    <a:gd name="connsiteY6" fmla="*/ 23525 h 430001"/>
                    <a:gd name="connsiteX7" fmla="*/ 7842 w 305528"/>
                    <a:gd name="connsiteY7" fmla="*/ 181011 h 430001"/>
                    <a:gd name="connsiteX8" fmla="*/ 225 w 305528"/>
                    <a:gd name="connsiteY8" fmla="*/ 227140 h 430001"/>
                    <a:gd name="connsiteX9" fmla="*/ 6536 w 305528"/>
                    <a:gd name="connsiteY9" fmla="*/ 241557 h 430001"/>
                    <a:gd name="connsiteX10" fmla="*/ 8367 w 305528"/>
                    <a:gd name="connsiteY10" fmla="*/ 241872 h 430001"/>
                    <a:gd name="connsiteX11" fmla="*/ 161730 w 305528"/>
                    <a:gd name="connsiteY11" fmla="*/ 406185 h 430001"/>
                    <a:gd name="connsiteX12" fmla="*/ 43339 w 305528"/>
                    <a:gd name="connsiteY12" fmla="*/ 241081 h 430001"/>
                    <a:gd name="connsiteX13" fmla="*/ 135805 w 305528"/>
                    <a:gd name="connsiteY13" fmla="*/ 217674 h 430001"/>
                    <a:gd name="connsiteX14" fmla="*/ 217599 w 305528"/>
                    <a:gd name="connsiteY14" fmla="*/ 135746 h 430001"/>
                    <a:gd name="connsiteX15" fmla="*/ 248009 w 305528"/>
                    <a:gd name="connsiteY15" fmla="*/ 168714 h 430001"/>
                    <a:gd name="connsiteX16" fmla="*/ 265901 w 305528"/>
                    <a:gd name="connsiteY16" fmla="*/ 207573 h 430001"/>
                    <a:gd name="connsiteX17" fmla="*/ 280103 w 305528"/>
                    <a:gd name="connsiteY17" fmla="*/ 241476 h 430001"/>
                    <a:gd name="connsiteX18" fmla="*/ 161730 w 305528"/>
                    <a:gd name="connsiteY18" fmla="*/ 406185 h 430001"/>
                    <a:gd name="connsiteX19" fmla="*/ 24567 w 305528"/>
                    <a:gd name="connsiteY19" fmla="*/ 184934 h 430001"/>
                    <a:gd name="connsiteX20" fmla="*/ 24787 w 305528"/>
                    <a:gd name="connsiteY20" fmla="*/ 181779 h 430001"/>
                    <a:gd name="connsiteX21" fmla="*/ 83787 w 305528"/>
                    <a:gd name="connsiteY21" fmla="*/ 45144 h 430001"/>
                    <a:gd name="connsiteX22" fmla="*/ 147020 w 305528"/>
                    <a:gd name="connsiteY22" fmla="*/ 23549 h 430001"/>
                    <a:gd name="connsiteX23" fmla="*/ 221501 w 305528"/>
                    <a:gd name="connsiteY23" fmla="*/ 60968 h 430001"/>
                    <a:gd name="connsiteX24" fmla="*/ 228703 w 305528"/>
                    <a:gd name="connsiteY24" fmla="*/ 64111 h 430001"/>
                    <a:gd name="connsiteX25" fmla="*/ 281348 w 305528"/>
                    <a:gd name="connsiteY25" fmla="*/ 107673 h 430001"/>
                    <a:gd name="connsiteX26" fmla="*/ 285156 w 305528"/>
                    <a:gd name="connsiteY26" fmla="*/ 207117 h 430001"/>
                    <a:gd name="connsiteX27" fmla="*/ 280645 w 305528"/>
                    <a:gd name="connsiteY27" fmla="*/ 195803 h 430001"/>
                    <a:gd name="connsiteX28" fmla="*/ 260755 w 305528"/>
                    <a:gd name="connsiteY28" fmla="*/ 152878 h 430001"/>
                    <a:gd name="connsiteX29" fmla="*/ 217760 w 305528"/>
                    <a:gd name="connsiteY29" fmla="*/ 110420 h 430001"/>
                    <a:gd name="connsiteX30" fmla="*/ 210142 w 305528"/>
                    <a:gd name="connsiteY30" fmla="*/ 113143 h 430001"/>
                    <a:gd name="connsiteX31" fmla="*/ 128620 w 305528"/>
                    <a:gd name="connsiteY31" fmla="*/ 195923 h 430001"/>
                    <a:gd name="connsiteX32" fmla="*/ 19175 w 305528"/>
                    <a:gd name="connsiteY32" fmla="*/ 217782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5528" h="430001">
                      <a:moveTo>
                        <a:pt x="8384" y="241824"/>
                      </a:moveTo>
                      <a:cubicBezTo>
                        <a:pt x="13750" y="241920"/>
                        <a:pt x="19878" y="241908"/>
                        <a:pt x="26437" y="241824"/>
                      </a:cubicBezTo>
                      <a:cubicBezTo>
                        <a:pt x="27863" y="347752"/>
                        <a:pt x="89599" y="431986"/>
                        <a:pt x="164328" y="429966"/>
                      </a:cubicBezTo>
                      <a:cubicBezTo>
                        <a:pt x="237438" y="427988"/>
                        <a:pt x="296218" y="344052"/>
                        <a:pt x="297073" y="240409"/>
                      </a:cubicBezTo>
                      <a:cubicBezTo>
                        <a:pt x="299536" y="228580"/>
                        <a:pt x="315211" y="147779"/>
                        <a:pt x="296379" y="96683"/>
                      </a:cubicBezTo>
                      <a:cubicBezTo>
                        <a:pt x="284255" y="60642"/>
                        <a:pt x="258145" y="38306"/>
                        <a:pt x="229998" y="39901"/>
                      </a:cubicBezTo>
                      <a:cubicBezTo>
                        <a:pt x="216160" y="24377"/>
                        <a:pt x="158141" y="-31074"/>
                        <a:pt x="76559" y="23525"/>
                      </a:cubicBezTo>
                      <a:cubicBezTo>
                        <a:pt x="9696" y="68238"/>
                        <a:pt x="7758" y="166290"/>
                        <a:pt x="7842" y="181011"/>
                      </a:cubicBezTo>
                      <a:lnTo>
                        <a:pt x="225" y="227140"/>
                      </a:lnTo>
                      <a:cubicBezTo>
                        <a:pt x="-841" y="233591"/>
                        <a:pt x="1984" y="240046"/>
                        <a:pt x="6536" y="241557"/>
                      </a:cubicBezTo>
                      <a:cubicBezTo>
                        <a:pt x="7136" y="241756"/>
                        <a:pt x="7750" y="241863"/>
                        <a:pt x="8367" y="241872"/>
                      </a:cubicBezTo>
                      <a:close/>
                      <a:moveTo>
                        <a:pt x="161730" y="406185"/>
                      </a:moveTo>
                      <a:cubicBezTo>
                        <a:pt x="97125" y="406055"/>
                        <a:pt x="44483" y="332641"/>
                        <a:pt x="43339" y="241081"/>
                      </a:cubicBezTo>
                      <a:cubicBezTo>
                        <a:pt x="74985" y="239221"/>
                        <a:pt x="112319" y="233402"/>
                        <a:pt x="135805" y="217674"/>
                      </a:cubicBezTo>
                      <a:cubicBezTo>
                        <a:pt x="166537" y="197111"/>
                        <a:pt x="205377" y="150790"/>
                        <a:pt x="217599" y="135746"/>
                      </a:cubicBezTo>
                      <a:cubicBezTo>
                        <a:pt x="229331" y="143412"/>
                        <a:pt x="239717" y="154671"/>
                        <a:pt x="248009" y="168714"/>
                      </a:cubicBezTo>
                      <a:cubicBezTo>
                        <a:pt x="254939" y="180721"/>
                        <a:pt x="260937" y="193748"/>
                        <a:pt x="265901" y="207573"/>
                      </a:cubicBezTo>
                      <a:cubicBezTo>
                        <a:pt x="269862" y="217590"/>
                        <a:pt x="274365" y="228915"/>
                        <a:pt x="280103" y="241476"/>
                      </a:cubicBezTo>
                      <a:cubicBezTo>
                        <a:pt x="278814" y="332876"/>
                        <a:pt x="226223" y="406053"/>
                        <a:pt x="161730" y="406185"/>
                      </a:cubicBezTo>
                      <a:close/>
                      <a:moveTo>
                        <a:pt x="24567" y="184934"/>
                      </a:moveTo>
                      <a:cubicBezTo>
                        <a:pt x="24737" y="183900"/>
                        <a:pt x="24811" y="182839"/>
                        <a:pt x="24787" y="181779"/>
                      </a:cubicBezTo>
                      <a:cubicBezTo>
                        <a:pt x="24702" y="177868"/>
                        <a:pt x="23246" y="85658"/>
                        <a:pt x="83787" y="45144"/>
                      </a:cubicBezTo>
                      <a:cubicBezTo>
                        <a:pt x="103466" y="31358"/>
                        <a:pt x="125071" y="23980"/>
                        <a:pt x="147020" y="23549"/>
                      </a:cubicBezTo>
                      <a:cubicBezTo>
                        <a:pt x="174199" y="23041"/>
                        <a:pt x="200613" y="36311"/>
                        <a:pt x="221501" y="60968"/>
                      </a:cubicBezTo>
                      <a:cubicBezTo>
                        <a:pt x="223426" y="63547"/>
                        <a:pt x="226088" y="64709"/>
                        <a:pt x="228703" y="64111"/>
                      </a:cubicBezTo>
                      <a:cubicBezTo>
                        <a:pt x="251003" y="61274"/>
                        <a:pt x="272126" y="78754"/>
                        <a:pt x="281348" y="107673"/>
                      </a:cubicBezTo>
                      <a:cubicBezTo>
                        <a:pt x="291910" y="136334"/>
                        <a:pt x="288863" y="179259"/>
                        <a:pt x="285156" y="207117"/>
                      </a:cubicBezTo>
                      <a:cubicBezTo>
                        <a:pt x="283565" y="203182"/>
                        <a:pt x="282075" y="199415"/>
                        <a:pt x="280645" y="195803"/>
                      </a:cubicBezTo>
                      <a:cubicBezTo>
                        <a:pt x="275131" y="180517"/>
                        <a:pt x="268462" y="166124"/>
                        <a:pt x="260755" y="152878"/>
                      </a:cubicBezTo>
                      <a:cubicBezTo>
                        <a:pt x="249600" y="133162"/>
                        <a:pt x="234673" y="118421"/>
                        <a:pt x="217760" y="110420"/>
                      </a:cubicBezTo>
                      <a:cubicBezTo>
                        <a:pt x="215059" y="109501"/>
                        <a:pt x="212212" y="110520"/>
                        <a:pt x="210142" y="113143"/>
                      </a:cubicBezTo>
                      <a:cubicBezTo>
                        <a:pt x="209668" y="113743"/>
                        <a:pt x="162585" y="173249"/>
                        <a:pt x="128620" y="195923"/>
                      </a:cubicBezTo>
                      <a:cubicBezTo>
                        <a:pt x="101053" y="214363"/>
                        <a:pt x="48756" y="217518"/>
                        <a:pt x="19175" y="217782"/>
                      </a:cubicBezTo>
                      <a:close/>
                    </a:path>
                  </a:pathLst>
                </a:custGeom>
                <a:grpFill/>
                <a:ln w="8434" cap="flat">
                  <a:noFill/>
                  <a:prstDash val="solid"/>
                  <a:miter/>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panose="020F0502020204030204"/>
                    <a:ea typeface="Verdana"/>
                    <a:cs typeface="Arial"/>
                  </a:endParaRPr>
                </a:p>
              </p:txBody>
            </p:sp>
            <p:sp>
              <p:nvSpPr>
                <p:cNvPr id="31" name="Freeform: Shape 666">
                  <a:extLst>
                    <a:ext uri="{FF2B5EF4-FFF2-40B4-BE49-F238E27FC236}">
                      <a16:creationId xmlns:a16="http://schemas.microsoft.com/office/drawing/2014/main" id="{7B508218-69DE-AF67-4F43-18C1538F2804}"/>
                    </a:ext>
                  </a:extLst>
                </p:cNvPr>
                <p:cNvSpPr/>
                <p:nvPr/>
              </p:nvSpPr>
              <p:spPr>
                <a:xfrm>
                  <a:off x="8722009" y="2109869"/>
                  <a:ext cx="541678" cy="373386"/>
                </a:xfrm>
                <a:custGeom>
                  <a:avLst/>
                  <a:gdLst>
                    <a:gd name="connsiteX0" fmla="*/ 512334 w 541678"/>
                    <a:gd name="connsiteY0" fmla="*/ 103751 h 373386"/>
                    <a:gd name="connsiteX1" fmla="*/ 381502 w 541678"/>
                    <a:gd name="connsiteY1" fmla="*/ 13221 h 373386"/>
                    <a:gd name="connsiteX2" fmla="*/ 348781 w 541678"/>
                    <a:gd name="connsiteY2" fmla="*/ 1308 h 373386"/>
                    <a:gd name="connsiteX3" fmla="*/ 344490 w 541678"/>
                    <a:gd name="connsiteY3" fmla="*/ 0 h 373386"/>
                    <a:gd name="connsiteX4" fmla="*/ 341266 w 541678"/>
                    <a:gd name="connsiteY4" fmla="*/ 4235 h 373386"/>
                    <a:gd name="connsiteX5" fmla="*/ 270839 w 541678"/>
                    <a:gd name="connsiteY5" fmla="*/ 49464 h 373386"/>
                    <a:gd name="connsiteX6" fmla="*/ 200387 w 541678"/>
                    <a:gd name="connsiteY6" fmla="*/ 4835 h 373386"/>
                    <a:gd name="connsiteX7" fmla="*/ 197179 w 541678"/>
                    <a:gd name="connsiteY7" fmla="*/ 660 h 373386"/>
                    <a:gd name="connsiteX8" fmla="*/ 192947 w 541678"/>
                    <a:gd name="connsiteY8" fmla="*/ 1932 h 373386"/>
                    <a:gd name="connsiteX9" fmla="*/ 160303 w 541678"/>
                    <a:gd name="connsiteY9" fmla="*/ 13185 h 373386"/>
                    <a:gd name="connsiteX10" fmla="*/ 29445 w 541678"/>
                    <a:gd name="connsiteY10" fmla="*/ 103667 h 373386"/>
                    <a:gd name="connsiteX11" fmla="*/ 0 w 541678"/>
                    <a:gd name="connsiteY11" fmla="*/ 187431 h 373386"/>
                    <a:gd name="connsiteX12" fmla="*/ 16927 w 541678"/>
                    <a:gd name="connsiteY12" fmla="*/ 187431 h 373386"/>
                    <a:gd name="connsiteX13" fmla="*/ 39678 w 541678"/>
                    <a:gd name="connsiteY13" fmla="*/ 122743 h 373386"/>
                    <a:gd name="connsiteX14" fmla="*/ 164839 w 541678"/>
                    <a:gd name="connsiteY14" fmla="*/ 36363 h 373386"/>
                    <a:gd name="connsiteX15" fmla="*/ 192220 w 541678"/>
                    <a:gd name="connsiteY15" fmla="*/ 26766 h 373386"/>
                    <a:gd name="connsiteX16" fmla="*/ 270839 w 541678"/>
                    <a:gd name="connsiteY16" fmla="*/ 73458 h 373386"/>
                    <a:gd name="connsiteX17" fmla="*/ 349467 w 541678"/>
                    <a:gd name="connsiteY17" fmla="*/ 26082 h 373386"/>
                    <a:gd name="connsiteX18" fmla="*/ 376746 w 541678"/>
                    <a:gd name="connsiteY18" fmla="*/ 36255 h 373386"/>
                    <a:gd name="connsiteX19" fmla="*/ 501687 w 541678"/>
                    <a:gd name="connsiteY19" fmla="*/ 122407 h 373386"/>
                    <a:gd name="connsiteX20" fmla="*/ 524751 w 541678"/>
                    <a:gd name="connsiteY20" fmla="*/ 187431 h 373386"/>
                    <a:gd name="connsiteX21" fmla="*/ 524751 w 541678"/>
                    <a:gd name="connsiteY21" fmla="*/ 373386 h 373386"/>
                    <a:gd name="connsiteX22" fmla="*/ 541678 w 541678"/>
                    <a:gd name="connsiteY22" fmla="*/ 373386 h 373386"/>
                    <a:gd name="connsiteX23" fmla="*/ 541678 w 541678"/>
                    <a:gd name="connsiteY23" fmla="*/ 187431 h 373386"/>
                    <a:gd name="connsiteX24" fmla="*/ 512334 w 541678"/>
                    <a:gd name="connsiteY24" fmla="*/ 103751 h 373386"/>
                    <a:gd name="connsiteX25" fmla="*/ 512334 w 541678"/>
                    <a:gd name="connsiteY25" fmla="*/ 103751 h 373386"/>
                    <a:gd name="connsiteX26" fmla="*/ 512334 w 541678"/>
                    <a:gd name="connsiteY26" fmla="*/ 103751 h 373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1678" h="373386">
                      <a:moveTo>
                        <a:pt x="512334" y="103751"/>
                      </a:moveTo>
                      <a:cubicBezTo>
                        <a:pt x="473485" y="61357"/>
                        <a:pt x="428979" y="30561"/>
                        <a:pt x="381502" y="13221"/>
                      </a:cubicBezTo>
                      <a:cubicBezTo>
                        <a:pt x="370567" y="8578"/>
                        <a:pt x="359556" y="4571"/>
                        <a:pt x="348781" y="1308"/>
                      </a:cubicBezTo>
                      <a:lnTo>
                        <a:pt x="344490" y="0"/>
                      </a:lnTo>
                      <a:lnTo>
                        <a:pt x="341266" y="4235"/>
                      </a:lnTo>
                      <a:cubicBezTo>
                        <a:pt x="306776" y="49464"/>
                        <a:pt x="283399" y="49464"/>
                        <a:pt x="270839" y="49464"/>
                      </a:cubicBezTo>
                      <a:cubicBezTo>
                        <a:pt x="258279" y="49464"/>
                        <a:pt x="234707" y="49464"/>
                        <a:pt x="200387" y="4835"/>
                      </a:cubicBezTo>
                      <a:lnTo>
                        <a:pt x="197179" y="660"/>
                      </a:lnTo>
                      <a:lnTo>
                        <a:pt x="192947" y="1932"/>
                      </a:lnTo>
                      <a:cubicBezTo>
                        <a:pt x="182579" y="5027"/>
                        <a:pt x="171627" y="8806"/>
                        <a:pt x="160303" y="13185"/>
                      </a:cubicBezTo>
                      <a:cubicBezTo>
                        <a:pt x="113396" y="32671"/>
                        <a:pt x="69153" y="63263"/>
                        <a:pt x="29445" y="103667"/>
                      </a:cubicBezTo>
                      <a:cubicBezTo>
                        <a:pt x="11239" y="123886"/>
                        <a:pt x="424" y="154652"/>
                        <a:pt x="0" y="187431"/>
                      </a:cubicBezTo>
                      <a:lnTo>
                        <a:pt x="16927" y="187431"/>
                      </a:lnTo>
                      <a:cubicBezTo>
                        <a:pt x="17301" y="162129"/>
                        <a:pt x="25648" y="138394"/>
                        <a:pt x="39678" y="122743"/>
                      </a:cubicBezTo>
                      <a:cubicBezTo>
                        <a:pt x="77678" y="84185"/>
                        <a:pt x="119991" y="54983"/>
                        <a:pt x="164839" y="36363"/>
                      </a:cubicBezTo>
                      <a:cubicBezTo>
                        <a:pt x="174234" y="32764"/>
                        <a:pt x="183460" y="29501"/>
                        <a:pt x="192220" y="26766"/>
                      </a:cubicBezTo>
                      <a:cubicBezTo>
                        <a:pt x="225135" y="67784"/>
                        <a:pt x="250391" y="73458"/>
                        <a:pt x="270839" y="73458"/>
                      </a:cubicBezTo>
                      <a:cubicBezTo>
                        <a:pt x="291287" y="73458"/>
                        <a:pt x="316408" y="67712"/>
                        <a:pt x="349467" y="26082"/>
                      </a:cubicBezTo>
                      <a:cubicBezTo>
                        <a:pt x="358447" y="28961"/>
                        <a:pt x="367579" y="32356"/>
                        <a:pt x="376746" y="36255"/>
                      </a:cubicBezTo>
                      <a:cubicBezTo>
                        <a:pt x="422067" y="52729"/>
                        <a:pt x="464568" y="82034"/>
                        <a:pt x="501687" y="122407"/>
                      </a:cubicBezTo>
                      <a:cubicBezTo>
                        <a:pt x="515881" y="138064"/>
                        <a:pt x="524350" y="161943"/>
                        <a:pt x="524751" y="187431"/>
                      </a:cubicBezTo>
                      <a:lnTo>
                        <a:pt x="524751" y="373386"/>
                      </a:lnTo>
                      <a:lnTo>
                        <a:pt x="541678" y="373386"/>
                      </a:lnTo>
                      <a:lnTo>
                        <a:pt x="541678" y="187431"/>
                      </a:lnTo>
                      <a:cubicBezTo>
                        <a:pt x="541268" y="154703"/>
                        <a:pt x="530492" y="123973"/>
                        <a:pt x="512334" y="103751"/>
                      </a:cubicBezTo>
                      <a:close/>
                    </a:path>
                  </a:pathLst>
                </a:custGeom>
                <a:grpFill/>
                <a:ln w="8434" cap="flat">
                  <a:noFill/>
                  <a:prstDash val="solid"/>
                  <a:miter/>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panose="020F0502020204030204"/>
                    <a:ea typeface="Verdana"/>
                    <a:cs typeface="Arial"/>
                  </a:endParaRPr>
                </a:p>
              </p:txBody>
            </p:sp>
          </p:grpSp>
        </p:grpSp>
        <p:sp>
          <p:nvSpPr>
            <p:cNvPr id="27" name="Espace réservé du texte 6">
              <a:extLst>
                <a:ext uri="{FF2B5EF4-FFF2-40B4-BE49-F238E27FC236}">
                  <a16:creationId xmlns:a16="http://schemas.microsoft.com/office/drawing/2014/main" id="{8B4B5CB9-A3A9-AE31-0179-C86F6E8DF8F9}"/>
                </a:ext>
              </a:extLst>
            </p:cNvPr>
            <p:cNvSpPr txBox="1"/>
            <p:nvPr/>
          </p:nvSpPr>
          <p:spPr>
            <a:xfrm>
              <a:off x="1714206" y="920891"/>
              <a:ext cx="1368626" cy="1375703"/>
            </a:xfrm>
            <a:custGeom>
              <a:avLst/>
              <a:gdLst>
                <a:gd name="connsiteX0" fmla="*/ 522269 w 1044473"/>
                <a:gd name="connsiteY0" fmla="*/ 171 h 1037537"/>
                <a:gd name="connsiteX1" fmla="*/ 1044299 w 1044473"/>
                <a:gd name="connsiteY1" fmla="*/ 530013 h 1037537"/>
                <a:gd name="connsiteX2" fmla="*/ 522269 w 1044473"/>
                <a:gd name="connsiteY2" fmla="*/ 1037382 h 1037537"/>
                <a:gd name="connsiteX3" fmla="*/ 175 w 1044473"/>
                <a:gd name="connsiteY3" fmla="*/ 507603 h 1037537"/>
                <a:gd name="connsiteX4" fmla="*/ 522269 w 1044473"/>
                <a:gd name="connsiteY4" fmla="*/ 171 h 10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472" h="1037537">
                  <a:moveTo>
                    <a:pt x="522269" y="171"/>
                  </a:moveTo>
                  <a:cubicBezTo>
                    <a:pt x="848049" y="7150"/>
                    <a:pt x="1051279" y="204168"/>
                    <a:pt x="1044299" y="530013"/>
                  </a:cubicBezTo>
                  <a:cubicBezTo>
                    <a:pt x="1037512" y="848431"/>
                    <a:pt x="825831" y="1043849"/>
                    <a:pt x="522269" y="1037382"/>
                  </a:cubicBezTo>
                  <a:cubicBezTo>
                    <a:pt x="188997" y="1030211"/>
                    <a:pt x="-6676" y="826021"/>
                    <a:pt x="175" y="507603"/>
                  </a:cubicBezTo>
                  <a:cubicBezTo>
                    <a:pt x="7154" y="181758"/>
                    <a:pt x="211215" y="-6488"/>
                    <a:pt x="522269" y="171"/>
                  </a:cubicBezTo>
                  <a:close/>
                </a:path>
              </a:pathLst>
            </a:custGeom>
            <a:ln w="28575">
              <a:solidFill>
                <a:schemeClr val="accent1"/>
              </a:solidFill>
            </a:ln>
          </p:spPr>
          <p:txBody>
            <a:bodyPr/>
            <a:lstStyle>
              <a:lvl1pPr marL="0" indent="0" algn="l" defTabSz="685800"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40" indent="-285750" algn="l" defTabSz="685800"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5000"/>
                </a:lnSpc>
                <a:spcBef>
                  <a:spcPct val="0"/>
                </a:spcBef>
                <a:spcAft>
                  <a:spcPts val="0"/>
                </a:spcAft>
                <a:buClrTx/>
                <a:buSzTx/>
                <a:buFont typeface="Arial" panose="020B0604020202020204" pitchFamily="34" charset="0"/>
                <a:buNone/>
                <a:tabLst/>
                <a:defRPr/>
              </a:pPr>
              <a:endParaRPr kumimoji="0" lang="en-US" sz="14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endParaRPr>
            </a:p>
          </p:txBody>
        </p:sp>
      </p:grpSp>
      <p:sp>
        <p:nvSpPr>
          <p:cNvPr id="11" name="Rectangle 10">
            <a:extLst>
              <a:ext uri="{FF2B5EF4-FFF2-40B4-BE49-F238E27FC236}">
                <a16:creationId xmlns:a16="http://schemas.microsoft.com/office/drawing/2014/main" id="{6FEC26DD-3648-0113-4A9C-371FB9DA320D}"/>
              </a:ext>
            </a:extLst>
          </p:cNvPr>
          <p:cNvSpPr/>
          <p:nvPr/>
        </p:nvSpPr>
        <p:spPr>
          <a:xfrm>
            <a:off x="0" y="2381729"/>
            <a:ext cx="9144000" cy="1198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Verdana"/>
              <a:ea typeface="Verdana"/>
              <a:cs typeface="Arial"/>
            </a:endParaRPr>
          </a:p>
        </p:txBody>
      </p:sp>
      <p:sp>
        <p:nvSpPr>
          <p:cNvPr id="4" name="Footer Placeholder 4">
            <a:extLst>
              <a:ext uri="{FF2B5EF4-FFF2-40B4-BE49-F238E27FC236}">
                <a16:creationId xmlns:a16="http://schemas.microsoft.com/office/drawing/2014/main" id="{2D4C4E5D-B124-B590-622E-2684FB82536A}"/>
              </a:ext>
            </a:extLst>
          </p:cNvPr>
          <p:cNvSpPr txBox="1"/>
          <p:nvPr/>
        </p:nvSpPr>
        <p:spPr>
          <a:xfrm>
            <a:off x="320676" y="4533395"/>
            <a:ext cx="8496300" cy="57499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ts val="300"/>
              </a:spcBef>
              <a:spcAft>
                <a:spcPts val="0"/>
              </a:spcAft>
              <a:buClr>
                <a:srgbClr val="2198DD"/>
              </a:buClr>
              <a:buSzTx/>
              <a:buFont typeface="Arial" panose="020B0604020202020204" pitchFamily="34" charset="0"/>
              <a:buNone/>
              <a:tabLst/>
              <a:defRPr/>
            </a:pP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a:p>
            <a:pPr marL="0" marR="0" lvl="0" indent="0" algn="l" defTabSz="685783" rtl="0" eaLnBrk="1" fontAlgn="auto" latinLnBrk="0" hangingPunct="1">
              <a:lnSpc>
                <a:spcPct val="90000"/>
              </a:lnSpc>
              <a:spcBef>
                <a:spcPts val="300"/>
              </a:spcBef>
              <a:spcAft>
                <a:spcPts val="0"/>
              </a:spcAft>
              <a:buClr>
                <a:srgbClr val="2198DD"/>
              </a:buClr>
              <a:buSzTx/>
              <a:buFont typeface="Arial" panose="020B0604020202020204" pitchFamily="34" charset="0"/>
              <a:buNone/>
              <a:tabLst/>
              <a:defRPr/>
            </a:pPr>
            <a:r>
              <a:rPr kumimoji="0" lang="de" sz="600" b="0" i="0" u="none" strike="noStrike" kern="1200" cap="none" spc="0" normalizeH="0" baseline="0" noProof="0" dirty="0">
                <a:ln>
                  <a:noFill/>
                </a:ln>
                <a:solidFill>
                  <a:srgbClr val="404040"/>
                </a:solidFill>
                <a:effectLst/>
                <a:uLnTx/>
                <a:uFillTx/>
                <a:latin typeface="+mn-lt"/>
                <a:ea typeface="Verdana"/>
                <a:cs typeface="Verdana"/>
              </a:rPr>
              <a:t>klin.: klinisch; T1D: Typ-1-Diabetes. * Das Risiko erhöht sich bei Menschen mit mehreren Verwandten 1. Grades (±HLA-Risikoallelen) oder einem betroffenen eineiigen Zwilling.</a:t>
            </a:r>
            <a:r>
              <a:rPr kumimoji="0" lang="de" sz="600" b="0" i="0" u="none" strike="noStrike" kern="1200" cap="none" spc="0" normalizeH="0" baseline="30000" noProof="0" dirty="0">
                <a:ln>
                  <a:noFill/>
                </a:ln>
                <a:solidFill>
                  <a:srgbClr val="404040"/>
                </a:solidFill>
                <a:effectLst/>
                <a:uLnTx/>
                <a:uFillTx/>
                <a:latin typeface="+mn-lt"/>
                <a:ea typeface="Verdana"/>
                <a:cs typeface="Verdana"/>
              </a:rPr>
              <a:t>6</a:t>
            </a:r>
          </a:p>
          <a:p>
            <a:pPr marL="0" marR="0" lvl="0" indent="0" algn="l" defTabSz="685783" rtl="0" eaLnBrk="1" fontAlgn="auto" latinLnBrk="0" hangingPunct="1">
              <a:lnSpc>
                <a:spcPct val="90000"/>
              </a:lnSpc>
              <a:spcBef>
                <a:spcPts val="300"/>
              </a:spcBef>
              <a:spcAft>
                <a:spcPts val="0"/>
              </a:spcAft>
              <a:buClr>
                <a:srgbClr val="2198DD"/>
              </a:buClr>
              <a:buSzTx/>
              <a:buFont typeface="Arial" panose="020B0604020202020204" pitchFamily="34" charset="0"/>
              <a:buNone/>
              <a:tabLst/>
              <a:defRPr/>
            </a:pPr>
            <a:endParaRPr kumimoji="0" lang="it-IT" sz="100" b="0" i="0" u="none" strike="noStrike" kern="1200" cap="none" spc="0" normalizeH="0" baseline="30000" noProof="0" dirty="0">
              <a:ln>
                <a:noFill/>
              </a:ln>
              <a:solidFill>
                <a:srgbClr val="404040"/>
              </a:solidFill>
              <a:effectLst/>
              <a:uLnTx/>
              <a:uFillTx/>
              <a:latin typeface="+mn-lt"/>
              <a:ea typeface="Verdana"/>
              <a:cs typeface="Arial" panose="020B0604020202020204" pitchFamily="34" charset="0"/>
            </a:endParaRPr>
          </a:p>
          <a:p>
            <a:pPr marL="0" marR="0" lvl="0" indent="0" algn="l" defTabSz="914377" rtl="0" eaLnBrk="1" fontAlgn="auto" latinLnBrk="0" hangingPunct="1">
              <a:lnSpc>
                <a:spcPct val="100000"/>
              </a:lnSpc>
              <a:spcBef>
                <a:spcPct val="0"/>
              </a:spcBef>
              <a:spcAft>
                <a:spcPts val="0"/>
              </a:spcAft>
              <a:buClr>
                <a:srgbClr val="2198DD"/>
              </a:buClr>
              <a:buSzTx/>
              <a:buFont typeface="Arial" panose="020B0604020202020204" pitchFamily="34" charset="0"/>
              <a:buNone/>
              <a:tabLst/>
              <a:defRPr/>
            </a:pPr>
            <a:r>
              <a:rPr kumimoji="0" lang="de" sz="600" b="1" i="0" u="none" strike="noStrike" kern="1200" cap="none" spc="0" normalizeH="0" baseline="0" noProof="0" dirty="0">
                <a:ln>
                  <a:noFill/>
                </a:ln>
                <a:solidFill>
                  <a:srgbClr val="404040"/>
                </a:solidFill>
                <a:effectLst/>
                <a:uLnTx/>
                <a:uFillTx/>
                <a:latin typeface="+mn-lt"/>
                <a:ea typeface="Verdana"/>
                <a:cs typeface="Verdana"/>
              </a:rPr>
              <a:t>1. </a:t>
            </a:r>
            <a:r>
              <a:rPr kumimoji="0" lang="de" sz="600" b="0" i="0" u="none" strike="noStrike" kern="1200" cap="none" spc="0" normalizeH="0" baseline="0" noProof="0" dirty="0">
                <a:ln>
                  <a:noFill/>
                </a:ln>
                <a:solidFill>
                  <a:srgbClr val="404040"/>
                </a:solidFill>
                <a:effectLst/>
                <a:uLnTx/>
                <a:uFillTx/>
                <a:latin typeface="+mn-lt"/>
                <a:ea typeface="Verdana"/>
                <a:cs typeface="Verdana"/>
              </a:rPr>
              <a:t>Redondo MJ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 Diabetologia</a:t>
            </a:r>
            <a:r>
              <a:rPr kumimoji="0" lang="de" sz="600" b="0" i="0" u="none" strike="noStrike" kern="1200" cap="none" spc="0" normalizeH="0" baseline="0" noProof="0" dirty="0">
                <a:ln>
                  <a:noFill/>
                </a:ln>
                <a:solidFill>
                  <a:srgbClr val="404040"/>
                </a:solidFill>
                <a:effectLst/>
                <a:uLnTx/>
                <a:uFillTx/>
                <a:latin typeface="+mn-lt"/>
                <a:ea typeface="Verdana"/>
                <a:cs typeface="Verdana"/>
              </a:rPr>
              <a:t> 2001; 44: 354</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62. </a:t>
            </a:r>
            <a:r>
              <a:rPr kumimoji="0" lang="de" sz="600" b="1" i="0" u="none" strike="noStrike" kern="1200" cap="none" spc="0" normalizeH="0" baseline="0" noProof="0" dirty="0">
                <a:ln>
                  <a:noFill/>
                </a:ln>
                <a:solidFill>
                  <a:srgbClr val="404040"/>
                </a:solidFill>
                <a:effectLst/>
                <a:uLnTx/>
                <a:uFillTx/>
                <a:latin typeface="+mn-lt"/>
                <a:ea typeface="Verdana"/>
                <a:cs typeface="Verdana"/>
              </a:rPr>
              <a:t>2.</a:t>
            </a:r>
            <a:r>
              <a:rPr kumimoji="0" lang="de" sz="600" b="0" i="0" u="none" strike="noStrike" kern="1200" cap="none" spc="0" normalizeH="0" baseline="0" noProof="0" dirty="0">
                <a:ln>
                  <a:noFill/>
                </a:ln>
                <a:solidFill>
                  <a:srgbClr val="404040"/>
                </a:solidFill>
                <a:effectLst/>
                <a:uLnTx/>
                <a:uFillTx/>
                <a:latin typeface="+mn-lt"/>
                <a:ea typeface="Verdana"/>
                <a:cs typeface="Verdana"/>
              </a:rPr>
              <a:t> Kaprio J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 Diabetologia</a:t>
            </a:r>
            <a:r>
              <a:rPr kumimoji="0" lang="de" sz="600" b="0" i="0" u="none" strike="noStrike" kern="1200" cap="none" spc="0" normalizeH="0" baseline="0" noProof="0" dirty="0">
                <a:ln>
                  <a:noFill/>
                </a:ln>
                <a:solidFill>
                  <a:srgbClr val="404040"/>
                </a:solidFill>
                <a:effectLst/>
                <a:uLnTx/>
                <a:uFillTx/>
                <a:latin typeface="+mn-lt"/>
                <a:ea typeface="Verdana"/>
                <a:cs typeface="Verdana"/>
              </a:rPr>
              <a:t> 1992; 35: 1060</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7. </a:t>
            </a:r>
            <a:r>
              <a:rPr kumimoji="0" lang="de" sz="600" b="1" i="0" u="none" strike="noStrike" kern="1200" cap="none" spc="0" normalizeH="0" baseline="0" noProof="0" dirty="0">
                <a:ln>
                  <a:noFill/>
                </a:ln>
                <a:solidFill>
                  <a:srgbClr val="404040"/>
                </a:solidFill>
                <a:effectLst/>
                <a:uLnTx/>
                <a:uFillTx/>
                <a:latin typeface="+mn-lt"/>
                <a:ea typeface="Verdana"/>
                <a:cs typeface="Verdana"/>
              </a:rPr>
              <a:t>3.</a:t>
            </a:r>
            <a:r>
              <a:rPr kumimoji="0" lang="de" sz="600" b="0" i="0" u="none" strike="noStrike" kern="1200" cap="none" spc="0" normalizeH="0" baseline="0" noProof="0" dirty="0">
                <a:ln>
                  <a:noFill/>
                </a:ln>
                <a:solidFill>
                  <a:srgbClr val="404040"/>
                </a:solidFill>
                <a:effectLst/>
                <a:uLnTx/>
                <a:uFillTx/>
                <a:latin typeface="+mn-lt"/>
                <a:ea typeface="Verdana"/>
                <a:cs typeface="Verdana"/>
              </a:rPr>
              <a:t> Hyttinen V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 Diabetes</a:t>
            </a:r>
            <a:r>
              <a:rPr kumimoji="0" lang="de" sz="600" b="0" i="0" u="none" strike="noStrike" kern="1200" cap="none" spc="0" normalizeH="0" baseline="0" noProof="0" dirty="0">
                <a:ln>
                  <a:noFill/>
                </a:ln>
                <a:solidFill>
                  <a:srgbClr val="404040"/>
                </a:solidFill>
                <a:effectLst/>
                <a:uLnTx/>
                <a:uFillTx/>
                <a:latin typeface="+mn-lt"/>
                <a:ea typeface="Verdana"/>
                <a:cs typeface="Verdana"/>
              </a:rPr>
              <a:t> 2003; 52: 1052</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5. </a:t>
            </a:r>
            <a:r>
              <a:rPr kumimoji="0" lang="de" sz="600" b="1" i="0" u="none" strike="noStrike" kern="1200" cap="none" spc="0" normalizeH="0" baseline="0" noProof="0" dirty="0">
                <a:ln>
                  <a:noFill/>
                </a:ln>
                <a:solidFill>
                  <a:srgbClr val="404040"/>
                </a:solidFill>
                <a:effectLst/>
                <a:uLnTx/>
                <a:uFillTx/>
                <a:latin typeface="+mn-lt"/>
                <a:ea typeface="Verdana"/>
                <a:cs typeface="Verdana"/>
              </a:rPr>
              <a:t>4.</a:t>
            </a:r>
            <a:r>
              <a:rPr kumimoji="0" lang="de" sz="600" b="0" i="0" u="none" strike="noStrike" kern="1200" cap="none" spc="0" normalizeH="0" baseline="0" noProof="0" dirty="0">
                <a:ln>
                  <a:noFill/>
                </a:ln>
                <a:solidFill>
                  <a:srgbClr val="404040"/>
                </a:solidFill>
                <a:effectLst/>
                <a:uLnTx/>
                <a:uFillTx/>
                <a:latin typeface="+mn-lt"/>
                <a:ea typeface="Verdana"/>
                <a:cs typeface="Verdana"/>
              </a:rPr>
              <a:t> Hjort R et al. </a:t>
            </a:r>
            <a:r>
              <a:rPr kumimoji="0" lang="de" sz="600" b="0" i="1" u="none" strike="noStrike" kern="1200" cap="none" spc="0" normalizeH="0" baseline="0" noProof="0" dirty="0">
                <a:ln>
                  <a:noFill/>
                </a:ln>
                <a:solidFill>
                  <a:srgbClr val="404040"/>
                </a:solidFill>
                <a:effectLst/>
                <a:uLnTx/>
                <a:uFillTx/>
                <a:latin typeface="+mn-lt"/>
                <a:ea typeface="Verdana"/>
                <a:cs typeface="Verdana"/>
              </a:rPr>
              <a:t>Diabetes Metab</a:t>
            </a:r>
            <a:r>
              <a:rPr kumimoji="0" lang="de" sz="600" b="0" i="0" u="none" strike="noStrike" kern="1200" cap="none" spc="0" normalizeH="0" baseline="0" noProof="0" dirty="0">
                <a:ln>
                  <a:noFill/>
                </a:ln>
                <a:solidFill>
                  <a:srgbClr val="404040"/>
                </a:solidFill>
                <a:effectLst/>
                <a:uLnTx/>
                <a:uFillTx/>
                <a:latin typeface="+mn-lt"/>
                <a:ea typeface="Verdana"/>
                <a:cs typeface="Verdana"/>
              </a:rPr>
              <a:t> 2017; 43: 536</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42.               </a:t>
            </a:r>
            <a:r>
              <a:rPr kumimoji="0" lang="de" sz="600" b="1" i="0" u="none" strike="noStrike" kern="1200" cap="none" spc="0" normalizeH="0" baseline="0" noProof="0" dirty="0">
                <a:ln>
                  <a:noFill/>
                </a:ln>
                <a:solidFill>
                  <a:srgbClr val="404040"/>
                </a:solidFill>
                <a:effectLst/>
                <a:uLnTx/>
                <a:uFillTx/>
                <a:latin typeface="+mn-lt"/>
                <a:ea typeface="Verdana"/>
                <a:cs typeface="Verdana"/>
              </a:rPr>
              <a:t>5.</a:t>
            </a:r>
            <a:r>
              <a:rPr kumimoji="0" lang="de" sz="600" b="0" i="0" u="none" strike="noStrike" kern="1200" cap="none" spc="0" normalizeH="0" baseline="0" noProof="0" dirty="0">
                <a:ln>
                  <a:noFill/>
                </a:ln>
                <a:solidFill>
                  <a:srgbClr val="404040"/>
                </a:solidFill>
                <a:effectLst/>
                <a:uLnTx/>
                <a:uFillTx/>
                <a:latin typeface="+mn-lt"/>
                <a:ea typeface="Verdana"/>
                <a:cs typeface="Verdana"/>
              </a:rPr>
              <a:t> Hemminki K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 Diabetologia</a:t>
            </a:r>
            <a:r>
              <a:rPr kumimoji="0" lang="de" sz="600" b="0" i="0" u="none" strike="noStrike" kern="1200" cap="none" spc="0" normalizeH="0" baseline="0" noProof="0" dirty="0">
                <a:ln>
                  <a:noFill/>
                </a:ln>
                <a:solidFill>
                  <a:srgbClr val="404040"/>
                </a:solidFill>
                <a:effectLst/>
                <a:uLnTx/>
                <a:uFillTx/>
                <a:latin typeface="+mn-lt"/>
                <a:ea typeface="Verdana"/>
                <a:cs typeface="Verdana"/>
              </a:rPr>
              <a:t> 2009; 52: 1820</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8. </a:t>
            </a:r>
            <a:r>
              <a:rPr kumimoji="0" lang="de" sz="600" b="1" i="0" u="none" strike="noStrike" kern="1200" cap="none" spc="0" normalizeH="0" baseline="0" noProof="0" dirty="0">
                <a:ln>
                  <a:noFill/>
                </a:ln>
                <a:solidFill>
                  <a:srgbClr val="404040"/>
                </a:solidFill>
                <a:effectLst/>
                <a:uLnTx/>
                <a:uFillTx/>
                <a:latin typeface="+mn-lt"/>
                <a:ea typeface="Verdana"/>
                <a:cs typeface="Verdana"/>
              </a:rPr>
              <a:t>6. </a:t>
            </a:r>
            <a:r>
              <a:rPr kumimoji="0" lang="de" sz="600" b="0" i="0" u="none" strike="noStrike" kern="1200" cap="none" spc="0" normalizeH="0" baseline="0" noProof="0" dirty="0">
                <a:ln>
                  <a:noFill/>
                </a:ln>
                <a:solidFill>
                  <a:srgbClr val="404040"/>
                </a:solidFill>
                <a:effectLst/>
                <a:uLnTx/>
                <a:uFillTx/>
                <a:latin typeface="+mn-lt"/>
                <a:ea typeface="Verdana"/>
                <a:cs typeface="Verdana"/>
              </a:rPr>
              <a:t>Ziegler AG &amp; Nepom GT. </a:t>
            </a:r>
            <a:r>
              <a:rPr kumimoji="0" lang="de" sz="600" b="0" i="1" u="none" strike="noStrike" kern="1200" cap="none" spc="0" normalizeH="0" baseline="0" noProof="0" dirty="0">
                <a:ln>
                  <a:noFill/>
                </a:ln>
                <a:solidFill>
                  <a:srgbClr val="404040"/>
                </a:solidFill>
                <a:effectLst/>
                <a:uLnTx/>
                <a:uFillTx/>
                <a:latin typeface="+mn-lt"/>
                <a:ea typeface="Verdana"/>
                <a:cs typeface="Verdana"/>
              </a:rPr>
              <a:t>Immunity</a:t>
            </a:r>
            <a:r>
              <a:rPr kumimoji="0" lang="de" sz="600" b="0" i="0" u="none" strike="noStrike" kern="1200" cap="none" spc="0" normalizeH="0" baseline="0" noProof="0" dirty="0">
                <a:ln>
                  <a:noFill/>
                </a:ln>
                <a:solidFill>
                  <a:srgbClr val="404040"/>
                </a:solidFill>
                <a:effectLst/>
                <a:uLnTx/>
                <a:uFillTx/>
                <a:latin typeface="+mn-lt"/>
                <a:ea typeface="Verdana"/>
                <a:cs typeface="Verdana"/>
              </a:rPr>
              <a:t> 2010; 32: 468</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78. </a:t>
            </a:r>
            <a:r>
              <a:rPr kumimoji="0" lang="de" sz="600" b="1" i="0" u="none" strike="noStrike" kern="1200" cap="none" spc="0" normalizeH="0" baseline="0" noProof="0" dirty="0">
                <a:ln>
                  <a:noFill/>
                </a:ln>
                <a:solidFill>
                  <a:srgbClr val="404040"/>
                </a:solidFill>
                <a:effectLst/>
                <a:uLnTx/>
                <a:uFillTx/>
                <a:latin typeface="+mn-lt"/>
                <a:ea typeface="Verdana"/>
                <a:cs typeface="Verdana"/>
              </a:rPr>
              <a:t>7.</a:t>
            </a:r>
            <a:r>
              <a:rPr kumimoji="0" lang="de" sz="600" b="0" i="0" u="none" strike="noStrike" kern="1200" cap="none" spc="0" normalizeH="0" baseline="0" noProof="0" dirty="0">
                <a:ln>
                  <a:noFill/>
                </a:ln>
                <a:solidFill>
                  <a:srgbClr val="404040"/>
                </a:solidFill>
                <a:effectLst/>
                <a:uLnTx/>
                <a:uFillTx/>
                <a:latin typeface="+mn-lt"/>
                <a:ea typeface="Verdana"/>
                <a:cs typeface="Verdana"/>
              </a:rPr>
              <a:t> Vonmer L &amp; Kahaly GJ. </a:t>
            </a:r>
            <a:r>
              <a:rPr kumimoji="0" lang="de" sz="600" b="0" i="1" u="none" strike="noStrike" kern="1200" cap="none" spc="0" normalizeH="0" baseline="0" noProof="0" dirty="0">
                <a:ln>
                  <a:noFill/>
                </a:ln>
                <a:solidFill>
                  <a:srgbClr val="404040"/>
                </a:solidFill>
                <a:effectLst/>
                <a:uLnTx/>
                <a:uFillTx/>
                <a:latin typeface="+mn-lt"/>
                <a:ea typeface="Verdana"/>
                <a:cs typeface="Verdana"/>
              </a:rPr>
              <a:t>Front</a:t>
            </a:r>
            <a:r>
              <a:rPr kumimoji="0" lang="de" sz="600" b="0" i="0" u="none" strike="noStrike" kern="1200" cap="none" spc="0" normalizeH="0" baseline="0" noProof="0" dirty="0">
                <a:ln>
                  <a:noFill/>
                </a:ln>
                <a:solidFill>
                  <a:srgbClr val="404040"/>
                </a:solidFill>
                <a:effectLst/>
                <a:uLnTx/>
                <a:uFillTx/>
                <a:latin typeface="+mn-lt"/>
                <a:ea typeface="Verdana"/>
                <a:cs typeface="Verdana"/>
              </a:rPr>
              <a:t> </a:t>
            </a:r>
            <a:r>
              <a:rPr kumimoji="0" lang="de" sz="600" b="0" i="1" u="none" strike="noStrike" kern="1200" cap="none" spc="0" normalizeH="0" baseline="0" noProof="0" dirty="0">
                <a:ln>
                  <a:noFill/>
                </a:ln>
                <a:solidFill>
                  <a:srgbClr val="404040"/>
                </a:solidFill>
                <a:effectLst/>
                <a:uLnTx/>
                <a:uFillTx/>
                <a:latin typeface="+mn-lt"/>
                <a:ea typeface="Verdana"/>
                <a:cs typeface="Verdana"/>
              </a:rPr>
              <a:t>Endocrinol (Lausanne) </a:t>
            </a:r>
            <a:r>
              <a:rPr kumimoji="0" lang="de" sz="600" b="0" i="0" u="none" strike="noStrike" kern="1200" cap="none" spc="0" normalizeH="0" baseline="0" noProof="0" dirty="0">
                <a:ln>
                  <a:noFill/>
                </a:ln>
                <a:solidFill>
                  <a:srgbClr val="404040"/>
                </a:solidFill>
                <a:effectLst/>
                <a:uLnTx/>
                <a:uFillTx/>
                <a:latin typeface="+mn-lt"/>
                <a:ea typeface="Verdana"/>
                <a:cs typeface="Verdana"/>
              </a:rPr>
              <a:t>2021; 12: 618213. </a:t>
            </a:r>
            <a:r>
              <a:rPr kumimoji="0" lang="de" sz="600" b="1" i="0" u="none" strike="noStrike" kern="1200" cap="none" spc="0" normalizeH="0" baseline="0" noProof="0" dirty="0">
                <a:ln>
                  <a:noFill/>
                </a:ln>
                <a:solidFill>
                  <a:srgbClr val="404040"/>
                </a:solidFill>
                <a:effectLst/>
                <a:uLnTx/>
                <a:uFillTx/>
                <a:latin typeface="+mn-lt"/>
                <a:ea typeface="Verdana"/>
                <a:cs typeface="Verdana"/>
              </a:rPr>
              <a:t>8.</a:t>
            </a:r>
            <a:r>
              <a:rPr kumimoji="0" lang="de" sz="600" b="0" i="0" u="none" strike="noStrike" kern="1200" cap="none" spc="0" normalizeH="0" baseline="0" noProof="0" dirty="0">
                <a:ln>
                  <a:noFill/>
                </a:ln>
                <a:solidFill>
                  <a:srgbClr val="404040"/>
                </a:solidFill>
                <a:effectLst/>
                <a:uLnTx/>
                <a:uFillTx/>
                <a:latin typeface="+mn-lt"/>
                <a:ea typeface="Verdana"/>
                <a:cs typeface="Verdana"/>
              </a:rPr>
              <a:t> Hughes JW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a:t>
            </a:r>
            <a:r>
              <a:rPr kumimoji="0" lang="de" sz="600" b="0" i="0" u="none" strike="noStrike" kern="1200" cap="none" spc="0" normalizeH="0" baseline="0" noProof="0" dirty="0">
                <a:ln>
                  <a:noFill/>
                </a:ln>
                <a:solidFill>
                  <a:srgbClr val="404040"/>
                </a:solidFill>
                <a:effectLst/>
                <a:uLnTx/>
                <a:uFillTx/>
                <a:latin typeface="+mn-lt"/>
                <a:ea typeface="Verdana"/>
                <a:cs typeface="Verdana"/>
              </a:rPr>
              <a:t> </a:t>
            </a:r>
            <a:r>
              <a:rPr kumimoji="0" lang="de" sz="600" b="0" i="1" u="none" strike="noStrike" kern="1200" cap="none" spc="0" normalizeH="0" baseline="0" noProof="0" dirty="0">
                <a:ln>
                  <a:noFill/>
                </a:ln>
                <a:solidFill>
                  <a:srgbClr val="404040"/>
                </a:solidFill>
                <a:effectLst/>
                <a:uLnTx/>
                <a:uFillTx/>
                <a:latin typeface="+mn-lt"/>
                <a:ea typeface="Verdana"/>
                <a:cs typeface="Verdana"/>
              </a:rPr>
              <a:t>J Clin Endocrinol Metab</a:t>
            </a:r>
            <a:r>
              <a:rPr kumimoji="0" lang="de" sz="600" b="0" i="0" u="none" strike="noStrike" kern="1200" cap="none" spc="0" normalizeH="0" baseline="0" noProof="0" dirty="0">
                <a:ln>
                  <a:noFill/>
                </a:ln>
                <a:solidFill>
                  <a:srgbClr val="404040"/>
                </a:solidFill>
                <a:effectLst/>
                <a:uLnTx/>
                <a:uFillTx/>
                <a:latin typeface="+mn-lt"/>
                <a:ea typeface="Verdana"/>
                <a:cs typeface="Verdana"/>
              </a:rPr>
              <a:t> 2016; 101: 4931</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7. </a:t>
            </a:r>
            <a:r>
              <a:rPr kumimoji="0" lang="de" sz="600" b="1" i="0" u="none" strike="noStrike" kern="1200" cap="none" spc="0" normalizeH="0" baseline="0" noProof="0" dirty="0">
                <a:ln>
                  <a:noFill/>
                </a:ln>
                <a:solidFill>
                  <a:srgbClr val="404040"/>
                </a:solidFill>
                <a:effectLst/>
                <a:uLnTx/>
                <a:uFillTx/>
                <a:latin typeface="+mn-lt"/>
                <a:ea typeface="Verdana"/>
                <a:cs typeface="Verdana"/>
              </a:rPr>
              <a:t>9.</a:t>
            </a:r>
            <a:r>
              <a:rPr kumimoji="0" lang="de" sz="600" b="0" i="0" u="none" strike="noStrike" kern="1200" cap="none" spc="0" normalizeH="0" baseline="0" noProof="0" dirty="0">
                <a:ln>
                  <a:noFill/>
                </a:ln>
                <a:solidFill>
                  <a:srgbClr val="404040"/>
                </a:solidFill>
                <a:effectLst/>
                <a:uLnTx/>
                <a:uFillTx/>
                <a:latin typeface="+mn-lt"/>
                <a:ea typeface="Verdana"/>
                <a:cs typeface="Verdana"/>
              </a:rPr>
              <a:t> Krzewska A &amp; Ben-Skowronek I. </a:t>
            </a:r>
            <a:r>
              <a:rPr kumimoji="0" lang="de" sz="600" b="0" i="1" u="none" strike="noStrike" kern="1200" cap="none" spc="0" normalizeH="0" baseline="0" noProof="0" dirty="0">
                <a:ln>
                  <a:noFill/>
                </a:ln>
                <a:solidFill>
                  <a:srgbClr val="404040"/>
                </a:solidFill>
                <a:effectLst/>
                <a:uLnTx/>
                <a:uFillTx/>
                <a:latin typeface="+mn-lt"/>
                <a:ea typeface="Verdana"/>
                <a:cs typeface="Verdana"/>
              </a:rPr>
              <a:t>Biomed Res Int</a:t>
            </a:r>
            <a:r>
              <a:rPr kumimoji="0" lang="de" sz="600" b="0" i="0" u="none" strike="noStrike" kern="1200" cap="none" spc="0" normalizeH="0" baseline="0" noProof="0" dirty="0">
                <a:ln>
                  <a:noFill/>
                </a:ln>
                <a:solidFill>
                  <a:srgbClr val="404040"/>
                </a:solidFill>
                <a:effectLst/>
                <a:uLnTx/>
                <a:uFillTx/>
                <a:latin typeface="+mn-lt"/>
                <a:ea typeface="Verdana"/>
                <a:cs typeface="Verdana"/>
              </a:rPr>
              <a:t> 2016; 2016: 6219730.</a:t>
            </a:r>
          </a:p>
        </p:txBody>
      </p:sp>
      <p:sp>
        <p:nvSpPr>
          <p:cNvPr id="66" name="TextBox 65">
            <a:extLst>
              <a:ext uri="{FF2B5EF4-FFF2-40B4-BE49-F238E27FC236}">
                <a16:creationId xmlns:a16="http://schemas.microsoft.com/office/drawing/2014/main" id="{50E51F14-FE51-F264-6BD9-56C0A784CAE7}"/>
              </a:ext>
            </a:extLst>
          </p:cNvPr>
          <p:cNvSpPr txBox="1"/>
          <p:nvPr/>
        </p:nvSpPr>
        <p:spPr>
          <a:xfrm>
            <a:off x="0" y="2700720"/>
            <a:ext cx="4300877" cy="276999"/>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200" b="1" u="none" strike="noStrike" kern="1200" cap="none" spc="0" normalizeH="0" baseline="0" noProof="0">
                <a:ln>
                  <a:noFill/>
                </a:ln>
                <a:solidFill>
                  <a:srgbClr val="7030A0"/>
                </a:solidFill>
                <a:effectLst/>
                <a:uLnTx/>
                <a:uFillTx/>
                <a:ea typeface="Georgia"/>
                <a:cs typeface="Georgia"/>
              </a:rPr>
              <a:t>Klin. Manifestation im Kindesalter</a:t>
            </a:r>
            <a:endParaRPr kumimoji="0" lang="en-US" sz="1200" b="1" u="none" strike="noStrike" kern="1200" cap="none" spc="0" normalizeH="0" baseline="30000" noProof="0">
              <a:ln>
                <a:noFill/>
              </a:ln>
              <a:solidFill>
                <a:srgbClr val="7030A0"/>
              </a:solidFill>
              <a:effectLst/>
              <a:uLnTx/>
              <a:uFillTx/>
              <a:ea typeface="Verdana" panose="020B0604030504040204" pitchFamily="34" charset="0"/>
              <a:cs typeface="Arial"/>
            </a:endParaRPr>
          </a:p>
        </p:txBody>
      </p:sp>
      <p:sp>
        <p:nvSpPr>
          <p:cNvPr id="67" name="TextBox 66">
            <a:extLst>
              <a:ext uri="{FF2B5EF4-FFF2-40B4-BE49-F238E27FC236}">
                <a16:creationId xmlns:a16="http://schemas.microsoft.com/office/drawing/2014/main" id="{F97205F1-FD3A-4F8C-C0F4-87DA271DB0FC}"/>
              </a:ext>
            </a:extLst>
          </p:cNvPr>
          <p:cNvSpPr txBox="1"/>
          <p:nvPr/>
        </p:nvSpPr>
        <p:spPr>
          <a:xfrm>
            <a:off x="4916132" y="2695584"/>
            <a:ext cx="4040634" cy="276999"/>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200" b="1" u="none" strike="noStrike" kern="1200" cap="none" spc="0" normalizeH="0" baseline="0" noProof="0">
                <a:ln>
                  <a:noFill/>
                </a:ln>
                <a:solidFill>
                  <a:srgbClr val="7030A0"/>
                </a:solidFill>
                <a:effectLst/>
                <a:uLnTx/>
                <a:uFillTx/>
                <a:ea typeface="Georgia"/>
                <a:cs typeface="Georgia"/>
              </a:rPr>
              <a:t>Klin. Manifestation im Erwachsenenalter</a:t>
            </a:r>
            <a:endParaRPr kumimoji="0" lang="en-US" sz="1200" b="1" u="none" strike="noStrike" kern="1200" cap="none" spc="0" normalizeH="0" baseline="30000" noProof="0">
              <a:ln>
                <a:noFill/>
              </a:ln>
              <a:solidFill>
                <a:srgbClr val="7030A0"/>
              </a:solidFill>
              <a:effectLst/>
              <a:uLnTx/>
              <a:uFillTx/>
              <a:ea typeface="Verdana" panose="020B0604030504040204" pitchFamily="34" charset="0"/>
              <a:cs typeface="Arial"/>
            </a:endParaRPr>
          </a:p>
        </p:txBody>
      </p:sp>
      <p:sp>
        <p:nvSpPr>
          <p:cNvPr id="36" name="Textfeld 35">
            <a:extLst>
              <a:ext uri="{FF2B5EF4-FFF2-40B4-BE49-F238E27FC236}">
                <a16:creationId xmlns:a16="http://schemas.microsoft.com/office/drawing/2014/main" id="{F403A0D2-D748-5752-FC36-DE541F732F2D}"/>
              </a:ext>
            </a:extLst>
          </p:cNvPr>
          <p:cNvSpPr txBox="1"/>
          <p:nvPr/>
        </p:nvSpPr>
        <p:spPr>
          <a:xfrm>
            <a:off x="1412291" y="2956249"/>
            <a:ext cx="1288209" cy="307777"/>
          </a:xfrm>
          <a:prstGeom prst="rect">
            <a:avLst/>
          </a:prstGeom>
          <a:noFill/>
        </p:spPr>
        <p:txBody>
          <a:bodyPr wrap="square">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 sz="1400" b="1" i="0" u="none" strike="noStrike" kern="1200" cap="none" spc="0" normalizeH="0" baseline="0" noProof="0">
                <a:ln>
                  <a:noFill/>
                </a:ln>
                <a:solidFill>
                  <a:srgbClr val="7030A0"/>
                </a:solidFill>
                <a:effectLst/>
                <a:uLnTx/>
                <a:uFillTx/>
                <a:ea typeface="Verdana"/>
                <a:cs typeface="Verdana"/>
              </a:rPr>
              <a:t>40–70 %</a:t>
            </a:r>
            <a:endParaRPr kumimoji="0" lang="en-US" sz="1400" b="1" i="0" u="none" strike="noStrike" kern="1200" cap="none" spc="0" normalizeH="0" baseline="30000" noProof="0">
              <a:ln>
                <a:noFill/>
              </a:ln>
              <a:solidFill>
                <a:srgbClr val="7030A0"/>
              </a:solidFill>
              <a:effectLst/>
              <a:uLnTx/>
              <a:uFillTx/>
              <a:ea typeface="Verdana" panose="020B0604030504040204" pitchFamily="34" charset="0"/>
              <a:cs typeface="Arial"/>
            </a:endParaRPr>
          </a:p>
        </p:txBody>
      </p:sp>
      <p:sp>
        <p:nvSpPr>
          <p:cNvPr id="43" name="Textfeld 42">
            <a:extLst>
              <a:ext uri="{FF2B5EF4-FFF2-40B4-BE49-F238E27FC236}">
                <a16:creationId xmlns:a16="http://schemas.microsoft.com/office/drawing/2014/main" id="{ABC32EAC-AD16-56D4-8493-9CCBB682DD2E}"/>
              </a:ext>
            </a:extLst>
          </p:cNvPr>
          <p:cNvSpPr txBox="1"/>
          <p:nvPr/>
        </p:nvSpPr>
        <p:spPr>
          <a:xfrm>
            <a:off x="6438251" y="2956249"/>
            <a:ext cx="1570164" cy="307777"/>
          </a:xfrm>
          <a:prstGeom prst="rect">
            <a:avLst/>
          </a:prstGeom>
          <a:noFill/>
        </p:spPr>
        <p:txBody>
          <a:bodyPr wrap="square">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 sz="1400" b="1" i="0" u="none" strike="noStrike" kern="1200" cap="none" spc="0" normalizeH="0" baseline="0" noProof="0">
                <a:ln>
                  <a:noFill/>
                </a:ln>
                <a:solidFill>
                  <a:srgbClr val="7030A0"/>
                </a:solidFill>
                <a:effectLst/>
                <a:uLnTx/>
                <a:uFillTx/>
                <a:ea typeface="Verdana"/>
                <a:cs typeface="Verdana"/>
              </a:rPr>
              <a:t>~ 6–23 %</a:t>
            </a:r>
            <a:endParaRPr kumimoji="0" lang="en-US" sz="1400" b="1" i="0" u="none" strike="noStrike" kern="1200" cap="none" spc="0" normalizeH="0" baseline="30000" noProof="0">
              <a:ln>
                <a:noFill/>
              </a:ln>
              <a:solidFill>
                <a:srgbClr val="7030A0"/>
              </a:solidFill>
              <a:effectLst/>
              <a:uLnTx/>
              <a:uFillTx/>
              <a:ea typeface="Verdana" panose="020B0604030504040204" pitchFamily="34" charset="0"/>
              <a:cs typeface="Arial"/>
            </a:endParaRPr>
          </a:p>
        </p:txBody>
      </p:sp>
      <p:sp>
        <p:nvSpPr>
          <p:cNvPr id="68" name="Textfeld 67">
            <a:extLst>
              <a:ext uri="{FF2B5EF4-FFF2-40B4-BE49-F238E27FC236}">
                <a16:creationId xmlns:a16="http://schemas.microsoft.com/office/drawing/2014/main" id="{2698D8CB-6158-16A8-F600-5220514FDA99}"/>
              </a:ext>
            </a:extLst>
          </p:cNvPr>
          <p:cNvSpPr txBox="1"/>
          <p:nvPr/>
        </p:nvSpPr>
        <p:spPr>
          <a:xfrm>
            <a:off x="1358215" y="3367850"/>
            <a:ext cx="1325895" cy="307777"/>
          </a:xfrm>
          <a:prstGeom prst="rect">
            <a:avLst/>
          </a:prstGeom>
          <a:noFill/>
        </p:spPr>
        <p:txBody>
          <a:bodyPr wrap="square">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 sz="1400" b="1" i="0" u="none" strike="noStrike" kern="1200" cap="none" spc="0" normalizeH="0" baseline="0" noProof="0">
                <a:ln>
                  <a:noFill/>
                </a:ln>
                <a:solidFill>
                  <a:srgbClr val="7030A0"/>
                </a:solidFill>
                <a:effectLst/>
                <a:uLnTx/>
                <a:uFillTx/>
                <a:ea typeface="Verdana"/>
                <a:cs typeface="Verdana"/>
              </a:rPr>
              <a:t>~ 10–20x</a:t>
            </a:r>
          </a:p>
        </p:txBody>
      </p:sp>
      <p:sp>
        <p:nvSpPr>
          <p:cNvPr id="72" name="Textfeld 71">
            <a:extLst>
              <a:ext uri="{FF2B5EF4-FFF2-40B4-BE49-F238E27FC236}">
                <a16:creationId xmlns:a16="http://schemas.microsoft.com/office/drawing/2014/main" id="{1C134795-AB81-8852-3007-EE553BD2A078}"/>
              </a:ext>
            </a:extLst>
          </p:cNvPr>
          <p:cNvSpPr txBox="1"/>
          <p:nvPr/>
        </p:nvSpPr>
        <p:spPr>
          <a:xfrm>
            <a:off x="6437171" y="3367602"/>
            <a:ext cx="1458390" cy="307777"/>
          </a:xfrm>
          <a:prstGeom prst="rect">
            <a:avLst/>
          </a:prstGeom>
          <a:noFill/>
        </p:spPr>
        <p:txBody>
          <a:bodyPr wrap="square">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 sz="1400" b="1" i="0" u="none" strike="noStrike" kern="1200" cap="none" spc="0" normalizeH="0" baseline="0" noProof="0">
                <a:ln>
                  <a:noFill/>
                </a:ln>
                <a:solidFill>
                  <a:srgbClr val="7030A0"/>
                </a:solidFill>
                <a:effectLst/>
                <a:uLnTx/>
                <a:uFillTx/>
                <a:ea typeface="Verdana"/>
                <a:cs typeface="Verdana"/>
              </a:rPr>
              <a:t>~ 1,5–6x</a:t>
            </a:r>
            <a:endParaRPr kumimoji="0" lang="de" sz="1400" b="1" i="0" u="none" strike="noStrike" kern="1200" cap="none" spc="0" normalizeH="0" baseline="30000" noProof="0">
              <a:ln>
                <a:noFill/>
              </a:ln>
              <a:solidFill>
                <a:srgbClr val="7030A0"/>
              </a:solidFill>
              <a:effectLst/>
              <a:uLnTx/>
              <a:uFillTx/>
              <a:ea typeface="Verdana"/>
              <a:cs typeface="Verdana"/>
            </a:endParaRPr>
          </a:p>
        </p:txBody>
      </p:sp>
      <p:grpSp>
        <p:nvGrpSpPr>
          <p:cNvPr id="98" name="Gruppieren 97">
            <a:extLst>
              <a:ext uri="{FF2B5EF4-FFF2-40B4-BE49-F238E27FC236}">
                <a16:creationId xmlns:a16="http://schemas.microsoft.com/office/drawing/2014/main" id="{3CE3E54A-4D08-C8C6-DAEB-FAA8BDB1433F}"/>
              </a:ext>
            </a:extLst>
          </p:cNvPr>
          <p:cNvGrpSpPr/>
          <p:nvPr/>
        </p:nvGrpSpPr>
        <p:grpSpPr>
          <a:xfrm>
            <a:off x="2700500" y="2979197"/>
            <a:ext cx="3737751" cy="261610"/>
            <a:chOff x="2700500" y="2979197"/>
            <a:chExt cx="3737751" cy="261610"/>
          </a:xfrm>
        </p:grpSpPr>
        <p:sp>
          <p:nvSpPr>
            <p:cNvPr id="76" name="Textfeld 75">
              <a:extLst>
                <a:ext uri="{FF2B5EF4-FFF2-40B4-BE49-F238E27FC236}">
                  <a16:creationId xmlns:a16="http://schemas.microsoft.com/office/drawing/2014/main" id="{2F5811C5-D400-3C2D-49F4-E8EB8B6F142F}"/>
                </a:ext>
              </a:extLst>
            </p:cNvPr>
            <p:cNvSpPr txBox="1"/>
            <p:nvPr/>
          </p:nvSpPr>
          <p:spPr>
            <a:xfrm>
              <a:off x="3019733" y="2979197"/>
              <a:ext cx="3119307" cy="261610"/>
            </a:xfrm>
            <a:prstGeom prst="rect">
              <a:avLst/>
            </a:prstGeom>
            <a:noFill/>
          </p:spPr>
          <p:txBody>
            <a:bodyPr wrap="square">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 sz="1100" b="0" i="0" u="none" strike="noStrike" kern="1200" cap="none" spc="0" normalizeH="0" baseline="0" noProof="0">
                  <a:ln>
                    <a:noFill/>
                  </a:ln>
                  <a:solidFill>
                    <a:srgbClr val="23004C"/>
                  </a:solidFill>
                  <a:effectLst/>
                  <a:uLnTx/>
                  <a:uFillTx/>
                  <a:ea typeface="Verdana"/>
                  <a:cs typeface="Verdana"/>
                </a:rPr>
                <a:t>Konkordanz bei eineiigen Zwillingen</a:t>
              </a:r>
              <a:r>
                <a:rPr kumimoji="0" lang="de" sz="1100" b="0" i="0" u="none" strike="noStrike" kern="1200" cap="none" spc="0" normalizeH="0" baseline="30000" noProof="0">
                  <a:ln>
                    <a:noFill/>
                  </a:ln>
                  <a:solidFill>
                    <a:srgbClr val="23004C"/>
                  </a:solidFill>
                  <a:effectLst/>
                  <a:uLnTx/>
                  <a:uFillTx/>
                  <a:ea typeface="Verdana"/>
                  <a:cs typeface="Verdana"/>
                </a:rPr>
                <a:t>1-3</a:t>
              </a:r>
            </a:p>
          </p:txBody>
        </p:sp>
        <p:cxnSp>
          <p:nvCxnSpPr>
            <p:cNvPr id="78" name="Straight Arrow Connector 8">
              <a:extLst>
                <a:ext uri="{FF2B5EF4-FFF2-40B4-BE49-F238E27FC236}">
                  <a16:creationId xmlns:a16="http://schemas.microsoft.com/office/drawing/2014/main" id="{6DE012D6-9929-82B1-E565-9A41002613EB}"/>
                </a:ext>
              </a:extLst>
            </p:cNvPr>
            <p:cNvCxnSpPr>
              <a:cxnSpLocks/>
              <a:stCxn id="76" idx="3"/>
              <a:endCxn id="43" idx="1"/>
            </p:cNvCxnSpPr>
            <p:nvPr/>
          </p:nvCxnSpPr>
          <p:spPr>
            <a:xfrm>
              <a:off x="6139040" y="3110002"/>
              <a:ext cx="299211" cy="136"/>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28">
              <a:extLst>
                <a:ext uri="{FF2B5EF4-FFF2-40B4-BE49-F238E27FC236}">
                  <a16:creationId xmlns:a16="http://schemas.microsoft.com/office/drawing/2014/main" id="{346FEA38-129A-7974-15F1-99EC056646F6}"/>
                </a:ext>
              </a:extLst>
            </p:cNvPr>
            <p:cNvCxnSpPr>
              <a:cxnSpLocks/>
              <a:stCxn id="76" idx="1"/>
              <a:endCxn id="36" idx="3"/>
            </p:cNvCxnSpPr>
            <p:nvPr/>
          </p:nvCxnSpPr>
          <p:spPr>
            <a:xfrm flipH="1">
              <a:off x="2700500" y="3110002"/>
              <a:ext cx="319233" cy="136"/>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6" name="Gruppieren 85">
            <a:extLst>
              <a:ext uri="{FF2B5EF4-FFF2-40B4-BE49-F238E27FC236}">
                <a16:creationId xmlns:a16="http://schemas.microsoft.com/office/drawing/2014/main" id="{22B4B173-4952-8E60-89CA-ECED52A8528A}"/>
              </a:ext>
            </a:extLst>
          </p:cNvPr>
          <p:cNvGrpSpPr/>
          <p:nvPr/>
        </p:nvGrpSpPr>
        <p:grpSpPr>
          <a:xfrm>
            <a:off x="2684110" y="3307712"/>
            <a:ext cx="3753061" cy="430887"/>
            <a:chOff x="2684110" y="3307712"/>
            <a:chExt cx="3753061" cy="430887"/>
          </a:xfrm>
        </p:grpSpPr>
        <p:cxnSp>
          <p:nvCxnSpPr>
            <p:cNvPr id="77" name="Straight Arrow Connector 21">
              <a:extLst>
                <a:ext uri="{FF2B5EF4-FFF2-40B4-BE49-F238E27FC236}">
                  <a16:creationId xmlns:a16="http://schemas.microsoft.com/office/drawing/2014/main" id="{3603363F-C00A-9096-81CB-D8D9242CC0AD}"/>
                </a:ext>
              </a:extLst>
            </p:cNvPr>
            <p:cNvCxnSpPr>
              <a:cxnSpLocks/>
              <a:stCxn id="85" idx="3"/>
              <a:endCxn id="72" idx="1"/>
            </p:cNvCxnSpPr>
            <p:nvPr/>
          </p:nvCxnSpPr>
          <p:spPr>
            <a:xfrm flipV="1">
              <a:off x="5967672" y="3521491"/>
              <a:ext cx="469499" cy="1665"/>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29">
              <a:extLst>
                <a:ext uri="{FF2B5EF4-FFF2-40B4-BE49-F238E27FC236}">
                  <a16:creationId xmlns:a16="http://schemas.microsoft.com/office/drawing/2014/main" id="{18BD55CA-6FD8-B2D4-2736-03CB27C5DBA5}"/>
                </a:ext>
              </a:extLst>
            </p:cNvPr>
            <p:cNvCxnSpPr>
              <a:cxnSpLocks/>
              <a:stCxn id="85" idx="1"/>
              <a:endCxn id="68" idx="3"/>
            </p:cNvCxnSpPr>
            <p:nvPr/>
          </p:nvCxnSpPr>
          <p:spPr>
            <a:xfrm flipH="1" flipV="1">
              <a:off x="2684110" y="3521739"/>
              <a:ext cx="506990" cy="141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85" name="Textfeld 84">
              <a:extLst>
                <a:ext uri="{FF2B5EF4-FFF2-40B4-BE49-F238E27FC236}">
                  <a16:creationId xmlns:a16="http://schemas.microsoft.com/office/drawing/2014/main" id="{B301D3DA-2A86-347C-913B-41E70886D859}"/>
                </a:ext>
              </a:extLst>
            </p:cNvPr>
            <p:cNvSpPr txBox="1"/>
            <p:nvPr/>
          </p:nvSpPr>
          <p:spPr>
            <a:xfrm>
              <a:off x="3191100" y="3307712"/>
              <a:ext cx="2776572" cy="430887"/>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 sz="1100" b="0" i="0" u="none" strike="noStrike" kern="1200" cap="none" spc="0" normalizeH="0" baseline="0" noProof="0">
                  <a:ln>
                    <a:noFill/>
                  </a:ln>
                  <a:solidFill>
                    <a:srgbClr val="23004C"/>
                  </a:solidFill>
                  <a:effectLst/>
                  <a:uLnTx/>
                  <a:uFillTx/>
                  <a:ea typeface="Verdana"/>
                  <a:cs typeface="Verdana"/>
                </a:rPr>
                <a:t>T1D-Risiko, wenn ein Verwandter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de" sz="1100" b="0" i="0" u="none" strike="noStrike" kern="1200" cap="none" spc="0" normalizeH="0" baseline="0" noProof="0">
                  <a:ln>
                    <a:noFill/>
                  </a:ln>
                  <a:solidFill>
                    <a:srgbClr val="23004C"/>
                  </a:solidFill>
                  <a:effectLst/>
                  <a:uLnTx/>
                  <a:uFillTx/>
                  <a:ea typeface="Verdana"/>
                  <a:cs typeface="Verdana"/>
                </a:rPr>
                <a:t>1. Grades T1D hat</a:t>
              </a:r>
              <a:r>
                <a:rPr kumimoji="0" lang="de" sz="1100" b="0" i="0" u="none" strike="noStrike" kern="1200" cap="none" spc="0" normalizeH="0" baseline="30000" noProof="0">
                  <a:ln>
                    <a:noFill/>
                  </a:ln>
                  <a:solidFill>
                    <a:srgbClr val="23004C"/>
                  </a:solidFill>
                  <a:effectLst/>
                  <a:uLnTx/>
                  <a:uFillTx/>
                  <a:ea typeface="Verdana"/>
                  <a:cs typeface="Verdana"/>
                </a:rPr>
                <a:t>4-6</a:t>
              </a:r>
              <a:endParaRPr kumimoji="0" lang="de-DE" sz="1200" b="0" i="0" u="none" strike="noStrike" kern="1200" cap="none" spc="0" normalizeH="0" baseline="0" noProof="0">
                <a:ln>
                  <a:noFill/>
                </a:ln>
                <a:solidFill>
                  <a:prstClr val="black"/>
                </a:solidFill>
                <a:effectLst/>
                <a:uLnTx/>
                <a:uFillTx/>
                <a:ea typeface="Verdana"/>
                <a:cs typeface="Arial"/>
              </a:endParaRPr>
            </a:p>
          </p:txBody>
        </p:sp>
      </p:grpSp>
      <p:sp>
        <p:nvSpPr>
          <p:cNvPr id="2" name="Rectangle: Rounded Corners 78">
            <a:extLst>
              <a:ext uri="{FF2B5EF4-FFF2-40B4-BE49-F238E27FC236}">
                <a16:creationId xmlns:a16="http://schemas.microsoft.com/office/drawing/2014/main" id="{3EEA2935-72C6-F157-3F31-F29686614801}"/>
              </a:ext>
            </a:extLst>
          </p:cNvPr>
          <p:cNvSpPr/>
          <p:nvPr/>
        </p:nvSpPr>
        <p:spPr>
          <a:xfrm>
            <a:off x="320676" y="3946032"/>
            <a:ext cx="8496300" cy="480355"/>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Klinische T1D-Manifestation im Kindes- und Erwachsenenalter tritt bei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Einzelpersonen</a:t>
            </a: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und in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Familien</a:t>
            </a: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gehäuft mit anderen Autoimmunerkrankungen</a:t>
            </a: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auf, darunter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Schilddrüsenerkrankungen</a:t>
            </a:r>
            <a:r>
              <a:rPr kumimoji="0" lang="de-DE" sz="11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und </a:t>
            </a:r>
            <a:r>
              <a:rPr kumimoji="0" lang="de-DE" sz="11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Zöliakie</a:t>
            </a:r>
            <a:r>
              <a:rPr kumimoji="0" lang="de-DE" sz="1100" i="0" u="none" strike="noStrike" kern="1200" cap="none" spc="0" normalizeH="0" baseline="3000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7-9</a:t>
            </a:r>
          </a:p>
        </p:txBody>
      </p:sp>
    </p:spTree>
    <p:extLst>
      <p:ext uri="{BB962C8B-B14F-4D97-AF65-F5344CB8AC3E}">
        <p14:creationId xmlns:p14="http://schemas.microsoft.com/office/powerpoint/2010/main" val="2673629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42D2C0-5F1F-F7C2-ACC5-DE40533E7008}"/>
            </a:ext>
          </a:extLst>
        </p:cNvPr>
        <p:cNvGrpSpPr/>
        <p:nvPr/>
      </p:nvGrpSpPr>
      <p:grpSpPr>
        <a:xfrm>
          <a:off x="0" y="0"/>
          <a:ext cx="0" cy="0"/>
          <a:chOff x="0" y="0"/>
          <a:chExt cx="0" cy="0"/>
        </a:xfrm>
      </p:grpSpPr>
      <p:sp>
        <p:nvSpPr>
          <p:cNvPr id="12" name="Textplatzhalter 9">
            <a:extLst>
              <a:ext uri="{FF2B5EF4-FFF2-40B4-BE49-F238E27FC236}">
                <a16:creationId xmlns:a16="http://schemas.microsoft.com/office/drawing/2014/main" id="{F4AE863D-E5CA-8B07-E62D-592CB2383698}"/>
              </a:ext>
            </a:extLst>
          </p:cNvPr>
          <p:cNvSpPr txBox="1">
            <a:spLocks/>
          </p:cNvSpPr>
          <p:nvPr/>
        </p:nvSpPr>
        <p:spPr>
          <a:xfrm>
            <a:off x="336309" y="114210"/>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Auftreten von T1D (definiert durch schweren Insulin-mangel und C-Peptid) nach 30. Lebensjahr</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baseline="0" noProof="0" dirty="0">
                <a:ln>
                  <a:noFill/>
                </a:ln>
                <a:solidFill>
                  <a:srgbClr val="7030A0"/>
                </a:solidFill>
                <a:effectLst/>
                <a:uLnTx/>
                <a:uFillTx/>
                <a:latin typeface="Verdana"/>
                <a:ea typeface="+mn-ea"/>
                <a:cs typeface="+mn-cs"/>
              </a:rPr>
              <a:t>*</a:t>
            </a:r>
            <a:endParaRPr kumimoji="0" lang="en-US" sz="2000" b="1" i="0" u="none" strike="noStrike" kern="1200" cap="none" spc="0" normalizeH="0" baseline="0" noProof="0" dirty="0">
              <a:ln>
                <a:noFill/>
              </a:ln>
              <a:solidFill>
                <a:srgbClr val="7030A0"/>
              </a:solidFill>
              <a:effectLst/>
              <a:uLnTx/>
              <a:uFillTx/>
              <a:latin typeface="Verdana"/>
              <a:ea typeface="+mn-ea"/>
              <a:cs typeface="+mn-cs"/>
            </a:endParaRPr>
          </a:p>
        </p:txBody>
      </p:sp>
      <p:sp>
        <p:nvSpPr>
          <p:cNvPr id="33" name="Rechteck 32">
            <a:extLst>
              <a:ext uri="{FF2B5EF4-FFF2-40B4-BE49-F238E27FC236}">
                <a16:creationId xmlns:a16="http://schemas.microsoft.com/office/drawing/2014/main" id="{67817E58-5D80-4ED1-9E96-B6EF7CFAD004}"/>
              </a:ext>
            </a:extLst>
          </p:cNvPr>
          <p:cNvSpPr/>
          <p:nvPr/>
        </p:nvSpPr>
        <p:spPr>
          <a:xfrm>
            <a:off x="445167" y="861381"/>
            <a:ext cx="5895475" cy="38128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oter Placeholder 4">
            <a:extLst>
              <a:ext uri="{FF2B5EF4-FFF2-40B4-BE49-F238E27FC236}">
                <a16:creationId xmlns:a16="http://schemas.microsoft.com/office/drawing/2014/main" id="{A4E9288A-CECA-175B-A347-1BBCEFC8A8CC}"/>
              </a:ext>
            </a:extLst>
          </p:cNvPr>
          <p:cNvSpPr txBox="1">
            <a:spLocks/>
          </p:cNvSpPr>
          <p:nvPr/>
        </p:nvSpPr>
        <p:spPr>
          <a:xfrm>
            <a:off x="357699" y="4708334"/>
            <a:ext cx="8405172" cy="333792"/>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Tabelle modifiziert nach Thomas NJ 2019</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BMI: Body-Mass-Index; C-Peptid: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connecting</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peptide</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Verbindungspeptid; DARE: Diabetes Alliance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for</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Research in England;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diagn</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diagnostiziert;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IAk</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Inselautoantikörper; LJ: Lebensjahr; T1D: Typ-1-Diabetes; T1DGRS: T1D genetischer Risikoscore; T2D: Typ-2-Diabetes; WTCCC: Wellcome Trust Case Control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Consortium</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 583 insulinbehandelte Diabetespatienten aus der DARE-Kohorte, die nach dem 30. LJ diagnostiziert wurden verglichen mit 220 T1D-Patienten mit Diagnose vor dem 30. LJ.</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p>
        </p:txBody>
      </p:sp>
      <p:sp>
        <p:nvSpPr>
          <p:cNvPr id="10" name="TextBox 3037">
            <a:extLst>
              <a:ext uri="{FF2B5EF4-FFF2-40B4-BE49-F238E27FC236}">
                <a16:creationId xmlns:a16="http://schemas.microsoft.com/office/drawing/2014/main" id="{8AD01D3C-C84D-55CC-8DB3-D9CBFC9DD127}"/>
              </a:ext>
            </a:extLst>
          </p:cNvPr>
          <p:cNvSpPr txBox="1"/>
          <p:nvPr/>
        </p:nvSpPr>
        <p:spPr>
          <a:xfrm>
            <a:off x="329691" y="4962548"/>
            <a:ext cx="8229177"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a:ln>
                  <a:noFill/>
                </a:ln>
                <a:solidFill>
                  <a:srgbClr val="404040"/>
                </a:solidFill>
                <a:effectLst/>
                <a:uLnTx/>
                <a:uFillTx/>
                <a:latin typeface="Verdana"/>
                <a:ea typeface="Arial"/>
                <a:cs typeface="Arial"/>
              </a:rPr>
              <a:t>1.</a:t>
            </a:r>
            <a:r>
              <a:rPr kumimoji="0" lang="da-DK" sz="600" b="0" i="0" u="none" strike="noStrike" kern="1200" cap="none" spc="0" normalizeH="0" baseline="0" noProof="0">
                <a:ln>
                  <a:noFill/>
                </a:ln>
                <a:solidFill>
                  <a:srgbClr val="404040"/>
                </a:solidFill>
                <a:effectLst/>
                <a:uLnTx/>
                <a:uFillTx/>
                <a:latin typeface="Verdana"/>
                <a:ea typeface="Arial"/>
                <a:cs typeface="Arial"/>
              </a:rPr>
              <a:t> Thomas NJ </a:t>
            </a:r>
            <a:r>
              <a:rPr kumimoji="0" lang="da-DK" sz="600" b="0" i="1" u="none" strike="noStrike" kern="1200" cap="none" spc="0" normalizeH="0" baseline="0" noProof="0">
                <a:ln>
                  <a:noFill/>
                </a:ln>
                <a:solidFill>
                  <a:srgbClr val="404040"/>
                </a:solidFill>
                <a:effectLst/>
                <a:uLnTx/>
                <a:uFillTx/>
                <a:latin typeface="Verdana"/>
                <a:ea typeface="Arial"/>
                <a:cs typeface="Arial"/>
              </a:rPr>
              <a:t>et al. Diabetologia </a:t>
            </a:r>
            <a:r>
              <a:rPr kumimoji="0" lang="da-DK" sz="600" b="0" i="0" u="none" strike="noStrike" kern="1200" cap="none" spc="0" normalizeH="0" baseline="0" noProof="0">
                <a:ln>
                  <a:noFill/>
                </a:ln>
                <a:solidFill>
                  <a:srgbClr val="404040"/>
                </a:solidFill>
                <a:effectLst/>
                <a:uLnTx/>
                <a:uFillTx/>
                <a:latin typeface="Verdana"/>
                <a:ea typeface="Arial"/>
                <a:cs typeface="Arial"/>
              </a:rPr>
              <a:t>2019; 62: 1167</a:t>
            </a:r>
            <a:r>
              <a:rPr kumimoji="0" lang="pt-BR" sz="600" b="0" i="0" u="none" strike="noStrike" kern="1200" cap="none" spc="0" normalizeH="0" baseline="0" noProof="0">
                <a:ln>
                  <a:noFill/>
                </a:ln>
                <a:solidFill>
                  <a:srgbClr val="404040"/>
                </a:solidFill>
                <a:effectLst/>
                <a:uLnTx/>
                <a:uFillTx/>
                <a:latin typeface="Verdana"/>
                <a:ea typeface="+mn-ea"/>
                <a:cs typeface="+mn-cs"/>
              </a:rPr>
              <a:t>–</a:t>
            </a:r>
            <a:r>
              <a:rPr kumimoji="0" lang="da-DK" sz="600" b="0" i="0" u="none" strike="noStrike" kern="1200" cap="none" spc="0" normalizeH="0" baseline="0" noProof="0">
                <a:ln>
                  <a:noFill/>
                </a:ln>
                <a:solidFill>
                  <a:srgbClr val="404040"/>
                </a:solidFill>
                <a:effectLst/>
                <a:uLnTx/>
                <a:uFillTx/>
                <a:latin typeface="Verdana"/>
                <a:ea typeface="Arial"/>
                <a:cs typeface="Arial"/>
              </a:rPr>
              <a:t>72.</a:t>
            </a:r>
          </a:p>
        </p:txBody>
      </p:sp>
      <p:pic>
        <p:nvPicPr>
          <p:cNvPr id="4" name="Grafik 3" descr="Ein Bild, das Text, Screenshot, Zahl, Karte Menü enthält.&#10;&#10;KI-generierte Inhalte können fehlerhaft sein.">
            <a:extLst>
              <a:ext uri="{FF2B5EF4-FFF2-40B4-BE49-F238E27FC236}">
                <a16:creationId xmlns:a16="http://schemas.microsoft.com/office/drawing/2014/main" id="{E720FF39-A440-BA2C-FDC7-865D8E87BE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756" y="1353939"/>
            <a:ext cx="5763712" cy="3276154"/>
          </a:xfrm>
          <a:prstGeom prst="rect">
            <a:avLst/>
          </a:prstGeom>
        </p:spPr>
      </p:pic>
      <p:sp>
        <p:nvSpPr>
          <p:cNvPr id="6" name="TextBox 26">
            <a:extLst>
              <a:ext uri="{FF2B5EF4-FFF2-40B4-BE49-F238E27FC236}">
                <a16:creationId xmlns:a16="http://schemas.microsoft.com/office/drawing/2014/main" id="{60837D68-0113-67DC-96DB-5744B91985BB}"/>
              </a:ext>
            </a:extLst>
          </p:cNvPr>
          <p:cNvSpPr txBox="1"/>
          <p:nvPr/>
        </p:nvSpPr>
        <p:spPr>
          <a:xfrm>
            <a:off x="510756" y="861381"/>
            <a:ext cx="5763712" cy="461665"/>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mn-cs"/>
              </a:rPr>
              <a:t>Vergleich der Charakteristika der Teilnehmer nach Diabetesklassifikation und Alter bei Diagnose</a:t>
            </a:r>
            <a:r>
              <a:rPr kumimoji="0" lang="de-DE" sz="1200" b="1" i="0" u="none" strike="noStrike" kern="1200" cap="none" spc="0" normalizeH="0" baseline="30000" noProof="0">
                <a:ln>
                  <a:noFill/>
                </a:ln>
                <a:solidFill>
                  <a:srgbClr val="404040"/>
                </a:solidFill>
                <a:effectLst/>
                <a:uLnTx/>
                <a:uFillTx/>
                <a:latin typeface="Verdana"/>
                <a:ea typeface="+mn-ea"/>
                <a:cs typeface="+mn-cs"/>
              </a:rPr>
              <a:t>1</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sp>
        <p:nvSpPr>
          <p:cNvPr id="7" name="Textfeld 6">
            <a:extLst>
              <a:ext uri="{FF2B5EF4-FFF2-40B4-BE49-F238E27FC236}">
                <a16:creationId xmlns:a16="http://schemas.microsoft.com/office/drawing/2014/main" id="{66D2F46E-4F11-F4ED-B604-E9BBB87CC113}"/>
              </a:ext>
            </a:extLst>
          </p:cNvPr>
          <p:cNvSpPr txBox="1"/>
          <p:nvPr/>
        </p:nvSpPr>
        <p:spPr>
          <a:xfrm>
            <a:off x="2034176" y="1460521"/>
            <a:ext cx="786997" cy="471283"/>
          </a:xfrm>
          <a:prstGeom prst="rect">
            <a:avLst/>
          </a:prstGeom>
          <a:solidFill>
            <a:schemeClr val="bg1"/>
          </a:solidFill>
        </p:spPr>
        <p:txBody>
          <a:bodyPr wrap="square" lIns="0" tIns="0" rIns="0" bIns="0" rtlCol="0">
            <a:spAutoFit/>
          </a:bodyPr>
          <a:lstStyle/>
          <a:p>
            <a:pPr>
              <a:lnSpc>
                <a:spcPct val="75000"/>
              </a:lnSpc>
            </a:pPr>
            <a:r>
              <a:rPr lang="de-DE" sz="1000">
                <a:latin typeface="Aparajita" panose="02020603050405020304" pitchFamily="18" charset="0"/>
                <a:cs typeface="Aparajita" panose="02020603050405020304" pitchFamily="18" charset="0"/>
              </a:rPr>
              <a:t>T1D </a:t>
            </a:r>
            <a:r>
              <a:rPr lang="de-DE" sz="1000" err="1">
                <a:latin typeface="Aparajita" panose="02020603050405020304" pitchFamily="18" charset="0"/>
                <a:cs typeface="Aparajita" panose="02020603050405020304" pitchFamily="18" charset="0"/>
              </a:rPr>
              <a:t>diagn</a:t>
            </a:r>
            <a:r>
              <a:rPr lang="de-DE" sz="1000">
                <a:latin typeface="Aparajita" panose="02020603050405020304" pitchFamily="18" charset="0"/>
                <a:cs typeface="Aparajita" panose="02020603050405020304" pitchFamily="18" charset="0"/>
              </a:rPr>
              <a:t>. &gt; 30</a:t>
            </a:r>
          </a:p>
          <a:p>
            <a:pPr>
              <a:lnSpc>
                <a:spcPct val="75000"/>
              </a:lnSpc>
            </a:pPr>
            <a:r>
              <a:rPr lang="de-DE" sz="1000">
                <a:latin typeface="Aparajita" panose="02020603050405020304" pitchFamily="18" charset="0"/>
                <a:cs typeface="Aparajita" panose="02020603050405020304" pitchFamily="18" charset="0"/>
              </a:rPr>
              <a:t>(C-Peptid &lt; 200</a:t>
            </a:r>
          </a:p>
          <a:p>
            <a:pPr>
              <a:lnSpc>
                <a:spcPct val="75000"/>
              </a:lnSpc>
            </a:pPr>
            <a:r>
              <a:rPr lang="de-DE" sz="1000">
                <a:latin typeface="Aparajita" panose="02020603050405020304" pitchFamily="18" charset="0"/>
                <a:cs typeface="Aparajita" panose="02020603050405020304" pitchFamily="18" charset="0"/>
              </a:rPr>
              <a:t>pmol/l, Zeit zum Insulin &lt; 3 Jahre)</a:t>
            </a:r>
          </a:p>
        </p:txBody>
      </p:sp>
      <p:sp>
        <p:nvSpPr>
          <p:cNvPr id="8" name="Textfeld 7">
            <a:extLst>
              <a:ext uri="{FF2B5EF4-FFF2-40B4-BE49-F238E27FC236}">
                <a16:creationId xmlns:a16="http://schemas.microsoft.com/office/drawing/2014/main" id="{05572072-DED2-05A2-4999-6712C2082B38}"/>
              </a:ext>
            </a:extLst>
          </p:cNvPr>
          <p:cNvSpPr txBox="1"/>
          <p:nvPr/>
        </p:nvSpPr>
        <p:spPr>
          <a:xfrm>
            <a:off x="2879673" y="1460521"/>
            <a:ext cx="786997" cy="355867"/>
          </a:xfrm>
          <a:prstGeom prst="rect">
            <a:avLst/>
          </a:prstGeom>
          <a:solidFill>
            <a:schemeClr val="bg1"/>
          </a:solidFill>
        </p:spPr>
        <p:txBody>
          <a:bodyPr wrap="square" lIns="0" tIns="0" rIns="0" bIns="0" rtlCol="0">
            <a:spAutoFit/>
          </a:bodyPr>
          <a:lstStyle/>
          <a:p>
            <a:pPr>
              <a:lnSpc>
                <a:spcPct val="75000"/>
              </a:lnSpc>
            </a:pPr>
            <a:r>
              <a:rPr lang="de-DE" sz="1000">
                <a:latin typeface="Aparajita" panose="02020603050405020304" pitchFamily="18" charset="0"/>
                <a:cs typeface="Aparajita" panose="02020603050405020304" pitchFamily="18" charset="0"/>
              </a:rPr>
              <a:t>T2D </a:t>
            </a:r>
            <a:r>
              <a:rPr lang="de-DE" sz="1000" err="1">
                <a:latin typeface="Aparajita" panose="02020603050405020304" pitchFamily="18" charset="0"/>
                <a:cs typeface="Aparajita" panose="02020603050405020304" pitchFamily="18" charset="0"/>
              </a:rPr>
              <a:t>diagn</a:t>
            </a:r>
            <a:r>
              <a:rPr lang="de-DE" sz="1000">
                <a:latin typeface="Aparajita" panose="02020603050405020304" pitchFamily="18" charset="0"/>
                <a:cs typeface="Aparajita" panose="02020603050405020304" pitchFamily="18" charset="0"/>
              </a:rPr>
              <a:t>. &gt; 30</a:t>
            </a:r>
          </a:p>
          <a:p>
            <a:pPr>
              <a:lnSpc>
                <a:spcPct val="75000"/>
              </a:lnSpc>
            </a:pPr>
            <a:r>
              <a:rPr lang="de-DE" sz="1000">
                <a:latin typeface="Aparajita" panose="02020603050405020304" pitchFamily="18" charset="0"/>
                <a:cs typeface="Aparajita" panose="02020603050405020304" pitchFamily="18" charset="0"/>
              </a:rPr>
              <a:t>(C-Peptid </a:t>
            </a:r>
          </a:p>
          <a:p>
            <a:pPr>
              <a:lnSpc>
                <a:spcPct val="75000"/>
              </a:lnSpc>
            </a:pPr>
            <a:r>
              <a:rPr lang="de-DE" sz="1000">
                <a:latin typeface="Aparajita" panose="02020603050405020304" pitchFamily="18" charset="0"/>
                <a:ea typeface="Verdana" panose="020B0604030504040204" pitchFamily="34" charset="0"/>
                <a:cs typeface="Aparajita" panose="02020603050405020304" pitchFamily="18" charset="0"/>
              </a:rPr>
              <a:t>≥</a:t>
            </a:r>
            <a:r>
              <a:rPr lang="de-DE" sz="1000">
                <a:latin typeface="Aparajita" panose="02020603050405020304" pitchFamily="18" charset="0"/>
                <a:cs typeface="Aparajita" panose="02020603050405020304" pitchFamily="18" charset="0"/>
              </a:rPr>
              <a:t> 600 pmol/l)</a:t>
            </a:r>
          </a:p>
        </p:txBody>
      </p:sp>
      <p:sp>
        <p:nvSpPr>
          <p:cNvPr id="9" name="Textfeld 8">
            <a:extLst>
              <a:ext uri="{FF2B5EF4-FFF2-40B4-BE49-F238E27FC236}">
                <a16:creationId xmlns:a16="http://schemas.microsoft.com/office/drawing/2014/main" id="{B4E19BE4-9A3A-45D8-065A-427F17405301}"/>
              </a:ext>
            </a:extLst>
          </p:cNvPr>
          <p:cNvSpPr txBox="1"/>
          <p:nvPr/>
        </p:nvSpPr>
        <p:spPr>
          <a:xfrm>
            <a:off x="3725170" y="1453433"/>
            <a:ext cx="786997" cy="471283"/>
          </a:xfrm>
          <a:prstGeom prst="rect">
            <a:avLst/>
          </a:prstGeom>
          <a:solidFill>
            <a:schemeClr val="bg1"/>
          </a:solidFill>
        </p:spPr>
        <p:txBody>
          <a:bodyPr wrap="square" lIns="0" tIns="0" rIns="0" bIns="0" rtlCol="0">
            <a:spAutoFit/>
          </a:bodyPr>
          <a:lstStyle/>
          <a:p>
            <a:pPr>
              <a:lnSpc>
                <a:spcPct val="75000"/>
              </a:lnSpc>
            </a:pPr>
            <a:r>
              <a:rPr lang="de-DE" sz="1000">
                <a:latin typeface="Aparajita" panose="02020603050405020304" pitchFamily="18" charset="0"/>
                <a:cs typeface="Aparajita" panose="02020603050405020304" pitchFamily="18" charset="0"/>
              </a:rPr>
              <a:t>T1D </a:t>
            </a:r>
            <a:r>
              <a:rPr lang="de-DE" sz="1000" err="1">
                <a:latin typeface="Aparajita" panose="02020603050405020304" pitchFamily="18" charset="0"/>
                <a:cs typeface="Aparajita" panose="02020603050405020304" pitchFamily="18" charset="0"/>
              </a:rPr>
              <a:t>diagn</a:t>
            </a:r>
            <a:r>
              <a:rPr lang="de-DE" sz="1000">
                <a:latin typeface="Aparajita" panose="02020603050405020304" pitchFamily="18" charset="0"/>
                <a:cs typeface="Aparajita" panose="02020603050405020304" pitchFamily="18" charset="0"/>
              </a:rPr>
              <a:t>. </a:t>
            </a:r>
            <a:r>
              <a:rPr lang="de-DE" sz="1000">
                <a:latin typeface="Aparajita" panose="02020603050405020304" pitchFamily="18" charset="0"/>
                <a:ea typeface="Verdana" panose="020B0604030504040204" pitchFamily="34" charset="0"/>
                <a:cs typeface="Aparajita" panose="02020603050405020304" pitchFamily="18" charset="0"/>
              </a:rPr>
              <a:t>≤</a:t>
            </a:r>
            <a:r>
              <a:rPr lang="de-DE" sz="1000">
                <a:latin typeface="Aparajita" panose="02020603050405020304" pitchFamily="18" charset="0"/>
                <a:cs typeface="Aparajita" panose="02020603050405020304" pitchFamily="18" charset="0"/>
              </a:rPr>
              <a:t> 30</a:t>
            </a:r>
          </a:p>
          <a:p>
            <a:pPr>
              <a:lnSpc>
                <a:spcPct val="75000"/>
              </a:lnSpc>
            </a:pPr>
            <a:r>
              <a:rPr lang="de-DE" sz="1000">
                <a:latin typeface="Aparajita" panose="02020603050405020304" pitchFamily="18" charset="0"/>
                <a:cs typeface="Aparajita" panose="02020603050405020304" pitchFamily="18" charset="0"/>
              </a:rPr>
              <a:t>(C-Peptid &lt; 200</a:t>
            </a:r>
          </a:p>
          <a:p>
            <a:pPr>
              <a:lnSpc>
                <a:spcPct val="75000"/>
              </a:lnSpc>
            </a:pPr>
            <a:r>
              <a:rPr lang="de-DE" sz="1000">
                <a:latin typeface="Aparajita" panose="02020603050405020304" pitchFamily="18" charset="0"/>
                <a:cs typeface="Aparajita" panose="02020603050405020304" pitchFamily="18" charset="0"/>
              </a:rPr>
              <a:t>pmol/l, Zeit zum Insulin &lt; 3 Jahre)</a:t>
            </a:r>
          </a:p>
        </p:txBody>
      </p:sp>
      <p:sp>
        <p:nvSpPr>
          <p:cNvPr id="11" name="Textfeld 10">
            <a:extLst>
              <a:ext uri="{FF2B5EF4-FFF2-40B4-BE49-F238E27FC236}">
                <a16:creationId xmlns:a16="http://schemas.microsoft.com/office/drawing/2014/main" id="{DF430E17-4E6A-50D5-49EB-BA8AF4233F76}"/>
              </a:ext>
            </a:extLst>
          </p:cNvPr>
          <p:cNvSpPr txBox="1"/>
          <p:nvPr/>
        </p:nvSpPr>
        <p:spPr>
          <a:xfrm>
            <a:off x="4570667" y="1460521"/>
            <a:ext cx="845497" cy="355867"/>
          </a:xfrm>
          <a:prstGeom prst="rect">
            <a:avLst/>
          </a:prstGeom>
          <a:solidFill>
            <a:schemeClr val="bg1"/>
          </a:solidFill>
        </p:spPr>
        <p:txBody>
          <a:bodyPr wrap="square" lIns="0" tIns="0" rIns="0" bIns="0" rtlCol="0">
            <a:spAutoFit/>
          </a:bodyPr>
          <a:lstStyle/>
          <a:p>
            <a:pPr>
              <a:lnSpc>
                <a:spcPct val="75000"/>
              </a:lnSpc>
            </a:pPr>
            <a:r>
              <a:rPr lang="de-DE" sz="1000">
                <a:latin typeface="Aparajita" panose="02020603050405020304" pitchFamily="18" charset="0"/>
                <a:cs typeface="Aparajita" panose="02020603050405020304" pitchFamily="18" charset="0"/>
              </a:rPr>
              <a:t>T1D diagnostiziert</a:t>
            </a:r>
          </a:p>
          <a:p>
            <a:pPr>
              <a:lnSpc>
                <a:spcPct val="75000"/>
              </a:lnSpc>
            </a:pPr>
            <a:r>
              <a:rPr lang="de-DE" sz="1000">
                <a:latin typeface="Aparajita" panose="02020603050405020304" pitchFamily="18" charset="0"/>
                <a:cs typeface="Aparajita" panose="02020603050405020304" pitchFamily="18" charset="0"/>
              </a:rPr>
              <a:t>&gt; 30 vs. T2D</a:t>
            </a:r>
          </a:p>
          <a:p>
            <a:pPr>
              <a:lnSpc>
                <a:spcPct val="75000"/>
              </a:lnSpc>
            </a:pPr>
            <a:r>
              <a:rPr lang="de-DE" sz="1000">
                <a:latin typeface="Aparajita" panose="02020603050405020304" pitchFamily="18" charset="0"/>
                <a:cs typeface="Aparajita" panose="02020603050405020304" pitchFamily="18" charset="0"/>
              </a:rPr>
              <a:t>(p-Wert)</a:t>
            </a:r>
          </a:p>
        </p:txBody>
      </p:sp>
      <p:sp>
        <p:nvSpPr>
          <p:cNvPr id="13" name="Textfeld 12">
            <a:extLst>
              <a:ext uri="{FF2B5EF4-FFF2-40B4-BE49-F238E27FC236}">
                <a16:creationId xmlns:a16="http://schemas.microsoft.com/office/drawing/2014/main" id="{2012EF34-B9E9-E95F-517C-022F75651791}"/>
              </a:ext>
            </a:extLst>
          </p:cNvPr>
          <p:cNvSpPr txBox="1"/>
          <p:nvPr/>
        </p:nvSpPr>
        <p:spPr>
          <a:xfrm>
            <a:off x="5487471" y="1453433"/>
            <a:ext cx="786997" cy="355867"/>
          </a:xfrm>
          <a:prstGeom prst="rect">
            <a:avLst/>
          </a:prstGeom>
          <a:solidFill>
            <a:schemeClr val="bg1"/>
          </a:solidFill>
        </p:spPr>
        <p:txBody>
          <a:bodyPr wrap="square" lIns="0" tIns="0" rIns="0" bIns="0" rtlCol="0">
            <a:spAutoFit/>
          </a:bodyPr>
          <a:lstStyle/>
          <a:p>
            <a:pPr>
              <a:lnSpc>
                <a:spcPct val="75000"/>
              </a:lnSpc>
            </a:pPr>
            <a:r>
              <a:rPr lang="de-DE" sz="1000">
                <a:latin typeface="Aparajita" panose="02020603050405020304" pitchFamily="18" charset="0"/>
                <a:cs typeface="Aparajita" panose="02020603050405020304" pitchFamily="18" charset="0"/>
              </a:rPr>
              <a:t>T1D </a:t>
            </a:r>
            <a:r>
              <a:rPr lang="de-DE" sz="1000" err="1">
                <a:latin typeface="Aparajita" panose="02020603050405020304" pitchFamily="18" charset="0"/>
                <a:cs typeface="Aparajita" panose="02020603050405020304" pitchFamily="18" charset="0"/>
              </a:rPr>
              <a:t>diagn</a:t>
            </a:r>
            <a:r>
              <a:rPr lang="de-DE" sz="1000">
                <a:latin typeface="Aparajita" panose="02020603050405020304" pitchFamily="18" charset="0"/>
                <a:cs typeface="Aparajita" panose="02020603050405020304" pitchFamily="18" charset="0"/>
              </a:rPr>
              <a:t>. &gt; 30 vs. T1D </a:t>
            </a:r>
            <a:r>
              <a:rPr lang="de-DE" sz="1000" err="1">
                <a:latin typeface="Aparajita" panose="02020603050405020304" pitchFamily="18" charset="0"/>
                <a:cs typeface="Aparajita" panose="02020603050405020304" pitchFamily="18" charset="0"/>
              </a:rPr>
              <a:t>diagn</a:t>
            </a:r>
            <a:r>
              <a:rPr lang="de-DE" sz="1000">
                <a:latin typeface="Aparajita" panose="02020603050405020304" pitchFamily="18" charset="0"/>
                <a:cs typeface="Aparajita" panose="02020603050405020304" pitchFamily="18" charset="0"/>
              </a:rPr>
              <a:t>.    </a:t>
            </a:r>
            <a:r>
              <a:rPr lang="de-DE" sz="1000">
                <a:latin typeface="Aparajita" panose="02020603050405020304" pitchFamily="18" charset="0"/>
                <a:ea typeface="Verdana" panose="020B0604030504040204" pitchFamily="34" charset="0"/>
                <a:cs typeface="Aparajita" panose="02020603050405020304" pitchFamily="18" charset="0"/>
              </a:rPr>
              <a:t>≤</a:t>
            </a:r>
            <a:r>
              <a:rPr lang="de-DE" sz="1000">
                <a:latin typeface="Aparajita" panose="02020603050405020304" pitchFamily="18" charset="0"/>
                <a:cs typeface="Aparajita" panose="02020603050405020304" pitchFamily="18" charset="0"/>
              </a:rPr>
              <a:t> 30 (p-Wert)</a:t>
            </a:r>
          </a:p>
        </p:txBody>
      </p:sp>
      <p:sp>
        <p:nvSpPr>
          <p:cNvPr id="14" name="Textfeld 13">
            <a:extLst>
              <a:ext uri="{FF2B5EF4-FFF2-40B4-BE49-F238E27FC236}">
                <a16:creationId xmlns:a16="http://schemas.microsoft.com/office/drawing/2014/main" id="{4F90F468-3B65-BCC3-2118-8EBAE7D98718}"/>
              </a:ext>
            </a:extLst>
          </p:cNvPr>
          <p:cNvSpPr txBox="1"/>
          <p:nvPr/>
        </p:nvSpPr>
        <p:spPr>
          <a:xfrm>
            <a:off x="527235" y="1980605"/>
            <a:ext cx="1506941" cy="2579424"/>
          </a:xfrm>
          <a:prstGeom prst="rect">
            <a:avLst/>
          </a:prstGeom>
          <a:solidFill>
            <a:schemeClr val="bg1"/>
          </a:solidFill>
        </p:spPr>
        <p:txBody>
          <a:bodyPr wrap="square" lIns="0" tIns="0" rIns="0" bIns="0" rtlCol="0" anchor="b">
            <a:spAutoFit/>
          </a:bodyPr>
          <a:lstStyle/>
          <a:p>
            <a:pPr>
              <a:lnSpc>
                <a:spcPct val="78000"/>
              </a:lnSpc>
            </a:pPr>
            <a:r>
              <a:rPr lang="de-DE" sz="920">
                <a:latin typeface="Aparajita" panose="02020603050405020304" pitchFamily="18" charset="0"/>
                <a:cs typeface="Aparajita" panose="02020603050405020304" pitchFamily="18" charset="0"/>
              </a:rPr>
              <a:t>Teilnehmer [n]</a:t>
            </a:r>
          </a:p>
          <a:p>
            <a:pPr>
              <a:lnSpc>
                <a:spcPct val="78000"/>
              </a:lnSpc>
            </a:pPr>
            <a:r>
              <a:rPr lang="de-DE" sz="920">
                <a:latin typeface="Aparajita" panose="02020603050405020304" pitchFamily="18" charset="0"/>
                <a:cs typeface="Aparajita" panose="02020603050405020304" pitchFamily="18" charset="0"/>
              </a:rPr>
              <a:t>Aktuelles Alter [Jahre]</a:t>
            </a:r>
          </a:p>
          <a:p>
            <a:pPr>
              <a:lnSpc>
                <a:spcPct val="78000"/>
              </a:lnSpc>
            </a:pPr>
            <a:r>
              <a:rPr lang="de-DE" sz="920">
                <a:latin typeface="Aparajita" panose="02020603050405020304" pitchFamily="18" charset="0"/>
                <a:cs typeface="Aparajita" panose="02020603050405020304" pitchFamily="18" charset="0"/>
              </a:rPr>
              <a:t>Alter bei Diagnose 8Jahre]</a:t>
            </a:r>
          </a:p>
          <a:p>
            <a:pPr>
              <a:lnSpc>
                <a:spcPct val="78000"/>
              </a:lnSpc>
            </a:pPr>
            <a:r>
              <a:rPr lang="de-DE" sz="920">
                <a:latin typeface="Aparajita" panose="02020603050405020304" pitchFamily="18" charset="0"/>
                <a:cs typeface="Aparajita" panose="02020603050405020304" pitchFamily="18" charset="0"/>
              </a:rPr>
              <a:t>Diabetesdauer bei Rekrutierung [Jahre]</a:t>
            </a:r>
          </a:p>
          <a:p>
            <a:pPr>
              <a:lnSpc>
                <a:spcPct val="78000"/>
              </a:lnSpc>
            </a:pPr>
            <a:r>
              <a:rPr lang="de-DE" sz="920">
                <a:latin typeface="Aparajita" panose="02020603050405020304" pitchFamily="18" charset="0"/>
                <a:cs typeface="Aparajita" panose="02020603050405020304" pitchFamily="18" charset="0"/>
              </a:rPr>
              <a:t>BMI [kg/m²]</a:t>
            </a:r>
          </a:p>
          <a:p>
            <a:pPr>
              <a:lnSpc>
                <a:spcPct val="78000"/>
              </a:lnSpc>
            </a:pPr>
            <a:r>
              <a:rPr lang="de-DE" sz="920">
                <a:latin typeface="Aparajita" panose="02020603050405020304" pitchFamily="18" charset="0"/>
                <a:cs typeface="Aparajita" panose="02020603050405020304" pitchFamily="18" charset="0"/>
              </a:rPr>
              <a:t>Männliches Geschlecht [%]</a:t>
            </a:r>
          </a:p>
          <a:p>
            <a:pPr>
              <a:lnSpc>
                <a:spcPct val="78000"/>
              </a:lnSpc>
            </a:pPr>
            <a:r>
              <a:rPr lang="de-DE" sz="920">
                <a:latin typeface="Aparajita" panose="02020603050405020304" pitchFamily="18" charset="0"/>
                <a:cs typeface="Aparajita" panose="02020603050405020304" pitchFamily="18" charset="0"/>
              </a:rPr>
              <a:t>Weiße Ethnizität [%]</a:t>
            </a:r>
          </a:p>
          <a:p>
            <a:pPr>
              <a:lnSpc>
                <a:spcPct val="78000"/>
              </a:lnSpc>
            </a:pPr>
            <a:r>
              <a:rPr lang="de-DE" sz="920">
                <a:latin typeface="Aparajita" panose="02020603050405020304" pitchFamily="18" charset="0"/>
                <a:cs typeface="Aparajita" panose="02020603050405020304" pitchFamily="18" charset="0"/>
              </a:rPr>
              <a:t>T1DGRS</a:t>
            </a:r>
          </a:p>
          <a:p>
            <a:pPr defTabSz="179388">
              <a:lnSpc>
                <a:spcPct val="78000"/>
              </a:lnSpc>
            </a:pPr>
            <a:r>
              <a:rPr lang="de-DE" sz="920">
                <a:latin typeface="Aparajita" panose="02020603050405020304" pitchFamily="18" charset="0"/>
                <a:cs typeface="Aparajita" panose="02020603050405020304" pitchFamily="18" charset="0"/>
              </a:rPr>
              <a:t>T1DGRS &gt; 5. </a:t>
            </a:r>
            <a:r>
              <a:rPr lang="de-DE" sz="920" err="1">
                <a:latin typeface="Aparajita" panose="02020603050405020304" pitchFamily="18" charset="0"/>
                <a:cs typeface="Aparajita" panose="02020603050405020304" pitchFamily="18" charset="0"/>
              </a:rPr>
              <a:t>Perzentile</a:t>
            </a:r>
            <a:r>
              <a:rPr lang="de-DE" sz="920" baseline="30000" err="1">
                <a:latin typeface="Aparajita" panose="02020603050405020304" pitchFamily="18" charset="0"/>
                <a:cs typeface="Aparajita" panose="02020603050405020304" pitchFamily="18" charset="0"/>
              </a:rPr>
              <a:t>a</a:t>
            </a:r>
            <a:r>
              <a:rPr lang="de-DE" sz="920">
                <a:latin typeface="Aparajita" panose="02020603050405020304" pitchFamily="18" charset="0"/>
                <a:cs typeface="Aparajita" panose="02020603050405020304" pitchFamily="18" charset="0"/>
              </a:rPr>
              <a:t> der</a:t>
            </a:r>
          </a:p>
          <a:p>
            <a:pPr defTabSz="179388">
              <a:lnSpc>
                <a:spcPct val="78000"/>
              </a:lnSpc>
            </a:pPr>
            <a:r>
              <a:rPr lang="de-DE" sz="920">
                <a:latin typeface="Aparajita" panose="02020603050405020304" pitchFamily="18" charset="0"/>
                <a:cs typeface="Aparajita" panose="02020603050405020304" pitchFamily="18" charset="0"/>
              </a:rPr>
              <a:t>  	WTCCC-Referenz</a:t>
            </a:r>
            <a:r>
              <a:rPr lang="de-DE" sz="920" baseline="30000">
                <a:latin typeface="Aparajita" panose="02020603050405020304" pitchFamily="18" charset="0"/>
                <a:cs typeface="Aparajita" panose="02020603050405020304" pitchFamily="18" charset="0"/>
              </a:rPr>
              <a:t>3</a:t>
            </a:r>
            <a:r>
              <a:rPr lang="de-DE" sz="920">
                <a:latin typeface="Aparajita" panose="02020603050405020304" pitchFamily="18" charset="0"/>
                <a:cs typeface="Aparajita" panose="02020603050405020304" pitchFamily="18" charset="0"/>
              </a:rPr>
              <a:t> [%] </a:t>
            </a:r>
          </a:p>
          <a:p>
            <a:pPr defTabSz="179388">
              <a:lnSpc>
                <a:spcPct val="78000"/>
              </a:lnSpc>
            </a:pPr>
            <a:r>
              <a:rPr lang="de-DE" sz="920">
                <a:latin typeface="Aparajita" panose="02020603050405020304" pitchFamily="18" charset="0"/>
                <a:cs typeface="Aparajita" panose="02020603050405020304" pitchFamily="18" charset="0"/>
              </a:rPr>
              <a:t>C-Peptid [pmol/l]</a:t>
            </a:r>
          </a:p>
          <a:p>
            <a:pPr defTabSz="179388">
              <a:lnSpc>
                <a:spcPct val="78000"/>
              </a:lnSpc>
            </a:pPr>
            <a:r>
              <a:rPr lang="de-DE" sz="920">
                <a:latin typeface="Aparajita" panose="02020603050405020304" pitchFamily="18" charset="0"/>
                <a:cs typeface="Aparajita" panose="02020603050405020304" pitchFamily="18" charset="0"/>
              </a:rPr>
              <a:t>Inselautoantikörper-positiv [%]</a:t>
            </a:r>
          </a:p>
          <a:p>
            <a:pPr defTabSz="179388">
              <a:lnSpc>
                <a:spcPct val="78000"/>
              </a:lnSpc>
            </a:pPr>
            <a:r>
              <a:rPr lang="de-DE" sz="920">
                <a:latin typeface="Aparajita" panose="02020603050405020304" pitchFamily="18" charset="0"/>
                <a:cs typeface="Aparajita" panose="02020603050405020304" pitchFamily="18" charset="0"/>
              </a:rPr>
              <a:t>Gleichzeitige Anwendung von oralen</a:t>
            </a:r>
          </a:p>
          <a:p>
            <a:pPr defTabSz="179388">
              <a:lnSpc>
                <a:spcPct val="78000"/>
              </a:lnSpc>
            </a:pPr>
            <a:r>
              <a:rPr lang="de-DE" sz="920">
                <a:latin typeface="Aparajita" panose="02020603050405020304" pitchFamily="18" charset="0"/>
                <a:cs typeface="Aparajita" panose="02020603050405020304" pitchFamily="18" charset="0"/>
              </a:rPr>
              <a:t>	Antidiabetika [%]</a:t>
            </a:r>
          </a:p>
          <a:p>
            <a:pPr defTabSz="179388">
              <a:lnSpc>
                <a:spcPct val="78000"/>
              </a:lnSpc>
            </a:pPr>
            <a:r>
              <a:rPr lang="de-DE" sz="920">
                <a:latin typeface="Aparajita" panose="02020603050405020304" pitchFamily="18" charset="0"/>
                <a:cs typeface="Aparajita" panose="02020603050405020304" pitchFamily="18" charset="0"/>
              </a:rPr>
              <a:t>Insulin bei Diagnose [%]</a:t>
            </a:r>
          </a:p>
          <a:p>
            <a:pPr defTabSz="179388">
              <a:lnSpc>
                <a:spcPct val="78000"/>
              </a:lnSpc>
            </a:pPr>
            <a:r>
              <a:rPr lang="de-DE" sz="920">
                <a:latin typeface="Aparajita" panose="02020603050405020304" pitchFamily="18" charset="0"/>
                <a:cs typeface="Aparajita" panose="02020603050405020304" pitchFamily="18" charset="0"/>
              </a:rPr>
              <a:t>Zeit zum Insulin seit Diagnose [Mon.]</a:t>
            </a:r>
          </a:p>
          <a:p>
            <a:pPr defTabSz="179388">
              <a:lnSpc>
                <a:spcPct val="78000"/>
              </a:lnSpc>
            </a:pPr>
            <a:r>
              <a:rPr lang="de-DE" sz="920">
                <a:latin typeface="Aparajita" panose="02020603050405020304" pitchFamily="18" charset="0"/>
                <a:cs typeface="Aparajita" panose="02020603050405020304" pitchFamily="18" charset="0"/>
              </a:rPr>
              <a:t>Basal-Bolus-Insulin-Regime/</a:t>
            </a:r>
          </a:p>
          <a:p>
            <a:pPr defTabSz="179388">
              <a:lnSpc>
                <a:spcPct val="78000"/>
              </a:lnSpc>
            </a:pPr>
            <a:r>
              <a:rPr lang="de-DE" sz="920">
                <a:latin typeface="Aparajita" panose="02020603050405020304" pitchFamily="18" charset="0"/>
                <a:cs typeface="Aparajita" panose="02020603050405020304" pitchFamily="18" charset="0"/>
              </a:rPr>
              <a:t>	Insulinpumpe [%]</a:t>
            </a:r>
          </a:p>
          <a:p>
            <a:pPr defTabSz="179388">
              <a:lnSpc>
                <a:spcPct val="78000"/>
              </a:lnSpc>
            </a:pPr>
            <a:r>
              <a:rPr lang="de-DE" sz="920">
                <a:latin typeface="Aparajita" panose="02020603050405020304" pitchFamily="18" charset="0"/>
                <a:cs typeface="Aparajita" panose="02020603050405020304" pitchFamily="18" charset="0"/>
              </a:rPr>
              <a:t>Insulindosis [E/kg]</a:t>
            </a:r>
          </a:p>
          <a:p>
            <a:pPr defTabSz="179388">
              <a:lnSpc>
                <a:spcPct val="78000"/>
              </a:lnSpc>
            </a:pPr>
            <a:r>
              <a:rPr lang="de-DE" sz="920">
                <a:latin typeface="Aparajita" panose="02020603050405020304" pitchFamily="18" charset="0"/>
                <a:cs typeface="Aparajita" panose="02020603050405020304" pitchFamily="18" charset="0"/>
              </a:rPr>
              <a:t>HbA</a:t>
            </a:r>
            <a:r>
              <a:rPr lang="de-DE" sz="920" baseline="-25000">
                <a:latin typeface="Aparajita" panose="02020603050405020304" pitchFamily="18" charset="0"/>
                <a:cs typeface="Aparajita" panose="02020603050405020304" pitchFamily="18" charset="0"/>
              </a:rPr>
              <a:t>1c</a:t>
            </a:r>
            <a:r>
              <a:rPr lang="de-DE" sz="920">
                <a:latin typeface="Aparajita" panose="02020603050405020304" pitchFamily="18" charset="0"/>
                <a:cs typeface="Aparajita" panose="02020603050405020304" pitchFamily="18" charset="0"/>
              </a:rPr>
              <a:t> [mmol/</a:t>
            </a:r>
            <a:r>
              <a:rPr lang="de-DE" sz="920" err="1">
                <a:latin typeface="Aparajita" panose="02020603050405020304" pitchFamily="18" charset="0"/>
                <a:cs typeface="Aparajita" panose="02020603050405020304" pitchFamily="18" charset="0"/>
              </a:rPr>
              <a:t>mol</a:t>
            </a:r>
            <a:r>
              <a:rPr lang="de-DE" sz="920">
                <a:latin typeface="Aparajita" panose="02020603050405020304" pitchFamily="18" charset="0"/>
                <a:cs typeface="Aparajita" panose="02020603050405020304" pitchFamily="18" charset="0"/>
              </a:rPr>
              <a:t>]</a:t>
            </a:r>
          </a:p>
          <a:p>
            <a:pPr defTabSz="179388">
              <a:lnSpc>
                <a:spcPct val="78000"/>
              </a:lnSpc>
            </a:pPr>
            <a:r>
              <a:rPr lang="de-DE" sz="920">
                <a:latin typeface="Aparajita" panose="02020603050405020304" pitchFamily="18" charset="0"/>
                <a:cs typeface="Aparajita" panose="02020603050405020304" pitchFamily="18" charset="0"/>
              </a:rPr>
              <a:t>HbA</a:t>
            </a:r>
            <a:r>
              <a:rPr lang="de-DE" sz="920" baseline="-25000">
                <a:latin typeface="Aparajita" panose="02020603050405020304" pitchFamily="18" charset="0"/>
                <a:cs typeface="Aparajita" panose="02020603050405020304" pitchFamily="18" charset="0"/>
              </a:rPr>
              <a:t>1c</a:t>
            </a:r>
            <a:r>
              <a:rPr lang="de-DE" sz="920">
                <a:latin typeface="Aparajita" panose="02020603050405020304" pitchFamily="18" charset="0"/>
                <a:cs typeface="Aparajita" panose="02020603050405020304" pitchFamily="18" charset="0"/>
              </a:rPr>
              <a:t> [%]</a:t>
            </a:r>
          </a:p>
          <a:p>
            <a:pPr defTabSz="179388">
              <a:lnSpc>
                <a:spcPct val="78000"/>
              </a:lnSpc>
            </a:pPr>
            <a:r>
              <a:rPr lang="de-DE" sz="920">
                <a:latin typeface="Aparajita" panose="02020603050405020304" pitchFamily="18" charset="0"/>
                <a:cs typeface="Aparajita" panose="02020603050405020304" pitchFamily="18" charset="0"/>
              </a:rPr>
              <a:t>Selbstberichteter T1D [%]</a:t>
            </a:r>
          </a:p>
          <a:p>
            <a:pPr defTabSz="179388">
              <a:lnSpc>
                <a:spcPct val="78000"/>
              </a:lnSpc>
            </a:pPr>
            <a:r>
              <a:rPr lang="de-DE" sz="920">
                <a:latin typeface="Aparajita" panose="02020603050405020304" pitchFamily="18" charset="0"/>
                <a:cs typeface="Aparajita" panose="02020603050405020304" pitchFamily="18" charset="0"/>
              </a:rPr>
              <a:t>Selbstberichteter T2D [%]</a:t>
            </a:r>
          </a:p>
        </p:txBody>
      </p:sp>
      <p:cxnSp>
        <p:nvCxnSpPr>
          <p:cNvPr id="16" name="Gerader Verbinder 15">
            <a:extLst>
              <a:ext uri="{FF2B5EF4-FFF2-40B4-BE49-F238E27FC236}">
                <a16:creationId xmlns:a16="http://schemas.microsoft.com/office/drawing/2014/main" id="{0C2AADF3-7E0D-094B-0DD7-9D35E6D49C81}"/>
              </a:ext>
            </a:extLst>
          </p:cNvPr>
          <p:cNvCxnSpPr>
            <a:cxnSpLocks/>
          </p:cNvCxnSpPr>
          <p:nvPr/>
        </p:nvCxnSpPr>
        <p:spPr>
          <a:xfrm>
            <a:off x="2034176" y="1549554"/>
            <a:ext cx="242441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CAFA3280-6E2A-A59F-CEF8-C99B0AA5EBE8}"/>
              </a:ext>
            </a:extLst>
          </p:cNvPr>
          <p:cNvCxnSpPr>
            <a:cxnSpLocks/>
          </p:cNvCxnSpPr>
          <p:nvPr/>
        </p:nvCxnSpPr>
        <p:spPr>
          <a:xfrm>
            <a:off x="527235" y="2346996"/>
            <a:ext cx="38906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Gerader Verbinder 19">
            <a:extLst>
              <a:ext uri="{FF2B5EF4-FFF2-40B4-BE49-F238E27FC236}">
                <a16:creationId xmlns:a16="http://schemas.microsoft.com/office/drawing/2014/main" id="{A71BC9E9-2A75-6667-1AC6-7863453E9220}"/>
              </a:ext>
            </a:extLst>
          </p:cNvPr>
          <p:cNvCxnSpPr>
            <a:cxnSpLocks/>
          </p:cNvCxnSpPr>
          <p:nvPr/>
        </p:nvCxnSpPr>
        <p:spPr>
          <a:xfrm>
            <a:off x="527235" y="2561862"/>
            <a:ext cx="38906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D3BE361E-C97B-23E7-B6E3-D19F5635CE93}"/>
              </a:ext>
            </a:extLst>
          </p:cNvPr>
          <p:cNvCxnSpPr>
            <a:cxnSpLocks/>
          </p:cNvCxnSpPr>
          <p:nvPr/>
        </p:nvCxnSpPr>
        <p:spPr>
          <a:xfrm>
            <a:off x="510756" y="3004886"/>
            <a:ext cx="38906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F8134DC8-F537-DFE0-B155-E0BADE8D63B9}"/>
              </a:ext>
            </a:extLst>
          </p:cNvPr>
          <p:cNvCxnSpPr>
            <a:cxnSpLocks/>
          </p:cNvCxnSpPr>
          <p:nvPr/>
        </p:nvCxnSpPr>
        <p:spPr>
          <a:xfrm>
            <a:off x="510756" y="3221081"/>
            <a:ext cx="38906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44E76D39-6814-2CE2-E3F5-3A3718070E27}"/>
              </a:ext>
            </a:extLst>
          </p:cNvPr>
          <p:cNvCxnSpPr>
            <a:cxnSpLocks/>
          </p:cNvCxnSpPr>
          <p:nvPr/>
        </p:nvCxnSpPr>
        <p:spPr>
          <a:xfrm>
            <a:off x="510756" y="3334495"/>
            <a:ext cx="38906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C41725FC-9778-D75B-EEC5-1B695953972A}"/>
              </a:ext>
            </a:extLst>
          </p:cNvPr>
          <p:cNvCxnSpPr>
            <a:cxnSpLocks/>
          </p:cNvCxnSpPr>
          <p:nvPr/>
        </p:nvCxnSpPr>
        <p:spPr>
          <a:xfrm>
            <a:off x="510756" y="3664103"/>
            <a:ext cx="38906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25025B25-25E8-56B2-7D57-A82E48CFB5DF}"/>
              </a:ext>
            </a:extLst>
          </p:cNvPr>
          <p:cNvCxnSpPr>
            <a:cxnSpLocks/>
          </p:cNvCxnSpPr>
          <p:nvPr/>
        </p:nvCxnSpPr>
        <p:spPr>
          <a:xfrm>
            <a:off x="510756" y="4319777"/>
            <a:ext cx="38906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Rechteck: abgerundete Ecken 31">
            <a:extLst>
              <a:ext uri="{FF2B5EF4-FFF2-40B4-BE49-F238E27FC236}">
                <a16:creationId xmlns:a16="http://schemas.microsoft.com/office/drawing/2014/main" id="{217A5884-70D0-BBEB-984D-D5198EEB9AD5}"/>
              </a:ext>
            </a:extLst>
          </p:cNvPr>
          <p:cNvSpPr/>
          <p:nvPr/>
        </p:nvSpPr>
        <p:spPr>
          <a:xfrm>
            <a:off x="6468699" y="1003781"/>
            <a:ext cx="2294171" cy="3528084"/>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600"/>
              </a:spcAft>
              <a:buClr>
                <a:schemeClr val="accent2"/>
              </a:buClr>
              <a:buSzPct val="120000"/>
              <a:buFont typeface="Arial" panose="020B0604020202020204" pitchFamily="34" charset="0"/>
              <a:buChar char="•"/>
            </a:pPr>
            <a:r>
              <a:rPr lang="de-DE" sz="970" dirty="0">
                <a:solidFill>
                  <a:schemeClr val="bg1"/>
                </a:solidFill>
              </a:rPr>
              <a:t>21 % der insulinbehandelten Patienten mit Diabetes-Diagnose nach dem 30. LJ erfüllten die Kriterien für T1D</a:t>
            </a:r>
          </a:p>
          <a:p>
            <a:pPr marL="171450" indent="-171450">
              <a:lnSpc>
                <a:spcPct val="125000"/>
              </a:lnSpc>
              <a:spcAft>
                <a:spcPts val="600"/>
              </a:spcAft>
              <a:buClr>
                <a:schemeClr val="accent2"/>
              </a:buClr>
              <a:buSzPct val="120000"/>
              <a:buFont typeface="Arial" panose="020B0604020202020204" pitchFamily="34" charset="0"/>
              <a:buChar char="•"/>
            </a:pPr>
            <a:r>
              <a:rPr lang="de-DE" sz="970" b="1" dirty="0">
                <a:solidFill>
                  <a:schemeClr val="bg1"/>
                </a:solidFill>
                <a:cs typeface="Arial" panose="020B0604020202020204" pitchFamily="34" charset="0"/>
              </a:rPr>
              <a:t>T1D-Patienten &gt; 30 LJ vs.   </a:t>
            </a:r>
            <a:r>
              <a:rPr lang="de-DE" sz="970" b="1" dirty="0">
                <a:solidFill>
                  <a:schemeClr val="bg1"/>
                </a:solidFill>
                <a:ea typeface="Verdana" panose="020B0604030504040204" pitchFamily="34" charset="0"/>
                <a:cs typeface="Arial" panose="020B0604020202020204" pitchFamily="34" charset="0"/>
              </a:rPr>
              <a:t>≤ 30 LJ hatten ähnliche klinische Charakteristika </a:t>
            </a:r>
            <a:r>
              <a:rPr lang="de-DE" sz="970" dirty="0">
                <a:solidFill>
                  <a:schemeClr val="bg1"/>
                </a:solidFill>
                <a:ea typeface="Verdana" panose="020B0604030504040204" pitchFamily="34" charset="0"/>
                <a:cs typeface="Arial" panose="020B0604020202020204" pitchFamily="34" charset="0"/>
              </a:rPr>
              <a:t>(BMI, Insulindosis, HbA</a:t>
            </a:r>
            <a:r>
              <a:rPr lang="de-DE" sz="970" baseline="-25000" dirty="0">
                <a:solidFill>
                  <a:schemeClr val="bg1"/>
                </a:solidFill>
                <a:ea typeface="Verdana" panose="020B0604030504040204" pitchFamily="34" charset="0"/>
                <a:cs typeface="Arial" panose="020B0604020202020204" pitchFamily="34" charset="0"/>
              </a:rPr>
              <a:t>1c</a:t>
            </a:r>
            <a:r>
              <a:rPr lang="de-DE" sz="970" dirty="0">
                <a:solidFill>
                  <a:schemeClr val="bg1"/>
                </a:solidFill>
                <a:ea typeface="Verdana" panose="020B0604030504040204" pitchFamily="34" charset="0"/>
                <a:cs typeface="Arial" panose="020B0604020202020204" pitchFamily="34" charset="0"/>
              </a:rPr>
              <a:t>, T1DGRS, </a:t>
            </a:r>
            <a:r>
              <a:rPr lang="de-DE" sz="970" dirty="0" err="1">
                <a:solidFill>
                  <a:schemeClr val="bg1"/>
                </a:solidFill>
                <a:ea typeface="Verdana" panose="020B0604030504040204" pitchFamily="34" charset="0"/>
                <a:cs typeface="Arial" panose="020B0604020202020204" pitchFamily="34" charset="0"/>
              </a:rPr>
              <a:t>IAk</a:t>
            </a:r>
            <a:r>
              <a:rPr lang="de-DE" sz="970" dirty="0">
                <a:solidFill>
                  <a:schemeClr val="bg1"/>
                </a:solidFill>
                <a:ea typeface="Verdana" panose="020B0604030504040204" pitchFamily="34" charset="0"/>
                <a:cs typeface="Arial" panose="020B0604020202020204" pitchFamily="34" charset="0"/>
              </a:rPr>
              <a:t>)</a:t>
            </a:r>
          </a:p>
          <a:p>
            <a:pPr marL="171450" indent="-171450">
              <a:lnSpc>
                <a:spcPct val="125000"/>
              </a:lnSpc>
              <a:spcAft>
                <a:spcPts val="600"/>
              </a:spcAft>
              <a:buClr>
                <a:schemeClr val="accent2"/>
              </a:buClr>
              <a:buSzPct val="120000"/>
              <a:buFont typeface="Arial" panose="020B0604020202020204" pitchFamily="34" charset="0"/>
              <a:buChar char="•"/>
            </a:pPr>
            <a:r>
              <a:rPr lang="en-US" sz="970" b="1" dirty="0">
                <a:solidFill>
                  <a:schemeClr val="bg1"/>
                </a:solidFill>
                <a:cs typeface="Arial" panose="020B0604020202020204" pitchFamily="34" charset="0"/>
              </a:rPr>
              <a:t>38 % </a:t>
            </a:r>
            <a:r>
              <a:rPr lang="en-US" sz="970" b="1" dirty="0" err="1">
                <a:solidFill>
                  <a:schemeClr val="bg1"/>
                </a:solidFill>
                <a:cs typeface="Arial" panose="020B0604020202020204" pitchFamily="34" charset="0"/>
              </a:rPr>
              <a:t>erhielten</a:t>
            </a:r>
            <a:r>
              <a:rPr lang="en-US" sz="970" b="1" dirty="0">
                <a:solidFill>
                  <a:schemeClr val="bg1"/>
                </a:solidFill>
                <a:cs typeface="Arial" panose="020B0604020202020204" pitchFamily="34" charset="0"/>
              </a:rPr>
              <a:t> </a:t>
            </a:r>
            <a:r>
              <a:rPr lang="en-US" sz="970" b="1" dirty="0" err="1">
                <a:solidFill>
                  <a:schemeClr val="bg1"/>
                </a:solidFill>
                <a:cs typeface="Arial" panose="020B0604020202020204" pitchFamily="34" charset="0"/>
              </a:rPr>
              <a:t>bei</a:t>
            </a:r>
            <a:r>
              <a:rPr lang="en-US" sz="970" b="1" dirty="0">
                <a:solidFill>
                  <a:schemeClr val="bg1"/>
                </a:solidFill>
                <a:cs typeface="Arial" panose="020B0604020202020204" pitchFamily="34" charset="0"/>
              </a:rPr>
              <a:t> </a:t>
            </a:r>
            <a:r>
              <a:rPr lang="en-US" sz="970" b="1" dirty="0" err="1">
                <a:solidFill>
                  <a:schemeClr val="bg1"/>
                </a:solidFill>
                <a:cs typeface="Arial" panose="020B0604020202020204" pitchFamily="34" charset="0"/>
              </a:rPr>
              <a:t>Diag-nosestellung</a:t>
            </a:r>
            <a:r>
              <a:rPr lang="en-US" sz="970" b="1" dirty="0">
                <a:solidFill>
                  <a:schemeClr val="bg1"/>
                </a:solidFill>
                <a:cs typeface="Arial" panose="020B0604020202020204" pitchFamily="34" charset="0"/>
              </a:rPr>
              <a:t> </a:t>
            </a:r>
            <a:r>
              <a:rPr lang="en-US" sz="970" b="1" dirty="0" err="1">
                <a:solidFill>
                  <a:schemeClr val="bg1"/>
                </a:solidFill>
                <a:cs typeface="Arial" panose="020B0604020202020204" pitchFamily="34" charset="0"/>
              </a:rPr>
              <a:t>kein</a:t>
            </a:r>
            <a:r>
              <a:rPr lang="en-US" sz="970" b="1" dirty="0">
                <a:solidFill>
                  <a:schemeClr val="bg1"/>
                </a:solidFill>
                <a:cs typeface="Arial" panose="020B0604020202020204" pitchFamily="34" charset="0"/>
              </a:rPr>
              <a:t> Insulin</a:t>
            </a:r>
          </a:p>
          <a:p>
            <a:pPr marL="171450" indent="-171450">
              <a:lnSpc>
                <a:spcPct val="125000"/>
              </a:lnSpc>
              <a:spcAft>
                <a:spcPts val="600"/>
              </a:spcAft>
              <a:buClr>
                <a:schemeClr val="accent2"/>
              </a:buClr>
              <a:buSzPct val="120000"/>
              <a:buFont typeface="Arial" panose="020B0604020202020204" pitchFamily="34" charset="0"/>
              <a:buChar char="•"/>
            </a:pPr>
            <a:r>
              <a:rPr lang="en-US" sz="970" b="1" dirty="0">
                <a:solidFill>
                  <a:schemeClr val="bg1"/>
                </a:solidFill>
                <a:cs typeface="Arial" panose="020B0604020202020204" pitchFamily="34" charset="0"/>
              </a:rPr>
              <a:t>47 %</a:t>
            </a:r>
            <a:r>
              <a:rPr lang="en-US" sz="970" dirty="0">
                <a:solidFill>
                  <a:schemeClr val="bg1"/>
                </a:solidFill>
                <a:cs typeface="Arial" panose="020B0604020202020204" pitchFamily="34" charset="0"/>
              </a:rPr>
              <a:t> </a:t>
            </a:r>
            <a:r>
              <a:rPr lang="en-US" sz="970" dirty="0" err="1">
                <a:solidFill>
                  <a:schemeClr val="bg1"/>
                </a:solidFill>
                <a:cs typeface="Arial" panose="020B0604020202020204" pitchFamily="34" charset="0"/>
              </a:rPr>
              <a:t>berichteten</a:t>
            </a:r>
            <a:r>
              <a:rPr lang="en-US" sz="970" dirty="0">
                <a:solidFill>
                  <a:schemeClr val="bg1"/>
                </a:solidFill>
                <a:cs typeface="Arial" panose="020B0604020202020204" pitchFamily="34" charset="0"/>
              </a:rPr>
              <a:t> </a:t>
            </a:r>
            <a:r>
              <a:rPr lang="en-US" sz="970" dirty="0" err="1">
                <a:solidFill>
                  <a:schemeClr val="bg1"/>
                </a:solidFill>
                <a:cs typeface="Arial" panose="020B0604020202020204" pitchFamily="34" charset="0"/>
              </a:rPr>
              <a:t>eine</a:t>
            </a:r>
            <a:r>
              <a:rPr lang="en-US" sz="970" dirty="0">
                <a:solidFill>
                  <a:schemeClr val="bg1"/>
                </a:solidFill>
                <a:cs typeface="Arial" panose="020B0604020202020204" pitchFamily="34" charset="0"/>
              </a:rPr>
              <a:t> </a:t>
            </a:r>
            <a:r>
              <a:rPr lang="en-US" sz="970" b="1" dirty="0">
                <a:solidFill>
                  <a:schemeClr val="bg1"/>
                </a:solidFill>
                <a:cs typeface="Arial" panose="020B0604020202020204" pitchFamily="34" charset="0"/>
              </a:rPr>
              <a:t>T2D-Diagnose</a:t>
            </a:r>
            <a:r>
              <a:rPr lang="en-US" sz="970" dirty="0">
                <a:solidFill>
                  <a:schemeClr val="bg1"/>
                </a:solidFill>
                <a:cs typeface="Arial" panose="020B0604020202020204" pitchFamily="34" charset="0"/>
              </a:rPr>
              <a:t>, </a:t>
            </a:r>
            <a:r>
              <a:rPr lang="en-US" sz="970" b="1" dirty="0">
                <a:solidFill>
                  <a:schemeClr val="bg1"/>
                </a:solidFill>
                <a:cs typeface="Arial" panose="020B0604020202020204" pitchFamily="34" charset="0"/>
              </a:rPr>
              <a:t>20 % </a:t>
            </a:r>
            <a:r>
              <a:rPr lang="en-US" sz="970" b="1" dirty="0" err="1">
                <a:solidFill>
                  <a:schemeClr val="bg1"/>
                </a:solidFill>
                <a:cs typeface="Arial" panose="020B0604020202020204" pitchFamily="34" charset="0"/>
              </a:rPr>
              <a:t>hielten</a:t>
            </a:r>
            <a:r>
              <a:rPr lang="en-US" sz="970" b="1" dirty="0">
                <a:solidFill>
                  <a:schemeClr val="bg1"/>
                </a:solidFill>
                <a:cs typeface="Arial" panose="020B0604020202020204" pitchFamily="34" charset="0"/>
              </a:rPr>
              <a:t> </a:t>
            </a:r>
            <a:r>
              <a:rPr lang="en-US" sz="970" b="1" dirty="0" err="1">
                <a:solidFill>
                  <a:schemeClr val="bg1"/>
                </a:solidFill>
                <a:cs typeface="Arial" panose="020B0604020202020204" pitchFamily="34" charset="0"/>
              </a:rPr>
              <a:t>sich</a:t>
            </a:r>
            <a:r>
              <a:rPr lang="en-US" sz="970" b="1" dirty="0">
                <a:solidFill>
                  <a:schemeClr val="bg1"/>
                </a:solidFill>
                <a:cs typeface="Arial" panose="020B0604020202020204" pitchFamily="34" charset="0"/>
              </a:rPr>
              <a:t> für T2D-Patienten</a:t>
            </a:r>
          </a:p>
          <a:p>
            <a:pPr marL="171450" indent="-171450">
              <a:lnSpc>
                <a:spcPct val="125000"/>
              </a:lnSpc>
              <a:spcAft>
                <a:spcPts val="600"/>
              </a:spcAft>
              <a:buClr>
                <a:schemeClr val="accent2"/>
              </a:buClr>
              <a:buSzPct val="120000"/>
              <a:buFont typeface="Arial" panose="020B0604020202020204" pitchFamily="34" charset="0"/>
              <a:buChar char="•"/>
            </a:pPr>
            <a:r>
              <a:rPr lang="en-US" sz="970" dirty="0">
                <a:solidFill>
                  <a:schemeClr val="bg1"/>
                </a:solidFill>
                <a:cs typeface="Arial" panose="020B0604020202020204" pitchFamily="34" charset="0"/>
              </a:rPr>
              <a:t>Nur </a:t>
            </a:r>
            <a:r>
              <a:rPr lang="en-US" sz="970" b="1" dirty="0">
                <a:solidFill>
                  <a:schemeClr val="bg1"/>
                </a:solidFill>
                <a:cs typeface="Arial" panose="020B0604020202020204" pitchFamily="34" charset="0"/>
              </a:rPr>
              <a:t>41 %</a:t>
            </a:r>
            <a:r>
              <a:rPr lang="en-US" sz="970" dirty="0">
                <a:solidFill>
                  <a:schemeClr val="bg1"/>
                </a:solidFill>
                <a:cs typeface="Arial" panose="020B0604020202020204" pitchFamily="34" charset="0"/>
              </a:rPr>
              <a:t> </a:t>
            </a:r>
            <a:r>
              <a:rPr lang="en-US" sz="970" dirty="0" err="1">
                <a:solidFill>
                  <a:schemeClr val="bg1"/>
                </a:solidFill>
                <a:cs typeface="Arial" panose="020B0604020202020204" pitchFamily="34" charset="0"/>
              </a:rPr>
              <a:t>hatten</a:t>
            </a:r>
            <a:r>
              <a:rPr lang="en-US" sz="970" dirty="0">
                <a:solidFill>
                  <a:schemeClr val="bg1"/>
                </a:solidFill>
                <a:cs typeface="Arial" panose="020B0604020202020204" pitchFamily="34" charset="0"/>
              </a:rPr>
              <a:t> </a:t>
            </a:r>
            <a:r>
              <a:rPr lang="en-US" sz="970" dirty="0" err="1">
                <a:solidFill>
                  <a:schemeClr val="bg1"/>
                </a:solidFill>
                <a:cs typeface="Arial" panose="020B0604020202020204" pitchFamily="34" charset="0"/>
              </a:rPr>
              <a:t>einen</a:t>
            </a:r>
            <a:r>
              <a:rPr lang="en-US" sz="970" dirty="0">
                <a:solidFill>
                  <a:schemeClr val="bg1"/>
                </a:solidFill>
                <a:cs typeface="Arial" panose="020B0604020202020204" pitchFamily="34" charset="0"/>
              </a:rPr>
              <a:t> </a:t>
            </a:r>
            <a:r>
              <a:rPr lang="en-US" sz="970" b="1" dirty="0">
                <a:solidFill>
                  <a:schemeClr val="bg1"/>
                </a:solidFill>
                <a:cs typeface="Arial" panose="020B0604020202020204" pitchFamily="34" charset="0"/>
              </a:rPr>
              <a:t>BMI &lt; 25 kg/m²</a:t>
            </a:r>
          </a:p>
        </p:txBody>
      </p:sp>
      <p:sp>
        <p:nvSpPr>
          <p:cNvPr id="34" name="Rechteck 33">
            <a:extLst>
              <a:ext uri="{FF2B5EF4-FFF2-40B4-BE49-F238E27FC236}">
                <a16:creationId xmlns:a16="http://schemas.microsoft.com/office/drawing/2014/main" id="{24A94E99-000A-6428-FA90-3086F7E9DBB5}"/>
              </a:ext>
            </a:extLst>
          </p:cNvPr>
          <p:cNvSpPr/>
          <p:nvPr/>
        </p:nvSpPr>
        <p:spPr>
          <a:xfrm>
            <a:off x="435726" y="857427"/>
            <a:ext cx="5904915" cy="3820793"/>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82273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9DC72E-8AAB-9785-481E-AC62CAE3F321}"/>
            </a:ext>
          </a:extLst>
        </p:cNvPr>
        <p:cNvGrpSpPr/>
        <p:nvPr/>
      </p:nvGrpSpPr>
      <p:grpSpPr>
        <a:xfrm>
          <a:off x="0" y="0"/>
          <a:ext cx="0" cy="0"/>
          <a:chOff x="0" y="0"/>
          <a:chExt cx="0" cy="0"/>
        </a:xfrm>
      </p:grpSpPr>
      <p:sp>
        <p:nvSpPr>
          <p:cNvPr id="12" name="Textplatzhalter 9">
            <a:extLst>
              <a:ext uri="{FF2B5EF4-FFF2-40B4-BE49-F238E27FC236}">
                <a16:creationId xmlns:a16="http://schemas.microsoft.com/office/drawing/2014/main" id="{708F82C0-0809-5957-50E5-EF46172CC790}"/>
              </a:ext>
            </a:extLst>
          </p:cNvPr>
          <p:cNvSpPr txBox="1">
            <a:spLocks/>
          </p:cNvSpPr>
          <p:nvPr/>
        </p:nvSpPr>
        <p:spPr>
          <a:xfrm>
            <a:off x="330962" y="114210"/>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Zeit bis zur Insulinbehandlung nach Diagnose nach dem 30. Lebensjahr</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baseline="0" noProof="0" dirty="0">
                <a:ln>
                  <a:noFill/>
                </a:ln>
                <a:solidFill>
                  <a:srgbClr val="7030A0"/>
                </a:solidFill>
                <a:effectLst/>
                <a:uLnTx/>
                <a:uFillTx/>
                <a:latin typeface="Verdana"/>
                <a:ea typeface="+mn-ea"/>
                <a:cs typeface="+mn-cs"/>
              </a:rPr>
              <a:t>*</a:t>
            </a:r>
            <a:endParaRPr kumimoji="0" lang="en-US" sz="2000" b="1" i="0" u="none" strike="noStrike" kern="1200" cap="none" spc="0" normalizeH="0" baseline="0" noProof="0" dirty="0">
              <a:ln>
                <a:noFill/>
              </a:ln>
              <a:solidFill>
                <a:srgbClr val="7030A0"/>
              </a:solidFill>
              <a:effectLst/>
              <a:uLnTx/>
              <a:uFillTx/>
              <a:latin typeface="Verdana"/>
              <a:ea typeface="+mn-ea"/>
              <a:cs typeface="+mn-cs"/>
            </a:endParaRPr>
          </a:p>
        </p:txBody>
      </p:sp>
      <p:sp>
        <p:nvSpPr>
          <p:cNvPr id="3" name="Footer Placeholder 4">
            <a:extLst>
              <a:ext uri="{FF2B5EF4-FFF2-40B4-BE49-F238E27FC236}">
                <a16:creationId xmlns:a16="http://schemas.microsoft.com/office/drawing/2014/main" id="{69F0D5A1-1282-F581-FDBA-1CF31B2D17A6}"/>
              </a:ext>
            </a:extLst>
          </p:cNvPr>
          <p:cNvSpPr txBox="1">
            <a:spLocks/>
          </p:cNvSpPr>
          <p:nvPr/>
        </p:nvSpPr>
        <p:spPr>
          <a:xfrm>
            <a:off x="370309" y="4678221"/>
            <a:ext cx="8278391" cy="333792"/>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Abbildung modifiziert nach Thomas NJ 2019</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C-Peptid: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connecting</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peptide</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Verbindungspeptid; DARE: Diabetes Alliance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for</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Research in England; LJ: Lebensjahr; T1D: Typ-1-Diabetes; T2D: Typ-2-Diabetes; TN: Teilnehmer. * 583 insulinbehandelte Diabetespatienten aus der DARE-Kohorte, die nach dem 30. LJ diagnostiziert wurden verglichen mit 220 T1D-Patienten mit Diagnose vor dem 30. LJ.</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r>
              <a:rPr kumimoji="0" lang="de-DE" sz="600" b="0" i="0" u="none" strike="noStrike" kern="1200" cap="none" spc="0" normalizeH="0" noProof="0" dirty="0">
                <a:ln>
                  <a:noFill/>
                </a:ln>
                <a:solidFill>
                  <a:srgbClr val="404040"/>
                </a:solidFill>
                <a:effectLst/>
                <a:uLnTx/>
                <a:uFillTx/>
                <a:latin typeface="Verdana"/>
                <a:ea typeface="+mn-ea"/>
                <a:cs typeface="Arial" panose="020B0604020202020204" pitchFamily="34" charset="0"/>
              </a:rPr>
              <a:t> # Schweres endogenes Insulindefizit definiert durch C-Peptid &lt; 200 pmol/l, erhaltene endogene Insulinsekretion definiert durch C-Peptid </a:t>
            </a:r>
            <a:r>
              <a:rPr kumimoji="0" lang="de-DE" sz="600" b="0" i="0" u="none" strike="noStrike" kern="1200" cap="none" spc="0" normalizeH="0" noProof="0" dirty="0">
                <a:ln>
                  <a:noFill/>
                </a:ln>
                <a:solidFill>
                  <a:srgbClr val="404040"/>
                </a:solidFill>
                <a:effectLst/>
                <a:uLnTx/>
                <a:uFillTx/>
                <a:latin typeface="Verdana" panose="020B0604030504040204" pitchFamily="34" charset="0"/>
                <a:ea typeface="Verdana" panose="020B0604030504040204" pitchFamily="34" charset="0"/>
              </a:rPr>
              <a:t>≥ 600 pmol/l.</a:t>
            </a:r>
            <a:endPar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endParaRPr>
          </a:p>
        </p:txBody>
      </p:sp>
      <p:sp>
        <p:nvSpPr>
          <p:cNvPr id="10" name="TextBox 3037">
            <a:extLst>
              <a:ext uri="{FF2B5EF4-FFF2-40B4-BE49-F238E27FC236}">
                <a16:creationId xmlns:a16="http://schemas.microsoft.com/office/drawing/2014/main" id="{6DD43DAB-F628-F126-9091-1CAEDAF33A12}"/>
              </a:ext>
            </a:extLst>
          </p:cNvPr>
          <p:cNvSpPr txBox="1"/>
          <p:nvPr/>
        </p:nvSpPr>
        <p:spPr>
          <a:xfrm>
            <a:off x="330962" y="4950921"/>
            <a:ext cx="8229177"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a:ln>
                  <a:noFill/>
                </a:ln>
                <a:solidFill>
                  <a:srgbClr val="404040"/>
                </a:solidFill>
                <a:effectLst/>
                <a:uLnTx/>
                <a:uFillTx/>
                <a:latin typeface="Verdana"/>
                <a:ea typeface="Arial"/>
                <a:cs typeface="Arial"/>
              </a:rPr>
              <a:t>1.</a:t>
            </a:r>
            <a:r>
              <a:rPr kumimoji="0" lang="da-DK" sz="600" b="0" i="0" u="none" strike="noStrike" kern="1200" cap="none" spc="0" normalizeH="0" baseline="0" noProof="0">
                <a:ln>
                  <a:noFill/>
                </a:ln>
                <a:solidFill>
                  <a:srgbClr val="404040"/>
                </a:solidFill>
                <a:effectLst/>
                <a:uLnTx/>
                <a:uFillTx/>
                <a:latin typeface="Verdana"/>
                <a:ea typeface="Arial"/>
                <a:cs typeface="Arial"/>
              </a:rPr>
              <a:t> Thomas NJ </a:t>
            </a:r>
            <a:r>
              <a:rPr kumimoji="0" lang="da-DK" sz="600" b="0" i="1" u="none" strike="noStrike" kern="1200" cap="none" spc="0" normalizeH="0" baseline="0" noProof="0">
                <a:ln>
                  <a:noFill/>
                </a:ln>
                <a:solidFill>
                  <a:srgbClr val="404040"/>
                </a:solidFill>
                <a:effectLst/>
                <a:uLnTx/>
                <a:uFillTx/>
                <a:latin typeface="Verdana"/>
                <a:ea typeface="Arial"/>
                <a:cs typeface="Arial"/>
              </a:rPr>
              <a:t>et al. Diabetologia </a:t>
            </a:r>
            <a:r>
              <a:rPr kumimoji="0" lang="da-DK" sz="600" b="0" i="0" u="none" strike="noStrike" kern="1200" cap="none" spc="0" normalizeH="0" baseline="0" noProof="0">
                <a:ln>
                  <a:noFill/>
                </a:ln>
                <a:solidFill>
                  <a:srgbClr val="404040"/>
                </a:solidFill>
                <a:effectLst/>
                <a:uLnTx/>
                <a:uFillTx/>
                <a:latin typeface="Verdana"/>
                <a:ea typeface="Arial"/>
                <a:cs typeface="Arial"/>
              </a:rPr>
              <a:t>2019; 62: 1167</a:t>
            </a:r>
            <a:r>
              <a:rPr kumimoji="0" lang="pt-BR" sz="600" b="0" i="0" u="none" strike="noStrike" kern="1200" cap="none" spc="0" normalizeH="0" baseline="0" noProof="0">
                <a:ln>
                  <a:noFill/>
                </a:ln>
                <a:solidFill>
                  <a:srgbClr val="404040"/>
                </a:solidFill>
                <a:effectLst/>
                <a:uLnTx/>
                <a:uFillTx/>
                <a:latin typeface="Verdana"/>
                <a:ea typeface="+mn-ea"/>
                <a:cs typeface="+mn-cs"/>
              </a:rPr>
              <a:t>–</a:t>
            </a:r>
            <a:r>
              <a:rPr kumimoji="0" lang="da-DK" sz="600" b="0" i="0" u="none" strike="noStrike" kern="1200" cap="none" spc="0" normalizeH="0" baseline="0" noProof="0">
                <a:ln>
                  <a:noFill/>
                </a:ln>
                <a:solidFill>
                  <a:srgbClr val="404040"/>
                </a:solidFill>
                <a:effectLst/>
                <a:uLnTx/>
                <a:uFillTx/>
                <a:latin typeface="Verdana"/>
                <a:ea typeface="Arial"/>
                <a:cs typeface="Arial"/>
              </a:rPr>
              <a:t>72.</a:t>
            </a:r>
          </a:p>
        </p:txBody>
      </p:sp>
      <p:sp>
        <p:nvSpPr>
          <p:cNvPr id="32" name="Rechteck: abgerundete Ecken 31">
            <a:extLst>
              <a:ext uri="{FF2B5EF4-FFF2-40B4-BE49-F238E27FC236}">
                <a16:creationId xmlns:a16="http://schemas.microsoft.com/office/drawing/2014/main" id="{B86F0BE4-4960-1BF4-9168-789B5477E9AE}"/>
              </a:ext>
            </a:extLst>
          </p:cNvPr>
          <p:cNvSpPr/>
          <p:nvPr/>
        </p:nvSpPr>
        <p:spPr>
          <a:xfrm>
            <a:off x="6442912" y="2243719"/>
            <a:ext cx="2144955" cy="1065402"/>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5000"/>
              </a:lnSpc>
              <a:spcAft>
                <a:spcPts val="600"/>
              </a:spcAft>
              <a:buClr>
                <a:schemeClr val="accent2"/>
              </a:buClr>
              <a:buSzPct val="120000"/>
            </a:pPr>
            <a:r>
              <a:rPr lang="de-DE" sz="1000" b="1">
                <a:solidFill>
                  <a:schemeClr val="bg1"/>
                </a:solidFill>
              </a:rPr>
              <a:t>85 %</a:t>
            </a:r>
            <a:r>
              <a:rPr lang="de-DE" sz="1000">
                <a:solidFill>
                  <a:schemeClr val="bg1"/>
                </a:solidFill>
              </a:rPr>
              <a:t> der Patienten mit T1D nach dem 30. LJ benötigten </a:t>
            </a:r>
            <a:r>
              <a:rPr lang="de-DE" sz="1000" b="1">
                <a:solidFill>
                  <a:schemeClr val="bg1"/>
                </a:solidFill>
              </a:rPr>
              <a:t>innerhalb eines Jahres </a:t>
            </a:r>
            <a:r>
              <a:rPr lang="de-DE" sz="1000">
                <a:solidFill>
                  <a:schemeClr val="bg1"/>
                </a:solidFill>
              </a:rPr>
              <a:t>nach Diagnose </a:t>
            </a:r>
            <a:r>
              <a:rPr lang="de-DE" sz="1000" b="1">
                <a:solidFill>
                  <a:schemeClr val="bg1"/>
                </a:solidFill>
              </a:rPr>
              <a:t>Insulin</a:t>
            </a:r>
            <a:endParaRPr lang="en-US" sz="1000" b="1">
              <a:solidFill>
                <a:schemeClr val="bg1"/>
              </a:solidFill>
              <a:cs typeface="Arial" panose="020B0604020202020204" pitchFamily="34" charset="0"/>
            </a:endParaRPr>
          </a:p>
        </p:txBody>
      </p:sp>
      <p:grpSp>
        <p:nvGrpSpPr>
          <p:cNvPr id="5" name="Gruppieren 4">
            <a:extLst>
              <a:ext uri="{FF2B5EF4-FFF2-40B4-BE49-F238E27FC236}">
                <a16:creationId xmlns:a16="http://schemas.microsoft.com/office/drawing/2014/main" id="{3E4AC89A-AC21-3D3C-EBF0-E496F8297190}"/>
              </a:ext>
            </a:extLst>
          </p:cNvPr>
          <p:cNvGrpSpPr/>
          <p:nvPr/>
        </p:nvGrpSpPr>
        <p:grpSpPr>
          <a:xfrm>
            <a:off x="530346" y="956515"/>
            <a:ext cx="5702011" cy="3639811"/>
            <a:chOff x="530346" y="956515"/>
            <a:chExt cx="5702011" cy="3639811"/>
          </a:xfrm>
        </p:grpSpPr>
        <p:sp>
          <p:nvSpPr>
            <p:cNvPr id="29" name="Rechteck 28">
              <a:extLst>
                <a:ext uri="{FF2B5EF4-FFF2-40B4-BE49-F238E27FC236}">
                  <a16:creationId xmlns:a16="http://schemas.microsoft.com/office/drawing/2014/main" id="{B23E627B-CAE3-96C1-5773-1A7D694D325B}"/>
                </a:ext>
              </a:extLst>
            </p:cNvPr>
            <p:cNvSpPr/>
            <p:nvPr/>
          </p:nvSpPr>
          <p:spPr>
            <a:xfrm>
              <a:off x="530346" y="956515"/>
              <a:ext cx="5689981" cy="3639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7" name="Grafik 16">
              <a:extLst>
                <a:ext uri="{FF2B5EF4-FFF2-40B4-BE49-F238E27FC236}">
                  <a16:creationId xmlns:a16="http://schemas.microsoft.com/office/drawing/2014/main" id="{1C75579E-C449-DD88-7C19-6DB157DC0D5F}"/>
                </a:ext>
              </a:extLst>
            </p:cNvPr>
            <p:cNvPicPr>
              <a:picLocks noChangeAspect="1"/>
            </p:cNvPicPr>
            <p:nvPr/>
          </p:nvPicPr>
          <p:blipFill>
            <a:blip r:embed="rId4"/>
            <a:stretch>
              <a:fillRect/>
            </a:stretch>
          </p:blipFill>
          <p:spPr>
            <a:xfrm>
              <a:off x="1005594" y="1453378"/>
              <a:ext cx="4733470" cy="3142948"/>
            </a:xfrm>
            <a:prstGeom prst="rect">
              <a:avLst/>
            </a:prstGeom>
          </p:spPr>
        </p:pic>
        <p:sp>
          <p:nvSpPr>
            <p:cNvPr id="19" name="TextBox 26">
              <a:extLst>
                <a:ext uri="{FF2B5EF4-FFF2-40B4-BE49-F238E27FC236}">
                  <a16:creationId xmlns:a16="http://schemas.microsoft.com/office/drawing/2014/main" id="{EBA8BD39-E7DA-A39E-6BD1-DBA8898DFB03}"/>
                </a:ext>
              </a:extLst>
            </p:cNvPr>
            <p:cNvSpPr txBox="1"/>
            <p:nvPr/>
          </p:nvSpPr>
          <p:spPr>
            <a:xfrm>
              <a:off x="530346" y="1022491"/>
              <a:ext cx="5689981" cy="430887"/>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dirty="0">
                  <a:ln>
                    <a:noFill/>
                  </a:ln>
                  <a:solidFill>
                    <a:srgbClr val="404040"/>
                  </a:solidFill>
                  <a:effectLst/>
                  <a:uLnTx/>
                  <a:uFillTx/>
                  <a:latin typeface="Verdana"/>
                  <a:ea typeface="+mn-ea"/>
                  <a:cs typeface="+mn-cs"/>
                </a:rPr>
                <a:t>Vergleich der Zeit bis zur Insulinbehandlung nach Diagnose bei TN mit schwerem Insulindefizit</a:t>
              </a:r>
              <a:r>
                <a:rPr kumimoji="0" lang="de-DE" sz="1100" b="1" i="0" u="none" strike="noStrike" kern="1200" cap="none" spc="0" normalizeH="0" baseline="30000" noProof="0" dirty="0">
                  <a:ln>
                    <a:noFill/>
                  </a:ln>
                  <a:solidFill>
                    <a:srgbClr val="404040"/>
                  </a:solidFill>
                  <a:effectLst/>
                  <a:uLnTx/>
                  <a:uFillTx/>
                  <a:latin typeface="Verdana"/>
                  <a:ea typeface="+mn-ea"/>
                  <a:cs typeface="+mn-cs"/>
                </a:rPr>
                <a:t>#</a:t>
              </a:r>
              <a:r>
                <a:rPr kumimoji="0" lang="de-DE" sz="1100" b="1" i="0" u="none" strike="noStrike" kern="1200" cap="none" spc="0" normalizeH="0" baseline="0" noProof="0" dirty="0">
                  <a:ln>
                    <a:noFill/>
                  </a:ln>
                  <a:solidFill>
                    <a:srgbClr val="404040"/>
                  </a:solidFill>
                  <a:effectLst/>
                  <a:uLnTx/>
                  <a:uFillTx/>
                  <a:latin typeface="Verdana"/>
                  <a:ea typeface="+mn-ea"/>
                  <a:cs typeface="+mn-cs"/>
                </a:rPr>
                <a:t> vs. TN mit erhaltener Insulinsekretion</a:t>
              </a:r>
              <a:r>
                <a:rPr kumimoji="0" lang="de-DE" sz="1100" b="1" i="0" u="none" strike="noStrike" kern="1200" cap="none" spc="0" normalizeH="0" baseline="30000" noProof="0" dirty="0">
                  <a:ln>
                    <a:noFill/>
                  </a:ln>
                  <a:solidFill>
                    <a:srgbClr val="404040"/>
                  </a:solidFill>
                  <a:effectLst/>
                  <a:uLnTx/>
                  <a:uFillTx/>
                  <a:latin typeface="Verdana"/>
                  <a:ea typeface="+mn-ea"/>
                  <a:cs typeface="+mn-cs"/>
                </a:rPr>
                <a:t>#</a:t>
              </a:r>
              <a:endParaRPr kumimoji="0" lang="en-US" sz="1100" b="1" i="0" u="none" strike="noStrike" kern="1200" cap="none" spc="0" normalizeH="0" baseline="30000" noProof="0" dirty="0">
                <a:ln>
                  <a:noFill/>
                </a:ln>
                <a:solidFill>
                  <a:srgbClr val="404040"/>
                </a:solidFill>
                <a:effectLst/>
                <a:uLnTx/>
                <a:uFillTx/>
                <a:latin typeface="Verdana"/>
                <a:ea typeface="+mn-ea"/>
                <a:cs typeface="+mn-cs"/>
              </a:endParaRPr>
            </a:p>
          </p:txBody>
        </p:sp>
        <p:sp>
          <p:nvSpPr>
            <p:cNvPr id="23" name="Textfeld 22">
              <a:extLst>
                <a:ext uri="{FF2B5EF4-FFF2-40B4-BE49-F238E27FC236}">
                  <a16:creationId xmlns:a16="http://schemas.microsoft.com/office/drawing/2014/main" id="{3A5FEA98-E2FD-2420-8A3C-64714F4C25CB}"/>
                </a:ext>
              </a:extLst>
            </p:cNvPr>
            <p:cNvSpPr txBox="1"/>
            <p:nvPr/>
          </p:nvSpPr>
          <p:spPr>
            <a:xfrm>
              <a:off x="4072708" y="3189464"/>
              <a:ext cx="1510350" cy="276999"/>
            </a:xfrm>
            <a:prstGeom prst="rect">
              <a:avLst/>
            </a:prstGeom>
            <a:noFill/>
          </p:spPr>
          <p:txBody>
            <a:bodyPr wrap="none" rtlCol="0">
              <a:spAutoFit/>
            </a:bodyPr>
            <a:lstStyle/>
            <a:p>
              <a:r>
                <a:rPr lang="de-DE" sz="600"/>
                <a:t>TN mit schwerem Insulindefizit</a:t>
              </a:r>
            </a:p>
            <a:p>
              <a:r>
                <a:rPr lang="de-DE" sz="600"/>
                <a:t>TN mit erhaltener Insulinsekretion</a:t>
              </a:r>
            </a:p>
          </p:txBody>
        </p:sp>
        <p:cxnSp>
          <p:nvCxnSpPr>
            <p:cNvPr id="26" name="Gerader Verbinder 25">
              <a:extLst>
                <a:ext uri="{FF2B5EF4-FFF2-40B4-BE49-F238E27FC236}">
                  <a16:creationId xmlns:a16="http://schemas.microsoft.com/office/drawing/2014/main" id="{F69FD12E-A720-228A-BEEF-BE5D7277A6C9}"/>
                </a:ext>
              </a:extLst>
            </p:cNvPr>
            <p:cNvCxnSpPr/>
            <p:nvPr/>
          </p:nvCxnSpPr>
          <p:spPr>
            <a:xfrm>
              <a:off x="3886219" y="3291868"/>
              <a:ext cx="186489"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9C2E747E-30A2-DCC8-D6EB-6292DCC64F93}"/>
                </a:ext>
              </a:extLst>
            </p:cNvPr>
            <p:cNvCxnSpPr/>
            <p:nvPr/>
          </p:nvCxnSpPr>
          <p:spPr>
            <a:xfrm>
              <a:off x="3886219" y="3372079"/>
              <a:ext cx="186489" cy="0"/>
            </a:xfrm>
            <a:prstGeom prst="line">
              <a:avLst/>
            </a:prstGeom>
            <a:ln w="19050">
              <a:solidFill>
                <a:srgbClr val="AEAEAF"/>
              </a:solidFil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B2000022-866B-11C2-F49A-1280222A189E}"/>
                </a:ext>
              </a:extLst>
            </p:cNvPr>
            <p:cNvSpPr/>
            <p:nvPr/>
          </p:nvSpPr>
          <p:spPr>
            <a:xfrm>
              <a:off x="542376" y="956515"/>
              <a:ext cx="5689981" cy="3639811"/>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2" name="Textfeld 1">
              <a:extLst>
                <a:ext uri="{FF2B5EF4-FFF2-40B4-BE49-F238E27FC236}">
                  <a16:creationId xmlns:a16="http://schemas.microsoft.com/office/drawing/2014/main" id="{9F8BD66D-05E2-C3BC-419B-C09F0937F05E}"/>
                </a:ext>
              </a:extLst>
            </p:cNvPr>
            <p:cNvSpPr txBox="1"/>
            <p:nvPr/>
          </p:nvSpPr>
          <p:spPr>
            <a:xfrm rot="16200000">
              <a:off x="394465" y="2707062"/>
              <a:ext cx="1476686" cy="230832"/>
            </a:xfrm>
            <a:prstGeom prst="rect">
              <a:avLst/>
            </a:prstGeom>
            <a:solidFill>
              <a:schemeClr val="bg1"/>
            </a:solidFill>
          </p:spPr>
          <p:txBody>
            <a:bodyPr wrap="none" rtlCol="0" anchor="ctr">
              <a:spAutoFit/>
            </a:bodyPr>
            <a:lstStyle/>
            <a:p>
              <a:pPr algn="ctr"/>
              <a:r>
                <a:rPr lang="de-DE" sz="900" dirty="0">
                  <a:solidFill>
                    <a:srgbClr val="404040"/>
                  </a:solidFill>
                </a:rPr>
                <a:t>Insulin-behandelt [%]</a:t>
              </a:r>
            </a:p>
          </p:txBody>
        </p:sp>
        <p:sp>
          <p:nvSpPr>
            <p:cNvPr id="4" name="Textfeld 3">
              <a:extLst>
                <a:ext uri="{FF2B5EF4-FFF2-40B4-BE49-F238E27FC236}">
                  <a16:creationId xmlns:a16="http://schemas.microsoft.com/office/drawing/2014/main" id="{02F5311A-9F43-FD05-C615-2005BB27358E}"/>
                </a:ext>
              </a:extLst>
            </p:cNvPr>
            <p:cNvSpPr txBox="1"/>
            <p:nvPr/>
          </p:nvSpPr>
          <p:spPr>
            <a:xfrm>
              <a:off x="2354449" y="4307880"/>
              <a:ext cx="2414444" cy="230832"/>
            </a:xfrm>
            <a:prstGeom prst="rect">
              <a:avLst/>
            </a:prstGeom>
            <a:solidFill>
              <a:schemeClr val="bg1"/>
            </a:solidFill>
          </p:spPr>
          <p:txBody>
            <a:bodyPr wrap="none" rtlCol="0" anchor="ctr">
              <a:spAutoFit/>
            </a:bodyPr>
            <a:lstStyle/>
            <a:p>
              <a:pPr algn="ctr"/>
              <a:r>
                <a:rPr lang="de-DE" sz="900" dirty="0">
                  <a:solidFill>
                    <a:srgbClr val="404040"/>
                  </a:solidFill>
                </a:rPr>
                <a:t>Zeit bis zur Insulinbehandlung [Jahre]</a:t>
              </a:r>
            </a:p>
          </p:txBody>
        </p:sp>
      </p:grpSp>
    </p:spTree>
    <p:extLst>
      <p:ext uri="{BB962C8B-B14F-4D97-AF65-F5344CB8AC3E}">
        <p14:creationId xmlns:p14="http://schemas.microsoft.com/office/powerpoint/2010/main" val="628221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5FB034-804F-9E82-7141-65AABAA1CFAB}"/>
            </a:ext>
          </a:extLst>
        </p:cNvPr>
        <p:cNvGrpSpPr/>
        <p:nvPr/>
      </p:nvGrpSpPr>
      <p:grpSpPr>
        <a:xfrm>
          <a:off x="0" y="0"/>
          <a:ext cx="0" cy="0"/>
          <a:chOff x="0" y="0"/>
          <a:chExt cx="0" cy="0"/>
        </a:xfrm>
      </p:grpSpPr>
      <p:sp>
        <p:nvSpPr>
          <p:cNvPr id="12" name="Textplatzhalter 9">
            <a:extLst>
              <a:ext uri="{FF2B5EF4-FFF2-40B4-BE49-F238E27FC236}">
                <a16:creationId xmlns:a16="http://schemas.microsoft.com/office/drawing/2014/main" id="{13E7BF39-F1BA-2148-1160-22596B06EC60}"/>
              </a:ext>
            </a:extLst>
          </p:cNvPr>
          <p:cNvSpPr txBox="1">
            <a:spLocks/>
          </p:cNvSpPr>
          <p:nvPr/>
        </p:nvSpPr>
        <p:spPr>
          <a:xfrm>
            <a:off x="320268" y="114210"/>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Risiko für Mortalität und MACE bei T1D mit Diagnose im Erwachsenenalter vs. Kontrollen und vs. T2D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endParaRPr kumimoji="0" lang="en-US" sz="2000" b="1" i="0" u="none" strike="noStrike" kern="1200" cap="none" spc="0" normalizeH="0" baseline="0" noProof="0" dirty="0">
              <a:ln>
                <a:noFill/>
              </a:ln>
              <a:solidFill>
                <a:srgbClr val="7030A0"/>
              </a:solidFill>
              <a:effectLst/>
              <a:uLnTx/>
              <a:uFillTx/>
              <a:latin typeface="Verdana"/>
              <a:ea typeface="+mn-ea"/>
              <a:cs typeface="+mn-cs"/>
            </a:endParaRPr>
          </a:p>
        </p:txBody>
      </p:sp>
      <p:sp>
        <p:nvSpPr>
          <p:cNvPr id="3" name="Footer Placeholder 4">
            <a:extLst>
              <a:ext uri="{FF2B5EF4-FFF2-40B4-BE49-F238E27FC236}">
                <a16:creationId xmlns:a16="http://schemas.microsoft.com/office/drawing/2014/main" id="{A92F778F-F961-1B80-DB0B-66C5F8F7A863}"/>
              </a:ext>
            </a:extLst>
          </p:cNvPr>
          <p:cNvSpPr txBox="1">
            <a:spLocks/>
          </p:cNvSpPr>
          <p:nvPr/>
        </p:nvSpPr>
        <p:spPr>
          <a:xfrm>
            <a:off x="6662490" y="3543300"/>
            <a:ext cx="2349376" cy="1425327"/>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Tabelle modifiziert nach Wei X 2025</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CVD: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Cardiovascu-lar</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death</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kardiovaskulärer Tod, DKA: Diabetische Keto-azidose; HR: Hazard-Ratio, Risikoverhältnis; KI: Konfi-</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denzintervall</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PAR%: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population</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attributable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risk</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frac-tion</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bevölkerungsbezogener Risikoanteil; MACE: Major adverse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cardiac</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panose="020B0604020202020204" pitchFamily="34" charset="0"/>
              </a:rPr>
              <a:t>event</a:t>
            </a: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 schwerwiegendes unerwünschtes kardiales Ereignis; T1D: Typ-1-Diabetes; T2D: Typ-2-Diabetes. # 10.184 Menschen mit T1D-Diagnose im Erwachsenenalter, 375.523 mit T2D, zwischen 2001-2020 aus dem Swedish National Diabetes Register und 509.172 Populationskontrollen aus dem Total Population Register, nach-beobachtet bis 2022, medianer Follow-Up 10,2 Jahre. Es wurden HR und PAR% geschätzt. </a:t>
            </a:r>
            <a:r>
              <a:rPr lang="de-DE" sz="600" dirty="0">
                <a:solidFill>
                  <a:srgbClr val="404040"/>
                </a:solidFill>
                <a:latin typeface="Verdana"/>
              </a:rPr>
              <a:t>NA*: Die Ereigniszahl war zu gering für die Schätzung der HR (95 %-KI).</a:t>
            </a:r>
            <a:r>
              <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rPr>
              <a:t>1</a:t>
            </a:r>
          </a:p>
        </p:txBody>
      </p:sp>
      <p:sp>
        <p:nvSpPr>
          <p:cNvPr id="10" name="TextBox 3037">
            <a:extLst>
              <a:ext uri="{FF2B5EF4-FFF2-40B4-BE49-F238E27FC236}">
                <a16:creationId xmlns:a16="http://schemas.microsoft.com/office/drawing/2014/main" id="{5719C76A-5C21-B21F-5E0D-3E6E2E40F712}"/>
              </a:ext>
            </a:extLst>
          </p:cNvPr>
          <p:cNvSpPr txBox="1"/>
          <p:nvPr/>
        </p:nvSpPr>
        <p:spPr>
          <a:xfrm>
            <a:off x="6628932" y="4943902"/>
            <a:ext cx="2045164" cy="184666"/>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Wei X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Eur Heart J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2025; 46: 3776</a:t>
            </a:r>
            <a:r>
              <a:rPr kumimoji="0" lang="pt-BR" sz="600" b="0" i="0" u="none" strike="noStrike" kern="1200" cap="none" spc="0" normalizeH="0" baseline="0" noProof="0" dirty="0">
                <a:ln>
                  <a:noFill/>
                </a:ln>
                <a:solidFill>
                  <a:srgbClr val="404040"/>
                </a:solidFill>
                <a:effectLst/>
                <a:uLnTx/>
                <a:uFillTx/>
                <a:latin typeface="Verdana"/>
                <a:ea typeface="+mn-ea"/>
                <a:cs typeface="+mn-cs"/>
              </a:rPr>
              <a:t>–86</a:t>
            </a:r>
            <a:r>
              <a:rPr kumimoji="0" lang="da-DK" sz="600" b="0" i="0" u="none" strike="noStrike" kern="1200" cap="none" spc="0" normalizeH="0" baseline="0" noProof="0" dirty="0">
                <a:ln>
                  <a:noFill/>
                </a:ln>
                <a:solidFill>
                  <a:srgbClr val="404040"/>
                </a:solidFill>
                <a:effectLst/>
                <a:uLnTx/>
                <a:uFillTx/>
                <a:latin typeface="Verdana"/>
                <a:ea typeface="Arial"/>
                <a:cs typeface="Arial"/>
              </a:rPr>
              <a:t>.</a:t>
            </a:r>
          </a:p>
        </p:txBody>
      </p:sp>
      <p:sp>
        <p:nvSpPr>
          <p:cNvPr id="32" name="Rechteck: abgerundete Ecken 31">
            <a:extLst>
              <a:ext uri="{FF2B5EF4-FFF2-40B4-BE49-F238E27FC236}">
                <a16:creationId xmlns:a16="http://schemas.microsoft.com/office/drawing/2014/main" id="{E72C4601-75FB-E035-7DD9-9C2A1F3C6EF2}"/>
              </a:ext>
            </a:extLst>
          </p:cNvPr>
          <p:cNvSpPr/>
          <p:nvPr/>
        </p:nvSpPr>
        <p:spPr>
          <a:xfrm>
            <a:off x="6771782" y="824777"/>
            <a:ext cx="2106691" cy="2640317"/>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90488" indent="-90488">
              <a:lnSpc>
                <a:spcPct val="125000"/>
              </a:lnSpc>
              <a:spcAft>
                <a:spcPts val="600"/>
              </a:spcAft>
              <a:buClr>
                <a:schemeClr val="accent2"/>
              </a:buClr>
              <a:buSzPct val="120000"/>
              <a:buFont typeface="Arial" panose="020B0604020202020204" pitchFamily="34" charset="0"/>
              <a:buChar char="•"/>
            </a:pPr>
            <a:r>
              <a:rPr lang="de-DE" sz="900" dirty="0">
                <a:solidFill>
                  <a:schemeClr val="bg1"/>
                </a:solidFill>
              </a:rPr>
              <a:t>Das Risiko für </a:t>
            </a:r>
            <a:r>
              <a:rPr lang="de-DE" sz="900" dirty="0" err="1">
                <a:solidFill>
                  <a:schemeClr val="bg1"/>
                </a:solidFill>
              </a:rPr>
              <a:t>Gesamtmortali</a:t>
            </a:r>
            <a:r>
              <a:rPr lang="de-DE" sz="900" dirty="0">
                <a:solidFill>
                  <a:schemeClr val="bg1"/>
                </a:solidFill>
              </a:rPr>
              <a:t>-tät, CVD, MACE, Tod durch Infektion und Tod durch Krebs war bei T1D gegenüber der Kontrollpopulation erhöht</a:t>
            </a:r>
          </a:p>
          <a:p>
            <a:pPr marL="90488" indent="-90488">
              <a:lnSpc>
                <a:spcPct val="125000"/>
              </a:lnSpc>
              <a:spcAft>
                <a:spcPts val="600"/>
              </a:spcAft>
              <a:buClr>
                <a:schemeClr val="accent2"/>
              </a:buClr>
              <a:buSzPct val="120000"/>
              <a:buFont typeface="Arial" panose="020B0604020202020204" pitchFamily="34" charset="0"/>
              <a:buChar char="•"/>
            </a:pPr>
            <a:r>
              <a:rPr lang="de-DE" sz="900" dirty="0">
                <a:solidFill>
                  <a:schemeClr val="bg1"/>
                </a:solidFill>
              </a:rPr>
              <a:t>Das Risiko für Tod durch </a:t>
            </a:r>
            <a:r>
              <a:rPr lang="de-DE" sz="900" dirty="0" err="1">
                <a:solidFill>
                  <a:schemeClr val="bg1"/>
                </a:solidFill>
              </a:rPr>
              <a:t>diabe</a:t>
            </a:r>
            <a:r>
              <a:rPr lang="de-DE" sz="900" dirty="0">
                <a:solidFill>
                  <a:schemeClr val="bg1"/>
                </a:solidFill>
              </a:rPr>
              <a:t>-tisches Koma bzw. DKA war bei T1D 7-fach höher als bei T2D</a:t>
            </a:r>
          </a:p>
          <a:p>
            <a:pPr marL="90488" indent="-90488">
              <a:lnSpc>
                <a:spcPct val="125000"/>
              </a:lnSpc>
              <a:spcAft>
                <a:spcPts val="600"/>
              </a:spcAft>
              <a:buClr>
                <a:schemeClr val="accent2"/>
              </a:buClr>
              <a:buSzPct val="120000"/>
              <a:buFont typeface="Arial" panose="020B0604020202020204" pitchFamily="34" charset="0"/>
              <a:buChar char="•"/>
            </a:pPr>
            <a:r>
              <a:rPr lang="de-DE" sz="900" dirty="0">
                <a:solidFill>
                  <a:schemeClr val="bg1"/>
                </a:solidFill>
              </a:rPr>
              <a:t>Das Risiko für alle übrigen Todesarten war vergleichbar zwischen T1D und T2D</a:t>
            </a:r>
          </a:p>
          <a:p>
            <a:pPr marL="90488" indent="-90488">
              <a:lnSpc>
                <a:spcPct val="125000"/>
              </a:lnSpc>
              <a:spcAft>
                <a:spcPts val="600"/>
              </a:spcAft>
              <a:buClr>
                <a:schemeClr val="accent2"/>
              </a:buClr>
              <a:buSzPct val="120000"/>
              <a:buFont typeface="Arial" panose="020B0604020202020204" pitchFamily="34" charset="0"/>
              <a:buChar char="•"/>
            </a:pPr>
            <a:r>
              <a:rPr lang="de-DE" sz="900" dirty="0">
                <a:solidFill>
                  <a:schemeClr val="bg1"/>
                </a:solidFill>
              </a:rPr>
              <a:t>Das Risiko für MACE war bei T2D höher als bei T1D</a:t>
            </a:r>
          </a:p>
        </p:txBody>
      </p:sp>
      <p:grpSp>
        <p:nvGrpSpPr>
          <p:cNvPr id="2" name="Gruppieren 1">
            <a:extLst>
              <a:ext uri="{FF2B5EF4-FFF2-40B4-BE49-F238E27FC236}">
                <a16:creationId xmlns:a16="http://schemas.microsoft.com/office/drawing/2014/main" id="{F05A1B22-1EED-622C-CB4A-0E58DAAB6CB0}"/>
              </a:ext>
            </a:extLst>
          </p:cNvPr>
          <p:cNvGrpSpPr/>
          <p:nvPr/>
        </p:nvGrpSpPr>
        <p:grpSpPr>
          <a:xfrm>
            <a:off x="444966" y="836331"/>
            <a:ext cx="6199680" cy="4203925"/>
            <a:chOff x="444966" y="836331"/>
            <a:chExt cx="6199680" cy="4203925"/>
          </a:xfrm>
        </p:grpSpPr>
        <p:sp>
          <p:nvSpPr>
            <p:cNvPr id="41" name="Rechteck 40">
              <a:extLst>
                <a:ext uri="{FF2B5EF4-FFF2-40B4-BE49-F238E27FC236}">
                  <a16:creationId xmlns:a16="http://schemas.microsoft.com/office/drawing/2014/main" id="{9F4C58DB-90F7-91F2-4FC7-8F22BD8C1AA6}"/>
                </a:ext>
              </a:extLst>
            </p:cNvPr>
            <p:cNvSpPr/>
            <p:nvPr/>
          </p:nvSpPr>
          <p:spPr>
            <a:xfrm>
              <a:off x="505327" y="836331"/>
              <a:ext cx="6087980" cy="42039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a:extLst>
                <a:ext uri="{FF2B5EF4-FFF2-40B4-BE49-F238E27FC236}">
                  <a16:creationId xmlns:a16="http://schemas.microsoft.com/office/drawing/2014/main" id="{3A4CC690-BC07-56D8-8A5D-AF4339D17DD3}"/>
                </a:ext>
              </a:extLst>
            </p:cNvPr>
            <p:cNvPicPr>
              <a:picLocks noChangeAspect="1"/>
            </p:cNvPicPr>
            <p:nvPr/>
          </p:nvPicPr>
          <p:blipFill>
            <a:blip r:embed="rId4"/>
            <a:stretch>
              <a:fillRect/>
            </a:stretch>
          </p:blipFill>
          <p:spPr>
            <a:xfrm>
              <a:off x="574510" y="1102469"/>
              <a:ext cx="5940592" cy="3937786"/>
            </a:xfrm>
            <a:prstGeom prst="rect">
              <a:avLst/>
            </a:prstGeom>
          </p:spPr>
        </p:pic>
        <p:sp>
          <p:nvSpPr>
            <p:cNvPr id="15" name="TextBox 26">
              <a:extLst>
                <a:ext uri="{FF2B5EF4-FFF2-40B4-BE49-F238E27FC236}">
                  <a16:creationId xmlns:a16="http://schemas.microsoft.com/office/drawing/2014/main" id="{F5EC0702-6C7B-10DC-39FF-C79DEE2B4959}"/>
                </a:ext>
              </a:extLst>
            </p:cNvPr>
            <p:cNvSpPr txBox="1"/>
            <p:nvPr/>
          </p:nvSpPr>
          <p:spPr>
            <a:xfrm>
              <a:off x="444966" y="840859"/>
              <a:ext cx="6199680" cy="261610"/>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0" normalizeH="0" baseline="0" noProof="0">
                  <a:ln>
                    <a:noFill/>
                  </a:ln>
                  <a:solidFill>
                    <a:srgbClr val="404040"/>
                  </a:solidFill>
                  <a:effectLst/>
                  <a:uLnTx/>
                  <a:uFillTx/>
                  <a:latin typeface="Verdana"/>
                  <a:ea typeface="+mn-ea"/>
                  <a:cs typeface="+mn-cs"/>
                </a:rPr>
                <a:t>Vergleich der HR für Mortalität und MACE bei T1D vs. Kontrollen und vs. T2D</a:t>
              </a:r>
              <a:endParaRPr kumimoji="0" lang="en-US" sz="1100" b="1" i="0" u="none" strike="noStrike" kern="1200" cap="none" spc="0" normalizeH="0" baseline="30000" noProof="0">
                <a:ln>
                  <a:noFill/>
                </a:ln>
                <a:solidFill>
                  <a:srgbClr val="404040"/>
                </a:solidFill>
                <a:effectLst/>
                <a:uLnTx/>
                <a:uFillTx/>
                <a:latin typeface="Verdana"/>
                <a:ea typeface="+mn-ea"/>
                <a:cs typeface="+mn-cs"/>
              </a:endParaRPr>
            </a:p>
          </p:txBody>
        </p:sp>
        <p:sp>
          <p:nvSpPr>
            <p:cNvPr id="17" name="Textfeld 16">
              <a:extLst>
                <a:ext uri="{FF2B5EF4-FFF2-40B4-BE49-F238E27FC236}">
                  <a16:creationId xmlns:a16="http://schemas.microsoft.com/office/drawing/2014/main" id="{B0CFB7C5-F59D-431A-01FB-58874A409A9F}"/>
                </a:ext>
              </a:extLst>
            </p:cNvPr>
            <p:cNvSpPr txBox="1"/>
            <p:nvPr/>
          </p:nvSpPr>
          <p:spPr>
            <a:xfrm>
              <a:off x="829734" y="1140818"/>
              <a:ext cx="1040349" cy="107722"/>
            </a:xfrm>
            <a:prstGeom prst="rect">
              <a:avLst/>
            </a:prstGeom>
            <a:solidFill>
              <a:schemeClr val="bg1"/>
            </a:solidFill>
          </p:spPr>
          <p:txBody>
            <a:bodyPr wrap="none" lIns="0" tIns="0" rIns="0" bIns="0" rtlCol="0">
              <a:spAutoFit/>
            </a:bodyPr>
            <a:lstStyle/>
            <a:p>
              <a:r>
                <a:rPr lang="de-DE" sz="700" b="1" dirty="0">
                  <a:latin typeface="Aptos" panose="020B0004020202020204" pitchFamily="34" charset="0"/>
                </a:rPr>
                <a:t>Alter bei Diagnose [Jahre]</a:t>
              </a:r>
            </a:p>
          </p:txBody>
        </p:sp>
        <p:sp>
          <p:nvSpPr>
            <p:cNvPr id="19" name="Textfeld 18">
              <a:extLst>
                <a:ext uri="{FF2B5EF4-FFF2-40B4-BE49-F238E27FC236}">
                  <a16:creationId xmlns:a16="http://schemas.microsoft.com/office/drawing/2014/main" id="{7AAB400E-FF92-49E0-360E-394C350C9563}"/>
                </a:ext>
              </a:extLst>
            </p:cNvPr>
            <p:cNvSpPr txBox="1"/>
            <p:nvPr/>
          </p:nvSpPr>
          <p:spPr>
            <a:xfrm>
              <a:off x="3857751" y="1140818"/>
              <a:ext cx="492122" cy="107722"/>
            </a:xfrm>
            <a:prstGeom prst="rect">
              <a:avLst/>
            </a:prstGeom>
            <a:solidFill>
              <a:schemeClr val="bg1"/>
            </a:solidFill>
          </p:spPr>
          <p:txBody>
            <a:bodyPr wrap="none" lIns="0" tIns="0" rIns="0" bIns="0" rtlCol="0">
              <a:spAutoFit/>
            </a:bodyPr>
            <a:lstStyle/>
            <a:p>
              <a:pPr algn="ctr"/>
              <a:r>
                <a:rPr lang="de-DE" sz="700" b="1" dirty="0">
                  <a:latin typeface="Aptos" panose="020B0004020202020204" pitchFamily="34" charset="0"/>
                </a:rPr>
                <a:t>HR (95 %-KI)</a:t>
              </a:r>
            </a:p>
          </p:txBody>
        </p:sp>
        <p:sp>
          <p:nvSpPr>
            <p:cNvPr id="23" name="Textfeld 22">
              <a:extLst>
                <a:ext uri="{FF2B5EF4-FFF2-40B4-BE49-F238E27FC236}">
                  <a16:creationId xmlns:a16="http://schemas.microsoft.com/office/drawing/2014/main" id="{5B81812F-CE41-898C-DC11-68172F3ADF00}"/>
                </a:ext>
              </a:extLst>
            </p:cNvPr>
            <p:cNvSpPr txBox="1"/>
            <p:nvPr/>
          </p:nvSpPr>
          <p:spPr>
            <a:xfrm>
              <a:off x="5718449" y="1140818"/>
              <a:ext cx="492122" cy="107722"/>
            </a:xfrm>
            <a:prstGeom prst="rect">
              <a:avLst/>
            </a:prstGeom>
            <a:solidFill>
              <a:schemeClr val="bg1"/>
            </a:solidFill>
          </p:spPr>
          <p:txBody>
            <a:bodyPr wrap="none" lIns="0" tIns="0" rIns="0" bIns="0" rtlCol="0">
              <a:spAutoFit/>
            </a:bodyPr>
            <a:lstStyle/>
            <a:p>
              <a:pPr algn="ctr"/>
              <a:r>
                <a:rPr lang="de-DE" sz="700" b="1" dirty="0">
                  <a:latin typeface="Aptos" panose="020B0004020202020204" pitchFamily="34" charset="0"/>
                </a:rPr>
                <a:t>HR (95 %-KI)</a:t>
              </a:r>
            </a:p>
          </p:txBody>
        </p:sp>
        <p:sp>
          <p:nvSpPr>
            <p:cNvPr id="25" name="Textfeld 24">
              <a:extLst>
                <a:ext uri="{FF2B5EF4-FFF2-40B4-BE49-F238E27FC236}">
                  <a16:creationId xmlns:a16="http://schemas.microsoft.com/office/drawing/2014/main" id="{A0312F6A-A6C0-8FF2-7A16-3F685521EEAE}"/>
                </a:ext>
              </a:extLst>
            </p:cNvPr>
            <p:cNvSpPr txBox="1"/>
            <p:nvPr/>
          </p:nvSpPr>
          <p:spPr>
            <a:xfrm>
              <a:off x="837108" y="1260689"/>
              <a:ext cx="734175" cy="470129"/>
            </a:xfrm>
            <a:prstGeom prst="rect">
              <a:avLst/>
            </a:prstGeom>
            <a:solidFill>
              <a:schemeClr val="bg1"/>
            </a:solidFill>
          </p:spPr>
          <p:txBody>
            <a:bodyPr wrap="none" lIns="0" tIns="0" rIns="0" bIns="0" rtlCol="0">
              <a:spAutoFit/>
            </a:bodyPr>
            <a:lstStyle/>
            <a:p>
              <a:pPr>
                <a:lnSpc>
                  <a:spcPct val="87000"/>
                </a:lnSpc>
              </a:pPr>
              <a:r>
                <a:rPr lang="de-DE" sz="700" b="1" dirty="0">
                  <a:latin typeface="Aptos" panose="020B0004020202020204" pitchFamily="34" charset="0"/>
                </a:rPr>
                <a:t>Gesamtmortalität</a:t>
              </a:r>
            </a:p>
            <a:p>
              <a:pPr defTabSz="179388">
                <a:lnSpc>
                  <a:spcPct val="87000"/>
                </a:lnSpc>
              </a:pPr>
              <a:r>
                <a:rPr lang="de-DE" sz="700" dirty="0">
                  <a:latin typeface="Aptos" panose="020B0004020202020204" pitchFamily="34" charset="0"/>
                </a:rPr>
                <a:t>	Insgesamt</a:t>
              </a:r>
            </a:p>
            <a:p>
              <a:pPr defTabSz="179388">
                <a:lnSpc>
                  <a:spcPct val="87000"/>
                </a:lnSpc>
              </a:pPr>
              <a:r>
                <a:rPr lang="de-DE" sz="700" dirty="0">
                  <a:latin typeface="Aptos" panose="020B0004020202020204" pitchFamily="34" charset="0"/>
                </a:rPr>
                <a:t>	18-29</a:t>
              </a:r>
            </a:p>
            <a:p>
              <a:pPr defTabSz="179388">
                <a:lnSpc>
                  <a:spcPct val="87000"/>
                </a:lnSpc>
              </a:pPr>
              <a:r>
                <a:rPr lang="de-DE" sz="700" dirty="0">
                  <a:latin typeface="Aptos" panose="020B0004020202020204" pitchFamily="34" charset="0"/>
                </a:rPr>
                <a:t>	30-39</a:t>
              </a:r>
            </a:p>
            <a:p>
              <a:pPr defTabSz="179388">
                <a:lnSpc>
                  <a:spcPct val="87000"/>
                </a:lnSpc>
              </a:pPr>
              <a:r>
                <a:rPr lang="de-DE" sz="700" dirty="0">
                  <a:latin typeface="Aptos" panose="020B0004020202020204" pitchFamily="34" charset="0"/>
                  <a:ea typeface="Verdana" panose="020B0604030504040204" pitchFamily="34" charset="0"/>
                </a:rPr>
                <a:t>	≥ </a:t>
              </a:r>
              <a:r>
                <a:rPr lang="de-DE" sz="700" dirty="0">
                  <a:latin typeface="Aptos" panose="020B0004020202020204" pitchFamily="34" charset="0"/>
                </a:rPr>
                <a:t>40</a:t>
              </a:r>
            </a:p>
          </p:txBody>
        </p:sp>
        <p:sp>
          <p:nvSpPr>
            <p:cNvPr id="26" name="Textfeld 25">
              <a:extLst>
                <a:ext uri="{FF2B5EF4-FFF2-40B4-BE49-F238E27FC236}">
                  <a16:creationId xmlns:a16="http://schemas.microsoft.com/office/drawing/2014/main" id="{269F53FA-FD5D-45F0-E507-31CA3C3B2741}"/>
                </a:ext>
              </a:extLst>
            </p:cNvPr>
            <p:cNvSpPr txBox="1"/>
            <p:nvPr/>
          </p:nvSpPr>
          <p:spPr>
            <a:xfrm>
              <a:off x="823835" y="1748866"/>
              <a:ext cx="1210268" cy="563872"/>
            </a:xfrm>
            <a:prstGeom prst="rect">
              <a:avLst/>
            </a:prstGeom>
            <a:solidFill>
              <a:schemeClr val="bg1"/>
            </a:solidFill>
          </p:spPr>
          <p:txBody>
            <a:bodyPr wrap="none" lIns="0" tIns="0" rIns="0" bIns="0" rtlCol="0">
              <a:spAutoFit/>
            </a:bodyPr>
            <a:lstStyle/>
            <a:p>
              <a:pPr>
                <a:lnSpc>
                  <a:spcPct val="87000"/>
                </a:lnSpc>
              </a:pPr>
              <a:r>
                <a:rPr lang="de-DE" sz="700" b="1" dirty="0">
                  <a:latin typeface="Aptos" panose="020B0004020202020204" pitchFamily="34" charset="0"/>
                </a:rPr>
                <a:t>Ursachenbezogene Mortalität</a:t>
              </a:r>
            </a:p>
            <a:p>
              <a:pPr defTabSz="180975">
                <a:lnSpc>
                  <a:spcPct val="87000"/>
                </a:lnSpc>
              </a:pPr>
              <a:r>
                <a:rPr lang="de-DE" sz="700" b="1" dirty="0">
                  <a:latin typeface="Aptos" panose="020B0004020202020204" pitchFamily="34" charset="0"/>
                </a:rPr>
                <a:t>	Kardiovaskulärer Tod</a:t>
              </a:r>
            </a:p>
            <a:p>
              <a:pPr defTabSz="179388">
                <a:lnSpc>
                  <a:spcPct val="87000"/>
                </a:lnSpc>
              </a:pPr>
              <a:r>
                <a:rPr lang="de-DE" sz="700" dirty="0">
                  <a:latin typeface="Aptos" panose="020B0004020202020204" pitchFamily="34" charset="0"/>
                </a:rPr>
                <a:t>		Insgesamt</a:t>
              </a:r>
            </a:p>
            <a:p>
              <a:pPr defTabSz="179388">
                <a:lnSpc>
                  <a:spcPct val="87000"/>
                </a:lnSpc>
              </a:pPr>
              <a:r>
                <a:rPr lang="de-DE" sz="700" dirty="0">
                  <a:latin typeface="Aptos" panose="020B0004020202020204" pitchFamily="34" charset="0"/>
                </a:rPr>
                <a:t>		18-29</a:t>
              </a:r>
            </a:p>
            <a:p>
              <a:pPr defTabSz="179388">
                <a:lnSpc>
                  <a:spcPct val="87000"/>
                </a:lnSpc>
              </a:pPr>
              <a:r>
                <a:rPr lang="de-DE" sz="700" dirty="0">
                  <a:latin typeface="Aptos" panose="020B0004020202020204" pitchFamily="34" charset="0"/>
                </a:rPr>
                <a:t>		30-39</a:t>
              </a:r>
            </a:p>
            <a:p>
              <a:pPr defTabSz="179388">
                <a:lnSpc>
                  <a:spcPct val="87000"/>
                </a:lnSpc>
              </a:pPr>
              <a:r>
                <a:rPr lang="de-DE" sz="700" dirty="0">
                  <a:latin typeface="Aptos" panose="020B0004020202020204" pitchFamily="34" charset="0"/>
                  <a:ea typeface="Verdana" panose="020B0604030504040204" pitchFamily="34" charset="0"/>
                </a:rPr>
                <a:t>		≥ </a:t>
              </a:r>
              <a:r>
                <a:rPr lang="de-DE" sz="700" dirty="0">
                  <a:latin typeface="Aptos" panose="020B0004020202020204" pitchFamily="34" charset="0"/>
                </a:rPr>
                <a:t>40</a:t>
              </a:r>
            </a:p>
          </p:txBody>
        </p:sp>
        <p:sp>
          <p:nvSpPr>
            <p:cNvPr id="27" name="Textfeld 26">
              <a:extLst>
                <a:ext uri="{FF2B5EF4-FFF2-40B4-BE49-F238E27FC236}">
                  <a16:creationId xmlns:a16="http://schemas.microsoft.com/office/drawing/2014/main" id="{FA3A83D7-87D5-BA08-F456-AD6B6225AD71}"/>
                </a:ext>
              </a:extLst>
            </p:cNvPr>
            <p:cNvSpPr txBox="1"/>
            <p:nvPr/>
          </p:nvSpPr>
          <p:spPr>
            <a:xfrm>
              <a:off x="835633" y="2315412"/>
              <a:ext cx="1296830" cy="470129"/>
            </a:xfrm>
            <a:prstGeom prst="rect">
              <a:avLst/>
            </a:prstGeom>
            <a:solidFill>
              <a:schemeClr val="bg1"/>
            </a:solidFill>
          </p:spPr>
          <p:txBody>
            <a:bodyPr wrap="none" lIns="0" tIns="0" rIns="0" bIns="0" rtlCol="0">
              <a:spAutoFit/>
            </a:bodyPr>
            <a:lstStyle/>
            <a:p>
              <a:pPr defTabSz="180975">
                <a:lnSpc>
                  <a:spcPct val="87000"/>
                </a:lnSpc>
              </a:pPr>
              <a:r>
                <a:rPr lang="de-DE" sz="700" b="1">
                  <a:latin typeface="Aptos" panose="020B0004020202020204" pitchFamily="34" charset="0"/>
                </a:rPr>
                <a:t>	Nicht-kardiovaskulärer Tod</a:t>
              </a:r>
            </a:p>
            <a:p>
              <a:pPr defTabSz="179388">
                <a:lnSpc>
                  <a:spcPct val="87000"/>
                </a:lnSpc>
              </a:pPr>
              <a:r>
                <a:rPr lang="de-DE" sz="700">
                  <a:latin typeface="Aptos" panose="020B0004020202020204" pitchFamily="34" charset="0"/>
                </a:rPr>
                <a:t>		Insgesamt</a:t>
              </a:r>
            </a:p>
            <a:p>
              <a:pPr defTabSz="179388">
                <a:lnSpc>
                  <a:spcPct val="87000"/>
                </a:lnSpc>
              </a:pPr>
              <a:r>
                <a:rPr lang="de-DE" sz="700">
                  <a:latin typeface="Aptos" panose="020B0004020202020204" pitchFamily="34" charset="0"/>
                </a:rPr>
                <a:t>		18-29</a:t>
              </a:r>
            </a:p>
            <a:p>
              <a:pPr defTabSz="179388">
                <a:lnSpc>
                  <a:spcPct val="87000"/>
                </a:lnSpc>
              </a:pPr>
              <a:r>
                <a:rPr lang="de-DE" sz="700">
                  <a:latin typeface="Aptos" panose="020B0004020202020204" pitchFamily="34" charset="0"/>
                </a:rPr>
                <a:t>		30-39</a:t>
              </a:r>
            </a:p>
            <a:p>
              <a:pPr defTabSz="179388">
                <a:lnSpc>
                  <a:spcPct val="87000"/>
                </a:lnSpc>
              </a:pPr>
              <a:r>
                <a:rPr lang="de-DE" sz="700">
                  <a:latin typeface="Aptos" panose="020B0004020202020204" pitchFamily="34" charset="0"/>
                  <a:ea typeface="Verdana" panose="020B0604030504040204" pitchFamily="34" charset="0"/>
                </a:rPr>
                <a:t>		≥ </a:t>
              </a:r>
              <a:r>
                <a:rPr lang="de-DE" sz="700">
                  <a:latin typeface="Aptos" panose="020B0004020202020204" pitchFamily="34" charset="0"/>
                </a:rPr>
                <a:t>40</a:t>
              </a:r>
            </a:p>
          </p:txBody>
        </p:sp>
        <p:sp>
          <p:nvSpPr>
            <p:cNvPr id="29" name="Textfeld 28">
              <a:extLst>
                <a:ext uri="{FF2B5EF4-FFF2-40B4-BE49-F238E27FC236}">
                  <a16:creationId xmlns:a16="http://schemas.microsoft.com/office/drawing/2014/main" id="{6B4286E6-EE52-A64C-A84B-C4E3BA2DAA59}"/>
                </a:ext>
              </a:extLst>
            </p:cNvPr>
            <p:cNvSpPr txBox="1"/>
            <p:nvPr/>
          </p:nvSpPr>
          <p:spPr>
            <a:xfrm>
              <a:off x="835633" y="2800915"/>
              <a:ext cx="1029128" cy="470129"/>
            </a:xfrm>
            <a:prstGeom prst="rect">
              <a:avLst/>
            </a:prstGeom>
            <a:solidFill>
              <a:schemeClr val="bg1"/>
            </a:solidFill>
          </p:spPr>
          <p:txBody>
            <a:bodyPr wrap="none" lIns="0" tIns="0" rIns="0" bIns="0" rtlCol="0">
              <a:spAutoFit/>
            </a:bodyPr>
            <a:lstStyle/>
            <a:p>
              <a:pPr defTabSz="180975">
                <a:lnSpc>
                  <a:spcPct val="87000"/>
                </a:lnSpc>
              </a:pPr>
              <a:r>
                <a:rPr lang="de-DE" sz="700" b="1">
                  <a:latin typeface="Aptos" panose="020B0004020202020204" pitchFamily="34" charset="0"/>
                </a:rPr>
                <a:t>		Tod durch Krebs</a:t>
              </a:r>
            </a:p>
            <a:p>
              <a:pPr defTabSz="179388">
                <a:lnSpc>
                  <a:spcPct val="87000"/>
                </a:lnSpc>
              </a:pPr>
              <a:r>
                <a:rPr lang="de-DE" sz="700">
                  <a:latin typeface="Aptos" panose="020B0004020202020204" pitchFamily="34" charset="0"/>
                </a:rPr>
                <a:t>			Insgesamt</a:t>
              </a:r>
            </a:p>
            <a:p>
              <a:pPr defTabSz="179388">
                <a:lnSpc>
                  <a:spcPct val="87000"/>
                </a:lnSpc>
              </a:pPr>
              <a:r>
                <a:rPr lang="de-DE" sz="700">
                  <a:latin typeface="Aptos" panose="020B0004020202020204" pitchFamily="34" charset="0"/>
                </a:rPr>
                <a:t>			18-29</a:t>
              </a:r>
            </a:p>
            <a:p>
              <a:pPr defTabSz="179388">
                <a:lnSpc>
                  <a:spcPct val="87000"/>
                </a:lnSpc>
              </a:pPr>
              <a:r>
                <a:rPr lang="de-DE" sz="700">
                  <a:latin typeface="Aptos" panose="020B0004020202020204" pitchFamily="34" charset="0"/>
                </a:rPr>
                <a:t>			30-39</a:t>
              </a:r>
            </a:p>
            <a:p>
              <a:pPr defTabSz="179388">
                <a:lnSpc>
                  <a:spcPct val="87000"/>
                </a:lnSpc>
              </a:pPr>
              <a:r>
                <a:rPr lang="de-DE" sz="700">
                  <a:latin typeface="Aptos" panose="020B0004020202020204" pitchFamily="34" charset="0"/>
                  <a:ea typeface="Verdana" panose="020B0604030504040204" pitchFamily="34" charset="0"/>
                </a:rPr>
                <a:t>			≥ </a:t>
              </a:r>
              <a:r>
                <a:rPr lang="de-DE" sz="700">
                  <a:latin typeface="Aptos" panose="020B0004020202020204" pitchFamily="34" charset="0"/>
                </a:rPr>
                <a:t>40</a:t>
              </a:r>
            </a:p>
          </p:txBody>
        </p:sp>
        <p:sp>
          <p:nvSpPr>
            <p:cNvPr id="30" name="Textfeld 29">
              <a:extLst>
                <a:ext uri="{FF2B5EF4-FFF2-40B4-BE49-F238E27FC236}">
                  <a16:creationId xmlns:a16="http://schemas.microsoft.com/office/drawing/2014/main" id="{E8F2F981-BA8E-3691-B514-66AED5B54026}"/>
                </a:ext>
              </a:extLst>
            </p:cNvPr>
            <p:cNvSpPr txBox="1"/>
            <p:nvPr/>
          </p:nvSpPr>
          <p:spPr>
            <a:xfrm>
              <a:off x="835633" y="3277060"/>
              <a:ext cx="1154162" cy="470129"/>
            </a:xfrm>
            <a:prstGeom prst="rect">
              <a:avLst/>
            </a:prstGeom>
            <a:solidFill>
              <a:schemeClr val="bg1"/>
            </a:solidFill>
          </p:spPr>
          <p:txBody>
            <a:bodyPr wrap="none" lIns="0" tIns="0" rIns="0" bIns="0" rtlCol="0">
              <a:spAutoFit/>
            </a:bodyPr>
            <a:lstStyle/>
            <a:p>
              <a:pPr defTabSz="180975">
                <a:lnSpc>
                  <a:spcPct val="87000"/>
                </a:lnSpc>
              </a:pPr>
              <a:r>
                <a:rPr lang="de-DE" sz="700" b="1">
                  <a:latin typeface="Aptos" panose="020B0004020202020204" pitchFamily="34" charset="0"/>
                </a:rPr>
                <a:t>		Tod durch Infektion</a:t>
              </a:r>
            </a:p>
            <a:p>
              <a:pPr defTabSz="179388">
                <a:lnSpc>
                  <a:spcPct val="87000"/>
                </a:lnSpc>
              </a:pPr>
              <a:r>
                <a:rPr lang="de-DE" sz="700">
                  <a:latin typeface="Aptos" panose="020B0004020202020204" pitchFamily="34" charset="0"/>
                </a:rPr>
                <a:t>			Insgesamt</a:t>
              </a:r>
            </a:p>
            <a:p>
              <a:pPr defTabSz="179388">
                <a:lnSpc>
                  <a:spcPct val="87000"/>
                </a:lnSpc>
              </a:pPr>
              <a:r>
                <a:rPr lang="de-DE" sz="700">
                  <a:latin typeface="Aptos" panose="020B0004020202020204" pitchFamily="34" charset="0"/>
                </a:rPr>
                <a:t>			18-29</a:t>
              </a:r>
            </a:p>
            <a:p>
              <a:pPr defTabSz="179388">
                <a:lnSpc>
                  <a:spcPct val="87000"/>
                </a:lnSpc>
              </a:pPr>
              <a:r>
                <a:rPr lang="de-DE" sz="700">
                  <a:latin typeface="Aptos" panose="020B0004020202020204" pitchFamily="34" charset="0"/>
                </a:rPr>
                <a:t>			30-39</a:t>
              </a:r>
            </a:p>
            <a:p>
              <a:pPr defTabSz="179388">
                <a:lnSpc>
                  <a:spcPct val="87000"/>
                </a:lnSpc>
              </a:pPr>
              <a:r>
                <a:rPr lang="de-DE" sz="700">
                  <a:latin typeface="Aptos" panose="020B0004020202020204" pitchFamily="34" charset="0"/>
                  <a:ea typeface="Verdana" panose="020B0604030504040204" pitchFamily="34" charset="0"/>
                </a:rPr>
                <a:t>			≥ </a:t>
              </a:r>
              <a:r>
                <a:rPr lang="de-DE" sz="700">
                  <a:latin typeface="Aptos" panose="020B0004020202020204" pitchFamily="34" charset="0"/>
                </a:rPr>
                <a:t>40</a:t>
              </a:r>
            </a:p>
          </p:txBody>
        </p:sp>
        <p:sp>
          <p:nvSpPr>
            <p:cNvPr id="35" name="Textfeld 34">
              <a:extLst>
                <a:ext uri="{FF2B5EF4-FFF2-40B4-BE49-F238E27FC236}">
                  <a16:creationId xmlns:a16="http://schemas.microsoft.com/office/drawing/2014/main" id="{A9D315E2-DE32-2CB6-B59E-BC12477065C3}"/>
                </a:ext>
              </a:extLst>
            </p:cNvPr>
            <p:cNvSpPr txBox="1"/>
            <p:nvPr/>
          </p:nvSpPr>
          <p:spPr>
            <a:xfrm>
              <a:off x="835633" y="3757403"/>
              <a:ext cx="1973297" cy="470129"/>
            </a:xfrm>
            <a:prstGeom prst="rect">
              <a:avLst/>
            </a:prstGeom>
            <a:solidFill>
              <a:schemeClr val="bg1"/>
            </a:solidFill>
          </p:spPr>
          <p:txBody>
            <a:bodyPr wrap="none" lIns="0" tIns="0" rIns="0" bIns="0" rtlCol="0">
              <a:spAutoFit/>
            </a:bodyPr>
            <a:lstStyle/>
            <a:p>
              <a:pPr defTabSz="180975">
                <a:lnSpc>
                  <a:spcPct val="87000"/>
                </a:lnSpc>
              </a:pPr>
              <a:r>
                <a:rPr lang="de-DE" sz="700" b="1">
                  <a:latin typeface="Aptos" panose="020B0004020202020204" pitchFamily="34" charset="0"/>
                </a:rPr>
                <a:t>		Tod durch diabetisches Koma oder DKA</a:t>
              </a:r>
            </a:p>
            <a:p>
              <a:pPr defTabSz="179388">
                <a:lnSpc>
                  <a:spcPct val="87000"/>
                </a:lnSpc>
              </a:pPr>
              <a:r>
                <a:rPr lang="de-DE" sz="700">
                  <a:latin typeface="Aptos" panose="020B0004020202020204" pitchFamily="34" charset="0"/>
                </a:rPr>
                <a:t>			Insgesamt</a:t>
              </a:r>
            </a:p>
            <a:p>
              <a:pPr defTabSz="179388">
                <a:lnSpc>
                  <a:spcPct val="87000"/>
                </a:lnSpc>
              </a:pPr>
              <a:r>
                <a:rPr lang="de-DE" sz="700">
                  <a:latin typeface="Aptos" panose="020B0004020202020204" pitchFamily="34" charset="0"/>
                </a:rPr>
                <a:t>			18-29</a:t>
              </a:r>
            </a:p>
            <a:p>
              <a:pPr defTabSz="179388">
                <a:lnSpc>
                  <a:spcPct val="87000"/>
                </a:lnSpc>
              </a:pPr>
              <a:r>
                <a:rPr lang="de-DE" sz="700">
                  <a:latin typeface="Aptos" panose="020B0004020202020204" pitchFamily="34" charset="0"/>
                </a:rPr>
                <a:t>			30-39</a:t>
              </a:r>
            </a:p>
            <a:p>
              <a:pPr defTabSz="179388">
                <a:lnSpc>
                  <a:spcPct val="87000"/>
                </a:lnSpc>
              </a:pPr>
              <a:r>
                <a:rPr lang="de-DE" sz="700">
                  <a:latin typeface="Aptos" panose="020B0004020202020204" pitchFamily="34" charset="0"/>
                  <a:ea typeface="Verdana" panose="020B0604030504040204" pitchFamily="34" charset="0"/>
                </a:rPr>
                <a:t>			≥ </a:t>
              </a:r>
              <a:r>
                <a:rPr lang="de-DE" sz="700">
                  <a:latin typeface="Aptos" panose="020B0004020202020204" pitchFamily="34" charset="0"/>
                </a:rPr>
                <a:t>40</a:t>
              </a:r>
            </a:p>
          </p:txBody>
        </p:sp>
        <p:sp>
          <p:nvSpPr>
            <p:cNvPr id="36" name="Textfeld 35">
              <a:extLst>
                <a:ext uri="{FF2B5EF4-FFF2-40B4-BE49-F238E27FC236}">
                  <a16:creationId xmlns:a16="http://schemas.microsoft.com/office/drawing/2014/main" id="{EA6180C6-1F1A-F35C-7A6B-6E7BD6E7ED1C}"/>
                </a:ext>
              </a:extLst>
            </p:cNvPr>
            <p:cNvSpPr txBox="1"/>
            <p:nvPr/>
          </p:nvSpPr>
          <p:spPr>
            <a:xfrm>
              <a:off x="829733" y="4237007"/>
              <a:ext cx="734175" cy="470129"/>
            </a:xfrm>
            <a:prstGeom prst="rect">
              <a:avLst/>
            </a:prstGeom>
            <a:solidFill>
              <a:schemeClr val="bg1"/>
            </a:solidFill>
          </p:spPr>
          <p:txBody>
            <a:bodyPr wrap="square" lIns="0" tIns="0" rIns="0" bIns="0" rtlCol="0">
              <a:spAutoFit/>
            </a:bodyPr>
            <a:lstStyle/>
            <a:p>
              <a:pPr>
                <a:lnSpc>
                  <a:spcPct val="87000"/>
                </a:lnSpc>
              </a:pPr>
              <a:r>
                <a:rPr lang="de-DE" sz="700" b="1" dirty="0">
                  <a:latin typeface="Aptos" panose="020B0004020202020204" pitchFamily="34" charset="0"/>
                </a:rPr>
                <a:t>MACE</a:t>
              </a:r>
            </a:p>
            <a:p>
              <a:pPr defTabSz="179388">
                <a:lnSpc>
                  <a:spcPct val="87000"/>
                </a:lnSpc>
              </a:pPr>
              <a:r>
                <a:rPr lang="de-DE" sz="700" dirty="0">
                  <a:latin typeface="Aptos" panose="020B0004020202020204" pitchFamily="34" charset="0"/>
                </a:rPr>
                <a:t>	Insgesamt</a:t>
              </a:r>
            </a:p>
            <a:p>
              <a:pPr defTabSz="179388">
                <a:lnSpc>
                  <a:spcPct val="87000"/>
                </a:lnSpc>
              </a:pPr>
              <a:r>
                <a:rPr lang="de-DE" sz="700" dirty="0">
                  <a:latin typeface="Aptos" panose="020B0004020202020204" pitchFamily="34" charset="0"/>
                </a:rPr>
                <a:t>	18-29</a:t>
              </a:r>
            </a:p>
            <a:p>
              <a:pPr defTabSz="179388">
                <a:lnSpc>
                  <a:spcPct val="87000"/>
                </a:lnSpc>
              </a:pPr>
              <a:r>
                <a:rPr lang="de-DE" sz="700" dirty="0">
                  <a:latin typeface="Aptos" panose="020B0004020202020204" pitchFamily="34" charset="0"/>
                </a:rPr>
                <a:t>	30-39</a:t>
              </a:r>
            </a:p>
            <a:p>
              <a:pPr defTabSz="179388">
                <a:lnSpc>
                  <a:spcPct val="87000"/>
                </a:lnSpc>
              </a:pPr>
              <a:r>
                <a:rPr lang="de-DE" sz="700" dirty="0">
                  <a:latin typeface="Aptos" panose="020B0004020202020204" pitchFamily="34" charset="0"/>
                  <a:ea typeface="Verdana" panose="020B0604030504040204" pitchFamily="34" charset="0"/>
                </a:rPr>
                <a:t>	≥ </a:t>
              </a:r>
              <a:r>
                <a:rPr lang="de-DE" sz="700" dirty="0">
                  <a:latin typeface="Aptos" panose="020B0004020202020204" pitchFamily="34" charset="0"/>
                </a:rPr>
                <a:t>40</a:t>
              </a:r>
            </a:p>
          </p:txBody>
        </p:sp>
        <p:sp>
          <p:nvSpPr>
            <p:cNvPr id="37" name="Textfeld 36">
              <a:extLst>
                <a:ext uri="{FF2B5EF4-FFF2-40B4-BE49-F238E27FC236}">
                  <a16:creationId xmlns:a16="http://schemas.microsoft.com/office/drawing/2014/main" id="{2C26A196-8DA6-B176-E6B7-95C3F937A011}"/>
                </a:ext>
              </a:extLst>
            </p:cNvPr>
            <p:cNvSpPr txBox="1"/>
            <p:nvPr/>
          </p:nvSpPr>
          <p:spPr>
            <a:xfrm>
              <a:off x="2920531" y="4878390"/>
              <a:ext cx="767839" cy="107722"/>
            </a:xfrm>
            <a:prstGeom prst="rect">
              <a:avLst/>
            </a:prstGeom>
            <a:solidFill>
              <a:schemeClr val="bg1"/>
            </a:solidFill>
          </p:spPr>
          <p:txBody>
            <a:bodyPr wrap="none" lIns="0" tIns="0" rIns="0" bIns="0" rtlCol="0">
              <a:spAutoFit/>
            </a:bodyPr>
            <a:lstStyle/>
            <a:p>
              <a:pPr algn="ctr"/>
              <a:r>
                <a:rPr lang="de-DE" sz="700" b="1">
                  <a:latin typeface="Aptos" panose="020B0004020202020204" pitchFamily="34" charset="0"/>
                </a:rPr>
                <a:t>T1D vs. Kontrollen</a:t>
              </a:r>
            </a:p>
          </p:txBody>
        </p:sp>
        <p:sp>
          <p:nvSpPr>
            <p:cNvPr id="38" name="Textfeld 37">
              <a:extLst>
                <a:ext uri="{FF2B5EF4-FFF2-40B4-BE49-F238E27FC236}">
                  <a16:creationId xmlns:a16="http://schemas.microsoft.com/office/drawing/2014/main" id="{A69771FD-89DB-6E1E-BB3C-0EBF8BB78A97}"/>
                </a:ext>
              </a:extLst>
            </p:cNvPr>
            <p:cNvSpPr txBox="1"/>
            <p:nvPr/>
          </p:nvSpPr>
          <p:spPr>
            <a:xfrm>
              <a:off x="4919265" y="4878390"/>
              <a:ext cx="468078" cy="107722"/>
            </a:xfrm>
            <a:prstGeom prst="rect">
              <a:avLst/>
            </a:prstGeom>
            <a:solidFill>
              <a:schemeClr val="bg1"/>
            </a:solidFill>
          </p:spPr>
          <p:txBody>
            <a:bodyPr wrap="none" lIns="0" tIns="0" rIns="0" bIns="0" rtlCol="0">
              <a:spAutoFit/>
            </a:bodyPr>
            <a:lstStyle/>
            <a:p>
              <a:pPr algn="ctr"/>
              <a:r>
                <a:rPr lang="de-DE" sz="700" b="1">
                  <a:latin typeface="Aptos" panose="020B0004020202020204" pitchFamily="34" charset="0"/>
                </a:rPr>
                <a:t>T1D vs. T2D</a:t>
              </a:r>
            </a:p>
          </p:txBody>
        </p:sp>
        <p:sp>
          <p:nvSpPr>
            <p:cNvPr id="42" name="Rechteck 41">
              <a:extLst>
                <a:ext uri="{FF2B5EF4-FFF2-40B4-BE49-F238E27FC236}">
                  <a16:creationId xmlns:a16="http://schemas.microsoft.com/office/drawing/2014/main" id="{0E8DD7BD-EAE7-ACD7-A1FA-0E4D1AC9508E}"/>
                </a:ext>
              </a:extLst>
            </p:cNvPr>
            <p:cNvSpPr/>
            <p:nvPr/>
          </p:nvSpPr>
          <p:spPr>
            <a:xfrm>
              <a:off x="505328" y="836332"/>
              <a:ext cx="6087980" cy="4203924"/>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3" name="Ellipse 42">
              <a:extLst>
                <a:ext uri="{FF2B5EF4-FFF2-40B4-BE49-F238E27FC236}">
                  <a16:creationId xmlns:a16="http://schemas.microsoft.com/office/drawing/2014/main" id="{F0681D21-E3C1-403B-504C-342AFAA5F8E5}"/>
                </a:ext>
              </a:extLst>
            </p:cNvPr>
            <p:cNvSpPr/>
            <p:nvPr/>
          </p:nvSpPr>
          <p:spPr>
            <a:xfrm>
              <a:off x="3821471" y="1341522"/>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Ellipse 43">
              <a:extLst>
                <a:ext uri="{FF2B5EF4-FFF2-40B4-BE49-F238E27FC236}">
                  <a16:creationId xmlns:a16="http://schemas.microsoft.com/office/drawing/2014/main" id="{1DB5DBBF-0FF2-23B3-CA80-B04363F07FBA}"/>
                </a:ext>
              </a:extLst>
            </p:cNvPr>
            <p:cNvSpPr/>
            <p:nvPr/>
          </p:nvSpPr>
          <p:spPr>
            <a:xfrm>
              <a:off x="3821471" y="1923761"/>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Ellipse 44">
              <a:extLst>
                <a:ext uri="{FF2B5EF4-FFF2-40B4-BE49-F238E27FC236}">
                  <a16:creationId xmlns:a16="http://schemas.microsoft.com/office/drawing/2014/main" id="{765DC221-207D-9337-CFA9-F71532C238D2}"/>
                </a:ext>
              </a:extLst>
            </p:cNvPr>
            <p:cNvSpPr/>
            <p:nvPr/>
          </p:nvSpPr>
          <p:spPr>
            <a:xfrm>
              <a:off x="3821471" y="2398278"/>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Ellipse 45">
              <a:extLst>
                <a:ext uri="{FF2B5EF4-FFF2-40B4-BE49-F238E27FC236}">
                  <a16:creationId xmlns:a16="http://schemas.microsoft.com/office/drawing/2014/main" id="{4608ABB1-B506-A320-C1A7-48D8E94B48B4}"/>
                </a:ext>
              </a:extLst>
            </p:cNvPr>
            <p:cNvSpPr/>
            <p:nvPr/>
          </p:nvSpPr>
          <p:spPr>
            <a:xfrm>
              <a:off x="3828530" y="2882707"/>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Ellipse 46">
              <a:extLst>
                <a:ext uri="{FF2B5EF4-FFF2-40B4-BE49-F238E27FC236}">
                  <a16:creationId xmlns:a16="http://schemas.microsoft.com/office/drawing/2014/main" id="{35C3A33B-4E62-2DD3-085E-D6909FA2D3D5}"/>
                </a:ext>
              </a:extLst>
            </p:cNvPr>
            <p:cNvSpPr/>
            <p:nvPr/>
          </p:nvSpPr>
          <p:spPr>
            <a:xfrm>
              <a:off x="3828530" y="4316170"/>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Ellipse 47">
              <a:extLst>
                <a:ext uri="{FF2B5EF4-FFF2-40B4-BE49-F238E27FC236}">
                  <a16:creationId xmlns:a16="http://schemas.microsoft.com/office/drawing/2014/main" id="{02A58F4B-581F-C638-7236-B3A9DA0870F1}"/>
                </a:ext>
              </a:extLst>
            </p:cNvPr>
            <p:cNvSpPr/>
            <p:nvPr/>
          </p:nvSpPr>
          <p:spPr>
            <a:xfrm>
              <a:off x="5682355" y="3834064"/>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Ellipse 48">
              <a:extLst>
                <a:ext uri="{FF2B5EF4-FFF2-40B4-BE49-F238E27FC236}">
                  <a16:creationId xmlns:a16="http://schemas.microsoft.com/office/drawing/2014/main" id="{F44BA24A-D268-0330-7CD3-FC21DB04CAA8}"/>
                </a:ext>
              </a:extLst>
            </p:cNvPr>
            <p:cNvSpPr/>
            <p:nvPr/>
          </p:nvSpPr>
          <p:spPr>
            <a:xfrm>
              <a:off x="5682355" y="2882707"/>
              <a:ext cx="226970" cy="1077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Ellipse 49">
              <a:extLst>
                <a:ext uri="{FF2B5EF4-FFF2-40B4-BE49-F238E27FC236}">
                  <a16:creationId xmlns:a16="http://schemas.microsoft.com/office/drawing/2014/main" id="{FDE692D9-67E0-E7A2-73CB-B0E755753C8E}"/>
                </a:ext>
              </a:extLst>
            </p:cNvPr>
            <p:cNvSpPr/>
            <p:nvPr/>
          </p:nvSpPr>
          <p:spPr>
            <a:xfrm>
              <a:off x="5682355" y="4316170"/>
              <a:ext cx="226970" cy="107722"/>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356279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1AEEE0-0E8A-88CC-C9A9-4EA40922AB5E}"/>
              </a:ext>
            </a:extLst>
          </p:cNvPr>
          <p:cNvGraphicFramePr>
            <a:graphicFrameLocks noChangeAspect="1"/>
          </p:cNvGraphicFramePr>
          <p:nvPr>
            <p:custDataLst>
              <p:tags r:id="rId1"/>
            </p:custDataLst>
          </p:nvPr>
        </p:nvGraphicFramePr>
        <p:xfrm>
          <a:off x="1192" y="1192"/>
          <a:ext cx="1191" cy="1191"/>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A31AEEE0-0E8A-88CC-C9A9-4EA40922AB5E}"/>
                          </a:ext>
                        </a:extLst>
                      </p:cNvPr>
                      <p:cNvPicPr/>
                      <p:nvPr/>
                    </p:nvPicPr>
                    <p:blipFill>
                      <a:blip r:embed="rId5"/>
                      <a:stretch>
                        <a:fillRect/>
                      </a:stretch>
                    </p:blipFill>
                    <p:spPr>
                      <a:xfrm>
                        <a:off x="1192" y="1192"/>
                        <a:ext cx="1191" cy="1191"/>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D8F062CD-B0F3-7F3D-5E83-7EEF4960101F}"/>
              </a:ext>
            </a:extLst>
          </p:cNvPr>
          <p:cNvSpPr txBox="1"/>
          <p:nvPr/>
        </p:nvSpPr>
        <p:spPr>
          <a:xfrm>
            <a:off x="0" y="248974"/>
            <a:ext cx="2796596" cy="692497"/>
          </a:xfrm>
          <a:prstGeom prst="rect">
            <a:avLst/>
          </a:prstGeom>
          <a:noFill/>
        </p:spPr>
        <p:txBody>
          <a:bodyPr wrap="square" rtlCol="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de" sz="1300" b="1" i="0" u="none" strike="noStrike" kern="1200" cap="none" spc="0" normalizeH="0" baseline="0" noProof="0">
                <a:ln>
                  <a:noFill/>
                </a:ln>
                <a:solidFill>
                  <a:srgbClr val="FFFFFF"/>
                </a:solidFill>
                <a:effectLst/>
                <a:uLnTx/>
                <a:uFillTx/>
                <a:latin typeface="Verdana"/>
                <a:ea typeface="Verdana"/>
                <a:cs typeface="Verdana"/>
              </a:rPr>
              <a:t>HÄUFIGE LANGZEIT-KOMPLIKATIONEN DES T1D</a:t>
            </a:r>
            <a:r>
              <a:rPr kumimoji="0" lang="de" sz="1300" b="1" i="0" u="none" strike="noStrike" kern="1200" cap="none" spc="0" normalizeH="0" baseline="30000" noProof="0">
                <a:ln>
                  <a:noFill/>
                </a:ln>
                <a:solidFill>
                  <a:srgbClr val="FFFFFF"/>
                </a:solidFill>
                <a:effectLst/>
                <a:uLnTx/>
                <a:uFillTx/>
                <a:latin typeface="Verdana"/>
                <a:ea typeface="Verdana"/>
                <a:cs typeface="Verdana"/>
              </a:rPr>
              <a:t>1</a:t>
            </a:r>
          </a:p>
        </p:txBody>
      </p:sp>
      <p:sp>
        <p:nvSpPr>
          <p:cNvPr id="7" name="TextBox 6">
            <a:extLst>
              <a:ext uri="{FF2B5EF4-FFF2-40B4-BE49-F238E27FC236}">
                <a16:creationId xmlns:a16="http://schemas.microsoft.com/office/drawing/2014/main" id="{596273FB-308A-8D96-F32A-7A553CBF288E}"/>
              </a:ext>
            </a:extLst>
          </p:cNvPr>
          <p:cNvSpPr txBox="1"/>
          <p:nvPr/>
        </p:nvSpPr>
        <p:spPr>
          <a:xfrm>
            <a:off x="3188941" y="779532"/>
            <a:ext cx="5409254" cy="1949492"/>
          </a:xfrm>
          <a:prstGeom prst="rect">
            <a:avLst/>
          </a:prstGeom>
          <a:noFill/>
        </p:spPr>
        <p:txBody>
          <a:bodyPr wrap="square" lIns="0" tIns="0" rIns="0" bIns="0" rtlCol="0" anchor="t" anchorCtr="0">
            <a:noAutofit/>
          </a:bodyPr>
          <a:lstStyle/>
          <a:p>
            <a:pPr marL="171446" marR="0" lvl="0" indent="-171446" algn="l" defTabSz="457189" rtl="0" eaLnBrk="1" fontAlgn="auto" latinLnBrk="0" hangingPunct="1">
              <a:lnSpc>
                <a:spcPct val="110000"/>
              </a:lnSpc>
              <a:spcBef>
                <a:spcPts val="0"/>
              </a:spcBef>
              <a:spcAft>
                <a:spcPts val="1200"/>
              </a:spcAft>
              <a:buClr>
                <a:srgbClr val="7A00E6"/>
              </a:buClr>
              <a:buSzTx/>
              <a:buFont typeface="Arial" panose="020B0604020202020204" pitchFamily="34" charset="0"/>
              <a:buChar char="•"/>
              <a:tabLst/>
              <a:defRPr/>
            </a:pPr>
            <a:r>
              <a:rPr kumimoji="0" lang="de" sz="1100" b="0" i="0" u="none" strike="noStrike" kern="1200" cap="none" spc="0" normalizeH="0" baseline="0" noProof="0">
                <a:ln>
                  <a:noFill/>
                </a:ln>
                <a:solidFill>
                  <a:srgbClr val="404040"/>
                </a:solidFill>
                <a:effectLst/>
                <a:uLnTx/>
                <a:uFillTx/>
                <a:latin typeface="Verdana"/>
                <a:ea typeface="Verdana"/>
                <a:cs typeface="Verdana"/>
              </a:rPr>
              <a:t>Höheres Alter, längere Diabetesdauer und schlechtere Blutzucker-einstellung (HbA</a:t>
            </a:r>
            <a:r>
              <a:rPr kumimoji="0" lang="de" sz="1100" b="0" i="0" u="none" strike="noStrike" kern="1200" cap="none" spc="0" normalizeH="0" baseline="-25000" noProof="0">
                <a:ln>
                  <a:noFill/>
                </a:ln>
                <a:solidFill>
                  <a:srgbClr val="404040"/>
                </a:solidFill>
                <a:effectLst/>
                <a:uLnTx/>
                <a:uFillTx/>
                <a:latin typeface="Verdana"/>
                <a:ea typeface="Verdana"/>
                <a:cs typeface="Verdana"/>
              </a:rPr>
              <a:t>1c</a:t>
            </a:r>
            <a:r>
              <a:rPr kumimoji="0" lang="de" sz="1100" b="0" i="0" u="none" strike="noStrike" kern="1200" cap="none" spc="0" normalizeH="0" baseline="0" noProof="0">
                <a:ln>
                  <a:noFill/>
                </a:ln>
                <a:solidFill>
                  <a:srgbClr val="404040"/>
                </a:solidFill>
                <a:effectLst/>
                <a:uLnTx/>
                <a:uFillTx/>
                <a:latin typeface="Verdana"/>
                <a:ea typeface="Verdana"/>
                <a:cs typeface="Verdana"/>
              </a:rPr>
              <a:t>) können Risikofaktoren für T1D-bedingte Retinopathien sein</a:t>
            </a:r>
            <a:r>
              <a:rPr kumimoji="0" lang="de" sz="1100" b="0" i="0" u="none" strike="noStrike" kern="1200" cap="none" spc="0" normalizeH="0" baseline="30000" noProof="0">
                <a:ln>
                  <a:noFill/>
                </a:ln>
                <a:solidFill>
                  <a:srgbClr val="404040"/>
                </a:solidFill>
                <a:effectLst/>
                <a:uLnTx/>
                <a:uFillTx/>
                <a:latin typeface="Verdana"/>
                <a:ea typeface="Verdana"/>
                <a:cs typeface="Verdana"/>
              </a:rPr>
              <a:t>2</a:t>
            </a:r>
          </a:p>
          <a:p>
            <a:pPr marL="171446" marR="0" lvl="1" indent="-171446" algn="l" defTabSz="457189" rtl="0" eaLnBrk="1" fontAlgn="auto" latinLnBrk="0" hangingPunct="1">
              <a:lnSpc>
                <a:spcPct val="110000"/>
              </a:lnSpc>
              <a:spcBef>
                <a:spcPts val="0"/>
              </a:spcBef>
              <a:spcAft>
                <a:spcPts val="1200"/>
              </a:spcAft>
              <a:buClr>
                <a:srgbClr val="7A00E6"/>
              </a:buClr>
              <a:buSzTx/>
              <a:buFont typeface="Arial" panose="020B0604020202020204" pitchFamily="34" charset="0"/>
              <a:buChar char="•"/>
              <a:tabLst/>
              <a:defRPr/>
            </a:pPr>
            <a:r>
              <a:rPr kumimoji="0" lang="de" sz="1100" b="0" i="0" u="none" strike="noStrike" kern="1200" cap="none" spc="0" normalizeH="0" baseline="0" noProof="0">
                <a:ln>
                  <a:noFill/>
                </a:ln>
                <a:solidFill>
                  <a:srgbClr val="404040"/>
                </a:solidFill>
                <a:effectLst/>
                <a:uLnTx/>
                <a:uFillTx/>
                <a:latin typeface="Verdana"/>
                <a:ea typeface="Verdana"/>
                <a:cs typeface="Verdana"/>
              </a:rPr>
              <a:t>Das Risiko für diabetische Nierenerkrankungen kann bei Menschen mit klinischer T1D-Manifestation im Erwachsenenalter und ausgeprägter Insulinresistenz besonders hoch sein</a:t>
            </a:r>
            <a:r>
              <a:rPr kumimoji="0" lang="de" sz="1100" b="0" i="0" u="none" strike="noStrike" kern="1200" cap="none" spc="0" normalizeH="0" baseline="30000" noProof="0">
                <a:ln>
                  <a:noFill/>
                </a:ln>
                <a:solidFill>
                  <a:srgbClr val="404040"/>
                </a:solidFill>
                <a:effectLst/>
                <a:uLnTx/>
                <a:uFillTx/>
                <a:latin typeface="Verdana"/>
                <a:ea typeface="Verdana"/>
                <a:cs typeface="Verdana"/>
              </a:rPr>
              <a:t>3</a:t>
            </a:r>
          </a:p>
          <a:p>
            <a:pPr marL="171446" marR="0" lvl="2" indent="-171446" algn="l" defTabSz="457189" rtl="0" eaLnBrk="1" fontAlgn="auto" latinLnBrk="0" hangingPunct="1">
              <a:lnSpc>
                <a:spcPct val="110000"/>
              </a:lnSpc>
              <a:spcBef>
                <a:spcPts val="0"/>
              </a:spcBef>
              <a:spcAft>
                <a:spcPts val="1200"/>
              </a:spcAft>
              <a:buClr>
                <a:srgbClr val="7A00E6"/>
              </a:buClr>
              <a:buSzTx/>
              <a:buFont typeface="Arial" panose="020B0604020202020204" pitchFamily="34" charset="0"/>
              <a:buChar char="•"/>
              <a:tabLst/>
              <a:defRPr/>
            </a:pPr>
            <a:r>
              <a:rPr kumimoji="0" lang="de" sz="1100" b="0" i="0" u="none" strike="noStrike" kern="1200" cap="none" spc="0" normalizeH="0" baseline="0" noProof="0">
                <a:ln>
                  <a:noFill/>
                </a:ln>
                <a:solidFill>
                  <a:srgbClr val="404040"/>
                </a:solidFill>
                <a:effectLst/>
                <a:uLnTx/>
                <a:uFillTx/>
                <a:latin typeface="Verdana"/>
                <a:ea typeface="Verdana"/>
                <a:cs typeface="Verdana"/>
              </a:rPr>
              <a:t>Distale symmetrische Polyneuropathie ist die häufigste Form der diabetischen Neuropathie und hat eine etwas höhere Prävalenz bei Erwachsenen als bei Kindern</a:t>
            </a:r>
            <a:r>
              <a:rPr kumimoji="0" lang="de" sz="1100" b="0" i="0" u="none" strike="noStrike" kern="1200" cap="none" spc="0" normalizeH="0" baseline="30000" noProof="0">
                <a:ln>
                  <a:noFill/>
                </a:ln>
                <a:solidFill>
                  <a:srgbClr val="404040"/>
                </a:solidFill>
                <a:effectLst/>
                <a:uLnTx/>
                <a:uFillTx/>
                <a:latin typeface="Verdana"/>
                <a:ea typeface="Verdana"/>
                <a:cs typeface="Verdana"/>
              </a:rPr>
              <a:t>4,5</a:t>
            </a:r>
          </a:p>
        </p:txBody>
      </p:sp>
      <p:sp>
        <p:nvSpPr>
          <p:cNvPr id="17" name="Footer Placeholder 4">
            <a:extLst>
              <a:ext uri="{FF2B5EF4-FFF2-40B4-BE49-F238E27FC236}">
                <a16:creationId xmlns:a16="http://schemas.microsoft.com/office/drawing/2014/main" id="{617BAB62-8626-D17B-6F27-649A8BE74733}"/>
              </a:ext>
            </a:extLst>
          </p:cNvPr>
          <p:cNvSpPr txBox="1"/>
          <p:nvPr/>
        </p:nvSpPr>
        <p:spPr>
          <a:xfrm>
            <a:off x="2882415" y="4771046"/>
            <a:ext cx="5906673" cy="333792"/>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ct val="0"/>
              </a:spcBef>
              <a:buClr>
                <a:srgbClr val="2198DD"/>
              </a:buClr>
              <a:buNone/>
              <a:defRPr/>
            </a:pPr>
            <a:r>
              <a:rPr kumimoji="0" lang="de" sz="600" b="1" i="0" u="none" strike="noStrike" kern="1200" cap="none" spc="0" normalizeH="0" baseline="0" noProof="0" dirty="0">
                <a:ln>
                  <a:noFill/>
                </a:ln>
                <a:solidFill>
                  <a:srgbClr val="404040"/>
                </a:solidFill>
                <a:effectLst/>
                <a:uLnTx/>
                <a:uFillTx/>
                <a:latin typeface="+mn-lt"/>
                <a:ea typeface="Verdana"/>
                <a:cs typeface="Verdana"/>
              </a:rPr>
              <a:t>1.</a:t>
            </a:r>
            <a:r>
              <a:rPr kumimoji="0" lang="de" sz="600" b="0" i="0" u="none" strike="noStrike" kern="1200" cap="none" spc="0" normalizeH="0" baseline="0" noProof="0" dirty="0">
                <a:ln>
                  <a:noFill/>
                </a:ln>
                <a:solidFill>
                  <a:srgbClr val="404040"/>
                </a:solidFill>
                <a:effectLst/>
                <a:uLnTx/>
                <a:uFillTx/>
                <a:latin typeface="+mn-lt"/>
                <a:ea typeface="Verdana"/>
                <a:cs typeface="Verdana"/>
              </a:rPr>
              <a:t> Jiang J &amp; Dutta S. Bildungsportal von: </a:t>
            </a:r>
            <a:r>
              <a:rPr kumimoji="0" lang="en-US"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rPr>
              <a:t>Research Collaboratory for Structural Bioinformatics Protein Data Bank (RCSB PDB). Diabetes mellitus: complications</a:t>
            </a:r>
            <a:r>
              <a:rPr kumimoji="0" lang="de" sz="600" b="0" i="0" u="none" strike="noStrike" kern="1200" cap="none" spc="0" normalizeH="0" baseline="0" noProof="0" dirty="0">
                <a:ln>
                  <a:noFill/>
                </a:ln>
                <a:solidFill>
                  <a:srgbClr val="404040"/>
                </a:solidFill>
                <a:effectLst/>
                <a:uLnTx/>
                <a:uFillTx/>
                <a:latin typeface="+mn-lt"/>
                <a:ea typeface="Verdana"/>
                <a:cs typeface="Verdana"/>
              </a:rPr>
              <a:t>. Erhältlich unter: </a:t>
            </a:r>
            <a:r>
              <a:rPr kumimoji="0" lang="de" sz="600" b="0" i="0" u="none" strike="noStrike" kern="1200" cap="none" spc="0" normalizeH="0" baseline="0" noProof="0" dirty="0">
                <a:ln>
                  <a:noFill/>
                </a:ln>
                <a:solidFill>
                  <a:srgbClr val="404040"/>
                </a:solidFill>
                <a:effectLst/>
                <a:uLnTx/>
                <a:uFillTx/>
                <a:latin typeface="+mn-lt"/>
                <a:ea typeface="Verdana"/>
                <a:cs typeface="Verdana"/>
                <a:hlinkClick r:id="rId6">
                  <a:extLst>
                    <a:ext uri="{A12FA001-AC4F-418D-AE19-62706E023703}">
                      <ahyp:hlinkClr xmlns:ahyp="http://schemas.microsoft.com/office/drawing/2018/hyperlinkcolor" val="tx"/>
                    </a:ext>
                  </a:extLst>
                </a:hlinkClick>
              </a:rPr>
              <a:t>https://pdb101.rcsb.org/global-health/diabetes-mellitus/monitoring/complications</a:t>
            </a:r>
            <a:r>
              <a:rPr kumimoji="0" lang="de" sz="600" b="0" i="0" u="none" strike="noStrike" kern="1200" cap="none" spc="0" normalizeH="0" baseline="0" noProof="0" dirty="0">
                <a:ln>
                  <a:noFill/>
                </a:ln>
                <a:solidFill>
                  <a:srgbClr val="404040"/>
                </a:solidFill>
                <a:effectLst/>
                <a:uLnTx/>
                <a:uFillTx/>
                <a:latin typeface="+mn-lt"/>
                <a:ea typeface="Verdana"/>
                <a:cs typeface="Verdana"/>
              </a:rPr>
              <a:t>. Zuletzt abgerufen am 12.01.2026. </a:t>
            </a:r>
            <a:r>
              <a:rPr kumimoji="0" lang="de" sz="600" b="1" i="0" u="none" strike="noStrike" kern="1200" cap="none" spc="0" normalizeH="0" baseline="0" noProof="0" dirty="0">
                <a:ln>
                  <a:noFill/>
                </a:ln>
                <a:solidFill>
                  <a:srgbClr val="404040"/>
                </a:solidFill>
                <a:effectLst/>
                <a:uLnTx/>
                <a:uFillTx/>
                <a:latin typeface="+mn-lt"/>
                <a:ea typeface="Verdana"/>
                <a:cs typeface="Verdana"/>
              </a:rPr>
              <a:t>2.</a:t>
            </a:r>
            <a:r>
              <a:rPr kumimoji="0" lang="de" sz="600" b="0" i="0" u="none" strike="noStrike" kern="1200" cap="none" spc="0" normalizeH="0" baseline="0" noProof="0" dirty="0">
                <a:ln>
                  <a:noFill/>
                </a:ln>
                <a:solidFill>
                  <a:srgbClr val="404040"/>
                </a:solidFill>
                <a:effectLst/>
                <a:uLnTx/>
                <a:uFillTx/>
                <a:latin typeface="+mn-lt"/>
                <a:ea typeface="Verdana"/>
                <a:cs typeface="Verdana"/>
              </a:rPr>
              <a:t> Romero-Aroca P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 Br J Ophthalmol</a:t>
            </a:r>
            <a:r>
              <a:rPr kumimoji="0" lang="de" sz="600" b="0" i="0" u="none" strike="noStrike" kern="1200" cap="none" spc="0" normalizeH="0" baseline="0" noProof="0" dirty="0">
                <a:ln>
                  <a:noFill/>
                </a:ln>
                <a:solidFill>
                  <a:srgbClr val="404040"/>
                </a:solidFill>
                <a:effectLst/>
                <a:uLnTx/>
                <a:uFillTx/>
                <a:latin typeface="+mn-lt"/>
                <a:ea typeface="Verdana"/>
                <a:cs typeface="Verdana"/>
              </a:rPr>
              <a:t> 2017; 101: 1346</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51. </a:t>
            </a:r>
            <a:r>
              <a:rPr kumimoji="0" lang="de" sz="600" b="1" i="0" u="none" strike="noStrike" kern="1200" cap="none" spc="0" normalizeH="0" baseline="0" noProof="0" dirty="0">
                <a:ln>
                  <a:noFill/>
                </a:ln>
                <a:solidFill>
                  <a:srgbClr val="404040"/>
                </a:solidFill>
                <a:effectLst/>
                <a:uLnTx/>
                <a:uFillTx/>
                <a:latin typeface="+mn-lt"/>
                <a:ea typeface="Verdana"/>
                <a:cs typeface="Verdana"/>
              </a:rPr>
              <a:t>3.</a:t>
            </a:r>
            <a:r>
              <a:rPr kumimoji="0" lang="de" sz="600" b="0" i="0" u="none" strike="noStrike" kern="1200" cap="none" spc="0" normalizeH="0" baseline="0" noProof="0" dirty="0">
                <a:ln>
                  <a:noFill/>
                </a:ln>
                <a:solidFill>
                  <a:srgbClr val="404040"/>
                </a:solidFill>
                <a:effectLst/>
                <a:uLnTx/>
                <a:uFillTx/>
                <a:latin typeface="+mn-lt"/>
                <a:ea typeface="Verdana"/>
                <a:cs typeface="Verdana"/>
              </a:rPr>
              <a:t> Ahlqvist E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 Lancet Diabetes Endocrinol</a:t>
            </a:r>
            <a:r>
              <a:rPr kumimoji="0" lang="de" sz="600" b="0" i="0" u="none" strike="noStrike" kern="1200" cap="none" spc="0" normalizeH="0" baseline="0" noProof="0" dirty="0">
                <a:ln>
                  <a:noFill/>
                </a:ln>
                <a:solidFill>
                  <a:srgbClr val="404040"/>
                </a:solidFill>
                <a:effectLst/>
                <a:uLnTx/>
                <a:uFillTx/>
                <a:latin typeface="+mn-lt"/>
                <a:ea typeface="Verdana"/>
                <a:cs typeface="Verdana"/>
              </a:rPr>
              <a:t> 2018; 6: 361</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9. </a:t>
            </a:r>
            <a:r>
              <a:rPr kumimoji="0" lang="de" sz="600" b="1" i="0" u="none" strike="noStrike" kern="1200" cap="none" spc="0" normalizeH="0" baseline="0" noProof="0" dirty="0">
                <a:ln>
                  <a:noFill/>
                </a:ln>
                <a:solidFill>
                  <a:srgbClr val="404040"/>
                </a:solidFill>
                <a:effectLst/>
                <a:uLnTx/>
                <a:uFillTx/>
                <a:latin typeface="+mn-lt"/>
                <a:ea typeface="Verdana"/>
                <a:cs typeface="Verdana"/>
              </a:rPr>
              <a:t>4.</a:t>
            </a:r>
            <a:r>
              <a:rPr kumimoji="0" lang="de" sz="600" b="0" i="0" u="none" strike="noStrike" kern="1200" cap="none" spc="0" normalizeH="0" baseline="0" noProof="0" dirty="0">
                <a:ln>
                  <a:noFill/>
                </a:ln>
                <a:solidFill>
                  <a:srgbClr val="404040"/>
                </a:solidFill>
                <a:effectLst/>
                <a:uLnTx/>
                <a:uFillTx/>
                <a:latin typeface="+mn-lt"/>
                <a:ea typeface="Verdana"/>
                <a:cs typeface="Verdana"/>
              </a:rPr>
              <a:t> Pop-Busui R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 Diabetes Care</a:t>
            </a:r>
            <a:r>
              <a:rPr kumimoji="0" lang="de" sz="600" b="0" i="0" u="none" strike="noStrike" kern="1200" cap="none" spc="0" normalizeH="0" baseline="0" noProof="0" dirty="0">
                <a:ln>
                  <a:noFill/>
                </a:ln>
                <a:solidFill>
                  <a:srgbClr val="404040"/>
                </a:solidFill>
                <a:effectLst/>
                <a:uLnTx/>
                <a:uFillTx/>
                <a:latin typeface="+mn-lt"/>
                <a:ea typeface="Verdana"/>
                <a:cs typeface="Verdana"/>
              </a:rPr>
              <a:t> 2017; 40: 136</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54. </a:t>
            </a:r>
            <a:r>
              <a:rPr kumimoji="0" lang="de" sz="600" b="1" i="0" u="none" strike="noStrike" kern="1200" cap="none" spc="0" normalizeH="0" baseline="0" noProof="0" dirty="0">
                <a:ln>
                  <a:noFill/>
                </a:ln>
                <a:solidFill>
                  <a:srgbClr val="404040"/>
                </a:solidFill>
                <a:effectLst/>
                <a:uLnTx/>
                <a:uFillTx/>
                <a:latin typeface="+mn-lt"/>
                <a:ea typeface="Verdana"/>
                <a:cs typeface="Verdana"/>
              </a:rPr>
              <a:t>5.</a:t>
            </a:r>
            <a:r>
              <a:rPr kumimoji="0" lang="de" sz="600" b="0" i="0" u="none" strike="noStrike" kern="1200" cap="none" spc="0" normalizeH="0" baseline="0" noProof="0" dirty="0">
                <a:ln>
                  <a:noFill/>
                </a:ln>
                <a:solidFill>
                  <a:srgbClr val="404040"/>
                </a:solidFill>
                <a:effectLst/>
                <a:uLnTx/>
                <a:uFillTx/>
                <a:latin typeface="+mn-lt"/>
                <a:ea typeface="Verdana"/>
                <a:cs typeface="Verdana"/>
              </a:rPr>
              <a:t> Galosi E </a:t>
            </a:r>
            <a:r>
              <a:rPr kumimoji="0" lang="de" sz="600" b="0" i="1" u="none" strike="noStrike" kern="1200" cap="none" spc="0" normalizeH="0" baseline="0" noProof="0" dirty="0">
                <a:ln>
                  <a:noFill/>
                </a:ln>
                <a:solidFill>
                  <a:srgbClr val="404040"/>
                </a:solidFill>
                <a:effectLst/>
                <a:uLnTx/>
                <a:uFillTx/>
                <a:latin typeface="+mn-lt"/>
                <a:ea typeface="Verdana"/>
                <a:cs typeface="Verdana"/>
              </a:rPr>
              <a:t>et al. Acta Diabetol</a:t>
            </a:r>
            <a:r>
              <a:rPr kumimoji="0" lang="de" sz="600" b="0" i="0" u="none" strike="noStrike" kern="1200" cap="none" spc="0" normalizeH="0" baseline="0" noProof="0" dirty="0">
                <a:ln>
                  <a:noFill/>
                </a:ln>
                <a:solidFill>
                  <a:srgbClr val="404040"/>
                </a:solidFill>
                <a:effectLst/>
                <a:uLnTx/>
                <a:uFillTx/>
                <a:latin typeface="+mn-lt"/>
                <a:ea typeface="Verdana"/>
                <a:cs typeface="Verdana"/>
              </a:rPr>
              <a:t> 2022; 59: 1</a:t>
            </a:r>
            <a:r>
              <a:rPr kumimoji="0" lang="de" sz="600" b="0" i="0" u="none" strike="noStrike" kern="1200" cap="none" spc="0" normalizeH="0" baseline="0" noProof="0" dirty="0">
                <a:ln>
                  <a:noFill/>
                </a:ln>
                <a:solidFill>
                  <a:srgbClr val="404040"/>
                </a:solidFill>
                <a:effectLst/>
                <a:uLnTx/>
                <a:uFillTx/>
                <a:latin typeface="+mn-lt"/>
                <a:ea typeface="Arial"/>
                <a:cs typeface="Arial"/>
              </a:rPr>
              <a:t>–</a:t>
            </a:r>
            <a:r>
              <a:rPr kumimoji="0" lang="de" sz="600" b="0" i="0" u="none" strike="noStrike" kern="1200" cap="none" spc="0" normalizeH="0" baseline="0" noProof="0" dirty="0">
                <a:ln>
                  <a:noFill/>
                </a:ln>
                <a:solidFill>
                  <a:srgbClr val="404040"/>
                </a:solidFill>
                <a:effectLst/>
                <a:uLnTx/>
                <a:uFillTx/>
                <a:latin typeface="+mn-lt"/>
                <a:ea typeface="Verdana"/>
                <a:cs typeface="Verdana"/>
              </a:rPr>
              <a:t>19. </a:t>
            </a:r>
            <a:r>
              <a:rPr kumimoji="0" lang="de" sz="600" b="1" i="0" u="none" strike="noStrike" kern="1200" cap="none" spc="0" normalizeH="0" baseline="0" noProof="0" dirty="0">
                <a:ln>
                  <a:noFill/>
                </a:ln>
                <a:solidFill>
                  <a:srgbClr val="404040"/>
                </a:solidFill>
                <a:effectLst/>
                <a:uLnTx/>
                <a:uFillTx/>
                <a:latin typeface="+mn-lt"/>
                <a:ea typeface="Verdana"/>
                <a:cs typeface="Verdana"/>
              </a:rPr>
              <a:t>6.</a:t>
            </a:r>
            <a:r>
              <a:rPr kumimoji="0" lang="de" sz="600" b="0" i="0" u="none" strike="noStrike" kern="1200" cap="none" spc="0" normalizeH="0" baseline="0" noProof="0" dirty="0">
                <a:ln>
                  <a:noFill/>
                </a:ln>
                <a:solidFill>
                  <a:srgbClr val="404040"/>
                </a:solidFill>
                <a:effectLst/>
                <a:uLnTx/>
                <a:uFillTx/>
                <a:latin typeface="+mn-lt"/>
                <a:ea typeface="Verdana"/>
                <a:cs typeface="Verdana"/>
              </a:rPr>
              <a:t> </a:t>
            </a:r>
            <a:r>
              <a:rPr lang="de" sz="600" dirty="0">
                <a:solidFill>
                  <a:srgbClr val="404040"/>
                </a:solidFill>
                <a:latin typeface="+mn-lt"/>
                <a:cs typeface="Verdana"/>
              </a:rPr>
              <a:t>Rawshani A </a:t>
            </a:r>
            <a:r>
              <a:rPr lang="de" sz="600" i="1" dirty="0">
                <a:solidFill>
                  <a:srgbClr val="404040"/>
                </a:solidFill>
                <a:latin typeface="+mn-lt"/>
                <a:cs typeface="Verdana"/>
              </a:rPr>
              <a:t>et al. Lancet </a:t>
            </a:r>
            <a:r>
              <a:rPr lang="de" sz="600" dirty="0">
                <a:solidFill>
                  <a:srgbClr val="404040"/>
                </a:solidFill>
                <a:latin typeface="+mn-lt"/>
                <a:cs typeface="Verdana"/>
              </a:rPr>
              <a:t>2018; 392: 477</a:t>
            </a:r>
            <a:r>
              <a:rPr lang="de" sz="600" dirty="0">
                <a:solidFill>
                  <a:srgbClr val="404040"/>
                </a:solidFill>
                <a:latin typeface="+mn-lt"/>
                <a:ea typeface="Arial"/>
                <a:cs typeface="Arial"/>
              </a:rPr>
              <a:t>–</a:t>
            </a:r>
            <a:r>
              <a:rPr lang="de" sz="600" dirty="0">
                <a:solidFill>
                  <a:srgbClr val="404040"/>
                </a:solidFill>
                <a:latin typeface="+mn-lt"/>
                <a:cs typeface="Verdana"/>
              </a:rPr>
              <a:t>86.</a:t>
            </a:r>
            <a:endParaRPr kumimoji="0" lang="en-US"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grpSp>
        <p:nvGrpSpPr>
          <p:cNvPr id="23" name="Group 22">
            <a:extLst>
              <a:ext uri="{FF2B5EF4-FFF2-40B4-BE49-F238E27FC236}">
                <a16:creationId xmlns:a16="http://schemas.microsoft.com/office/drawing/2014/main" id="{7ACA55C9-8D1F-A275-7E36-DB606222D918}"/>
              </a:ext>
            </a:extLst>
          </p:cNvPr>
          <p:cNvGrpSpPr/>
          <p:nvPr/>
        </p:nvGrpSpPr>
        <p:grpSpPr>
          <a:xfrm>
            <a:off x="606131" y="1303345"/>
            <a:ext cx="1596097" cy="1455397"/>
            <a:chOff x="634246" y="1107823"/>
            <a:chExt cx="1596097" cy="1455397"/>
          </a:xfrm>
        </p:grpSpPr>
        <p:pic>
          <p:nvPicPr>
            <p:cNvPr id="10" name="Graphic 9">
              <a:extLst>
                <a:ext uri="{FF2B5EF4-FFF2-40B4-BE49-F238E27FC236}">
                  <a16:creationId xmlns:a16="http://schemas.microsoft.com/office/drawing/2014/main" id="{9A0A7CF8-BF1F-3E72-44C7-B99B93FE087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92266" y="1240344"/>
              <a:ext cx="480060" cy="480060"/>
            </a:xfrm>
            <a:prstGeom prst="rect">
              <a:avLst/>
            </a:prstGeom>
          </p:spPr>
        </p:pic>
        <p:sp>
          <p:nvSpPr>
            <p:cNvPr id="11" name="Rectangle: Rounded Corners 8">
              <a:extLst>
                <a:ext uri="{FF2B5EF4-FFF2-40B4-BE49-F238E27FC236}">
                  <a16:creationId xmlns:a16="http://schemas.microsoft.com/office/drawing/2014/main" id="{7CC9626A-4252-7020-24A3-27C1EB24ED1D}"/>
                </a:ext>
              </a:extLst>
            </p:cNvPr>
            <p:cNvSpPr/>
            <p:nvPr/>
          </p:nvSpPr>
          <p:spPr>
            <a:xfrm>
              <a:off x="634246" y="1847443"/>
              <a:ext cx="1596097" cy="715777"/>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685783" rtl="0" eaLnBrk="1" fontAlgn="auto" latinLnBrk="0" hangingPunct="1">
                <a:lnSpc>
                  <a:spcPct val="100000"/>
                </a:lnSpc>
                <a:spcBef>
                  <a:spcPts val="0"/>
                </a:spcBef>
                <a:spcAft>
                  <a:spcPts val="150"/>
                </a:spcAft>
                <a:buClrTx/>
                <a:buSzTx/>
                <a:buFontTx/>
                <a:buNone/>
                <a:tabLst/>
                <a:defRPr/>
              </a:pPr>
              <a:r>
                <a:rPr kumimoji="0" lang="de" sz="1200" b="1" i="0" u="none" strike="noStrike" kern="1200" cap="none" spc="0" normalizeH="0" baseline="0" noProof="0" dirty="0">
                  <a:ln>
                    <a:noFill/>
                  </a:ln>
                  <a:solidFill>
                    <a:schemeClr val="bg1"/>
                  </a:solidFill>
                  <a:effectLst/>
                  <a:uLnTx/>
                  <a:uFillTx/>
                  <a:latin typeface="Verdana"/>
                  <a:ea typeface="Verdana"/>
                  <a:cs typeface="Verdana"/>
                </a:rPr>
                <a:t>Mikrovaskulär</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dirty="0">
                  <a:ln>
                    <a:noFill/>
                  </a:ln>
                  <a:solidFill>
                    <a:schemeClr val="bg1"/>
                  </a:solidFill>
                  <a:effectLst/>
                  <a:uLnTx/>
                  <a:uFillTx/>
                  <a:ea typeface="Georgia"/>
                  <a:cs typeface="Georgia"/>
                </a:rPr>
                <a:t>Retinopathie</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dirty="0">
                  <a:ln>
                    <a:noFill/>
                  </a:ln>
                  <a:solidFill>
                    <a:schemeClr val="bg1"/>
                  </a:solidFill>
                  <a:effectLst/>
                  <a:uLnTx/>
                  <a:uFillTx/>
                  <a:ea typeface="Georgia"/>
                  <a:cs typeface="Georgia"/>
                </a:rPr>
                <a:t>Nephropathie</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dirty="0">
                  <a:ln>
                    <a:noFill/>
                  </a:ln>
                  <a:solidFill>
                    <a:schemeClr val="bg1"/>
                  </a:solidFill>
                  <a:effectLst/>
                  <a:uLnTx/>
                  <a:uFillTx/>
                  <a:ea typeface="Georgia"/>
                  <a:cs typeface="Georgia"/>
                </a:rPr>
                <a:t>Neuropathie</a:t>
              </a:r>
            </a:p>
          </p:txBody>
        </p:sp>
        <p:sp>
          <p:nvSpPr>
            <p:cNvPr id="19" name="Freeform 18">
              <a:extLst>
                <a:ext uri="{FF2B5EF4-FFF2-40B4-BE49-F238E27FC236}">
                  <a16:creationId xmlns:a16="http://schemas.microsoft.com/office/drawing/2014/main" id="{E7BB0215-557D-CCA3-448A-77032347E256}"/>
                </a:ext>
              </a:extLst>
            </p:cNvPr>
            <p:cNvSpPr/>
            <p:nvPr/>
          </p:nvSpPr>
          <p:spPr>
            <a:xfrm>
              <a:off x="1090088" y="1107823"/>
              <a:ext cx="684410" cy="679706"/>
            </a:xfrm>
            <a:custGeom>
              <a:avLst/>
              <a:gdLst>
                <a:gd name="connsiteX0" fmla="*/ 415357 w 813876"/>
                <a:gd name="connsiteY0" fmla="*/ 808283 h 808282"/>
                <a:gd name="connsiteX1" fmla="*/ 0 w 813876"/>
                <a:gd name="connsiteY1" fmla="*/ 404141 h 808282"/>
                <a:gd name="connsiteX2" fmla="*/ 398519 w 813876"/>
                <a:gd name="connsiteY2" fmla="*/ 0 h 808282"/>
                <a:gd name="connsiteX3" fmla="*/ 813876 w 813876"/>
                <a:gd name="connsiteY3" fmla="*/ 404133 h 808282"/>
                <a:gd name="connsiteX4" fmla="*/ 703232 w 813876"/>
                <a:gd name="connsiteY4" fmla="*/ 699041 h 808282"/>
                <a:gd name="connsiteX5" fmla="*/ 415357 w 813876"/>
                <a:gd name="connsiteY5" fmla="*/ 808283 h 808282"/>
                <a:gd name="connsiteX6" fmla="*/ 398519 w 813876"/>
                <a:gd name="connsiteY6" fmla="*/ 22757 h 808282"/>
                <a:gd name="connsiteX7" fmla="*/ 124616 w 813876"/>
                <a:gd name="connsiteY7" fmla="*/ 123222 h 808282"/>
                <a:gd name="connsiteX8" fmla="*/ 22748 w 813876"/>
                <a:gd name="connsiteY8" fmla="*/ 404141 h 808282"/>
                <a:gd name="connsiteX9" fmla="*/ 126640 w 813876"/>
                <a:gd name="connsiteY9" fmla="*/ 682875 h 808282"/>
                <a:gd name="connsiteX10" fmla="*/ 415357 w 813876"/>
                <a:gd name="connsiteY10" fmla="*/ 785526 h 808282"/>
                <a:gd name="connsiteX11" fmla="*/ 791128 w 813876"/>
                <a:gd name="connsiteY11" fmla="*/ 404133 h 808282"/>
                <a:gd name="connsiteX12" fmla="*/ 685212 w 813876"/>
                <a:gd name="connsiteY12" fmla="*/ 123384 h 808282"/>
                <a:gd name="connsiteX13" fmla="*/ 398519 w 813876"/>
                <a:gd name="connsiteY13" fmla="*/ 22757 h 808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3876" h="808282">
                  <a:moveTo>
                    <a:pt x="415357" y="808283"/>
                  </a:moveTo>
                  <a:cubicBezTo>
                    <a:pt x="159151" y="808283"/>
                    <a:pt x="0" y="653426"/>
                    <a:pt x="0" y="404141"/>
                  </a:cubicBezTo>
                  <a:cubicBezTo>
                    <a:pt x="0" y="154857"/>
                    <a:pt x="152705" y="0"/>
                    <a:pt x="398519" y="0"/>
                  </a:cubicBezTo>
                  <a:cubicBezTo>
                    <a:pt x="654725" y="0"/>
                    <a:pt x="813876" y="154857"/>
                    <a:pt x="813876" y="404133"/>
                  </a:cubicBezTo>
                  <a:cubicBezTo>
                    <a:pt x="813876" y="524676"/>
                    <a:pt x="775617" y="626656"/>
                    <a:pt x="703232" y="699041"/>
                  </a:cubicBezTo>
                  <a:cubicBezTo>
                    <a:pt x="631773" y="770508"/>
                    <a:pt x="532226" y="808283"/>
                    <a:pt x="415357" y="808283"/>
                  </a:cubicBezTo>
                  <a:close/>
                  <a:moveTo>
                    <a:pt x="398519" y="22757"/>
                  </a:moveTo>
                  <a:cubicBezTo>
                    <a:pt x="285060" y="22757"/>
                    <a:pt x="190343" y="57495"/>
                    <a:pt x="124616" y="123222"/>
                  </a:cubicBezTo>
                  <a:cubicBezTo>
                    <a:pt x="57971" y="189868"/>
                    <a:pt x="22748" y="287008"/>
                    <a:pt x="22748" y="404141"/>
                  </a:cubicBezTo>
                  <a:cubicBezTo>
                    <a:pt x="22748" y="519897"/>
                    <a:pt x="58677" y="616281"/>
                    <a:pt x="126640" y="682875"/>
                  </a:cubicBezTo>
                  <a:cubicBezTo>
                    <a:pt x="195182" y="750031"/>
                    <a:pt x="295018" y="785526"/>
                    <a:pt x="415357" y="785526"/>
                  </a:cubicBezTo>
                  <a:cubicBezTo>
                    <a:pt x="643636" y="785526"/>
                    <a:pt x="791128" y="635823"/>
                    <a:pt x="791128" y="404133"/>
                  </a:cubicBezTo>
                  <a:cubicBezTo>
                    <a:pt x="791128" y="286983"/>
                    <a:pt x="754502" y="189902"/>
                    <a:pt x="685212" y="123384"/>
                  </a:cubicBezTo>
                  <a:cubicBezTo>
                    <a:pt x="616636" y="57555"/>
                    <a:pt x="517498" y="22757"/>
                    <a:pt x="398519" y="22757"/>
                  </a:cubicBezTo>
                  <a:close/>
                </a:path>
              </a:pathLst>
            </a:custGeom>
            <a:solidFill>
              <a:schemeClr val="bg1"/>
            </a:solidFill>
            <a:ln w="848" cap="flat">
              <a:solidFill>
                <a:schemeClr val="accent1"/>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Verdana"/>
                <a:cs typeface="Arial"/>
              </a:endParaRPr>
            </a:p>
          </p:txBody>
        </p:sp>
      </p:grpSp>
      <p:grpSp>
        <p:nvGrpSpPr>
          <p:cNvPr id="22" name="Group 21">
            <a:extLst>
              <a:ext uri="{FF2B5EF4-FFF2-40B4-BE49-F238E27FC236}">
                <a16:creationId xmlns:a16="http://schemas.microsoft.com/office/drawing/2014/main" id="{3B38BC8D-4CCF-4E44-04CD-7AC72DCE2F1F}"/>
              </a:ext>
            </a:extLst>
          </p:cNvPr>
          <p:cNvGrpSpPr/>
          <p:nvPr/>
        </p:nvGrpSpPr>
        <p:grpSpPr>
          <a:xfrm>
            <a:off x="342475" y="3171276"/>
            <a:ext cx="2123408" cy="1313140"/>
            <a:chOff x="370589" y="2815100"/>
            <a:chExt cx="2123408" cy="1313140"/>
          </a:xfrm>
        </p:grpSpPr>
        <p:pic>
          <p:nvPicPr>
            <p:cNvPr id="13" name="Graphic 12">
              <a:extLst>
                <a:ext uri="{FF2B5EF4-FFF2-40B4-BE49-F238E27FC236}">
                  <a16:creationId xmlns:a16="http://schemas.microsoft.com/office/drawing/2014/main" id="{69999102-B461-463E-D95C-31AB5936E56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92263" y="2987115"/>
              <a:ext cx="480060" cy="480060"/>
            </a:xfrm>
            <a:prstGeom prst="rect">
              <a:avLst/>
            </a:prstGeom>
          </p:spPr>
        </p:pic>
        <p:sp>
          <p:nvSpPr>
            <p:cNvPr id="12" name="Rectangle: Rounded Corners 8">
              <a:extLst>
                <a:ext uri="{FF2B5EF4-FFF2-40B4-BE49-F238E27FC236}">
                  <a16:creationId xmlns:a16="http://schemas.microsoft.com/office/drawing/2014/main" id="{3CA03507-E19E-F1FC-21A3-D471B75CDA7A}"/>
                </a:ext>
              </a:extLst>
            </p:cNvPr>
            <p:cNvSpPr/>
            <p:nvPr/>
          </p:nvSpPr>
          <p:spPr>
            <a:xfrm>
              <a:off x="370589" y="3747041"/>
              <a:ext cx="2123408" cy="381199"/>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83" rtl="0" eaLnBrk="1" fontAlgn="auto" latinLnBrk="0" hangingPunct="1">
                <a:lnSpc>
                  <a:spcPct val="100000"/>
                </a:lnSpc>
                <a:spcBef>
                  <a:spcPts val="0"/>
                </a:spcBef>
                <a:spcAft>
                  <a:spcPts val="150"/>
                </a:spcAft>
                <a:buClr>
                  <a:srgbClr val="FBA329"/>
                </a:buClr>
                <a:buSzTx/>
                <a:buFontTx/>
                <a:buNone/>
                <a:tabLst/>
                <a:defRPr/>
              </a:pPr>
              <a:r>
                <a:rPr kumimoji="0" lang="de" sz="1200" b="1" i="0" u="none" strike="noStrike" kern="1200" cap="none" spc="0" normalizeH="0" baseline="0" noProof="0">
                  <a:ln>
                    <a:noFill/>
                  </a:ln>
                  <a:solidFill>
                    <a:srgbClr val="FFFFFF"/>
                  </a:solidFill>
                  <a:effectLst/>
                  <a:uLnTx/>
                  <a:uFillTx/>
                  <a:ea typeface="Verdana"/>
                  <a:cs typeface="Verdana"/>
                </a:rPr>
                <a:t>Makrovaskulär</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a:ln>
                    <a:noFill/>
                  </a:ln>
                  <a:solidFill>
                    <a:srgbClr val="FFFFFF"/>
                  </a:solidFill>
                  <a:effectLst/>
                  <a:uLnTx/>
                  <a:uFillTx/>
                  <a:ea typeface="Georgia"/>
                  <a:cs typeface="Georgia"/>
                </a:rPr>
                <a:t>Herz-Kreislauf-Erkrankung</a:t>
              </a:r>
            </a:p>
            <a:p>
              <a:pPr marL="0" marR="0" lvl="0" indent="0" algn="ctr" defTabSz="685783" rtl="0" eaLnBrk="1" fontAlgn="auto" latinLnBrk="0" hangingPunct="1">
                <a:lnSpc>
                  <a:spcPct val="100000"/>
                </a:lnSpc>
                <a:spcBef>
                  <a:spcPts val="0"/>
                </a:spcBef>
                <a:spcAft>
                  <a:spcPts val="150"/>
                </a:spcAft>
                <a:buClr>
                  <a:srgbClr val="000000">
                    <a:lumMod val="75000"/>
                    <a:lumOff val="25000"/>
                  </a:srgbClr>
                </a:buClr>
                <a:buSzTx/>
                <a:buFontTx/>
                <a:buNone/>
                <a:tabLst/>
                <a:defRPr/>
              </a:pPr>
              <a:r>
                <a:rPr kumimoji="0" lang="de" sz="1050" b="0" i="1" u="none" strike="noStrike" kern="1200" cap="none" spc="0" normalizeH="0" baseline="0" noProof="0">
                  <a:ln>
                    <a:noFill/>
                  </a:ln>
                  <a:solidFill>
                    <a:srgbClr val="FFFFFF"/>
                  </a:solidFill>
                  <a:effectLst/>
                  <a:uLnTx/>
                  <a:uFillTx/>
                  <a:ea typeface="Georgia"/>
                  <a:cs typeface="Georgia"/>
                </a:rPr>
                <a:t>Zerebrovaskuläre Erkrankung</a:t>
              </a:r>
            </a:p>
          </p:txBody>
        </p:sp>
        <p:sp>
          <p:nvSpPr>
            <p:cNvPr id="21" name="Freeform 20">
              <a:extLst>
                <a:ext uri="{FF2B5EF4-FFF2-40B4-BE49-F238E27FC236}">
                  <a16:creationId xmlns:a16="http://schemas.microsoft.com/office/drawing/2014/main" id="{342ECBFA-60BD-8BC3-41B6-4CC0DB16FE65}"/>
                </a:ext>
              </a:extLst>
            </p:cNvPr>
            <p:cNvSpPr/>
            <p:nvPr/>
          </p:nvSpPr>
          <p:spPr>
            <a:xfrm>
              <a:off x="1090088" y="2815100"/>
              <a:ext cx="684410" cy="679706"/>
            </a:xfrm>
            <a:custGeom>
              <a:avLst/>
              <a:gdLst>
                <a:gd name="connsiteX0" fmla="*/ 415357 w 813876"/>
                <a:gd name="connsiteY0" fmla="*/ 808283 h 808282"/>
                <a:gd name="connsiteX1" fmla="*/ 0 w 813876"/>
                <a:gd name="connsiteY1" fmla="*/ 404141 h 808282"/>
                <a:gd name="connsiteX2" fmla="*/ 398519 w 813876"/>
                <a:gd name="connsiteY2" fmla="*/ 0 h 808282"/>
                <a:gd name="connsiteX3" fmla="*/ 813876 w 813876"/>
                <a:gd name="connsiteY3" fmla="*/ 404133 h 808282"/>
                <a:gd name="connsiteX4" fmla="*/ 703232 w 813876"/>
                <a:gd name="connsiteY4" fmla="*/ 699041 h 808282"/>
                <a:gd name="connsiteX5" fmla="*/ 415357 w 813876"/>
                <a:gd name="connsiteY5" fmla="*/ 808283 h 808282"/>
                <a:gd name="connsiteX6" fmla="*/ 398519 w 813876"/>
                <a:gd name="connsiteY6" fmla="*/ 22757 h 808282"/>
                <a:gd name="connsiteX7" fmla="*/ 124616 w 813876"/>
                <a:gd name="connsiteY7" fmla="*/ 123222 h 808282"/>
                <a:gd name="connsiteX8" fmla="*/ 22748 w 813876"/>
                <a:gd name="connsiteY8" fmla="*/ 404141 h 808282"/>
                <a:gd name="connsiteX9" fmla="*/ 126640 w 813876"/>
                <a:gd name="connsiteY9" fmla="*/ 682875 h 808282"/>
                <a:gd name="connsiteX10" fmla="*/ 415357 w 813876"/>
                <a:gd name="connsiteY10" fmla="*/ 785526 h 808282"/>
                <a:gd name="connsiteX11" fmla="*/ 791128 w 813876"/>
                <a:gd name="connsiteY11" fmla="*/ 404133 h 808282"/>
                <a:gd name="connsiteX12" fmla="*/ 685212 w 813876"/>
                <a:gd name="connsiteY12" fmla="*/ 123384 h 808282"/>
                <a:gd name="connsiteX13" fmla="*/ 398519 w 813876"/>
                <a:gd name="connsiteY13" fmla="*/ 22757 h 808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3876" h="808282">
                  <a:moveTo>
                    <a:pt x="415357" y="808283"/>
                  </a:moveTo>
                  <a:cubicBezTo>
                    <a:pt x="159151" y="808283"/>
                    <a:pt x="0" y="653426"/>
                    <a:pt x="0" y="404141"/>
                  </a:cubicBezTo>
                  <a:cubicBezTo>
                    <a:pt x="0" y="154857"/>
                    <a:pt x="152705" y="0"/>
                    <a:pt x="398519" y="0"/>
                  </a:cubicBezTo>
                  <a:cubicBezTo>
                    <a:pt x="654725" y="0"/>
                    <a:pt x="813876" y="154857"/>
                    <a:pt x="813876" y="404133"/>
                  </a:cubicBezTo>
                  <a:cubicBezTo>
                    <a:pt x="813876" y="524676"/>
                    <a:pt x="775617" y="626656"/>
                    <a:pt x="703232" y="699041"/>
                  </a:cubicBezTo>
                  <a:cubicBezTo>
                    <a:pt x="631773" y="770508"/>
                    <a:pt x="532226" y="808283"/>
                    <a:pt x="415357" y="808283"/>
                  </a:cubicBezTo>
                  <a:close/>
                  <a:moveTo>
                    <a:pt x="398519" y="22757"/>
                  </a:moveTo>
                  <a:cubicBezTo>
                    <a:pt x="285060" y="22757"/>
                    <a:pt x="190343" y="57495"/>
                    <a:pt x="124616" y="123222"/>
                  </a:cubicBezTo>
                  <a:cubicBezTo>
                    <a:pt x="57971" y="189868"/>
                    <a:pt x="22748" y="287008"/>
                    <a:pt x="22748" y="404141"/>
                  </a:cubicBezTo>
                  <a:cubicBezTo>
                    <a:pt x="22748" y="519897"/>
                    <a:pt x="58677" y="616281"/>
                    <a:pt x="126640" y="682875"/>
                  </a:cubicBezTo>
                  <a:cubicBezTo>
                    <a:pt x="195182" y="750031"/>
                    <a:pt x="295018" y="785526"/>
                    <a:pt x="415357" y="785526"/>
                  </a:cubicBezTo>
                  <a:cubicBezTo>
                    <a:pt x="643636" y="785526"/>
                    <a:pt x="791128" y="635823"/>
                    <a:pt x="791128" y="404133"/>
                  </a:cubicBezTo>
                  <a:cubicBezTo>
                    <a:pt x="791128" y="286983"/>
                    <a:pt x="754502" y="189902"/>
                    <a:pt x="685212" y="123384"/>
                  </a:cubicBezTo>
                  <a:cubicBezTo>
                    <a:pt x="616636" y="57555"/>
                    <a:pt x="517498" y="22757"/>
                    <a:pt x="398519" y="22757"/>
                  </a:cubicBezTo>
                  <a:close/>
                </a:path>
              </a:pathLst>
            </a:custGeom>
            <a:solidFill>
              <a:schemeClr val="bg1"/>
            </a:solidFill>
            <a:ln w="848" cap="flat">
              <a:solidFill>
                <a:schemeClr val="accent1"/>
              </a:solid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Verdana"/>
                <a:cs typeface="Arial"/>
              </a:endParaRPr>
            </a:p>
          </p:txBody>
        </p:sp>
      </p:grpSp>
      <p:sp>
        <p:nvSpPr>
          <p:cNvPr id="9" name="TextBox 26">
            <a:extLst>
              <a:ext uri="{FF2B5EF4-FFF2-40B4-BE49-F238E27FC236}">
                <a16:creationId xmlns:a16="http://schemas.microsoft.com/office/drawing/2014/main" id="{69079100-52B0-C5D9-EF3F-909229577067}"/>
              </a:ext>
            </a:extLst>
          </p:cNvPr>
          <p:cNvSpPr txBox="1"/>
          <p:nvPr/>
        </p:nvSpPr>
        <p:spPr>
          <a:xfrm>
            <a:off x="3141748" y="468713"/>
            <a:ext cx="5765971" cy="276999"/>
          </a:xfrm>
          <a:prstGeom prst="rect">
            <a:avLst/>
          </a:prstGeom>
          <a:noFill/>
        </p:spPr>
        <p:txBody>
          <a:bodyPr wrap="square">
            <a:spAutoFit/>
          </a:bodyPr>
          <a:lstStyle/>
          <a:p>
            <a:pPr marL="0" marR="0" lvl="0" indent="0"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mn-cs"/>
              </a:rPr>
              <a:t>Mikrovaskuläre Komplikationen</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sp>
        <p:nvSpPr>
          <p:cNvPr id="15" name="TextBox 6">
            <a:extLst>
              <a:ext uri="{FF2B5EF4-FFF2-40B4-BE49-F238E27FC236}">
                <a16:creationId xmlns:a16="http://schemas.microsoft.com/office/drawing/2014/main" id="{D6F5AB31-28C1-8BA2-FE1D-9D115FFC999C}"/>
              </a:ext>
            </a:extLst>
          </p:cNvPr>
          <p:cNvSpPr txBox="1"/>
          <p:nvPr/>
        </p:nvSpPr>
        <p:spPr>
          <a:xfrm>
            <a:off x="3236133" y="3358820"/>
            <a:ext cx="5362061" cy="858768"/>
          </a:xfrm>
          <a:prstGeom prst="rect">
            <a:avLst/>
          </a:prstGeom>
          <a:noFill/>
        </p:spPr>
        <p:txBody>
          <a:bodyPr wrap="square" lIns="0" tIns="0" rIns="0" bIns="0" rtlCol="0" anchor="t" anchorCtr="0">
            <a:noAutofit/>
          </a:bodyPr>
          <a:lstStyle/>
          <a:p>
            <a:pPr marL="171446" lvl="0" indent="-171446" defTabSz="457189">
              <a:lnSpc>
                <a:spcPct val="110000"/>
              </a:lnSpc>
              <a:spcAft>
                <a:spcPts val="1200"/>
              </a:spcAft>
              <a:buClr>
                <a:srgbClr val="7A00E6"/>
              </a:buClr>
              <a:buFont typeface="Arial" panose="020B0604020202020204" pitchFamily="34" charset="0"/>
              <a:buChar char="•"/>
              <a:defRPr/>
            </a:pPr>
            <a:r>
              <a:rPr lang="de" sz="1100">
                <a:solidFill>
                  <a:srgbClr val="404040"/>
                </a:solidFill>
                <a:cs typeface="Verdana"/>
              </a:rPr>
              <a:t>Das Risiko für kardiovaskuläre oder koronare Herzkrankheit und für ischämischen oder hämorrhagischen Schlaganfall war bei höherem Alter bei der (klinischen) T1D-Diagnose Stadium 3 im Vergleich zu den in jüngerem Alter diagnostizierten Patient*innen niedriger</a:t>
            </a:r>
            <a:r>
              <a:rPr kumimoji="0" lang="de" sz="1100" b="0" i="0" u="none" strike="noStrike" kern="1200" cap="none" spc="0" normalizeH="0" baseline="30000" noProof="0">
                <a:ln>
                  <a:noFill/>
                </a:ln>
                <a:solidFill>
                  <a:srgbClr val="404040"/>
                </a:solidFill>
                <a:effectLst/>
                <a:uLnTx/>
                <a:uFillTx/>
                <a:ea typeface="Verdana"/>
                <a:cs typeface="Verdana"/>
              </a:rPr>
              <a:t>6</a:t>
            </a:r>
            <a:endParaRPr kumimoji="0" lang="de" sz="1100" b="0" i="0" u="none" strike="noStrike" kern="1200" cap="none" spc="0" normalizeH="0" noProof="0">
              <a:ln>
                <a:noFill/>
              </a:ln>
              <a:solidFill>
                <a:srgbClr val="404040"/>
              </a:solidFill>
              <a:effectLst/>
              <a:uLnTx/>
              <a:uFillTx/>
              <a:ea typeface="Verdana"/>
              <a:cs typeface="Verdana"/>
            </a:endParaRPr>
          </a:p>
          <a:p>
            <a:pPr marL="171446" lvl="0" indent="-171446" defTabSz="457189">
              <a:lnSpc>
                <a:spcPct val="110000"/>
              </a:lnSpc>
              <a:spcAft>
                <a:spcPts val="1200"/>
              </a:spcAft>
              <a:buClr>
                <a:srgbClr val="7A00E6"/>
              </a:buClr>
              <a:buFont typeface="Arial" panose="020B0604020202020204" pitchFamily="34" charset="0"/>
              <a:buChar char="•"/>
              <a:defRPr/>
            </a:pPr>
            <a:r>
              <a:rPr lang="de" sz="1100">
                <a:solidFill>
                  <a:srgbClr val="404040"/>
                </a:solidFill>
                <a:ea typeface="Verdana"/>
                <a:cs typeface="Verdana"/>
              </a:rPr>
              <a:t>Das Überrisiko war bei Frauen deutlich ausgeprägter als bei Männern</a:t>
            </a:r>
            <a:r>
              <a:rPr lang="de" sz="1100" baseline="30000">
                <a:solidFill>
                  <a:srgbClr val="404040"/>
                </a:solidFill>
                <a:ea typeface="Verdana"/>
                <a:cs typeface="Verdana"/>
              </a:rPr>
              <a:t>6</a:t>
            </a:r>
            <a:endParaRPr kumimoji="0" lang="de" sz="1100" b="0" i="0" u="none" strike="noStrike" kern="1200" cap="none" spc="0" normalizeH="0" baseline="30000" noProof="0">
              <a:ln>
                <a:noFill/>
              </a:ln>
              <a:solidFill>
                <a:srgbClr val="404040"/>
              </a:solidFill>
              <a:effectLst/>
              <a:uLnTx/>
              <a:uFillTx/>
              <a:ea typeface="Verdana"/>
              <a:cs typeface="Verdana"/>
            </a:endParaRPr>
          </a:p>
        </p:txBody>
      </p:sp>
      <p:sp>
        <p:nvSpPr>
          <p:cNvPr id="16" name="TextBox 26">
            <a:extLst>
              <a:ext uri="{FF2B5EF4-FFF2-40B4-BE49-F238E27FC236}">
                <a16:creationId xmlns:a16="http://schemas.microsoft.com/office/drawing/2014/main" id="{834463AD-AE60-F18E-C98C-7828159BF81B}"/>
              </a:ext>
            </a:extLst>
          </p:cNvPr>
          <p:cNvSpPr txBox="1"/>
          <p:nvPr/>
        </p:nvSpPr>
        <p:spPr>
          <a:xfrm>
            <a:off x="3188941" y="3048001"/>
            <a:ext cx="5765971" cy="276999"/>
          </a:xfrm>
          <a:prstGeom prst="rect">
            <a:avLst/>
          </a:prstGeom>
          <a:noFill/>
        </p:spPr>
        <p:txBody>
          <a:bodyPr wrap="square">
            <a:spAutoFit/>
          </a:bodyPr>
          <a:lstStyle/>
          <a:p>
            <a:pPr marL="0" marR="0" lvl="0" indent="0"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mn-cs"/>
              </a:rPr>
              <a:t>Makrovaskuläre Komplikationen</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spTree>
    <p:extLst>
      <p:ext uri="{BB962C8B-B14F-4D97-AF65-F5344CB8AC3E}">
        <p14:creationId xmlns:p14="http://schemas.microsoft.com/office/powerpoint/2010/main" val="2756001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10DE2A-1951-7649-3CF9-F23A12FA13B2}"/>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F96DC1B3-AA5F-D837-1F1F-5F69EB395F1E}"/>
              </a:ext>
            </a:extLst>
          </p:cNvPr>
          <p:cNvSpPr txBox="1">
            <a:spLocks/>
          </p:cNvSpPr>
          <p:nvPr/>
        </p:nvSpPr>
        <p:spPr>
          <a:xfrm>
            <a:off x="330962"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Zum Zeitpunkt der </a:t>
            </a:r>
            <a:r>
              <a:rPr kumimoji="0" lang="de-DE" sz="2000" b="1" i="0" u="none" strike="noStrike" kern="1200" cap="none" spc="0" normalizeH="0" baseline="0" noProof="0" dirty="0" err="1">
                <a:ln>
                  <a:noFill/>
                </a:ln>
                <a:solidFill>
                  <a:srgbClr val="7030A0"/>
                </a:solidFill>
                <a:effectLst/>
                <a:uLnTx/>
                <a:uFillTx/>
                <a:latin typeface="Verdana"/>
                <a:ea typeface="+mn-ea"/>
                <a:cs typeface="+mn-cs"/>
              </a:rPr>
              <a:t>klini</a:t>
            </a:r>
            <a:r>
              <a:rPr lang="de-DE" sz="2000" b="1" dirty="0" err="1">
                <a:solidFill>
                  <a:srgbClr val="7030A0"/>
                </a:solidFill>
                <a:latin typeface="Verdana"/>
              </a:rPr>
              <a:t>schen</a:t>
            </a:r>
            <a:r>
              <a:rPr lang="de-DE" sz="2000" b="1" dirty="0">
                <a:solidFill>
                  <a:srgbClr val="7030A0"/>
                </a:solidFill>
                <a:latin typeface="Verdana"/>
              </a:rPr>
              <a:t> Diagnose kann es sinnvoll sein, </a:t>
            </a:r>
            <a:r>
              <a:rPr lang="de-DE" sz="2000" b="1" dirty="0" err="1">
                <a:solidFill>
                  <a:srgbClr val="7030A0"/>
                </a:solidFill>
                <a:latin typeface="Verdana"/>
              </a:rPr>
              <a:t>IAk</a:t>
            </a:r>
            <a:r>
              <a:rPr lang="de-DE" sz="2000" b="1" dirty="0">
                <a:solidFill>
                  <a:srgbClr val="7030A0"/>
                </a:solidFill>
                <a:latin typeface="Verdana"/>
              </a:rPr>
              <a:t>-Bestimmung und C-Peptid-Messung zur Unterscheidung von T1D und T2D durchzuführen</a:t>
            </a:r>
            <a:r>
              <a:rPr lang="de-DE" sz="2000" b="1" baseline="30000" dirty="0">
                <a:solidFill>
                  <a:srgbClr val="7030A0"/>
                </a:solidFill>
                <a:latin typeface="Verdana"/>
              </a:rPr>
              <a:t>1-4</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8" name="Footer Placeholder 4">
            <a:extLst>
              <a:ext uri="{FF2B5EF4-FFF2-40B4-BE49-F238E27FC236}">
                <a16:creationId xmlns:a16="http://schemas.microsoft.com/office/drawing/2014/main" id="{DF3E66AA-8EEC-AC8E-065C-20F4162028AD}"/>
              </a:ext>
            </a:extLst>
          </p:cNvPr>
          <p:cNvSpPr txBox="1"/>
          <p:nvPr/>
        </p:nvSpPr>
        <p:spPr>
          <a:xfrm>
            <a:off x="243501" y="4691072"/>
            <a:ext cx="8565461" cy="435110"/>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ct val="0"/>
              </a:spcBef>
              <a:buClr>
                <a:srgbClr val="2198DD"/>
              </a:buClr>
              <a:buNone/>
              <a:defRPr/>
            </a:pPr>
            <a:r>
              <a:rPr lang="de-DE" sz="600" dirty="0">
                <a:solidFill>
                  <a:srgbClr val="404040"/>
                </a:solidFill>
                <a:latin typeface="+mn-lt"/>
                <a:ea typeface="Verdana"/>
                <a:cs typeface="Verdana"/>
              </a:rPr>
              <a:t>*Das C-Peptid wurde in einer zeitlich nicht festgelegten Serumprobe der SDRNT1BIO-Kohorte von 6.076 schottischen Personen im Alter von ≥ 16 Jahren mit klinisch diagnostiziertem T1D gemessen. Der Assay hatte eine untere Nachweisgrenze von 3 pmol/l; C-Peptidspiegel von ≥ 3 pmol/l waren nachweisbar.</a:t>
            </a:r>
            <a:r>
              <a:rPr kumimoji="0" lang="de" sz="600" b="0" i="0" u="none" strike="noStrike" kern="1200" cap="none" spc="0" normalizeH="0" baseline="0" noProof="0" dirty="0">
                <a:ln>
                  <a:noFill/>
                </a:ln>
                <a:solidFill>
                  <a:srgbClr val="404040"/>
                </a:solidFill>
                <a:effectLst/>
                <a:uLnTx/>
                <a:uFillTx/>
                <a:latin typeface="+mn-lt"/>
                <a:ea typeface="Verdana"/>
                <a:cs typeface="Verdana"/>
              </a:rPr>
              <a:t> Abbildung modifiziert nach McKeigue PM 2019</a:t>
            </a:r>
            <a:r>
              <a:rPr kumimoji="0" lang="de" sz="600" b="0" i="0" u="none" strike="noStrike" kern="1200" cap="none" spc="0" normalizeH="0" baseline="30000" noProof="0" dirty="0">
                <a:ln>
                  <a:noFill/>
                </a:ln>
                <a:solidFill>
                  <a:srgbClr val="404040"/>
                </a:solidFill>
                <a:effectLst/>
                <a:uLnTx/>
                <a:uFillTx/>
                <a:latin typeface="+mn-lt"/>
                <a:ea typeface="Verdana"/>
                <a:cs typeface="Verdana"/>
              </a:rPr>
              <a:t>1</a:t>
            </a:r>
            <a:r>
              <a:rPr kumimoji="0" lang="de" sz="600" b="0" i="0" u="none" strike="noStrike" kern="1200" cap="none" spc="0" normalizeH="0" baseline="0" noProof="0" dirty="0">
                <a:ln>
                  <a:noFill/>
                </a:ln>
                <a:solidFill>
                  <a:srgbClr val="404040"/>
                </a:solidFill>
                <a:effectLst/>
                <a:uLnTx/>
                <a:uFillTx/>
                <a:latin typeface="+mn-lt"/>
                <a:ea typeface="Verdana"/>
                <a:cs typeface="Verdana"/>
              </a:rPr>
              <a:t>. C-Peptid: connecting peptide, Verbindungspeptid; T1D: Typ-1-Diabetes; T2D: Typ-2-Diabetes.</a:t>
            </a:r>
          </a:p>
          <a:p>
            <a:pPr marL="0" lvl="0" indent="0" defTabSz="685783">
              <a:spcBef>
                <a:spcPct val="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a-DK" sz="600" dirty="0">
                <a:solidFill>
                  <a:srgbClr val="404040"/>
                </a:solidFill>
                <a:latin typeface="+mn-lt"/>
                <a:ea typeface="Verdana"/>
                <a:cs typeface="Verdana"/>
              </a:rPr>
              <a:t>McKeigue PM </a:t>
            </a:r>
            <a:r>
              <a:rPr lang="da-DK" sz="600" i="1" dirty="0">
                <a:solidFill>
                  <a:srgbClr val="404040"/>
                </a:solidFill>
                <a:latin typeface="+mn-lt"/>
                <a:ea typeface="Verdana"/>
                <a:cs typeface="Verdana"/>
              </a:rPr>
              <a:t>et al. BMC Med </a:t>
            </a:r>
            <a:r>
              <a:rPr lang="da-DK" sz="600" dirty="0">
                <a:solidFill>
                  <a:srgbClr val="404040"/>
                </a:solidFill>
                <a:latin typeface="+mn-lt"/>
                <a:ea typeface="Verdana"/>
                <a:cs typeface="Verdana"/>
              </a:rPr>
              <a:t>2019; 17: 165</a:t>
            </a:r>
            <a:r>
              <a:rPr lang="de" sz="600" dirty="0">
                <a:solidFill>
                  <a:srgbClr val="404040"/>
                </a:solidFill>
                <a:latin typeface="+mn-lt"/>
                <a:ea typeface="Verdana"/>
                <a:cs typeface="Verdana"/>
              </a:rPr>
              <a:t>. </a:t>
            </a:r>
            <a:r>
              <a:rPr lang="de-DE" sz="600" b="1" dirty="0">
                <a:solidFill>
                  <a:srgbClr val="404040"/>
                </a:solidFill>
                <a:latin typeface="+mn-lt"/>
                <a:ea typeface="Verdana"/>
                <a:cs typeface="Verdana"/>
              </a:rPr>
              <a:t>2.</a:t>
            </a:r>
            <a:r>
              <a:rPr lang="de-DE" sz="600" dirty="0">
                <a:solidFill>
                  <a:srgbClr val="404040"/>
                </a:solidFill>
                <a:latin typeface="+mn-lt"/>
                <a:ea typeface="Verdana"/>
                <a:cs typeface="Verdana"/>
              </a:rPr>
              <a:t> American Diabetes </a:t>
            </a:r>
            <a:r>
              <a:rPr lang="de-DE" sz="600" dirty="0" err="1">
                <a:solidFill>
                  <a:srgbClr val="404040"/>
                </a:solidFill>
                <a:latin typeface="+mn-lt"/>
                <a:ea typeface="Verdana"/>
                <a:cs typeface="Verdana"/>
              </a:rPr>
              <a:t>Association</a:t>
            </a:r>
            <a:r>
              <a:rPr lang="de-DE" sz="600" dirty="0">
                <a:solidFill>
                  <a:srgbClr val="404040"/>
                </a:solidFill>
                <a:latin typeface="+mn-lt"/>
                <a:ea typeface="Verdana"/>
                <a:cs typeface="Verdana"/>
              </a:rPr>
              <a:t> Professional Practice Committee. </a:t>
            </a:r>
            <a:r>
              <a:rPr lang="de-DE" sz="600" i="1" dirty="0">
                <a:solidFill>
                  <a:srgbClr val="404040"/>
                </a:solidFill>
                <a:latin typeface="+mn-lt"/>
                <a:ea typeface="Verdana"/>
                <a:cs typeface="Verdana"/>
              </a:rPr>
              <a:t>Diabetes Care </a:t>
            </a:r>
            <a:r>
              <a:rPr lang="de-DE" sz="600" dirty="0">
                <a:solidFill>
                  <a:srgbClr val="404040"/>
                </a:solidFill>
                <a:latin typeface="+mn-lt"/>
                <a:ea typeface="Verdana"/>
                <a:cs typeface="Verdana"/>
              </a:rPr>
              <a:t>2026; 49 (</a:t>
            </a:r>
            <a:r>
              <a:rPr lang="de-DE" sz="600" dirty="0" err="1">
                <a:solidFill>
                  <a:srgbClr val="404040"/>
                </a:solidFill>
                <a:latin typeface="+mn-lt"/>
                <a:ea typeface="Verdana"/>
                <a:cs typeface="Verdana"/>
              </a:rPr>
              <a:t>Suppl</a:t>
            </a:r>
            <a:r>
              <a:rPr lang="de-DE" sz="600" dirty="0">
                <a:solidFill>
                  <a:srgbClr val="404040"/>
                </a:solidFill>
                <a:latin typeface="+mn-lt"/>
                <a:ea typeface="Verdana"/>
                <a:cs typeface="Verdana"/>
              </a:rPr>
              <a:t>. 1): S27–S49. </a:t>
            </a:r>
            <a:r>
              <a:rPr lang="de-DE" sz="600" b="1" dirty="0">
                <a:solidFill>
                  <a:srgbClr val="404040"/>
                </a:solidFill>
                <a:latin typeface="+mn-lt"/>
                <a:ea typeface="Verdana"/>
                <a:cs typeface="Verdana"/>
              </a:rPr>
              <a:t>3.</a:t>
            </a:r>
            <a:r>
              <a:rPr lang="de-DE" sz="600" dirty="0">
                <a:solidFill>
                  <a:srgbClr val="404040"/>
                </a:solidFill>
                <a:latin typeface="+mn-lt"/>
                <a:ea typeface="Verdana"/>
                <a:cs typeface="Verdana"/>
              </a:rPr>
              <a:t> Leslie RD </a:t>
            </a:r>
            <a:r>
              <a:rPr lang="de-DE" sz="600" i="1" dirty="0">
                <a:solidFill>
                  <a:srgbClr val="404040"/>
                </a:solidFill>
                <a:latin typeface="+mn-lt"/>
                <a:ea typeface="Verdana"/>
                <a:cs typeface="Verdana"/>
              </a:rPr>
              <a:t>et al. Diabetes Care </a:t>
            </a:r>
            <a:r>
              <a:rPr lang="de-DE" sz="600" dirty="0">
                <a:solidFill>
                  <a:srgbClr val="404040"/>
                </a:solidFill>
                <a:latin typeface="+mn-lt"/>
                <a:ea typeface="Verdana"/>
                <a:cs typeface="Verdana"/>
              </a:rPr>
              <a:t>2021; 44: 2449–56.</a:t>
            </a:r>
            <a:r>
              <a:rPr lang="de" sz="600" dirty="0">
                <a:solidFill>
                  <a:srgbClr val="404040"/>
                </a:solidFill>
                <a:latin typeface="+mn-lt"/>
                <a:ea typeface="Verdana"/>
                <a:cs typeface="Verdana"/>
              </a:rPr>
              <a:t>        </a:t>
            </a:r>
            <a:r>
              <a:rPr lang="de" sz="600" b="1" dirty="0">
                <a:solidFill>
                  <a:srgbClr val="404040"/>
                </a:solidFill>
                <a:latin typeface="+mn-lt"/>
                <a:ea typeface="Verdana"/>
                <a:cs typeface="Verdana"/>
              </a:rPr>
              <a:t>4.</a:t>
            </a:r>
            <a:r>
              <a:rPr lang="de" sz="600" dirty="0">
                <a:solidFill>
                  <a:srgbClr val="404040"/>
                </a:solidFill>
                <a:latin typeface="+mn-lt"/>
                <a:ea typeface="Verdana"/>
                <a:cs typeface="Verdana"/>
              </a:rPr>
              <a:t> </a:t>
            </a:r>
            <a:r>
              <a:rPr lang="fr-FR" sz="600" dirty="0" err="1">
                <a:solidFill>
                  <a:srgbClr val="404040"/>
                </a:solidFill>
                <a:latin typeface="+mn-lt"/>
                <a:ea typeface="Verdana"/>
                <a:cs typeface="Verdana"/>
              </a:rPr>
              <a:t>Muñoz</a:t>
            </a:r>
            <a:r>
              <a:rPr lang="fr-FR" sz="600" dirty="0">
                <a:solidFill>
                  <a:srgbClr val="404040"/>
                </a:solidFill>
                <a:latin typeface="+mn-lt"/>
                <a:ea typeface="Verdana"/>
                <a:cs typeface="Verdana"/>
              </a:rPr>
              <a:t> C </a:t>
            </a:r>
            <a:r>
              <a:rPr lang="fr-FR" sz="600" i="1" dirty="0">
                <a:solidFill>
                  <a:srgbClr val="404040"/>
                </a:solidFill>
                <a:latin typeface="+mn-lt"/>
                <a:ea typeface="Verdana"/>
                <a:cs typeface="Verdana"/>
              </a:rPr>
              <a:t>et al. Clin Diabetes </a:t>
            </a:r>
            <a:r>
              <a:rPr lang="fr-FR" sz="600" dirty="0">
                <a:solidFill>
                  <a:srgbClr val="404040"/>
                </a:solidFill>
                <a:latin typeface="+mn-lt"/>
                <a:ea typeface="Verdana"/>
                <a:cs typeface="Verdana"/>
              </a:rPr>
              <a:t>2019; 37: 276–81.</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grpSp>
        <p:nvGrpSpPr>
          <p:cNvPr id="34" name="Group 5">
            <a:extLst>
              <a:ext uri="{FF2B5EF4-FFF2-40B4-BE49-F238E27FC236}">
                <a16:creationId xmlns:a16="http://schemas.microsoft.com/office/drawing/2014/main" id="{8D1BB2D3-547B-AF50-E63F-985CF97BF9D1}"/>
              </a:ext>
            </a:extLst>
          </p:cNvPr>
          <p:cNvGrpSpPr/>
          <p:nvPr/>
        </p:nvGrpSpPr>
        <p:grpSpPr>
          <a:xfrm>
            <a:off x="286270" y="1837617"/>
            <a:ext cx="4736004" cy="2047350"/>
            <a:chOff x="4285133" y="2968998"/>
            <a:chExt cx="4279180" cy="1648373"/>
          </a:xfrm>
        </p:grpSpPr>
        <p:graphicFrame>
          <p:nvGraphicFramePr>
            <p:cNvPr id="35" name="Chart 6">
              <a:extLst>
                <a:ext uri="{FF2B5EF4-FFF2-40B4-BE49-F238E27FC236}">
                  <a16:creationId xmlns:a16="http://schemas.microsoft.com/office/drawing/2014/main" id="{A5CCE38C-4995-D760-59AD-DD8F9CB2A79B}"/>
                </a:ext>
              </a:extLst>
            </p:cNvPr>
            <p:cNvGraphicFramePr/>
            <p:nvPr/>
          </p:nvGraphicFramePr>
          <p:xfrm>
            <a:off x="4418722" y="2968998"/>
            <a:ext cx="3248113" cy="1292213"/>
          </p:xfrm>
          <a:graphic>
            <a:graphicData uri="http://schemas.openxmlformats.org/drawingml/2006/chart">
              <c:chart xmlns:c="http://schemas.openxmlformats.org/drawingml/2006/chart" xmlns:r="http://schemas.openxmlformats.org/officeDocument/2006/relationships" r:id="rId3"/>
            </a:graphicData>
          </a:graphic>
        </p:graphicFrame>
        <p:sp>
          <p:nvSpPr>
            <p:cNvPr id="45" name="TextBox 7">
              <a:extLst>
                <a:ext uri="{FF2B5EF4-FFF2-40B4-BE49-F238E27FC236}">
                  <a16:creationId xmlns:a16="http://schemas.microsoft.com/office/drawing/2014/main" id="{D0CBEB7F-EF34-83B9-6743-3C645028B9A1}"/>
                </a:ext>
              </a:extLst>
            </p:cNvPr>
            <p:cNvSpPr txBox="1"/>
            <p:nvPr/>
          </p:nvSpPr>
          <p:spPr>
            <a:xfrm rot="16200000">
              <a:off x="3986761" y="3515218"/>
              <a:ext cx="791407" cy="194663"/>
            </a:xfrm>
            <a:prstGeom prst="rect">
              <a:avLst/>
            </a:prstGeom>
            <a:noFill/>
          </p:spPr>
          <p:txBody>
            <a:bodyPr wrap="none" rtlCol="0">
              <a:spAutoFit/>
            </a:bodyPr>
            <a:lstStyle/>
            <a:p>
              <a:pPr marL="0" marR="0" lvl="0" indent="0" defTabSz="457178"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err="1">
                  <a:ln>
                    <a:noFill/>
                  </a:ln>
                  <a:solidFill>
                    <a:srgbClr val="404040"/>
                  </a:solidFill>
                  <a:effectLst/>
                  <a:uLnTx/>
                  <a:uFillTx/>
                  <a:cs typeface="Arial" panose="020B0604020202020204" pitchFamily="34" charset="0"/>
                </a:rPr>
                <a:t>Patienten</a:t>
              </a:r>
              <a:r>
                <a:rPr kumimoji="0" lang="en-US" sz="800" b="0" i="0" u="none" strike="noStrike" kern="0" cap="none" spc="0" normalizeH="0" baseline="0" noProof="0" dirty="0">
                  <a:ln>
                    <a:noFill/>
                  </a:ln>
                  <a:solidFill>
                    <a:srgbClr val="404040"/>
                  </a:solidFill>
                  <a:effectLst/>
                  <a:uLnTx/>
                  <a:uFillTx/>
                  <a:cs typeface="Arial" panose="020B0604020202020204" pitchFamily="34" charset="0"/>
                </a:rPr>
                <a:t> [%]</a:t>
              </a:r>
            </a:p>
          </p:txBody>
        </p:sp>
        <p:sp>
          <p:nvSpPr>
            <p:cNvPr id="46" name="TextBox 8">
              <a:extLst>
                <a:ext uri="{FF2B5EF4-FFF2-40B4-BE49-F238E27FC236}">
                  <a16:creationId xmlns:a16="http://schemas.microsoft.com/office/drawing/2014/main" id="{4AA72371-F46A-BE52-8791-4645014AECB5}"/>
                </a:ext>
              </a:extLst>
            </p:cNvPr>
            <p:cNvSpPr txBox="1"/>
            <p:nvPr/>
          </p:nvSpPr>
          <p:spPr>
            <a:xfrm>
              <a:off x="4973796" y="4443912"/>
              <a:ext cx="2330733" cy="173459"/>
            </a:xfrm>
            <a:prstGeom prst="rect">
              <a:avLst/>
            </a:prstGeom>
            <a:noFill/>
          </p:spPr>
          <p:txBody>
            <a:bodyPr wrap="none" rtlCol="0">
              <a:spAutoFit/>
            </a:bodyPr>
            <a:lstStyle/>
            <a:p>
              <a:pPr marL="0" marR="0" lvl="0" indent="0" algn="ctr" defTabSz="457178"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404040"/>
                  </a:solidFill>
                  <a:effectLst/>
                  <a:uLnTx/>
                  <a:uFillTx/>
                  <a:cs typeface="Arial" panose="020B0604020202020204" pitchFamily="34" charset="0"/>
                </a:rPr>
                <a:t>Alter </a:t>
              </a:r>
              <a:r>
                <a:rPr kumimoji="0" lang="en-US" sz="800" b="1" i="0" u="none" strike="noStrike" kern="0" cap="none" spc="0" normalizeH="0" baseline="0" noProof="0" err="1">
                  <a:ln>
                    <a:noFill/>
                  </a:ln>
                  <a:solidFill>
                    <a:srgbClr val="404040"/>
                  </a:solidFill>
                  <a:effectLst/>
                  <a:uLnTx/>
                  <a:uFillTx/>
                  <a:cs typeface="Arial" panose="020B0604020202020204" pitchFamily="34" charset="0"/>
                </a:rPr>
                <a:t>bei</a:t>
              </a:r>
              <a:r>
                <a:rPr kumimoji="0" lang="en-US" sz="800" b="1" i="0" u="none" strike="noStrike" kern="0" cap="none" spc="0" normalizeH="0" baseline="0" noProof="0">
                  <a:ln>
                    <a:noFill/>
                  </a:ln>
                  <a:solidFill>
                    <a:srgbClr val="404040"/>
                  </a:solidFill>
                  <a:effectLst/>
                  <a:uLnTx/>
                  <a:uFillTx/>
                  <a:cs typeface="Arial" panose="020B0604020202020204" pitchFamily="34" charset="0"/>
                </a:rPr>
                <a:t> </a:t>
              </a:r>
              <a:r>
                <a:rPr kumimoji="0" lang="en-US" sz="800" b="1" i="0" u="none" strike="noStrike" kern="0" cap="none" spc="0" normalizeH="0" baseline="0" noProof="0" err="1">
                  <a:ln>
                    <a:noFill/>
                  </a:ln>
                  <a:solidFill>
                    <a:srgbClr val="404040"/>
                  </a:solidFill>
                  <a:effectLst/>
                  <a:uLnTx/>
                  <a:uFillTx/>
                  <a:cs typeface="Arial" panose="020B0604020202020204" pitchFamily="34" charset="0"/>
                </a:rPr>
                <a:t>klinischer</a:t>
              </a:r>
              <a:r>
                <a:rPr kumimoji="0" lang="en-US" sz="800" b="1" i="0" u="none" strike="noStrike" kern="0" cap="none" spc="0" normalizeH="0" baseline="0" noProof="0">
                  <a:ln>
                    <a:noFill/>
                  </a:ln>
                  <a:solidFill>
                    <a:srgbClr val="404040"/>
                  </a:solidFill>
                  <a:effectLst/>
                  <a:uLnTx/>
                  <a:uFillTx/>
                  <a:cs typeface="Arial" panose="020B0604020202020204" pitchFamily="34" charset="0"/>
                </a:rPr>
                <a:t> T1D-Diagnose </a:t>
              </a:r>
              <a:r>
                <a:rPr kumimoji="0" lang="en-US" sz="800" i="0" u="none" strike="noStrike" kern="0" cap="none" spc="0" normalizeH="0" baseline="0" noProof="0">
                  <a:ln>
                    <a:noFill/>
                  </a:ln>
                  <a:solidFill>
                    <a:srgbClr val="404040"/>
                  </a:solidFill>
                  <a:effectLst/>
                  <a:uLnTx/>
                  <a:uFillTx/>
                  <a:cs typeface="Arial" panose="020B0604020202020204" pitchFamily="34" charset="0"/>
                </a:rPr>
                <a:t>[Jahre]</a:t>
              </a:r>
              <a:endParaRPr kumimoji="0" lang="en-US" sz="800" b="0" i="0" u="none" strike="noStrike" kern="0" cap="none" spc="0" normalizeH="0" baseline="0" noProof="0">
                <a:ln>
                  <a:noFill/>
                </a:ln>
                <a:solidFill>
                  <a:srgbClr val="404040"/>
                </a:solidFill>
                <a:effectLst/>
                <a:uLnTx/>
                <a:uFillTx/>
                <a:cs typeface="Arial" panose="020B0604020202020204" pitchFamily="34" charset="0"/>
              </a:endParaRPr>
            </a:p>
          </p:txBody>
        </p:sp>
        <p:grpSp>
          <p:nvGrpSpPr>
            <p:cNvPr id="47" name="Group 9">
              <a:extLst>
                <a:ext uri="{FF2B5EF4-FFF2-40B4-BE49-F238E27FC236}">
                  <a16:creationId xmlns:a16="http://schemas.microsoft.com/office/drawing/2014/main" id="{3327E088-7DAA-7A86-0640-602DE9AE645F}"/>
                </a:ext>
              </a:extLst>
            </p:cNvPr>
            <p:cNvGrpSpPr/>
            <p:nvPr/>
          </p:nvGrpSpPr>
          <p:grpSpPr>
            <a:xfrm>
              <a:off x="7906458" y="3009136"/>
              <a:ext cx="657855" cy="1009716"/>
              <a:chOff x="7906458" y="3009136"/>
              <a:chExt cx="657855" cy="1009716"/>
            </a:xfrm>
          </p:grpSpPr>
          <p:sp>
            <p:nvSpPr>
              <p:cNvPr id="52" name="TextBox 14">
                <a:extLst>
                  <a:ext uri="{FF2B5EF4-FFF2-40B4-BE49-F238E27FC236}">
                    <a16:creationId xmlns:a16="http://schemas.microsoft.com/office/drawing/2014/main" id="{052724D8-4740-9D54-B593-57E03DC1CC1F}"/>
                  </a:ext>
                </a:extLst>
              </p:cNvPr>
              <p:cNvSpPr txBox="1"/>
              <p:nvPr/>
            </p:nvSpPr>
            <p:spPr>
              <a:xfrm>
                <a:off x="8086043" y="3347724"/>
                <a:ext cx="331968" cy="167264"/>
              </a:xfrm>
              <a:prstGeom prst="rect">
                <a:avLst/>
              </a:prstGeom>
              <a:noFill/>
            </p:spPr>
            <p:txBody>
              <a:bodyPr wrap="none" rtlCol="0">
                <a:spAutoFit/>
              </a:bodyPr>
              <a:lstStyle/>
              <a:p>
                <a:pPr marL="0" marR="0" lvl="0" indent="0" defTabSz="685766"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srgbClr val="404040"/>
                    </a:solidFill>
                    <a:effectLst/>
                    <a:uLnTx/>
                    <a:uFillTx/>
                    <a:cs typeface="Arial" panose="020B0604020202020204" pitchFamily="34" charset="0"/>
                  </a:rPr>
                  <a:t>0–5</a:t>
                </a:r>
              </a:p>
            </p:txBody>
          </p:sp>
          <p:sp>
            <p:nvSpPr>
              <p:cNvPr id="53" name="TextBox 15">
                <a:extLst>
                  <a:ext uri="{FF2B5EF4-FFF2-40B4-BE49-F238E27FC236}">
                    <a16:creationId xmlns:a16="http://schemas.microsoft.com/office/drawing/2014/main" id="{2F0FED0A-673C-7888-A38E-23030D9EDC25}"/>
                  </a:ext>
                </a:extLst>
              </p:cNvPr>
              <p:cNvSpPr txBox="1"/>
              <p:nvPr/>
            </p:nvSpPr>
            <p:spPr>
              <a:xfrm>
                <a:off x="8083574" y="3678755"/>
                <a:ext cx="442045" cy="167264"/>
              </a:xfrm>
              <a:prstGeom prst="rect">
                <a:avLst/>
              </a:prstGeom>
              <a:noFill/>
            </p:spPr>
            <p:txBody>
              <a:bodyPr wrap="none" rtlCol="0">
                <a:spAutoFit/>
              </a:bodyPr>
              <a:lstStyle/>
              <a:p>
                <a:pPr marL="0" marR="0" lvl="0" indent="0" defTabSz="685766"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srgbClr val="404040"/>
                    </a:solidFill>
                    <a:effectLst/>
                    <a:uLnTx/>
                    <a:uFillTx/>
                    <a:cs typeface="Arial" panose="020B0604020202020204" pitchFamily="34" charset="0"/>
                  </a:rPr>
                  <a:t>10–15</a:t>
                </a:r>
              </a:p>
            </p:txBody>
          </p:sp>
          <p:sp>
            <p:nvSpPr>
              <p:cNvPr id="54" name="TextBox 16">
                <a:extLst>
                  <a:ext uri="{FF2B5EF4-FFF2-40B4-BE49-F238E27FC236}">
                    <a16:creationId xmlns:a16="http://schemas.microsoft.com/office/drawing/2014/main" id="{940A71F1-2F62-1F03-1FCE-76067644BE1D}"/>
                  </a:ext>
                </a:extLst>
              </p:cNvPr>
              <p:cNvSpPr txBox="1"/>
              <p:nvPr/>
            </p:nvSpPr>
            <p:spPr>
              <a:xfrm>
                <a:off x="8086044" y="3520557"/>
                <a:ext cx="387007" cy="167264"/>
              </a:xfrm>
              <a:prstGeom prst="rect">
                <a:avLst/>
              </a:prstGeom>
              <a:noFill/>
            </p:spPr>
            <p:txBody>
              <a:bodyPr wrap="none" rtlCol="0">
                <a:spAutoFit/>
              </a:bodyPr>
              <a:lstStyle/>
              <a:p>
                <a:pPr marL="0" marR="0" lvl="0" indent="0" defTabSz="685766"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srgbClr val="404040"/>
                    </a:solidFill>
                    <a:effectLst/>
                    <a:uLnTx/>
                    <a:uFillTx/>
                    <a:cs typeface="Arial" panose="020B0604020202020204" pitchFamily="34" charset="0"/>
                  </a:rPr>
                  <a:t>5–10</a:t>
                </a:r>
              </a:p>
            </p:txBody>
          </p:sp>
          <p:sp>
            <p:nvSpPr>
              <p:cNvPr id="55" name="TextBox 17">
                <a:extLst>
                  <a:ext uri="{FF2B5EF4-FFF2-40B4-BE49-F238E27FC236}">
                    <a16:creationId xmlns:a16="http://schemas.microsoft.com/office/drawing/2014/main" id="{79E9A044-D04E-2386-6C10-D6C925393B37}"/>
                  </a:ext>
                </a:extLst>
              </p:cNvPr>
              <p:cNvSpPr txBox="1"/>
              <p:nvPr/>
            </p:nvSpPr>
            <p:spPr>
              <a:xfrm>
                <a:off x="8083573" y="3851588"/>
                <a:ext cx="347901" cy="167264"/>
              </a:xfrm>
              <a:prstGeom prst="rect">
                <a:avLst/>
              </a:prstGeom>
              <a:noFill/>
            </p:spPr>
            <p:txBody>
              <a:bodyPr wrap="none" rtlCol="0">
                <a:spAutoFit/>
              </a:bodyPr>
              <a:lstStyle/>
              <a:p>
                <a:pPr marL="0" marR="0" lvl="0" indent="0" defTabSz="685766"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a:ln>
                      <a:noFill/>
                    </a:ln>
                    <a:solidFill>
                      <a:srgbClr val="404040"/>
                    </a:solidFill>
                    <a:effectLst/>
                    <a:uLnTx/>
                    <a:uFillTx/>
                    <a:cs typeface="Arial" panose="020B0604020202020204" pitchFamily="34" charset="0"/>
                  </a:rPr>
                  <a:t>15+</a:t>
                </a:r>
              </a:p>
            </p:txBody>
          </p:sp>
          <p:sp>
            <p:nvSpPr>
              <p:cNvPr id="56" name="TextBox 18">
                <a:extLst>
                  <a:ext uri="{FF2B5EF4-FFF2-40B4-BE49-F238E27FC236}">
                    <a16:creationId xmlns:a16="http://schemas.microsoft.com/office/drawing/2014/main" id="{BFB0B8B9-0310-37F8-C573-0E22C813C2E1}"/>
                  </a:ext>
                </a:extLst>
              </p:cNvPr>
              <p:cNvSpPr txBox="1"/>
              <p:nvPr/>
            </p:nvSpPr>
            <p:spPr>
              <a:xfrm>
                <a:off x="7906458" y="3009136"/>
                <a:ext cx="657855" cy="247799"/>
              </a:xfrm>
              <a:prstGeom prst="rect">
                <a:avLst/>
              </a:prstGeom>
              <a:noFill/>
            </p:spPr>
            <p:txBody>
              <a:bodyPr wrap="none" rtlCol="0">
                <a:spAutoFit/>
              </a:bodyPr>
              <a:lstStyle/>
              <a:p>
                <a:pPr marL="0" marR="0" lvl="0" indent="0" defTabSz="685766" eaLnBrk="1" fontAlgn="auto" latinLnBrk="0" hangingPunct="1">
                  <a:lnSpc>
                    <a:spcPct val="100000"/>
                  </a:lnSpc>
                  <a:spcBef>
                    <a:spcPts val="0"/>
                  </a:spcBef>
                  <a:spcAft>
                    <a:spcPts val="0"/>
                  </a:spcAft>
                  <a:buClrTx/>
                  <a:buSzTx/>
                  <a:buFontTx/>
                  <a:buNone/>
                  <a:tabLst/>
                  <a:defRPr/>
                </a:pPr>
                <a:r>
                  <a:rPr kumimoji="0" lang="en-US" sz="700" b="1" i="0" u="none" strike="noStrike" kern="0" cap="none" spc="0" normalizeH="0" baseline="0" noProof="0">
                    <a:ln>
                      <a:noFill/>
                    </a:ln>
                    <a:solidFill>
                      <a:srgbClr val="404040"/>
                    </a:solidFill>
                    <a:effectLst/>
                    <a:uLnTx/>
                    <a:uFillTx/>
                    <a:cs typeface="Arial" panose="020B0604020202020204" pitchFamily="34" charset="0"/>
                  </a:rPr>
                  <a:t>T1D-Dauer</a:t>
                </a:r>
                <a:br>
                  <a:rPr kumimoji="0" lang="en-US" sz="700" b="1" i="0" u="none" strike="noStrike" kern="0" cap="none" spc="0" normalizeH="0" baseline="0" noProof="0">
                    <a:ln>
                      <a:noFill/>
                    </a:ln>
                    <a:solidFill>
                      <a:srgbClr val="404040"/>
                    </a:solidFill>
                    <a:effectLst/>
                    <a:uLnTx/>
                    <a:uFillTx/>
                    <a:cs typeface="Arial" panose="020B0604020202020204" pitchFamily="34" charset="0"/>
                  </a:rPr>
                </a:br>
                <a:r>
                  <a:rPr kumimoji="0" lang="en-US" sz="700" b="1" i="0" u="none" strike="noStrike" kern="0" cap="none" spc="0" normalizeH="0" baseline="0" noProof="0">
                    <a:ln>
                      <a:noFill/>
                    </a:ln>
                    <a:solidFill>
                      <a:srgbClr val="404040"/>
                    </a:solidFill>
                    <a:effectLst/>
                    <a:uLnTx/>
                    <a:uFillTx/>
                    <a:cs typeface="Arial" panose="020B0604020202020204" pitchFamily="34" charset="0"/>
                  </a:rPr>
                  <a:t>[Jahre]</a:t>
                </a:r>
              </a:p>
            </p:txBody>
          </p:sp>
          <p:sp>
            <p:nvSpPr>
              <p:cNvPr id="57" name="Rectangle 19">
                <a:extLst>
                  <a:ext uri="{FF2B5EF4-FFF2-40B4-BE49-F238E27FC236}">
                    <a16:creationId xmlns:a16="http://schemas.microsoft.com/office/drawing/2014/main" id="{B76E367D-CBBC-F700-1789-71437B5F1F81}"/>
                  </a:ext>
                </a:extLst>
              </p:cNvPr>
              <p:cNvSpPr/>
              <p:nvPr/>
            </p:nvSpPr>
            <p:spPr>
              <a:xfrm>
                <a:off x="8013781" y="3379175"/>
                <a:ext cx="122227" cy="122227"/>
              </a:xfrm>
              <a:prstGeom prst="rect">
                <a:avLst/>
              </a:prstGeom>
              <a:solidFill>
                <a:srgbClr val="347475"/>
              </a:solidFill>
              <a:ln w="25400" cap="flat" cmpd="sng" algn="ctr">
                <a:noFill/>
                <a:prstDash val="solid"/>
              </a:ln>
              <a:effectLst/>
            </p:spPr>
            <p:txBody>
              <a:bodyPr rtlCol="0" anchor="ctr"/>
              <a:lstStyle/>
              <a:p>
                <a:pPr marL="0" marR="0" lvl="0" indent="0" algn="ctr" defTabSz="457178"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404040"/>
                  </a:solidFill>
                  <a:effectLst/>
                  <a:uLnTx/>
                  <a:uFillTx/>
                  <a:ea typeface="+mn-ea"/>
                  <a:cs typeface="Arial" panose="020B0604020202020204" pitchFamily="34" charset="0"/>
                </a:endParaRPr>
              </a:p>
            </p:txBody>
          </p:sp>
          <p:sp>
            <p:nvSpPr>
              <p:cNvPr id="58" name="Rectangle 20">
                <a:extLst>
                  <a:ext uri="{FF2B5EF4-FFF2-40B4-BE49-F238E27FC236}">
                    <a16:creationId xmlns:a16="http://schemas.microsoft.com/office/drawing/2014/main" id="{8D839645-9246-3C3E-D086-6CA1A8A4D775}"/>
                  </a:ext>
                </a:extLst>
              </p:cNvPr>
              <p:cNvSpPr/>
              <p:nvPr/>
            </p:nvSpPr>
            <p:spPr>
              <a:xfrm>
                <a:off x="8013781" y="3552008"/>
                <a:ext cx="122227" cy="122227"/>
              </a:xfrm>
              <a:prstGeom prst="rect">
                <a:avLst/>
              </a:prstGeom>
              <a:solidFill>
                <a:srgbClr val="575D72"/>
              </a:solidFill>
              <a:ln w="25400" cap="flat" cmpd="sng" algn="ctr">
                <a:noFill/>
                <a:prstDash val="solid"/>
              </a:ln>
              <a:effectLst/>
            </p:spPr>
            <p:txBody>
              <a:bodyPr rtlCol="0" anchor="ctr"/>
              <a:lstStyle/>
              <a:p>
                <a:pPr marL="0" marR="0" lvl="0" indent="0" algn="ctr" defTabSz="457178"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404040"/>
                  </a:solidFill>
                  <a:effectLst/>
                  <a:uLnTx/>
                  <a:uFillTx/>
                  <a:ea typeface="+mn-ea"/>
                  <a:cs typeface="Arial" panose="020B0604020202020204" pitchFamily="34" charset="0"/>
                </a:endParaRPr>
              </a:p>
            </p:txBody>
          </p:sp>
          <p:sp>
            <p:nvSpPr>
              <p:cNvPr id="59" name="Rectangle 21">
                <a:extLst>
                  <a:ext uri="{FF2B5EF4-FFF2-40B4-BE49-F238E27FC236}">
                    <a16:creationId xmlns:a16="http://schemas.microsoft.com/office/drawing/2014/main" id="{F24B55BA-5BA1-6EC1-9321-9BFA81FBD79F}"/>
                  </a:ext>
                </a:extLst>
              </p:cNvPr>
              <p:cNvSpPr/>
              <p:nvPr/>
            </p:nvSpPr>
            <p:spPr>
              <a:xfrm>
                <a:off x="8011020" y="3710206"/>
                <a:ext cx="122227" cy="122227"/>
              </a:xfrm>
              <a:prstGeom prst="rect">
                <a:avLst/>
              </a:prstGeom>
              <a:solidFill>
                <a:srgbClr val="AFDDD9"/>
              </a:solidFill>
              <a:ln w="25400" cap="flat" cmpd="sng" algn="ctr">
                <a:noFill/>
                <a:prstDash val="solid"/>
              </a:ln>
              <a:effectLst/>
            </p:spPr>
            <p:txBody>
              <a:bodyPr rtlCol="0" anchor="ctr"/>
              <a:lstStyle/>
              <a:p>
                <a:pPr marL="0" marR="0" lvl="0" indent="0" algn="ctr" defTabSz="457178"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404040"/>
                  </a:solidFill>
                  <a:effectLst/>
                  <a:uLnTx/>
                  <a:uFillTx/>
                  <a:ea typeface="+mn-ea"/>
                  <a:cs typeface="Arial" panose="020B0604020202020204" pitchFamily="34" charset="0"/>
                </a:endParaRPr>
              </a:p>
            </p:txBody>
          </p:sp>
          <p:sp>
            <p:nvSpPr>
              <p:cNvPr id="60" name="Rectangle 22">
                <a:extLst>
                  <a:ext uri="{FF2B5EF4-FFF2-40B4-BE49-F238E27FC236}">
                    <a16:creationId xmlns:a16="http://schemas.microsoft.com/office/drawing/2014/main" id="{14684B2F-69F2-9C7E-72CE-3E8D49C0C646}"/>
                  </a:ext>
                </a:extLst>
              </p:cNvPr>
              <p:cNvSpPr/>
              <p:nvPr/>
            </p:nvSpPr>
            <p:spPr>
              <a:xfrm>
                <a:off x="8011020" y="3883039"/>
                <a:ext cx="122227" cy="122227"/>
              </a:xfrm>
              <a:prstGeom prst="rect">
                <a:avLst/>
              </a:prstGeom>
              <a:solidFill>
                <a:srgbClr val="CCCCCC"/>
              </a:solidFill>
              <a:ln w="25400" cap="flat" cmpd="sng" algn="ctr">
                <a:noFill/>
                <a:prstDash val="solid"/>
              </a:ln>
              <a:effectLst/>
            </p:spPr>
            <p:txBody>
              <a:bodyPr rtlCol="0" anchor="ctr"/>
              <a:lstStyle/>
              <a:p>
                <a:pPr marL="0" marR="0" lvl="0" indent="0" algn="ctr" defTabSz="457178"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404040"/>
                  </a:solidFill>
                  <a:effectLst/>
                  <a:uLnTx/>
                  <a:uFillTx/>
                  <a:ea typeface="+mn-ea"/>
                  <a:cs typeface="Arial" panose="020B0604020202020204" pitchFamily="34" charset="0"/>
                </a:endParaRPr>
              </a:p>
            </p:txBody>
          </p:sp>
        </p:grpSp>
        <p:sp>
          <p:nvSpPr>
            <p:cNvPr id="48" name="TextBox 10">
              <a:extLst>
                <a:ext uri="{FF2B5EF4-FFF2-40B4-BE49-F238E27FC236}">
                  <a16:creationId xmlns:a16="http://schemas.microsoft.com/office/drawing/2014/main" id="{E0C80ADB-4265-BE5C-3A00-AD7E7FCF592B}"/>
                </a:ext>
              </a:extLst>
            </p:cNvPr>
            <p:cNvSpPr txBox="1"/>
            <p:nvPr/>
          </p:nvSpPr>
          <p:spPr>
            <a:xfrm>
              <a:off x="4811224" y="4145027"/>
              <a:ext cx="652061" cy="256265"/>
            </a:xfrm>
            <a:prstGeom prst="rect">
              <a:avLst/>
            </a:prstGeom>
            <a:noFill/>
          </p:spPr>
          <p:txBody>
            <a:bodyPr wrap="none" rtlCol="0">
              <a:spAutoFit/>
            </a:bodyPr>
            <a:lstStyle/>
            <a:p>
              <a:pPr marL="0" marR="0" lvl="0" indent="0" algn="ctr" defTabSz="457178" eaLnBrk="1" fontAlgn="auto" latinLnBrk="0" hangingPunct="1">
                <a:lnSpc>
                  <a:spcPct val="110000"/>
                </a:lnSpc>
                <a:spcBef>
                  <a:spcPts val="0"/>
                </a:spcBef>
                <a:spcAft>
                  <a:spcPts val="0"/>
                </a:spcAft>
                <a:buClrTx/>
                <a:buSzTx/>
                <a:buFontTx/>
                <a:buNone/>
                <a:tabLst/>
                <a:defRPr/>
              </a:pPr>
              <a:r>
                <a:rPr kumimoji="0" lang="en-US" sz="700" b="0" i="0" u="none" strike="noStrike" kern="0" cap="none" spc="0" normalizeH="0" baseline="0" noProof="0">
                  <a:ln>
                    <a:noFill/>
                  </a:ln>
                  <a:solidFill>
                    <a:srgbClr val="404040"/>
                  </a:solidFill>
                  <a:effectLst/>
                  <a:uLnTx/>
                  <a:uFillTx/>
                  <a:cs typeface="Arial" panose="020B0604020202020204" pitchFamily="34" charset="0"/>
                </a:rPr>
                <a:t>&lt; 15</a:t>
              </a:r>
              <a:br>
                <a:rPr kumimoji="0" lang="en-US" sz="700" b="0" i="0" u="none" strike="noStrike" kern="0" cap="none" spc="0" normalizeH="0" baseline="0" noProof="0">
                  <a:ln>
                    <a:noFill/>
                  </a:ln>
                  <a:solidFill>
                    <a:srgbClr val="404040"/>
                  </a:solidFill>
                  <a:effectLst/>
                  <a:uLnTx/>
                  <a:uFillTx/>
                  <a:cs typeface="Arial" panose="020B0604020202020204" pitchFamily="34" charset="0"/>
                </a:rPr>
              </a:br>
              <a:r>
                <a:rPr kumimoji="0" lang="en-US" sz="700" b="0" i="0" u="none" strike="noStrike" kern="0" cap="none" spc="0" normalizeH="0" baseline="0" noProof="0">
                  <a:ln>
                    <a:noFill/>
                  </a:ln>
                  <a:solidFill>
                    <a:srgbClr val="404040"/>
                  </a:solidFill>
                  <a:effectLst/>
                  <a:uLnTx/>
                  <a:uFillTx/>
                  <a:cs typeface="Arial" panose="020B0604020202020204" pitchFamily="34" charset="0"/>
                </a:rPr>
                <a:t>(n = 2.025)</a:t>
              </a:r>
            </a:p>
          </p:txBody>
        </p:sp>
        <p:sp>
          <p:nvSpPr>
            <p:cNvPr id="49" name="TextBox 11">
              <a:extLst>
                <a:ext uri="{FF2B5EF4-FFF2-40B4-BE49-F238E27FC236}">
                  <a16:creationId xmlns:a16="http://schemas.microsoft.com/office/drawing/2014/main" id="{8B82FCE9-471B-1833-4E83-CA2229E14ED0}"/>
                </a:ext>
              </a:extLst>
            </p:cNvPr>
            <p:cNvSpPr txBox="1"/>
            <p:nvPr/>
          </p:nvSpPr>
          <p:spPr>
            <a:xfrm>
              <a:off x="5501186" y="4145027"/>
              <a:ext cx="652061" cy="256265"/>
            </a:xfrm>
            <a:prstGeom prst="rect">
              <a:avLst/>
            </a:prstGeom>
            <a:noFill/>
          </p:spPr>
          <p:txBody>
            <a:bodyPr wrap="none" rtlCol="0">
              <a:spAutoFit/>
            </a:bodyPr>
            <a:lstStyle/>
            <a:p>
              <a:pPr marL="0" marR="0" lvl="0" indent="0" algn="ctr" defTabSz="457178" eaLnBrk="1" fontAlgn="auto" latinLnBrk="0" hangingPunct="1">
                <a:lnSpc>
                  <a:spcPct val="110000"/>
                </a:lnSpc>
                <a:spcBef>
                  <a:spcPts val="0"/>
                </a:spcBef>
                <a:spcAft>
                  <a:spcPts val="0"/>
                </a:spcAft>
                <a:buClrTx/>
                <a:buSzTx/>
                <a:buFontTx/>
                <a:buNone/>
                <a:tabLst/>
                <a:defRPr/>
              </a:pPr>
              <a:r>
                <a:rPr kumimoji="0" lang="en-US" sz="700" b="0" i="0" u="none" strike="noStrike" kern="0" cap="none" spc="0" normalizeH="0" baseline="0" noProof="0">
                  <a:ln>
                    <a:noFill/>
                  </a:ln>
                  <a:solidFill>
                    <a:srgbClr val="404040"/>
                  </a:solidFill>
                  <a:effectLst/>
                  <a:uLnTx/>
                  <a:uFillTx/>
                  <a:cs typeface="Arial" panose="020B0604020202020204" pitchFamily="34" charset="0"/>
                </a:rPr>
                <a:t>15-25</a:t>
              </a:r>
              <a:br>
                <a:rPr kumimoji="0" lang="en-US" sz="700" b="0" i="0" u="none" strike="noStrike" kern="0" cap="none" spc="0" normalizeH="0" baseline="0" noProof="0">
                  <a:ln>
                    <a:noFill/>
                  </a:ln>
                  <a:solidFill>
                    <a:srgbClr val="404040"/>
                  </a:solidFill>
                  <a:effectLst/>
                  <a:uLnTx/>
                  <a:uFillTx/>
                  <a:cs typeface="Arial" panose="020B0604020202020204" pitchFamily="34" charset="0"/>
                </a:rPr>
              </a:br>
              <a:r>
                <a:rPr kumimoji="0" lang="en-US" sz="700" b="0" i="0" u="none" strike="noStrike" kern="0" cap="none" spc="0" normalizeH="0" baseline="0" noProof="0">
                  <a:ln>
                    <a:noFill/>
                  </a:ln>
                  <a:solidFill>
                    <a:srgbClr val="404040"/>
                  </a:solidFill>
                  <a:effectLst/>
                  <a:uLnTx/>
                  <a:uFillTx/>
                  <a:cs typeface="Arial" panose="020B0604020202020204" pitchFamily="34" charset="0"/>
                </a:rPr>
                <a:t>(n = 1.510)</a:t>
              </a:r>
            </a:p>
          </p:txBody>
        </p:sp>
        <p:sp>
          <p:nvSpPr>
            <p:cNvPr id="50" name="TextBox 12">
              <a:extLst>
                <a:ext uri="{FF2B5EF4-FFF2-40B4-BE49-F238E27FC236}">
                  <a16:creationId xmlns:a16="http://schemas.microsoft.com/office/drawing/2014/main" id="{19093630-FBBD-EFE1-19AD-754D4355E86D}"/>
                </a:ext>
              </a:extLst>
            </p:cNvPr>
            <p:cNvSpPr txBox="1"/>
            <p:nvPr/>
          </p:nvSpPr>
          <p:spPr>
            <a:xfrm>
              <a:off x="6191314" y="4145027"/>
              <a:ext cx="652061" cy="256265"/>
            </a:xfrm>
            <a:prstGeom prst="rect">
              <a:avLst/>
            </a:prstGeom>
            <a:noFill/>
          </p:spPr>
          <p:txBody>
            <a:bodyPr wrap="none" rtlCol="0">
              <a:spAutoFit/>
            </a:bodyPr>
            <a:lstStyle/>
            <a:p>
              <a:pPr marL="0" marR="0" lvl="0" indent="0" algn="ctr" defTabSz="457178" eaLnBrk="1" fontAlgn="auto" latinLnBrk="0" hangingPunct="1">
                <a:lnSpc>
                  <a:spcPct val="110000"/>
                </a:lnSpc>
                <a:spcBef>
                  <a:spcPts val="0"/>
                </a:spcBef>
                <a:spcAft>
                  <a:spcPts val="0"/>
                </a:spcAft>
                <a:buClrTx/>
                <a:buSzTx/>
                <a:buFontTx/>
                <a:buNone/>
                <a:tabLst/>
                <a:defRPr/>
              </a:pPr>
              <a:r>
                <a:rPr kumimoji="0" lang="en-US" sz="700" b="0" i="0" u="none" strike="noStrike" kern="0" cap="none" spc="0" normalizeH="0" baseline="0" noProof="0">
                  <a:ln>
                    <a:noFill/>
                  </a:ln>
                  <a:solidFill>
                    <a:srgbClr val="404040"/>
                  </a:solidFill>
                  <a:effectLst/>
                  <a:uLnTx/>
                  <a:uFillTx/>
                  <a:cs typeface="Arial" panose="020B0604020202020204" pitchFamily="34" charset="0"/>
                </a:rPr>
                <a:t>25-35</a:t>
              </a:r>
              <a:br>
                <a:rPr kumimoji="0" lang="en-US" sz="700" b="0" i="0" u="none" strike="noStrike" kern="0" cap="none" spc="0" normalizeH="0" baseline="0" noProof="0">
                  <a:ln>
                    <a:noFill/>
                  </a:ln>
                  <a:solidFill>
                    <a:srgbClr val="404040"/>
                  </a:solidFill>
                  <a:effectLst/>
                  <a:uLnTx/>
                  <a:uFillTx/>
                  <a:cs typeface="Arial" panose="020B0604020202020204" pitchFamily="34" charset="0"/>
                </a:rPr>
              </a:br>
              <a:r>
                <a:rPr kumimoji="0" lang="en-US" sz="700" b="0" i="0" u="none" strike="noStrike" kern="0" cap="none" spc="0" normalizeH="0" baseline="0" noProof="0">
                  <a:ln>
                    <a:noFill/>
                  </a:ln>
                  <a:solidFill>
                    <a:srgbClr val="404040"/>
                  </a:solidFill>
                  <a:effectLst/>
                  <a:uLnTx/>
                  <a:uFillTx/>
                  <a:cs typeface="Arial" panose="020B0604020202020204" pitchFamily="34" charset="0"/>
                </a:rPr>
                <a:t>(n = 1.212)</a:t>
              </a:r>
            </a:p>
          </p:txBody>
        </p:sp>
        <p:sp>
          <p:nvSpPr>
            <p:cNvPr id="51" name="TextBox 13">
              <a:extLst>
                <a:ext uri="{FF2B5EF4-FFF2-40B4-BE49-F238E27FC236}">
                  <a16:creationId xmlns:a16="http://schemas.microsoft.com/office/drawing/2014/main" id="{B21FBAB4-DA50-EF20-897B-588B6D17E756}"/>
                </a:ext>
              </a:extLst>
            </p:cNvPr>
            <p:cNvSpPr txBox="1"/>
            <p:nvPr/>
          </p:nvSpPr>
          <p:spPr>
            <a:xfrm>
              <a:off x="6879665" y="4145027"/>
              <a:ext cx="652061" cy="256265"/>
            </a:xfrm>
            <a:prstGeom prst="rect">
              <a:avLst/>
            </a:prstGeom>
            <a:noFill/>
          </p:spPr>
          <p:txBody>
            <a:bodyPr wrap="none" rtlCol="0">
              <a:spAutoFit/>
            </a:bodyPr>
            <a:lstStyle/>
            <a:p>
              <a:pPr marL="0" marR="0" lvl="0" indent="0" algn="ctr" defTabSz="457178" eaLnBrk="1" fontAlgn="auto" latinLnBrk="0" hangingPunct="1">
                <a:lnSpc>
                  <a:spcPct val="110000"/>
                </a:lnSpc>
                <a:spcBef>
                  <a:spcPts val="0"/>
                </a:spcBef>
                <a:spcAft>
                  <a:spcPts val="0"/>
                </a:spcAft>
                <a:buClrTx/>
                <a:buSzTx/>
                <a:buFontTx/>
                <a:buNone/>
                <a:tabLst/>
                <a:defRPr/>
              </a:pPr>
              <a:r>
                <a:rPr kumimoji="0" lang="en-US" sz="700" b="0" i="0" u="none" strike="noStrike" kern="0" cap="none" spc="0" normalizeH="0" baseline="0" noProof="0">
                  <a:ln>
                    <a:noFill/>
                  </a:ln>
                  <a:solidFill>
                    <a:srgbClr val="404040"/>
                  </a:solidFill>
                  <a:effectLst/>
                  <a:uLnTx/>
                  <a:uFillTx/>
                  <a:cs typeface="Arial" panose="020B0604020202020204" pitchFamily="34" charset="0"/>
                </a:rPr>
                <a:t>&gt; 35</a:t>
              </a:r>
              <a:br>
                <a:rPr kumimoji="0" lang="en-US" sz="700" b="0" i="0" u="none" strike="noStrike" kern="0" cap="none" spc="0" normalizeH="0" baseline="0" noProof="0">
                  <a:ln>
                    <a:noFill/>
                  </a:ln>
                  <a:solidFill>
                    <a:srgbClr val="404040"/>
                  </a:solidFill>
                  <a:effectLst/>
                  <a:uLnTx/>
                  <a:uFillTx/>
                  <a:cs typeface="Arial" panose="020B0604020202020204" pitchFamily="34" charset="0"/>
                </a:rPr>
              </a:br>
              <a:r>
                <a:rPr kumimoji="0" lang="en-US" sz="700" b="0" i="0" u="none" strike="noStrike" kern="0" cap="none" spc="0" normalizeH="0" baseline="0" noProof="0">
                  <a:ln>
                    <a:noFill/>
                  </a:ln>
                  <a:solidFill>
                    <a:srgbClr val="404040"/>
                  </a:solidFill>
                  <a:effectLst/>
                  <a:uLnTx/>
                  <a:uFillTx/>
                  <a:cs typeface="Arial" panose="020B0604020202020204" pitchFamily="34" charset="0"/>
                </a:rPr>
                <a:t>(n = 1.181)</a:t>
              </a:r>
            </a:p>
          </p:txBody>
        </p:sp>
      </p:grpSp>
      <p:sp>
        <p:nvSpPr>
          <p:cNvPr id="61" name="Rectangle: Rounded Corners 30">
            <a:extLst>
              <a:ext uri="{FF2B5EF4-FFF2-40B4-BE49-F238E27FC236}">
                <a16:creationId xmlns:a16="http://schemas.microsoft.com/office/drawing/2014/main" id="{5D6E9C2C-DC96-A3B7-32E2-6575F792A38B}"/>
              </a:ext>
            </a:extLst>
          </p:cNvPr>
          <p:cNvSpPr/>
          <p:nvPr/>
        </p:nvSpPr>
        <p:spPr>
          <a:xfrm>
            <a:off x="351225" y="1315013"/>
            <a:ext cx="4506581" cy="411155"/>
          </a:xfrm>
          <a:prstGeom prst="roundRect">
            <a:avLst>
              <a:gd name="adj" fmla="val 50000"/>
            </a:avLst>
          </a:prstGeom>
          <a:solidFill>
            <a:srgbClr val="347475"/>
          </a:solidFill>
          <a:ln w="25400" cap="flat" cmpd="sng" algn="ctr">
            <a:noFill/>
            <a:prstDash val="solid"/>
          </a:ln>
          <a:effectLst/>
        </p:spPr>
        <p:txBody>
          <a:bodyPr rtlCol="0" anchor="ctr"/>
          <a:lstStyle/>
          <a:p>
            <a:pPr marL="0" marR="0" lvl="0" indent="0" algn="ctr" defTabSz="457178"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err="1">
                <a:ln>
                  <a:noFill/>
                </a:ln>
                <a:solidFill>
                  <a:prstClr val="white"/>
                </a:solidFill>
                <a:effectLst/>
                <a:uLnTx/>
                <a:uFillTx/>
                <a:ea typeface="+mn-ea"/>
                <a:cs typeface="Arial" panose="020B0604020202020204" pitchFamily="34" charset="0"/>
              </a:rPr>
              <a:t>Prävalenz</a:t>
            </a:r>
            <a:r>
              <a:rPr kumimoji="0" lang="en-US" sz="1100" b="0" i="0" u="none" strike="noStrike" kern="0" cap="none" spc="0" normalizeH="0" baseline="0" noProof="0">
                <a:ln>
                  <a:noFill/>
                </a:ln>
                <a:solidFill>
                  <a:prstClr val="white"/>
                </a:solidFill>
                <a:effectLst/>
                <a:uLnTx/>
                <a:uFillTx/>
                <a:ea typeface="+mn-ea"/>
                <a:cs typeface="Arial" panose="020B0604020202020204" pitchFamily="34" charset="0"/>
              </a:rPr>
              <a:t> von </a:t>
            </a:r>
            <a:r>
              <a:rPr kumimoji="0" lang="en-US" sz="1100" b="0" i="0" u="none" strike="noStrike" kern="0" cap="none" spc="0" normalizeH="0" baseline="0" noProof="0" err="1">
                <a:ln>
                  <a:noFill/>
                </a:ln>
                <a:solidFill>
                  <a:prstClr val="white"/>
                </a:solidFill>
                <a:effectLst/>
                <a:uLnTx/>
                <a:uFillTx/>
                <a:ea typeface="+mn-ea"/>
                <a:cs typeface="Arial" panose="020B0604020202020204" pitchFamily="34" charset="0"/>
              </a:rPr>
              <a:t>nachweisbarem</a:t>
            </a:r>
            <a:r>
              <a:rPr kumimoji="0" lang="en-US" sz="1100" b="0" i="0" u="none" strike="noStrike" kern="0" cap="none" spc="0" normalizeH="0" baseline="0" noProof="0">
                <a:ln>
                  <a:noFill/>
                </a:ln>
                <a:solidFill>
                  <a:prstClr val="white"/>
                </a:solidFill>
                <a:effectLst/>
                <a:uLnTx/>
                <a:uFillTx/>
                <a:ea typeface="+mn-ea"/>
                <a:cs typeface="Arial" panose="020B0604020202020204" pitchFamily="34" charset="0"/>
              </a:rPr>
              <a:t> C-</a:t>
            </a:r>
            <a:r>
              <a:rPr kumimoji="0" lang="en-US" sz="1100" b="0" i="0" u="none" strike="noStrike" kern="0" cap="none" spc="0" normalizeH="0" baseline="0" noProof="0" err="1">
                <a:ln>
                  <a:noFill/>
                </a:ln>
                <a:solidFill>
                  <a:prstClr val="white"/>
                </a:solidFill>
                <a:effectLst/>
                <a:uLnTx/>
                <a:uFillTx/>
                <a:ea typeface="+mn-ea"/>
                <a:cs typeface="Arial" panose="020B0604020202020204" pitchFamily="34" charset="0"/>
              </a:rPr>
              <a:t>Peptid</a:t>
            </a:r>
            <a:r>
              <a:rPr kumimoji="0" lang="en-US" sz="1100" b="0" i="0" u="none" strike="noStrike" kern="0" cap="none" spc="0" normalizeH="0" baseline="0" noProof="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err="1">
                <a:ln>
                  <a:noFill/>
                </a:ln>
                <a:solidFill>
                  <a:prstClr val="white"/>
                </a:solidFill>
                <a:effectLst/>
                <a:uLnTx/>
                <a:uFillTx/>
                <a:ea typeface="+mn-ea"/>
                <a:cs typeface="Arial" panose="020B0604020202020204" pitchFamily="34" charset="0"/>
              </a:rPr>
              <a:t>nach</a:t>
            </a:r>
            <a:r>
              <a:rPr kumimoji="0" lang="en-US" sz="1100" b="0" i="0" u="none" strike="noStrike" kern="0" cap="none" spc="0" normalizeH="0" baseline="0" noProof="0">
                <a:ln>
                  <a:noFill/>
                </a:ln>
                <a:solidFill>
                  <a:prstClr val="white"/>
                </a:solidFill>
                <a:effectLst/>
                <a:uLnTx/>
                <a:uFillTx/>
                <a:ea typeface="+mn-ea"/>
                <a:cs typeface="Arial" panose="020B0604020202020204" pitchFamily="34" charset="0"/>
              </a:rPr>
              <a:t> Alter </a:t>
            </a:r>
            <a:r>
              <a:rPr kumimoji="0" lang="en-US" sz="1100" b="0" i="0" u="none" strike="noStrike" kern="0" cap="none" spc="0" normalizeH="0" baseline="0" noProof="0" err="1">
                <a:ln>
                  <a:noFill/>
                </a:ln>
                <a:solidFill>
                  <a:prstClr val="white"/>
                </a:solidFill>
                <a:effectLst/>
                <a:uLnTx/>
                <a:uFillTx/>
                <a:ea typeface="+mn-ea"/>
                <a:cs typeface="Arial" panose="020B0604020202020204" pitchFamily="34" charset="0"/>
              </a:rPr>
              <a:t>bei</a:t>
            </a:r>
            <a:r>
              <a:rPr kumimoji="0" lang="en-US" sz="1100" b="0" i="0" u="none" strike="noStrike" kern="0" cap="none" spc="0" normalizeH="0" baseline="0" noProof="0">
                <a:ln>
                  <a:noFill/>
                </a:ln>
                <a:solidFill>
                  <a:prstClr val="white"/>
                </a:solidFill>
                <a:effectLst/>
                <a:uLnTx/>
                <a:uFillTx/>
                <a:ea typeface="+mn-ea"/>
                <a:cs typeface="Arial" panose="020B0604020202020204" pitchFamily="34" charset="0"/>
              </a:rPr>
              <a:t> </a:t>
            </a:r>
            <a:r>
              <a:rPr kumimoji="0" lang="en-US" sz="1100" b="0" i="0" u="none" strike="noStrike" kern="0" cap="none" spc="0" normalizeH="0" baseline="0" noProof="0" err="1">
                <a:ln>
                  <a:noFill/>
                </a:ln>
                <a:solidFill>
                  <a:prstClr val="white"/>
                </a:solidFill>
                <a:effectLst/>
                <a:uLnTx/>
                <a:uFillTx/>
                <a:ea typeface="+mn-ea"/>
                <a:cs typeface="Arial" panose="020B0604020202020204" pitchFamily="34" charset="0"/>
              </a:rPr>
              <a:t>klinischer</a:t>
            </a:r>
            <a:r>
              <a:rPr kumimoji="0" lang="en-US" sz="1100" b="0" i="0" u="none" strike="noStrike" kern="0" cap="none" spc="0" normalizeH="0" baseline="0" noProof="0">
                <a:ln>
                  <a:noFill/>
                </a:ln>
                <a:solidFill>
                  <a:prstClr val="white"/>
                </a:solidFill>
                <a:effectLst/>
                <a:uLnTx/>
                <a:uFillTx/>
                <a:ea typeface="+mn-ea"/>
                <a:cs typeface="Arial" panose="020B0604020202020204" pitchFamily="34" charset="0"/>
              </a:rPr>
              <a:t> T1D-Diagnose (Stadium 3) und Diabetesdauer</a:t>
            </a:r>
            <a:r>
              <a:rPr kumimoji="0" lang="en-US" sz="1100" b="0" i="0" u="none" strike="noStrike" kern="0" cap="none" spc="0" normalizeH="0" baseline="30000" noProof="0">
                <a:ln>
                  <a:noFill/>
                </a:ln>
                <a:solidFill>
                  <a:prstClr val="white"/>
                </a:solidFill>
                <a:effectLst/>
                <a:uLnTx/>
                <a:uFillTx/>
                <a:ea typeface="+mn-ea"/>
                <a:cs typeface="Arial" panose="020B0604020202020204" pitchFamily="34" charset="0"/>
              </a:rPr>
              <a:t>1,</a:t>
            </a:r>
            <a:r>
              <a:rPr kumimoji="0" lang="en-US" sz="1100" b="0" i="0" u="none" strike="noStrike" kern="0" cap="none" spc="0" normalizeH="0" baseline="0" noProof="0">
                <a:ln>
                  <a:noFill/>
                </a:ln>
                <a:solidFill>
                  <a:prstClr val="white"/>
                </a:solidFill>
                <a:effectLst/>
                <a:uLnTx/>
                <a:uFillTx/>
                <a:ea typeface="+mn-ea"/>
                <a:cs typeface="Arial" panose="020B0604020202020204" pitchFamily="34" charset="0"/>
              </a:rPr>
              <a:t>*</a:t>
            </a:r>
          </a:p>
        </p:txBody>
      </p:sp>
      <p:sp>
        <p:nvSpPr>
          <p:cNvPr id="62" name="Rectangle: Rounded Corners 12">
            <a:extLst>
              <a:ext uri="{FF2B5EF4-FFF2-40B4-BE49-F238E27FC236}">
                <a16:creationId xmlns:a16="http://schemas.microsoft.com/office/drawing/2014/main" id="{E6DCCB1F-566F-70F9-F39E-DF1435BBA658}"/>
              </a:ext>
            </a:extLst>
          </p:cNvPr>
          <p:cNvSpPr/>
          <p:nvPr/>
        </p:nvSpPr>
        <p:spPr>
          <a:xfrm rot="16200000">
            <a:off x="6229055" y="1474084"/>
            <a:ext cx="980088" cy="4849804"/>
          </a:xfrm>
          <a:prstGeom prst="round2SameRect">
            <a:avLst>
              <a:gd name="adj1" fmla="val 50000"/>
              <a:gd name="adj2" fmla="val 0"/>
            </a:avLst>
          </a:prstGeom>
          <a:solidFill>
            <a:srgbClr val="CFEBE8"/>
          </a:solidFill>
          <a:ln w="25400" cap="flat" cmpd="sng" algn="ctr">
            <a:noFill/>
            <a:prstDash val="solid"/>
          </a:ln>
          <a:effectLst/>
        </p:spPr>
        <p:txBody>
          <a:bodyPr vert="vert" tIns="0" bIns="135000" rtlCol="0" anchor="ctr"/>
          <a:lstStyle/>
          <a:p>
            <a:pPr marL="0" marR="0" lvl="0" indent="0" defTabSz="685800" eaLnBrk="1" fontAlgn="auto" latinLnBrk="0" hangingPunct="1">
              <a:lnSpc>
                <a:spcPct val="90000"/>
              </a:lnSpc>
              <a:spcBef>
                <a:spcPts val="0"/>
              </a:spcBef>
              <a:spcAft>
                <a:spcPts val="0"/>
              </a:spcAft>
              <a:buClrTx/>
              <a:buSzTx/>
              <a:buFontTx/>
              <a:buNone/>
              <a:tabLst/>
              <a:defRPr/>
            </a:pPr>
            <a:endParaRPr kumimoji="0" lang="en-US" sz="1000" b="0" i="0" u="none" strike="noStrike" kern="0" cap="none" spc="0" normalizeH="0" baseline="30000" noProof="0">
              <a:ln>
                <a:noFill/>
              </a:ln>
              <a:solidFill>
                <a:srgbClr val="2F3651"/>
              </a:solidFill>
              <a:effectLst/>
              <a:uLnTx/>
              <a:uFillTx/>
              <a:ea typeface="+mn-ea"/>
              <a:cs typeface="Arial" panose="020B0604020202020204" pitchFamily="34" charset="0"/>
            </a:endParaRPr>
          </a:p>
        </p:txBody>
      </p:sp>
      <p:sp>
        <p:nvSpPr>
          <p:cNvPr id="63" name="Rectangle: Rounded Corners 12">
            <a:extLst>
              <a:ext uri="{FF2B5EF4-FFF2-40B4-BE49-F238E27FC236}">
                <a16:creationId xmlns:a16="http://schemas.microsoft.com/office/drawing/2014/main" id="{D78B57BA-A533-2F26-2CAE-9647EACE3CA8}"/>
              </a:ext>
            </a:extLst>
          </p:cNvPr>
          <p:cNvSpPr/>
          <p:nvPr/>
        </p:nvSpPr>
        <p:spPr>
          <a:xfrm rot="16200000">
            <a:off x="7101075" y="420336"/>
            <a:ext cx="623247" cy="3462606"/>
          </a:xfrm>
          <a:prstGeom prst="round2SameRect">
            <a:avLst>
              <a:gd name="adj1" fmla="val 50000"/>
              <a:gd name="adj2" fmla="val 0"/>
            </a:avLst>
          </a:prstGeom>
          <a:solidFill>
            <a:srgbClr val="CFD3E3"/>
          </a:solidFill>
          <a:ln w="25400" cap="flat" cmpd="sng" algn="ctr">
            <a:noFill/>
            <a:prstDash val="solid"/>
          </a:ln>
          <a:effectLst/>
        </p:spPr>
        <p:txBody>
          <a:bodyPr vert="vert" tIns="270000" bIns="135000"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30000" noProof="0">
              <a:ln>
                <a:noFill/>
              </a:ln>
              <a:solidFill>
                <a:srgbClr val="2F3651"/>
              </a:solidFill>
              <a:effectLst/>
              <a:uLnTx/>
              <a:uFillTx/>
              <a:ea typeface="+mn-ea"/>
              <a:cs typeface="Arial" panose="020B0604020202020204" pitchFamily="34" charset="0"/>
            </a:endParaRPr>
          </a:p>
        </p:txBody>
      </p:sp>
      <p:grpSp>
        <p:nvGrpSpPr>
          <p:cNvPr id="64" name="Group 35">
            <a:extLst>
              <a:ext uri="{FF2B5EF4-FFF2-40B4-BE49-F238E27FC236}">
                <a16:creationId xmlns:a16="http://schemas.microsoft.com/office/drawing/2014/main" id="{988EE7DA-11DB-FE7E-C300-3F126DA2A5A0}"/>
              </a:ext>
            </a:extLst>
          </p:cNvPr>
          <p:cNvGrpSpPr/>
          <p:nvPr/>
        </p:nvGrpSpPr>
        <p:grpSpPr>
          <a:xfrm>
            <a:off x="5115009" y="2579618"/>
            <a:ext cx="4028991" cy="747275"/>
            <a:chOff x="7175338" y="1456434"/>
            <a:chExt cx="5149067" cy="996368"/>
          </a:xfrm>
        </p:grpSpPr>
        <p:sp>
          <p:nvSpPr>
            <p:cNvPr id="65" name="Rectangle: Rounded Corners 12">
              <a:extLst>
                <a:ext uri="{FF2B5EF4-FFF2-40B4-BE49-F238E27FC236}">
                  <a16:creationId xmlns:a16="http://schemas.microsoft.com/office/drawing/2014/main" id="{8CA1440D-9832-B481-CFB1-2B3EB91AD658}"/>
                </a:ext>
              </a:extLst>
            </p:cNvPr>
            <p:cNvSpPr/>
            <p:nvPr/>
          </p:nvSpPr>
          <p:spPr>
            <a:xfrm rot="16200000">
              <a:off x="9265832" y="-634060"/>
              <a:ext cx="968079" cy="5149067"/>
            </a:xfrm>
            <a:prstGeom prst="round2SameRect">
              <a:avLst>
                <a:gd name="adj1" fmla="val 50000"/>
                <a:gd name="adj2" fmla="val 0"/>
              </a:avLst>
            </a:prstGeom>
            <a:solidFill>
              <a:srgbClr val="CC9C50">
                <a:lumMod val="60000"/>
                <a:lumOff val="40000"/>
              </a:srgbClr>
            </a:solidFill>
            <a:ln w="25400" cap="flat" cmpd="sng" algn="ctr">
              <a:noFill/>
              <a:prstDash val="solid"/>
            </a:ln>
            <a:effectLst/>
          </p:spPr>
          <p:txBody>
            <a:bodyPr vert="vert" tIns="0" bIns="135000" rtlCol="0" anchor="ctr"/>
            <a:lstStyle/>
            <a:p>
              <a:pPr marL="0" marR="0" lvl="1" indent="-214313" defTabSz="685800" eaLnBrk="1" fontAlgn="auto" latinLnBrk="0" hangingPunct="1">
                <a:lnSpc>
                  <a:spcPct val="100000"/>
                </a:lnSpc>
                <a:spcBef>
                  <a:spcPts val="0"/>
                </a:spcBef>
                <a:spcAft>
                  <a:spcPts val="0"/>
                </a:spcAft>
                <a:buClrTx/>
                <a:buSzTx/>
                <a:buFont typeface="Calibri,Sans-Serif"/>
                <a:buChar char="-"/>
                <a:tabLst/>
                <a:defRPr/>
              </a:pPr>
              <a:endParaRPr kumimoji="0" lang="en-US" sz="1000" b="0" i="0" u="none" strike="noStrike" kern="0" cap="none" spc="0" normalizeH="0" baseline="0" noProof="0">
                <a:ln>
                  <a:noFill/>
                </a:ln>
                <a:solidFill>
                  <a:prstClr val="white"/>
                </a:solidFill>
                <a:effectLst/>
                <a:uLnTx/>
                <a:uFillTx/>
                <a:ea typeface="Times New Roman" panose="02020603050405020304" pitchFamily="18" charset="0"/>
                <a:cs typeface="Arial" panose="020B0604020202020204" pitchFamily="34" charset="0"/>
              </a:endParaRPr>
            </a:p>
          </p:txBody>
        </p:sp>
        <p:sp>
          <p:nvSpPr>
            <p:cNvPr id="66" name="TextBox 26">
              <a:extLst>
                <a:ext uri="{FF2B5EF4-FFF2-40B4-BE49-F238E27FC236}">
                  <a16:creationId xmlns:a16="http://schemas.microsoft.com/office/drawing/2014/main" id="{9F3A9F51-08B2-C93C-2B48-90FA722601EF}"/>
                </a:ext>
              </a:extLst>
            </p:cNvPr>
            <p:cNvSpPr txBox="1"/>
            <p:nvPr/>
          </p:nvSpPr>
          <p:spPr>
            <a:xfrm>
              <a:off x="7445829" y="1508953"/>
              <a:ext cx="4878576" cy="943849"/>
            </a:xfrm>
            <a:prstGeom prst="rect">
              <a:avLst/>
            </a:prstGeom>
            <a:noFill/>
          </p:spPr>
          <p:txBody>
            <a:bodyPr wrap="square">
              <a:spAutoFit/>
            </a:bodyPr>
            <a:lstStyle/>
            <a:p>
              <a:pPr marL="0" marR="0" lvl="1" indent="0" defTabSz="6858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Schätzungsweise</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bei</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bis zu 40 % der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Erwachsenen</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mit</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neu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diagnostiziertem</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T1D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wurden</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zuvor</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andere</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Diagnosen</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gestellt</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das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Risiko</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dafür</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scheint</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mit</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t>
              </a:r>
              <a:r>
                <a:rPr kumimoji="0" lang="en-US" sz="1000" b="0" i="0" u="none" strike="noStrike" kern="0" cap="none" spc="0" normalizeH="0" baseline="0" noProof="0" err="1">
                  <a:ln>
                    <a:noFill/>
                  </a:ln>
                  <a:solidFill>
                    <a:srgbClr val="2F3651"/>
                  </a:solidFill>
                  <a:effectLst/>
                  <a:uLnTx/>
                  <a:uFillTx/>
                  <a:ea typeface="Verdana" panose="020B0604030504040204" pitchFamily="34" charset="0"/>
                  <a:cs typeface="Arial" panose="020B0604020202020204" pitchFamily="34" charset="0"/>
                </a:rPr>
                <a:t>zunehmendem</a:t>
              </a:r>
              <a:r>
                <a:rPr kumimoji="0" lang="en-US" sz="1000" b="0" i="0" u="none" strike="noStrike" kern="0" cap="none" spc="0" normalizeH="0" baseline="0" noProof="0">
                  <a:ln>
                    <a:noFill/>
                  </a:ln>
                  <a:solidFill>
                    <a:srgbClr val="2F3651"/>
                  </a:solidFill>
                  <a:effectLst/>
                  <a:uLnTx/>
                  <a:uFillTx/>
                  <a:ea typeface="Verdana" panose="020B0604030504040204" pitchFamily="34" charset="0"/>
                  <a:cs typeface="Arial" panose="020B0604020202020204" pitchFamily="34" charset="0"/>
                </a:rPr>
                <a:t> Alter zu steigen</a:t>
              </a:r>
              <a:r>
                <a:rPr kumimoji="0" lang="en-US" sz="1000" b="0" i="0" u="none" strike="noStrike" kern="0" cap="none" spc="0" normalizeH="0" baseline="30000" noProof="0">
                  <a:ln>
                    <a:noFill/>
                  </a:ln>
                  <a:solidFill>
                    <a:srgbClr val="2F3651"/>
                  </a:solidFill>
                  <a:effectLst/>
                  <a:uLnTx/>
                  <a:uFillTx/>
                  <a:ea typeface="Verdana" panose="020B0604030504040204" pitchFamily="34" charset="0"/>
                  <a:cs typeface="Arial" panose="020B0604020202020204" pitchFamily="34" charset="0"/>
                </a:rPr>
                <a:t>2-4</a:t>
              </a:r>
              <a:endParaRPr kumimoji="0" lang="en-US" sz="1000" b="0" i="0" u="none" strike="noStrike" kern="0" cap="none" spc="0" normalizeH="0" baseline="30000" noProof="0">
                <a:ln>
                  <a:noFill/>
                </a:ln>
                <a:solidFill>
                  <a:srgbClr val="2F3651"/>
                </a:solidFill>
                <a:effectLst/>
                <a:uLnTx/>
                <a:uFillTx/>
                <a:ea typeface="Times New Roman" panose="02020603050405020304" pitchFamily="18" charset="0"/>
                <a:cs typeface="Arial" panose="020B0604020202020204" pitchFamily="34" charset="0"/>
              </a:endParaRPr>
            </a:p>
          </p:txBody>
        </p:sp>
      </p:grpSp>
      <p:sp>
        <p:nvSpPr>
          <p:cNvPr id="67" name="TextBox 29">
            <a:extLst>
              <a:ext uri="{FF2B5EF4-FFF2-40B4-BE49-F238E27FC236}">
                <a16:creationId xmlns:a16="http://schemas.microsoft.com/office/drawing/2014/main" id="{F0F9FDED-F34C-5D3D-AE69-28B71FE53B09}"/>
              </a:ext>
            </a:extLst>
          </p:cNvPr>
          <p:cNvSpPr txBox="1"/>
          <p:nvPr/>
        </p:nvSpPr>
        <p:spPr>
          <a:xfrm>
            <a:off x="4572000" y="3465700"/>
            <a:ext cx="4572000" cy="784830"/>
          </a:xfrm>
          <a:prstGeom prst="rect">
            <a:avLst/>
          </a:prstGeom>
          <a:noFill/>
        </p:spPr>
        <p:txBody>
          <a:bodyPr wrap="square">
            <a:spAutoFit/>
          </a:bodyPr>
          <a:lstStyle/>
          <a:p>
            <a:pPr defTabSz="685800">
              <a:lnSpc>
                <a:spcPct val="90000"/>
              </a:lnSpc>
            </a:pPr>
            <a:r>
              <a:rPr lang="en-US" sz="1000">
                <a:solidFill>
                  <a:srgbClr val="2F3651"/>
                </a:solidFill>
                <a:ea typeface="Times New Roman" panose="02020603050405020304" pitchFamily="18" charset="0"/>
                <a:cs typeface="Arial" panose="020B0604020202020204" pitchFamily="34" charset="0"/>
              </a:rPr>
              <a:t>Bei </a:t>
            </a:r>
            <a:r>
              <a:rPr lang="en-US" sz="1000" err="1">
                <a:solidFill>
                  <a:srgbClr val="2F3651"/>
                </a:solidFill>
                <a:ea typeface="Times New Roman" panose="02020603050405020304" pitchFamily="18" charset="0"/>
                <a:cs typeface="Arial" panose="020B0604020202020204" pitchFamily="34" charset="0"/>
              </a:rPr>
              <a:t>älteren</a:t>
            </a:r>
            <a:r>
              <a:rPr lang="en-US" sz="1000">
                <a:solidFill>
                  <a:srgbClr val="2F3651"/>
                </a:solidFill>
                <a:ea typeface="Times New Roman" panose="02020603050405020304" pitchFamily="18" charset="0"/>
                <a:cs typeface="Arial" panose="020B0604020202020204" pitchFamily="34" charset="0"/>
              </a:rPr>
              <a:t> Menschen </a:t>
            </a:r>
            <a:r>
              <a:rPr lang="en-US" sz="1000" err="1">
                <a:solidFill>
                  <a:srgbClr val="2F3651"/>
                </a:solidFill>
                <a:ea typeface="Times New Roman" panose="02020603050405020304" pitchFamily="18" charset="0"/>
                <a:cs typeface="Arial" panose="020B0604020202020204" pitchFamily="34" charset="0"/>
              </a:rPr>
              <a:t>mit</a:t>
            </a:r>
            <a:r>
              <a:rPr lang="en-US" sz="1000">
                <a:solidFill>
                  <a:srgbClr val="2F3651"/>
                </a:solidFill>
                <a:ea typeface="Times New Roman" panose="02020603050405020304" pitchFamily="18" charset="0"/>
                <a:cs typeface="Arial" panose="020B0604020202020204" pitchFamily="34" charset="0"/>
              </a:rPr>
              <a:t> </a:t>
            </a:r>
            <a:r>
              <a:rPr lang="en-US" sz="1000" err="1">
                <a:solidFill>
                  <a:srgbClr val="2F3651"/>
                </a:solidFill>
                <a:ea typeface="Times New Roman" panose="02020603050405020304" pitchFamily="18" charset="0"/>
                <a:cs typeface="Arial" panose="020B0604020202020204" pitchFamily="34" charset="0"/>
              </a:rPr>
              <a:t>klinischen</a:t>
            </a:r>
            <a:r>
              <a:rPr lang="en-US" sz="1000">
                <a:solidFill>
                  <a:srgbClr val="2F3651"/>
                </a:solidFill>
                <a:ea typeface="Times New Roman" panose="02020603050405020304" pitchFamily="18" charset="0"/>
                <a:cs typeface="Arial" panose="020B0604020202020204" pitchFamily="34" charset="0"/>
              </a:rPr>
              <a:t> </a:t>
            </a:r>
            <a:r>
              <a:rPr lang="en-US" sz="1000" err="1">
                <a:solidFill>
                  <a:srgbClr val="2F3651"/>
                </a:solidFill>
                <a:ea typeface="Times New Roman" panose="02020603050405020304" pitchFamily="18" charset="0"/>
                <a:cs typeface="Arial" panose="020B0604020202020204" pitchFamily="34" charset="0"/>
              </a:rPr>
              <a:t>Symptomen</a:t>
            </a:r>
            <a:r>
              <a:rPr lang="en-US" sz="1000">
                <a:solidFill>
                  <a:srgbClr val="2F3651"/>
                </a:solidFill>
                <a:ea typeface="Times New Roman" panose="02020603050405020304" pitchFamily="18" charset="0"/>
                <a:cs typeface="Arial" panose="020B0604020202020204" pitchFamily="34" charset="0"/>
              </a:rPr>
              <a:t>, die auf T1D </a:t>
            </a:r>
            <a:r>
              <a:rPr lang="en-US" sz="1000" err="1">
                <a:solidFill>
                  <a:srgbClr val="2F3651"/>
                </a:solidFill>
                <a:ea typeface="Times New Roman" panose="02020603050405020304" pitchFamily="18" charset="0"/>
                <a:cs typeface="Arial" panose="020B0604020202020204" pitchFamily="34" charset="0"/>
              </a:rPr>
              <a:t>hindeuten</a:t>
            </a:r>
            <a:r>
              <a:rPr lang="en-US" sz="1000">
                <a:solidFill>
                  <a:srgbClr val="2F3651"/>
                </a:solidFill>
                <a:ea typeface="Times New Roman" panose="02020603050405020304" pitchFamily="18" charset="0"/>
                <a:cs typeface="Arial" panose="020B0604020202020204" pitchFamily="34" charset="0"/>
              </a:rPr>
              <a:t>, </a:t>
            </a:r>
            <a:r>
              <a:rPr lang="en-US" sz="1000" err="1">
                <a:solidFill>
                  <a:srgbClr val="2F3651"/>
                </a:solidFill>
                <a:ea typeface="Times New Roman" panose="02020603050405020304" pitchFamily="18" charset="0"/>
                <a:cs typeface="Arial" panose="020B0604020202020204" pitchFamily="34" charset="0"/>
              </a:rPr>
              <a:t>kann</a:t>
            </a:r>
            <a:r>
              <a:rPr lang="en-US" sz="1000">
                <a:solidFill>
                  <a:srgbClr val="2F3651"/>
                </a:solidFill>
                <a:ea typeface="Times New Roman" panose="02020603050405020304" pitchFamily="18" charset="0"/>
                <a:cs typeface="Arial" panose="020B0604020202020204" pitchFamily="34" charset="0"/>
              </a:rPr>
              <a:t> </a:t>
            </a:r>
            <a:r>
              <a:rPr lang="en-US" sz="1000" err="1">
                <a:solidFill>
                  <a:srgbClr val="2F3651"/>
                </a:solidFill>
                <a:ea typeface="Times New Roman" panose="02020603050405020304" pitchFamily="18" charset="0"/>
                <a:cs typeface="Arial" panose="020B0604020202020204" pitchFamily="34" charset="0"/>
              </a:rPr>
              <a:t>eine</a:t>
            </a:r>
            <a:r>
              <a:rPr lang="en-US" sz="1000">
                <a:solidFill>
                  <a:srgbClr val="2F3651"/>
                </a:solidFill>
                <a:ea typeface="Times New Roman" panose="02020603050405020304" pitchFamily="18" charset="0"/>
                <a:cs typeface="Arial" panose="020B0604020202020204" pitchFamily="34" charset="0"/>
              </a:rPr>
              <a:t> </a:t>
            </a:r>
            <a:r>
              <a:rPr lang="en-US" sz="1000" err="1">
                <a:solidFill>
                  <a:srgbClr val="2F3651"/>
                </a:solidFill>
                <a:ea typeface="Times New Roman" panose="02020603050405020304" pitchFamily="18" charset="0"/>
                <a:cs typeface="Arial" panose="020B0604020202020204" pitchFamily="34" charset="0"/>
              </a:rPr>
              <a:t>Untersuchung</a:t>
            </a:r>
            <a:r>
              <a:rPr lang="en-US" sz="1000">
                <a:solidFill>
                  <a:srgbClr val="2F3651"/>
                </a:solidFill>
                <a:ea typeface="Times New Roman" panose="02020603050405020304" pitchFamily="18" charset="0"/>
                <a:cs typeface="Arial" panose="020B0604020202020204" pitchFamily="34" charset="0"/>
              </a:rPr>
              <a:t> auf </a:t>
            </a:r>
            <a:r>
              <a:rPr lang="en-US" sz="1000" err="1">
                <a:solidFill>
                  <a:srgbClr val="2F3651"/>
                </a:solidFill>
                <a:ea typeface="Times New Roman" panose="02020603050405020304" pitchFamily="18" charset="0"/>
                <a:cs typeface="Arial" panose="020B0604020202020204" pitchFamily="34" charset="0"/>
              </a:rPr>
              <a:t>IAk</a:t>
            </a:r>
            <a:r>
              <a:rPr lang="en-US" sz="1000">
                <a:solidFill>
                  <a:srgbClr val="2F3651"/>
                </a:solidFill>
                <a:ea typeface="Times New Roman" panose="02020603050405020304" pitchFamily="18" charset="0"/>
                <a:cs typeface="Arial" panose="020B0604020202020204" pitchFamily="34" charset="0"/>
              </a:rPr>
              <a:t> und C-</a:t>
            </a:r>
            <a:r>
              <a:rPr lang="en-US" sz="1000" err="1">
                <a:solidFill>
                  <a:srgbClr val="2F3651"/>
                </a:solidFill>
                <a:ea typeface="Times New Roman" panose="02020603050405020304" pitchFamily="18" charset="0"/>
                <a:cs typeface="Arial" panose="020B0604020202020204" pitchFamily="34" charset="0"/>
              </a:rPr>
              <a:t>Peptid</a:t>
            </a:r>
            <a:r>
              <a:rPr lang="en-US" sz="1000">
                <a:solidFill>
                  <a:srgbClr val="2F3651"/>
                </a:solidFill>
                <a:ea typeface="Times New Roman" panose="02020603050405020304" pitchFamily="18" charset="0"/>
                <a:cs typeface="Arial" panose="020B0604020202020204" pitchFamily="34" charset="0"/>
              </a:rPr>
              <a:t> in </a:t>
            </a:r>
            <a:r>
              <a:rPr lang="en-US" sz="1000" err="1">
                <a:solidFill>
                  <a:srgbClr val="2F3651"/>
                </a:solidFill>
                <a:ea typeface="Times New Roman" panose="02020603050405020304" pitchFamily="18" charset="0"/>
                <a:cs typeface="Arial" panose="020B0604020202020204" pitchFamily="34" charset="0"/>
              </a:rPr>
              <a:t>Betracht</a:t>
            </a:r>
            <a:r>
              <a:rPr lang="en-US" sz="1000">
                <a:solidFill>
                  <a:srgbClr val="2F3651"/>
                </a:solidFill>
                <a:ea typeface="Times New Roman" panose="02020603050405020304" pitchFamily="18" charset="0"/>
                <a:cs typeface="Arial" panose="020B0604020202020204" pitchFamily="34" charset="0"/>
              </a:rPr>
              <a:t> </a:t>
            </a:r>
            <a:r>
              <a:rPr lang="en-US" sz="1000" err="1">
                <a:solidFill>
                  <a:srgbClr val="2F3651"/>
                </a:solidFill>
                <a:ea typeface="Times New Roman" panose="02020603050405020304" pitchFamily="18" charset="0"/>
                <a:cs typeface="Arial" panose="020B0604020202020204" pitchFamily="34" charset="0"/>
              </a:rPr>
              <a:t>gezogen</a:t>
            </a:r>
            <a:r>
              <a:rPr lang="en-US" sz="1000">
                <a:solidFill>
                  <a:srgbClr val="2F3651"/>
                </a:solidFill>
                <a:ea typeface="Times New Roman" panose="02020603050405020304" pitchFamily="18" charset="0"/>
                <a:cs typeface="Arial" panose="020B0604020202020204" pitchFamily="34" charset="0"/>
              </a:rPr>
              <a:t> </a:t>
            </a:r>
            <a:r>
              <a:rPr lang="en-US" sz="1000" err="1">
                <a:solidFill>
                  <a:srgbClr val="2F3651"/>
                </a:solidFill>
                <a:ea typeface="Times New Roman" panose="02020603050405020304" pitchFamily="18" charset="0"/>
                <a:cs typeface="Arial" panose="020B0604020202020204" pitchFamily="34" charset="0"/>
              </a:rPr>
              <a:t>werden</a:t>
            </a:r>
            <a:r>
              <a:rPr lang="en-US" sz="1000">
                <a:solidFill>
                  <a:srgbClr val="2F3651"/>
                </a:solidFill>
                <a:ea typeface="Times New Roman" panose="02020603050405020304" pitchFamily="18" charset="0"/>
                <a:cs typeface="Arial" panose="020B0604020202020204" pitchFamily="34" charset="0"/>
              </a:rPr>
              <a:t>, </a:t>
            </a:r>
            <a:r>
              <a:rPr lang="en-US" sz="1000" err="1">
                <a:solidFill>
                  <a:srgbClr val="2F3651"/>
                </a:solidFill>
                <a:ea typeface="Times New Roman" panose="02020603050405020304" pitchFamily="18" charset="0"/>
                <a:cs typeface="Arial" panose="020B0604020202020204" pitchFamily="34" charset="0"/>
              </a:rPr>
              <a:t>wobei</a:t>
            </a:r>
            <a:r>
              <a:rPr lang="en-US" sz="1000">
                <a:solidFill>
                  <a:srgbClr val="2F3651"/>
                </a:solidFill>
                <a:ea typeface="Times New Roman" panose="02020603050405020304" pitchFamily="18" charset="0"/>
                <a:cs typeface="Arial" panose="020B0604020202020204" pitchFamily="34" charset="0"/>
              </a:rPr>
              <a:t> </a:t>
            </a:r>
            <a:r>
              <a:rPr lang="en-US" sz="1000" b="1" err="1">
                <a:solidFill>
                  <a:srgbClr val="2F3651"/>
                </a:solidFill>
                <a:ea typeface="Times New Roman" panose="02020603050405020304" pitchFamily="18" charset="0"/>
                <a:cs typeface="Arial" panose="020B0604020202020204" pitchFamily="34" charset="0"/>
              </a:rPr>
              <a:t>IAk</a:t>
            </a:r>
            <a:r>
              <a:rPr lang="en-US" sz="1000" b="1">
                <a:solidFill>
                  <a:srgbClr val="2F3651"/>
                </a:solidFill>
                <a:ea typeface="Times New Roman" panose="02020603050405020304" pitchFamily="18" charset="0"/>
                <a:cs typeface="Arial" panose="020B0604020202020204" pitchFamily="34" charset="0"/>
              </a:rPr>
              <a:t> </a:t>
            </a:r>
            <a:r>
              <a:rPr lang="en-US" sz="1000" b="1" err="1">
                <a:solidFill>
                  <a:srgbClr val="2F3651"/>
                </a:solidFill>
                <a:ea typeface="Times New Roman" panose="02020603050405020304" pitchFamily="18" charset="0"/>
                <a:cs typeface="Arial" panose="020B0604020202020204" pitchFamily="34" charset="0"/>
              </a:rPr>
              <a:t>bei</a:t>
            </a:r>
            <a:r>
              <a:rPr lang="en-US" sz="1000" b="1">
                <a:solidFill>
                  <a:srgbClr val="2F3651"/>
                </a:solidFill>
                <a:ea typeface="Times New Roman" panose="02020603050405020304" pitchFamily="18" charset="0"/>
                <a:cs typeface="Arial" panose="020B0604020202020204" pitchFamily="34" charset="0"/>
              </a:rPr>
              <a:t> </a:t>
            </a:r>
            <a:r>
              <a:rPr lang="en-US" sz="1000" b="1" err="1">
                <a:solidFill>
                  <a:srgbClr val="2F3651"/>
                </a:solidFill>
                <a:ea typeface="Times New Roman" panose="02020603050405020304" pitchFamily="18" charset="0"/>
                <a:cs typeface="Arial" panose="020B0604020202020204" pitchFamily="34" charset="0"/>
              </a:rPr>
              <a:t>kurzer</a:t>
            </a:r>
            <a:r>
              <a:rPr lang="en-US" sz="1000" b="1">
                <a:solidFill>
                  <a:srgbClr val="2F3651"/>
                </a:solidFill>
                <a:ea typeface="Times New Roman" panose="02020603050405020304" pitchFamily="18" charset="0"/>
                <a:cs typeface="Arial" panose="020B0604020202020204" pitchFamily="34" charset="0"/>
              </a:rPr>
              <a:t> </a:t>
            </a:r>
            <a:r>
              <a:rPr lang="en-US" sz="1000" b="1" err="1">
                <a:solidFill>
                  <a:srgbClr val="2F3651"/>
                </a:solidFill>
                <a:ea typeface="Times New Roman" panose="02020603050405020304" pitchFamily="18" charset="0"/>
                <a:cs typeface="Arial" panose="020B0604020202020204" pitchFamily="34" charset="0"/>
              </a:rPr>
              <a:t>Erkrankungs-dauer</a:t>
            </a:r>
            <a:r>
              <a:rPr lang="en-US" sz="1000" b="1">
                <a:solidFill>
                  <a:srgbClr val="2F3651"/>
                </a:solidFill>
                <a:ea typeface="Times New Roman" panose="02020603050405020304" pitchFamily="18" charset="0"/>
                <a:cs typeface="Arial" panose="020B0604020202020204" pitchFamily="34" charset="0"/>
              </a:rPr>
              <a:t> </a:t>
            </a:r>
            <a:r>
              <a:rPr lang="en-US" sz="1000">
                <a:solidFill>
                  <a:srgbClr val="2F3651"/>
                </a:solidFill>
                <a:ea typeface="Times New Roman" panose="02020603050405020304" pitchFamily="18" charset="0"/>
                <a:cs typeface="Arial" panose="020B0604020202020204" pitchFamily="34" charset="0"/>
              </a:rPr>
              <a:t>(&lt; 3 Jahre) die </a:t>
            </a:r>
            <a:r>
              <a:rPr lang="en-US" sz="1000" b="1" err="1">
                <a:solidFill>
                  <a:srgbClr val="2F3651"/>
                </a:solidFill>
                <a:ea typeface="Times New Roman" panose="02020603050405020304" pitchFamily="18" charset="0"/>
                <a:cs typeface="Arial" panose="020B0604020202020204" pitchFamily="34" charset="0"/>
              </a:rPr>
              <a:t>Untersuchung</a:t>
            </a:r>
            <a:r>
              <a:rPr lang="en-US" sz="1000" b="1">
                <a:solidFill>
                  <a:srgbClr val="2F3651"/>
                </a:solidFill>
                <a:ea typeface="Times New Roman" panose="02020603050405020304" pitchFamily="18" charset="0"/>
                <a:cs typeface="Arial" panose="020B0604020202020204" pitchFamily="34" charset="0"/>
              </a:rPr>
              <a:t> der Wahl </a:t>
            </a:r>
            <a:r>
              <a:rPr lang="en-US" sz="1000">
                <a:solidFill>
                  <a:srgbClr val="2F3651"/>
                </a:solidFill>
                <a:ea typeface="Times New Roman" panose="02020603050405020304" pitchFamily="18" charset="0"/>
                <a:cs typeface="Arial" panose="020B0604020202020204" pitchFamily="34" charset="0"/>
              </a:rPr>
              <a:t>und </a:t>
            </a:r>
            <a:r>
              <a:rPr lang="en-US" sz="1000" b="1">
                <a:solidFill>
                  <a:srgbClr val="2F3651"/>
                </a:solidFill>
                <a:ea typeface="Times New Roman" panose="02020603050405020304" pitchFamily="18" charset="0"/>
                <a:cs typeface="Arial" panose="020B0604020202020204" pitchFamily="34" charset="0"/>
              </a:rPr>
              <a:t>C-</a:t>
            </a:r>
            <a:r>
              <a:rPr lang="en-US" sz="1000" b="1" err="1">
                <a:solidFill>
                  <a:srgbClr val="2F3651"/>
                </a:solidFill>
                <a:ea typeface="Times New Roman" panose="02020603050405020304" pitchFamily="18" charset="0"/>
                <a:cs typeface="Arial" panose="020B0604020202020204" pitchFamily="34" charset="0"/>
              </a:rPr>
              <a:t>Peptid</a:t>
            </a:r>
            <a:r>
              <a:rPr lang="en-US" sz="1000" b="1">
                <a:solidFill>
                  <a:srgbClr val="2F3651"/>
                </a:solidFill>
                <a:ea typeface="Times New Roman" panose="02020603050405020304" pitchFamily="18" charset="0"/>
                <a:cs typeface="Arial" panose="020B0604020202020204" pitchFamily="34" charset="0"/>
              </a:rPr>
              <a:t> </a:t>
            </a:r>
            <a:r>
              <a:rPr lang="en-US" sz="1000" b="1" err="1">
                <a:solidFill>
                  <a:srgbClr val="2F3651"/>
                </a:solidFill>
                <a:ea typeface="Times New Roman" panose="02020603050405020304" pitchFamily="18" charset="0"/>
                <a:cs typeface="Arial" panose="020B0604020202020204" pitchFamily="34" charset="0"/>
              </a:rPr>
              <a:t>bei</a:t>
            </a:r>
            <a:r>
              <a:rPr lang="en-US" sz="1000" b="1">
                <a:solidFill>
                  <a:srgbClr val="2F3651"/>
                </a:solidFill>
                <a:ea typeface="Times New Roman" panose="02020603050405020304" pitchFamily="18" charset="0"/>
                <a:cs typeface="Arial" panose="020B0604020202020204" pitchFamily="34" charset="0"/>
              </a:rPr>
              <a:t> </a:t>
            </a:r>
            <a:r>
              <a:rPr lang="en-US" sz="1000" b="1" err="1">
                <a:solidFill>
                  <a:srgbClr val="2F3651"/>
                </a:solidFill>
                <a:ea typeface="Times New Roman" panose="02020603050405020304" pitchFamily="18" charset="0"/>
                <a:cs typeface="Arial" panose="020B0604020202020204" pitchFamily="34" charset="0"/>
              </a:rPr>
              <a:t>längerer</a:t>
            </a:r>
            <a:r>
              <a:rPr lang="en-US" sz="1000" b="1">
                <a:solidFill>
                  <a:srgbClr val="2F3651"/>
                </a:solidFill>
                <a:ea typeface="Times New Roman" panose="02020603050405020304" pitchFamily="18" charset="0"/>
                <a:cs typeface="Arial" panose="020B0604020202020204" pitchFamily="34" charset="0"/>
              </a:rPr>
              <a:t> </a:t>
            </a:r>
            <a:r>
              <a:rPr lang="en-US" sz="1000" b="1" err="1">
                <a:solidFill>
                  <a:srgbClr val="2F3651"/>
                </a:solidFill>
                <a:ea typeface="Times New Roman" panose="02020603050405020304" pitchFamily="18" charset="0"/>
                <a:cs typeface="Arial" panose="020B0604020202020204" pitchFamily="34" charset="0"/>
              </a:rPr>
              <a:t>Diabetesdauer</a:t>
            </a:r>
            <a:r>
              <a:rPr lang="en-US" sz="1000" b="1">
                <a:solidFill>
                  <a:srgbClr val="2F3651"/>
                </a:solidFill>
                <a:ea typeface="Times New Roman" panose="02020603050405020304" pitchFamily="18" charset="0"/>
                <a:cs typeface="Arial" panose="020B0604020202020204" pitchFamily="34" charset="0"/>
              </a:rPr>
              <a:t> </a:t>
            </a:r>
            <a:r>
              <a:rPr lang="en-US" sz="1000">
                <a:solidFill>
                  <a:srgbClr val="2F3651"/>
                </a:solidFill>
                <a:ea typeface="Times New Roman" panose="02020603050405020304" pitchFamily="18" charset="0"/>
                <a:cs typeface="Arial" panose="020B0604020202020204" pitchFamily="34" charset="0"/>
              </a:rPr>
              <a:t>die </a:t>
            </a:r>
            <a:r>
              <a:rPr lang="en-US" sz="1000" b="1" err="1">
                <a:solidFill>
                  <a:srgbClr val="2F3651"/>
                </a:solidFill>
                <a:ea typeface="Times New Roman" panose="02020603050405020304" pitchFamily="18" charset="0"/>
                <a:cs typeface="Arial" panose="020B0604020202020204" pitchFamily="34" charset="0"/>
              </a:rPr>
              <a:t>Untersuchung</a:t>
            </a:r>
            <a:r>
              <a:rPr lang="en-US" sz="1000" b="1">
                <a:solidFill>
                  <a:srgbClr val="2F3651"/>
                </a:solidFill>
                <a:ea typeface="Times New Roman" panose="02020603050405020304" pitchFamily="18" charset="0"/>
                <a:cs typeface="Arial" panose="020B0604020202020204" pitchFamily="34" charset="0"/>
              </a:rPr>
              <a:t> der Wahl </a:t>
            </a:r>
            <a:r>
              <a:rPr lang="en-US" sz="1000">
                <a:solidFill>
                  <a:srgbClr val="2F3651"/>
                </a:solidFill>
                <a:ea typeface="Times New Roman" panose="02020603050405020304" pitchFamily="18" charset="0"/>
                <a:cs typeface="Arial" panose="020B0604020202020204" pitchFamily="34" charset="0"/>
              </a:rPr>
              <a:t>ist</a:t>
            </a:r>
            <a:r>
              <a:rPr lang="en-US" sz="1000" baseline="30000">
                <a:solidFill>
                  <a:srgbClr val="2F3651"/>
                </a:solidFill>
                <a:ea typeface="DengXian Light" panose="02010600030101010101" pitchFamily="2" charset="-122"/>
                <a:cs typeface="Arial" panose="020B0604020202020204" pitchFamily="34" charset="0"/>
              </a:rPr>
              <a:t>2,3</a:t>
            </a:r>
            <a:endParaRPr lang="en-US" sz="1000" baseline="30000">
              <a:solidFill>
                <a:srgbClr val="2F3651"/>
              </a:solidFill>
              <a:cs typeface="Arial" panose="020B0604020202020204" pitchFamily="34" charset="0"/>
            </a:endParaRPr>
          </a:p>
        </p:txBody>
      </p:sp>
      <p:sp>
        <p:nvSpPr>
          <p:cNvPr id="68" name="TextBox 33">
            <a:extLst>
              <a:ext uri="{FF2B5EF4-FFF2-40B4-BE49-F238E27FC236}">
                <a16:creationId xmlns:a16="http://schemas.microsoft.com/office/drawing/2014/main" id="{A196929F-6BAB-C6F4-DCC1-DE6DE81D6DDB}"/>
              </a:ext>
            </a:extLst>
          </p:cNvPr>
          <p:cNvSpPr txBox="1"/>
          <p:nvPr/>
        </p:nvSpPr>
        <p:spPr>
          <a:xfrm>
            <a:off x="5827977" y="1890815"/>
            <a:ext cx="3263772" cy="553998"/>
          </a:xfrm>
          <a:prstGeom prst="rect">
            <a:avLst/>
          </a:prstGeom>
          <a:noFill/>
        </p:spPr>
        <p:txBody>
          <a:bodyPr wrap="square">
            <a:spAutoFit/>
          </a:bodyPr>
          <a:lstStyle/>
          <a:p>
            <a:pPr defTabSz="685800"/>
            <a:r>
              <a:rPr lang="en-US" sz="1000" err="1">
                <a:solidFill>
                  <a:srgbClr val="2F3651"/>
                </a:solidFill>
                <a:cs typeface="Arial" panose="020B0604020202020204" pitchFamily="34" charset="0"/>
              </a:rPr>
              <a:t>Residuales</a:t>
            </a:r>
            <a:r>
              <a:rPr lang="en-US" sz="1000">
                <a:solidFill>
                  <a:srgbClr val="2F3651"/>
                </a:solidFill>
                <a:cs typeface="Arial" panose="020B0604020202020204" pitchFamily="34" charset="0"/>
              </a:rPr>
              <a:t> C-</a:t>
            </a:r>
            <a:r>
              <a:rPr lang="en-US" sz="1000" err="1">
                <a:solidFill>
                  <a:srgbClr val="2F3651"/>
                </a:solidFill>
                <a:cs typeface="Arial" panose="020B0604020202020204" pitchFamily="34" charset="0"/>
              </a:rPr>
              <a:t>Peptid</a:t>
            </a:r>
            <a:r>
              <a:rPr lang="en-US" sz="1000">
                <a:solidFill>
                  <a:srgbClr val="2F3651"/>
                </a:solidFill>
                <a:cs typeface="Arial" panose="020B0604020202020204" pitchFamily="34" charset="0"/>
              </a:rPr>
              <a:t> </a:t>
            </a:r>
            <a:r>
              <a:rPr lang="en-US" sz="1000" err="1">
                <a:solidFill>
                  <a:srgbClr val="2F3651"/>
                </a:solidFill>
                <a:cs typeface="Arial" panose="020B0604020202020204" pitchFamily="34" charset="0"/>
              </a:rPr>
              <a:t>ist</a:t>
            </a:r>
            <a:r>
              <a:rPr lang="en-US" sz="1000">
                <a:solidFill>
                  <a:srgbClr val="2F3651"/>
                </a:solidFill>
                <a:cs typeface="Arial" panose="020B0604020202020204" pitchFamily="34" charset="0"/>
              </a:rPr>
              <a:t> </a:t>
            </a:r>
            <a:r>
              <a:rPr lang="en-US" sz="1000" err="1">
                <a:solidFill>
                  <a:srgbClr val="2F3651"/>
                </a:solidFill>
                <a:cs typeface="Arial" panose="020B0604020202020204" pitchFamily="34" charset="0"/>
              </a:rPr>
              <a:t>bei</a:t>
            </a:r>
            <a:r>
              <a:rPr lang="en-US" sz="1000">
                <a:solidFill>
                  <a:srgbClr val="2F3651"/>
                </a:solidFill>
                <a:cs typeface="Arial" panose="020B0604020202020204" pitchFamily="34" charset="0"/>
              </a:rPr>
              <a:t> T1D-Diagnose </a:t>
            </a:r>
            <a:r>
              <a:rPr lang="en-US" sz="1000" err="1">
                <a:solidFill>
                  <a:srgbClr val="2F3651"/>
                </a:solidFill>
                <a:cs typeface="Arial" panose="020B0604020202020204" pitchFamily="34" charset="0"/>
              </a:rPr>
              <a:t>im</a:t>
            </a:r>
            <a:r>
              <a:rPr lang="en-US" sz="1000">
                <a:solidFill>
                  <a:srgbClr val="2F3651"/>
                </a:solidFill>
                <a:cs typeface="Arial" panose="020B0604020202020204" pitchFamily="34" charset="0"/>
              </a:rPr>
              <a:t> </a:t>
            </a:r>
            <a:r>
              <a:rPr lang="en-US" sz="1000" err="1">
                <a:solidFill>
                  <a:srgbClr val="2F3651"/>
                </a:solidFill>
                <a:cs typeface="Arial" panose="020B0604020202020204" pitchFamily="34" charset="0"/>
              </a:rPr>
              <a:t>Erwachsenenalter</a:t>
            </a:r>
            <a:r>
              <a:rPr lang="en-US" sz="1000">
                <a:solidFill>
                  <a:srgbClr val="2F3651"/>
                </a:solidFill>
                <a:cs typeface="Arial" panose="020B0604020202020204" pitchFamily="34" charset="0"/>
              </a:rPr>
              <a:t> </a:t>
            </a:r>
            <a:r>
              <a:rPr lang="en-US" sz="1000" err="1">
                <a:solidFill>
                  <a:srgbClr val="2F3651"/>
                </a:solidFill>
                <a:cs typeface="Arial" panose="020B0604020202020204" pitchFamily="34" charset="0"/>
              </a:rPr>
              <a:t>häufiger</a:t>
            </a:r>
            <a:r>
              <a:rPr lang="en-US" sz="1000">
                <a:solidFill>
                  <a:srgbClr val="2F3651"/>
                </a:solidFill>
                <a:cs typeface="Arial" panose="020B0604020202020204" pitchFamily="34" charset="0"/>
              </a:rPr>
              <a:t> </a:t>
            </a:r>
            <a:r>
              <a:rPr lang="en-US" sz="1000" err="1">
                <a:solidFill>
                  <a:srgbClr val="2F3651"/>
                </a:solidFill>
                <a:cs typeface="Arial" panose="020B0604020202020204" pitchFamily="34" charset="0"/>
              </a:rPr>
              <a:t>nachweisbar</a:t>
            </a:r>
            <a:r>
              <a:rPr lang="en-US" sz="1000">
                <a:solidFill>
                  <a:srgbClr val="2F3651"/>
                </a:solidFill>
                <a:cs typeface="Arial" panose="020B0604020202020204" pitchFamily="34" charset="0"/>
              </a:rPr>
              <a:t> </a:t>
            </a:r>
            <a:r>
              <a:rPr lang="en-US" sz="1000" err="1">
                <a:solidFill>
                  <a:srgbClr val="2F3651"/>
                </a:solidFill>
                <a:cs typeface="Arial" panose="020B0604020202020204" pitchFamily="34" charset="0"/>
              </a:rPr>
              <a:t>als</a:t>
            </a:r>
            <a:r>
              <a:rPr lang="en-US" sz="1000">
                <a:solidFill>
                  <a:srgbClr val="2F3651"/>
                </a:solidFill>
                <a:cs typeface="Arial" panose="020B0604020202020204" pitchFamily="34" charset="0"/>
              </a:rPr>
              <a:t> </a:t>
            </a:r>
            <a:r>
              <a:rPr lang="en-US" sz="1000" err="1">
                <a:solidFill>
                  <a:srgbClr val="2F3651"/>
                </a:solidFill>
                <a:cs typeface="Arial" panose="020B0604020202020204" pitchFamily="34" charset="0"/>
              </a:rPr>
              <a:t>bei</a:t>
            </a:r>
            <a:r>
              <a:rPr lang="en-US" sz="1000">
                <a:solidFill>
                  <a:srgbClr val="2F3651"/>
                </a:solidFill>
                <a:cs typeface="Arial" panose="020B0604020202020204" pitchFamily="34" charset="0"/>
              </a:rPr>
              <a:t> Kindern</a:t>
            </a:r>
            <a:r>
              <a:rPr lang="en-US" sz="1000" baseline="30000">
                <a:solidFill>
                  <a:srgbClr val="2F3651"/>
                </a:solidFill>
                <a:cs typeface="Arial" panose="020B0604020202020204" pitchFamily="34" charset="0"/>
              </a:rPr>
              <a:t>1</a:t>
            </a:r>
          </a:p>
        </p:txBody>
      </p:sp>
      <p:sp>
        <p:nvSpPr>
          <p:cNvPr id="3" name="Textfeld 2">
            <a:extLst>
              <a:ext uri="{FF2B5EF4-FFF2-40B4-BE49-F238E27FC236}">
                <a16:creationId xmlns:a16="http://schemas.microsoft.com/office/drawing/2014/main" id="{F6559D3B-29D7-2EC3-160E-508DBA382F93}"/>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985262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1DD8EF-7C2A-2EA3-BED1-D1D89694ABF1}"/>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FABA109F-5C95-DD39-931C-39A69A81709F}"/>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Der AABBCC-Ansatz der ADA zur Unterscheidung von T1D anhand klinischer Schlüssel-Charakteristika</a:t>
            </a:r>
            <a:r>
              <a:rPr lang="de-DE" sz="2000" b="1" baseline="30000" dirty="0">
                <a:solidFill>
                  <a:srgbClr val="7030A0"/>
                </a:solidFill>
                <a:latin typeface="Verdana"/>
              </a:rPr>
              <a:t>1</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8" name="Footer Placeholder 4">
            <a:extLst>
              <a:ext uri="{FF2B5EF4-FFF2-40B4-BE49-F238E27FC236}">
                <a16:creationId xmlns:a16="http://schemas.microsoft.com/office/drawing/2014/main" id="{679A9550-E50C-C024-83B8-1C698CEC8404}"/>
              </a:ext>
            </a:extLst>
          </p:cNvPr>
          <p:cNvSpPr txBox="1"/>
          <p:nvPr/>
        </p:nvSpPr>
        <p:spPr>
          <a:xfrm>
            <a:off x="7567862" y="4682928"/>
            <a:ext cx="1407695" cy="435110"/>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ct val="0"/>
              </a:spcBef>
              <a:buClr>
                <a:srgbClr val="2198DD"/>
              </a:buClr>
              <a:buNone/>
              <a:defRPr/>
            </a:pPr>
            <a:r>
              <a:rPr lang="de-DE" sz="600" dirty="0">
                <a:solidFill>
                  <a:srgbClr val="404040"/>
                </a:solidFill>
                <a:latin typeface="+mn-lt"/>
                <a:ea typeface="Verdana"/>
                <a:cs typeface="Verdana"/>
              </a:rPr>
              <a:t>BMI: Body-Mass-Index; </a:t>
            </a:r>
          </a:p>
          <a:p>
            <a:pPr marL="0" lvl="0" indent="0" defTabSz="685783">
              <a:spcBef>
                <a:spcPct val="0"/>
              </a:spcBef>
              <a:buClr>
                <a:srgbClr val="2198DD"/>
              </a:buClr>
              <a:buNone/>
              <a:defRPr/>
            </a:pPr>
            <a:r>
              <a:rPr kumimoji="0" lang="de" sz="600" b="0" i="0" u="none" strike="noStrike" kern="1200" cap="none" spc="0" normalizeH="0" baseline="0" noProof="0" dirty="0">
                <a:ln>
                  <a:noFill/>
                </a:ln>
                <a:solidFill>
                  <a:srgbClr val="404040"/>
                </a:solidFill>
                <a:effectLst/>
                <a:uLnTx/>
                <a:uFillTx/>
                <a:latin typeface="+mn-lt"/>
                <a:ea typeface="Verdana"/>
                <a:cs typeface="Verdana"/>
              </a:rPr>
              <a:t>T1D: Typ-1-Diabetes.</a:t>
            </a:r>
          </a:p>
          <a:p>
            <a:pPr marL="0" lvl="0" indent="0" defTabSz="685783">
              <a:spcBef>
                <a:spcPct val="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e-DE" sz="600" dirty="0">
                <a:solidFill>
                  <a:srgbClr val="404040"/>
                </a:solidFill>
                <a:latin typeface="+mn-lt"/>
                <a:ea typeface="Verdana"/>
                <a:cs typeface="Verdana"/>
              </a:rPr>
              <a:t>American Diabetes </a:t>
            </a:r>
            <a:r>
              <a:rPr lang="de-DE" sz="600" dirty="0" err="1">
                <a:solidFill>
                  <a:srgbClr val="404040"/>
                </a:solidFill>
                <a:latin typeface="+mn-lt"/>
                <a:ea typeface="Verdana"/>
                <a:cs typeface="Verdana"/>
              </a:rPr>
              <a:t>Association</a:t>
            </a:r>
            <a:r>
              <a:rPr lang="de-DE" sz="600" dirty="0">
                <a:solidFill>
                  <a:srgbClr val="404040"/>
                </a:solidFill>
                <a:latin typeface="+mn-lt"/>
                <a:ea typeface="Verdana"/>
                <a:cs typeface="Verdana"/>
              </a:rPr>
              <a:t> Professional Practice Committee. </a:t>
            </a:r>
            <a:r>
              <a:rPr lang="de-DE" sz="600" i="1" dirty="0">
                <a:solidFill>
                  <a:srgbClr val="404040"/>
                </a:solidFill>
                <a:latin typeface="+mn-lt"/>
                <a:ea typeface="Verdana"/>
                <a:cs typeface="Verdana"/>
              </a:rPr>
              <a:t>Diabetes Care </a:t>
            </a:r>
            <a:r>
              <a:rPr lang="de-DE" sz="600" dirty="0">
                <a:solidFill>
                  <a:srgbClr val="404040"/>
                </a:solidFill>
                <a:latin typeface="+mn-lt"/>
                <a:ea typeface="Verdana"/>
                <a:cs typeface="Verdana"/>
              </a:rPr>
              <a:t>2026; 49 (</a:t>
            </a:r>
            <a:r>
              <a:rPr lang="de-DE" sz="600" dirty="0" err="1">
                <a:solidFill>
                  <a:srgbClr val="404040"/>
                </a:solidFill>
                <a:latin typeface="+mn-lt"/>
                <a:ea typeface="Verdana"/>
                <a:cs typeface="Verdana"/>
              </a:rPr>
              <a:t>Suppl</a:t>
            </a:r>
            <a:r>
              <a:rPr lang="de-DE" sz="600" dirty="0">
                <a:solidFill>
                  <a:srgbClr val="404040"/>
                </a:solidFill>
                <a:latin typeface="+mn-lt"/>
                <a:ea typeface="Verdana"/>
                <a:cs typeface="Verdana"/>
              </a:rPr>
              <a:t>. 1): S27–S49. </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pic>
        <p:nvPicPr>
          <p:cNvPr id="115" name="Grafik 114" descr="Ein Bild, das Text, Screenshot, Schrift, Zahl enthält.&#10;&#10;KI-generierte Inhalte können fehlerhaft sein.">
            <a:extLst>
              <a:ext uri="{FF2B5EF4-FFF2-40B4-BE49-F238E27FC236}">
                <a16:creationId xmlns:a16="http://schemas.microsoft.com/office/drawing/2014/main" id="{C5B4D90E-C22E-AEDC-7FBD-BD15DDE4CC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902" y="824448"/>
            <a:ext cx="6908503" cy="4265461"/>
          </a:xfrm>
          <a:prstGeom prst="rect">
            <a:avLst/>
          </a:prstGeom>
        </p:spPr>
      </p:pic>
      <p:sp>
        <p:nvSpPr>
          <p:cNvPr id="116" name="Rechteck 115">
            <a:extLst>
              <a:ext uri="{FF2B5EF4-FFF2-40B4-BE49-F238E27FC236}">
                <a16:creationId xmlns:a16="http://schemas.microsoft.com/office/drawing/2014/main" id="{2CE50944-D0DC-5537-E8BA-BC534EF60F70}"/>
              </a:ext>
            </a:extLst>
          </p:cNvPr>
          <p:cNvSpPr/>
          <p:nvPr/>
        </p:nvSpPr>
        <p:spPr>
          <a:xfrm>
            <a:off x="484901" y="824447"/>
            <a:ext cx="6908503" cy="4265461"/>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823181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1B26C-805C-3BD4-57C5-0AB316B5B557}"/>
            </a:ext>
          </a:extLst>
        </p:cNvPr>
        <p:cNvGrpSpPr/>
        <p:nvPr/>
      </p:nvGrpSpPr>
      <p:grpSpPr>
        <a:xfrm>
          <a:off x="0" y="0"/>
          <a:ext cx="0" cy="0"/>
          <a:chOff x="0" y="0"/>
          <a:chExt cx="0" cy="0"/>
        </a:xfrm>
      </p:grpSpPr>
      <p:sp>
        <p:nvSpPr>
          <p:cNvPr id="113" name="Rechteck: abgerundete Ecken 112">
            <a:extLst>
              <a:ext uri="{FF2B5EF4-FFF2-40B4-BE49-F238E27FC236}">
                <a16:creationId xmlns:a16="http://schemas.microsoft.com/office/drawing/2014/main" id="{BD7BA475-FA94-B4BA-D219-27D7361A38C9}"/>
              </a:ext>
            </a:extLst>
          </p:cNvPr>
          <p:cNvSpPr/>
          <p:nvPr/>
        </p:nvSpPr>
        <p:spPr>
          <a:xfrm>
            <a:off x="650123" y="4815722"/>
            <a:ext cx="988778" cy="152400"/>
          </a:xfrm>
          <a:prstGeom prst="roundRect">
            <a:avLst/>
          </a:prstGeom>
          <a:solidFill>
            <a:srgbClr val="F3E4D6"/>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06" name="Rechteck: abgerundete Ecken 105">
            <a:extLst>
              <a:ext uri="{FF2B5EF4-FFF2-40B4-BE49-F238E27FC236}">
                <a16:creationId xmlns:a16="http://schemas.microsoft.com/office/drawing/2014/main" id="{C06371C4-B0B1-D4A7-64C7-6E11B62FA9CB}"/>
              </a:ext>
            </a:extLst>
          </p:cNvPr>
          <p:cNvSpPr/>
          <p:nvPr/>
        </p:nvSpPr>
        <p:spPr>
          <a:xfrm>
            <a:off x="1830292" y="4491766"/>
            <a:ext cx="1480293" cy="341466"/>
          </a:xfrm>
          <a:prstGeom prst="roundRect">
            <a:avLst/>
          </a:prstGeom>
          <a:solidFill>
            <a:srgbClr val="DCEEF5"/>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05" name="Rechteck: abgerundete Ecken 104">
            <a:extLst>
              <a:ext uri="{FF2B5EF4-FFF2-40B4-BE49-F238E27FC236}">
                <a16:creationId xmlns:a16="http://schemas.microsoft.com/office/drawing/2014/main" id="{D8083425-D307-3E7D-FB20-1F78B535C7F8}"/>
              </a:ext>
            </a:extLst>
          </p:cNvPr>
          <p:cNvSpPr/>
          <p:nvPr/>
        </p:nvSpPr>
        <p:spPr>
          <a:xfrm>
            <a:off x="2116511" y="4157832"/>
            <a:ext cx="903081" cy="248889"/>
          </a:xfrm>
          <a:prstGeom prst="roundRect">
            <a:avLst/>
          </a:prstGeom>
          <a:solidFill>
            <a:srgbClr val="DCEEF5"/>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92" name="Rechteck: abgerundete Ecken 91">
            <a:extLst>
              <a:ext uri="{FF2B5EF4-FFF2-40B4-BE49-F238E27FC236}">
                <a16:creationId xmlns:a16="http://schemas.microsoft.com/office/drawing/2014/main" id="{C663A243-3FFA-7C47-B4AD-2B63FBF2D3CF}"/>
              </a:ext>
            </a:extLst>
          </p:cNvPr>
          <p:cNvSpPr/>
          <p:nvPr/>
        </p:nvSpPr>
        <p:spPr>
          <a:xfrm>
            <a:off x="2217465" y="3653871"/>
            <a:ext cx="698856" cy="341466"/>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91" name="Rechteck: abgerundete Ecken 90">
            <a:extLst>
              <a:ext uri="{FF2B5EF4-FFF2-40B4-BE49-F238E27FC236}">
                <a16:creationId xmlns:a16="http://schemas.microsoft.com/office/drawing/2014/main" id="{1B43A96D-E4FB-B458-3476-0643DFA5A009}"/>
              </a:ext>
            </a:extLst>
          </p:cNvPr>
          <p:cNvSpPr/>
          <p:nvPr/>
        </p:nvSpPr>
        <p:spPr>
          <a:xfrm>
            <a:off x="2957132" y="3652117"/>
            <a:ext cx="625176" cy="341466"/>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90" name="Rechteck: abgerundete Ecken 89">
            <a:extLst>
              <a:ext uri="{FF2B5EF4-FFF2-40B4-BE49-F238E27FC236}">
                <a16:creationId xmlns:a16="http://schemas.microsoft.com/office/drawing/2014/main" id="{606BE4C8-B192-1DE0-3406-C2C3F0CFDDA6}"/>
              </a:ext>
            </a:extLst>
          </p:cNvPr>
          <p:cNvSpPr/>
          <p:nvPr/>
        </p:nvSpPr>
        <p:spPr>
          <a:xfrm>
            <a:off x="1550892" y="3652117"/>
            <a:ext cx="625176" cy="341466"/>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86" name="Rechteck: abgerundete Ecken 85">
            <a:extLst>
              <a:ext uri="{FF2B5EF4-FFF2-40B4-BE49-F238E27FC236}">
                <a16:creationId xmlns:a16="http://schemas.microsoft.com/office/drawing/2014/main" id="{86EF3682-A4ED-BEC1-7B80-659122D7EC6D}"/>
              </a:ext>
            </a:extLst>
          </p:cNvPr>
          <p:cNvSpPr/>
          <p:nvPr/>
        </p:nvSpPr>
        <p:spPr>
          <a:xfrm>
            <a:off x="1919531" y="3176441"/>
            <a:ext cx="1298543" cy="248890"/>
          </a:xfrm>
          <a:prstGeom prst="roundRect">
            <a:avLst/>
          </a:prstGeom>
          <a:solidFill>
            <a:srgbClr val="DAFAD3"/>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84" name="Rechteck: abgerundete Ecken 83">
            <a:extLst>
              <a:ext uri="{FF2B5EF4-FFF2-40B4-BE49-F238E27FC236}">
                <a16:creationId xmlns:a16="http://schemas.microsoft.com/office/drawing/2014/main" id="{FBE95274-30C3-2C3A-B8D7-0BCBFDC6071E}"/>
              </a:ext>
            </a:extLst>
          </p:cNvPr>
          <p:cNvSpPr/>
          <p:nvPr/>
        </p:nvSpPr>
        <p:spPr>
          <a:xfrm>
            <a:off x="653388" y="3223495"/>
            <a:ext cx="988778" cy="152400"/>
          </a:xfrm>
          <a:prstGeom prst="roundRect">
            <a:avLst/>
          </a:prstGeom>
          <a:solidFill>
            <a:srgbClr val="F3E4D6"/>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55" name="Rechteck: abgerundete Ecken 54">
            <a:extLst>
              <a:ext uri="{FF2B5EF4-FFF2-40B4-BE49-F238E27FC236}">
                <a16:creationId xmlns:a16="http://schemas.microsoft.com/office/drawing/2014/main" id="{18A3BE7E-213A-12F8-06A3-DF7E5871B935}"/>
              </a:ext>
            </a:extLst>
          </p:cNvPr>
          <p:cNvSpPr/>
          <p:nvPr/>
        </p:nvSpPr>
        <p:spPr>
          <a:xfrm>
            <a:off x="1922034" y="2717545"/>
            <a:ext cx="1298543" cy="366190"/>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73" name="Rechteck: abgerundete Ecken 72">
            <a:extLst>
              <a:ext uri="{FF2B5EF4-FFF2-40B4-BE49-F238E27FC236}">
                <a16:creationId xmlns:a16="http://schemas.microsoft.com/office/drawing/2014/main" id="{8787A906-9D1A-5FAE-22B8-8C03E4865BA6}"/>
              </a:ext>
            </a:extLst>
          </p:cNvPr>
          <p:cNvSpPr/>
          <p:nvPr/>
        </p:nvSpPr>
        <p:spPr>
          <a:xfrm>
            <a:off x="693731" y="2717131"/>
            <a:ext cx="903081" cy="248889"/>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54" name="Rechteck: abgerundete Ecken 53">
            <a:extLst>
              <a:ext uri="{FF2B5EF4-FFF2-40B4-BE49-F238E27FC236}">
                <a16:creationId xmlns:a16="http://schemas.microsoft.com/office/drawing/2014/main" id="{FAAC5336-3289-7A24-C32E-F25368D81B0D}"/>
              </a:ext>
            </a:extLst>
          </p:cNvPr>
          <p:cNvSpPr/>
          <p:nvPr/>
        </p:nvSpPr>
        <p:spPr>
          <a:xfrm>
            <a:off x="744243" y="2309727"/>
            <a:ext cx="2376994" cy="248890"/>
          </a:xfrm>
          <a:prstGeom prst="roundRect">
            <a:avLst/>
          </a:prstGeom>
          <a:solidFill>
            <a:srgbClr val="DAFAD3"/>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53" name="Rechteck: abgerundete Ecken 52">
            <a:extLst>
              <a:ext uri="{FF2B5EF4-FFF2-40B4-BE49-F238E27FC236}">
                <a16:creationId xmlns:a16="http://schemas.microsoft.com/office/drawing/2014/main" id="{A05BA302-E89D-A439-5AFB-B5CCCF6D5ECD}"/>
              </a:ext>
            </a:extLst>
          </p:cNvPr>
          <p:cNvSpPr/>
          <p:nvPr/>
        </p:nvSpPr>
        <p:spPr>
          <a:xfrm>
            <a:off x="1481200" y="2085085"/>
            <a:ext cx="903081" cy="148107"/>
          </a:xfrm>
          <a:prstGeom prst="roundRect">
            <a:avLst/>
          </a:prstGeom>
          <a:solidFill>
            <a:srgbClr val="D2D2D0"/>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52" name="Rechteck: abgerundete Ecken 51">
            <a:extLst>
              <a:ext uri="{FF2B5EF4-FFF2-40B4-BE49-F238E27FC236}">
                <a16:creationId xmlns:a16="http://schemas.microsoft.com/office/drawing/2014/main" id="{D0CDCFBB-A73C-82DF-78AE-D74BCFC6A4CE}"/>
              </a:ext>
            </a:extLst>
          </p:cNvPr>
          <p:cNvSpPr/>
          <p:nvPr/>
        </p:nvSpPr>
        <p:spPr>
          <a:xfrm>
            <a:off x="915458" y="1089290"/>
            <a:ext cx="2041138" cy="934386"/>
          </a:xfrm>
          <a:prstGeom prst="roundRect">
            <a:avLst>
              <a:gd name="adj" fmla="val 10593"/>
            </a:avLst>
          </a:prstGeom>
          <a:solidFill>
            <a:srgbClr val="DCEEF5"/>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51" name="Rechteck: abgerundete Ecken 50">
            <a:extLst>
              <a:ext uri="{FF2B5EF4-FFF2-40B4-BE49-F238E27FC236}">
                <a16:creationId xmlns:a16="http://schemas.microsoft.com/office/drawing/2014/main" id="{81E70731-8E78-C55E-75F7-870B53D17249}"/>
              </a:ext>
            </a:extLst>
          </p:cNvPr>
          <p:cNvSpPr/>
          <p:nvPr/>
        </p:nvSpPr>
        <p:spPr>
          <a:xfrm>
            <a:off x="1022140" y="885602"/>
            <a:ext cx="1821958" cy="130051"/>
          </a:xfrm>
          <a:prstGeom prst="roundRect">
            <a:avLst/>
          </a:prstGeom>
          <a:solidFill>
            <a:srgbClr val="DCEEF5"/>
          </a:solidFill>
          <a:ln w="9525">
            <a:solidFill>
              <a:srgbClr val="9B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9" name="Textplatzhalter 9">
            <a:extLst>
              <a:ext uri="{FF2B5EF4-FFF2-40B4-BE49-F238E27FC236}">
                <a16:creationId xmlns:a16="http://schemas.microsoft.com/office/drawing/2014/main" id="{F70250B7-70D2-E37B-ECFB-0FA7C9B942E3}"/>
              </a:ext>
            </a:extLst>
          </p:cNvPr>
          <p:cNvSpPr txBox="1">
            <a:spLocks/>
          </p:cNvSpPr>
          <p:nvPr/>
        </p:nvSpPr>
        <p:spPr>
          <a:xfrm>
            <a:off x="314408" y="117554"/>
            <a:ext cx="8613873"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Klinische Empfehlungen zu T1D-Früherkennung und           -Differenzialdiagnose bei Erwachsenen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13" name="Footer Placeholder 4">
            <a:extLst>
              <a:ext uri="{FF2B5EF4-FFF2-40B4-BE49-F238E27FC236}">
                <a16:creationId xmlns:a16="http://schemas.microsoft.com/office/drawing/2014/main" id="{50627844-5607-9081-9D89-4F004672446D}"/>
              </a:ext>
            </a:extLst>
          </p:cNvPr>
          <p:cNvSpPr txBox="1">
            <a:spLocks/>
          </p:cNvSpPr>
          <p:nvPr/>
        </p:nvSpPr>
        <p:spPr>
          <a:xfrm>
            <a:off x="4080116" y="4628756"/>
            <a:ext cx="4740034" cy="35215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Abbildung modifiziert nach Wagner R 2026</a:t>
            </a:r>
            <a:r>
              <a:rPr kumimoji="0" lang="de-DE" sz="6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Verdana" panose="020B0604030504040204" pitchFamily="34" charset="0"/>
              </a:rPr>
              <a:t>1</a:t>
            </a:r>
            <a:r>
              <a:rPr kumimoji="0" lang="de-DE"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BMI: Body-Mass-Index; C-Peptid: </a:t>
            </a:r>
            <a:r>
              <a:rPr kumimoji="0" lang="de-DE"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connecting</a:t>
            </a:r>
            <a:r>
              <a:rPr kumimoji="0" lang="de-DE"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a:t>
            </a:r>
            <a:r>
              <a:rPr kumimoji="0" lang="de-DE" sz="600" b="0" i="0" u="none" strike="noStrike" kern="1200" cap="none" spc="0" normalizeH="0" baseline="0" noProof="0" dirty="0" err="1">
                <a:ln>
                  <a:noFill/>
                </a:ln>
                <a:solidFill>
                  <a:srgbClr val="404040"/>
                </a:solidFill>
                <a:effectLst/>
                <a:uLnTx/>
                <a:uFillTx/>
                <a:latin typeface="Verdana"/>
                <a:ea typeface="Verdana" panose="020B0604030504040204" pitchFamily="34" charset="0"/>
                <a:cs typeface="Verdana" panose="020B0604030504040204" pitchFamily="34" charset="0"/>
              </a:rPr>
              <a:t>peptide</a:t>
            </a:r>
            <a:r>
              <a:rPr kumimoji="0" lang="de-DE" sz="600" b="0" i="0" u="none" strike="noStrike" kern="1200" cap="none" spc="0" normalizeH="0" baseline="0" noProof="0" dirty="0">
                <a:ln>
                  <a:noFill/>
                </a:ln>
                <a:solidFill>
                  <a:srgbClr val="404040"/>
                </a:solidFill>
                <a:effectLst/>
                <a:uLnTx/>
                <a:uFillTx/>
                <a:latin typeface="Verdana"/>
                <a:ea typeface="Verdana" panose="020B0604030504040204" pitchFamily="34" charset="0"/>
                <a:cs typeface="Verdana" panose="020B0604030504040204" pitchFamily="34" charset="0"/>
              </a:rPr>
              <a:t>, Verbindungspeptid; CGR: C-Peptid/Glukose-Ratio; GADA: Glutaminsäure-Decarboxylase-Autoantikörper; GST: Glukagon-Stimulationstest; IA-2A: Insulinoma-assoziiertes Antigen 2-Autoantikörper; IAA: Insulin-Autoantikörper; MMTT: Mischmahlzeiten-Toleranztest; T1D: Typ-1-Diabetes; ZnT8A: Zink-Transporter 8-Autoantikörper. </a:t>
            </a:r>
            <a:endParaRPr kumimoji="0" lang="en-US"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endParaRPr>
          </a:p>
        </p:txBody>
      </p:sp>
      <p:sp>
        <p:nvSpPr>
          <p:cNvPr id="14" name="TextBox 3037">
            <a:extLst>
              <a:ext uri="{FF2B5EF4-FFF2-40B4-BE49-F238E27FC236}">
                <a16:creationId xmlns:a16="http://schemas.microsoft.com/office/drawing/2014/main" id="{6FE830AC-DC99-C241-8605-3F9662216A18}"/>
              </a:ext>
            </a:extLst>
          </p:cNvPr>
          <p:cNvSpPr txBox="1"/>
          <p:nvPr/>
        </p:nvSpPr>
        <p:spPr>
          <a:xfrm>
            <a:off x="4035972" y="4931783"/>
            <a:ext cx="4001625" cy="184666"/>
          </a:xfrm>
          <a:prstGeom prst="rect">
            <a:avLst/>
          </a:prstGeom>
          <a:noFill/>
        </p:spPr>
        <p:txBody>
          <a:bodyPr wrap="square" rtlCol="0" anchor="b">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Wagner R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Diabetes Res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Clin</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Pract</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kumimoji="0" lang="de-DE" sz="600" b="0" i="0" u="none" strike="noStrike" kern="1200" cap="none" spc="0" normalizeH="0" baseline="0" noProof="0" dirty="0">
                <a:ln>
                  <a:noFill/>
                </a:ln>
                <a:solidFill>
                  <a:srgbClr val="404040"/>
                </a:solidFill>
                <a:effectLst/>
                <a:uLnTx/>
                <a:uFillTx/>
                <a:latin typeface="Verdana"/>
                <a:ea typeface="+mn-ea"/>
                <a:cs typeface="+mn-cs"/>
              </a:rPr>
              <a:t>2026; 231: 113047.</a:t>
            </a:r>
          </a:p>
        </p:txBody>
      </p:sp>
      <p:sp>
        <p:nvSpPr>
          <p:cNvPr id="4" name="Textfeld 3">
            <a:extLst>
              <a:ext uri="{FF2B5EF4-FFF2-40B4-BE49-F238E27FC236}">
                <a16:creationId xmlns:a16="http://schemas.microsoft.com/office/drawing/2014/main" id="{AB1FB2DE-04A8-6681-ECC1-9A5F8A98809B}"/>
              </a:ext>
            </a:extLst>
          </p:cNvPr>
          <p:cNvSpPr txBox="1"/>
          <p:nvPr/>
        </p:nvSpPr>
        <p:spPr>
          <a:xfrm>
            <a:off x="1135165" y="906509"/>
            <a:ext cx="1615827" cy="92333"/>
          </a:xfrm>
          <a:prstGeom prst="rect">
            <a:avLst/>
          </a:prstGeom>
          <a:no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Erwachsener (≥ 18 Jahre) mit Verdacht auf T1D</a:t>
            </a:r>
          </a:p>
        </p:txBody>
      </p:sp>
      <p:sp>
        <p:nvSpPr>
          <p:cNvPr id="5" name="Textfeld 4">
            <a:extLst>
              <a:ext uri="{FF2B5EF4-FFF2-40B4-BE49-F238E27FC236}">
                <a16:creationId xmlns:a16="http://schemas.microsoft.com/office/drawing/2014/main" id="{1B887A20-778A-2BC4-87F4-47746E1EB836}"/>
              </a:ext>
            </a:extLst>
          </p:cNvPr>
          <p:cNvSpPr txBox="1"/>
          <p:nvPr/>
        </p:nvSpPr>
        <p:spPr>
          <a:xfrm>
            <a:off x="964897" y="1119097"/>
            <a:ext cx="1942261" cy="881460"/>
          </a:xfrm>
          <a:prstGeom prst="rect">
            <a:avLst/>
          </a:prstGeom>
          <a:noFill/>
        </p:spPr>
        <p:txBody>
          <a:bodyPr wrap="square" lIns="0" tIns="0" rIns="0" bIns="0" rtlCol="0" anchor="ctr">
            <a:spAutoFit/>
          </a:body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de-DE" sz="545"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Auf klinische Anzeichen achten</a:t>
            </a:r>
          </a:p>
          <a:p>
            <a:pPr marL="88900" marR="0" lvl="0" indent="-88900" algn="l" defTabSz="457200" rtl="0" eaLnBrk="1" fontAlgn="auto" latinLnBrk="0" hangingPunct="1">
              <a:lnSpc>
                <a:spcPct val="80000"/>
              </a:lnSpc>
              <a:spcBef>
                <a:spcPts val="0"/>
              </a:spcBef>
              <a:spcAft>
                <a:spcPts val="0"/>
              </a:spcAft>
              <a:buClrTx/>
              <a:buSzTx/>
              <a:buFont typeface="Arial" panose="020B0604020202020204" pitchFamily="34" charset="0"/>
              <a:buChar char="•"/>
              <a:tabLst/>
              <a:defRPr/>
            </a:pPr>
            <a:r>
              <a:rPr kumimoji="0" lang="de-DE" sz="545"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Alter </a:t>
            </a:r>
            <a:r>
              <a:rPr kumimoji="0" lang="de-DE" sz="545"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T1D kann in jedem Alter auftreten; Diagnose im frühen Erwachsenenalter lässt den Verdacht auf autoimmunen T1D aufkommen, aber ein höheres Alter schließt ihn nicht aus</a:t>
            </a:r>
          </a:p>
          <a:p>
            <a:pPr marL="88900" marR="0" lvl="0" indent="-88900" algn="l" defTabSz="457200" rtl="0" eaLnBrk="1" fontAlgn="auto" latinLnBrk="0" hangingPunct="1">
              <a:lnSpc>
                <a:spcPct val="80000"/>
              </a:lnSpc>
              <a:spcBef>
                <a:spcPts val="0"/>
              </a:spcBef>
              <a:spcAft>
                <a:spcPts val="0"/>
              </a:spcAft>
              <a:buClrTx/>
              <a:buSzTx/>
              <a:buFont typeface="Arial" panose="020B0604020202020204" pitchFamily="34" charset="0"/>
              <a:buChar char="•"/>
              <a:tabLst/>
              <a:defRPr/>
            </a:pPr>
            <a:r>
              <a:rPr kumimoji="0" lang="de-DE" sz="545"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Autoimmunität </a:t>
            </a:r>
            <a:r>
              <a:rPr kumimoji="0" lang="de-DE" sz="545"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eigene oder familiäre organ-spezifische Erkrankung</a:t>
            </a:r>
          </a:p>
          <a:p>
            <a:pPr marL="88900" marR="0" lvl="0" indent="-88900" algn="l" defTabSz="457200" rtl="0" eaLnBrk="1" fontAlgn="auto" latinLnBrk="0" hangingPunct="1">
              <a:lnSpc>
                <a:spcPct val="80000"/>
              </a:lnSpc>
              <a:spcBef>
                <a:spcPts val="0"/>
              </a:spcBef>
              <a:spcAft>
                <a:spcPts val="0"/>
              </a:spcAft>
              <a:buClrTx/>
              <a:buSzTx/>
              <a:buFont typeface="Arial" panose="020B0604020202020204" pitchFamily="34" charset="0"/>
              <a:buChar char="•"/>
              <a:tabLst/>
              <a:defRPr/>
            </a:pPr>
            <a:r>
              <a:rPr kumimoji="0" lang="de-DE" sz="545"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Körperbau </a:t>
            </a:r>
            <a:r>
              <a:rPr kumimoji="0" lang="de-DE" sz="545"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ungefähr BMI &lt; 25 kg/m², aber Übergewicht und Fettleibigkeit schließen Autoimmunität nicht aus</a:t>
            </a:r>
          </a:p>
          <a:p>
            <a:pPr marL="88900" marR="0" lvl="0" indent="-88900" algn="l" defTabSz="457200" rtl="0" eaLnBrk="1" fontAlgn="auto" latinLnBrk="0" hangingPunct="1">
              <a:lnSpc>
                <a:spcPct val="80000"/>
              </a:lnSpc>
              <a:spcBef>
                <a:spcPts val="0"/>
              </a:spcBef>
              <a:spcAft>
                <a:spcPts val="0"/>
              </a:spcAft>
              <a:buClrTx/>
              <a:buSzTx/>
              <a:buFont typeface="Arial" panose="020B0604020202020204" pitchFamily="34" charset="0"/>
              <a:buChar char="•"/>
              <a:tabLst/>
              <a:defRPr/>
            </a:pPr>
            <a:r>
              <a:rPr kumimoji="0" lang="de-DE" sz="545"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Hintergrund </a:t>
            </a:r>
            <a:r>
              <a:rPr kumimoji="0" lang="de-DE" sz="545"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Verwandte ersten Grades mit T1D</a:t>
            </a:r>
          </a:p>
          <a:p>
            <a:pPr marL="88900" marR="0" lvl="0" indent="-88900" algn="l" defTabSz="457200" rtl="0" eaLnBrk="1" fontAlgn="auto" latinLnBrk="0" hangingPunct="1">
              <a:lnSpc>
                <a:spcPct val="80000"/>
              </a:lnSpc>
              <a:spcBef>
                <a:spcPts val="0"/>
              </a:spcBef>
              <a:spcAft>
                <a:spcPts val="0"/>
              </a:spcAft>
              <a:buClrTx/>
              <a:buSzTx/>
              <a:buFont typeface="Arial" panose="020B0604020202020204" pitchFamily="34" charset="0"/>
              <a:buChar char="•"/>
              <a:tabLst/>
              <a:defRPr/>
            </a:pPr>
            <a:r>
              <a:rPr kumimoji="0" lang="de-DE" sz="545"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Kontrolle </a:t>
            </a:r>
            <a:r>
              <a:rPr kumimoji="0" lang="de-DE" sz="545"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a:t>
            </a:r>
            <a:r>
              <a:rPr kumimoji="0" lang="de-DE" sz="545" b="0"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Glykämieziele</a:t>
            </a:r>
            <a:r>
              <a:rPr kumimoji="0" lang="de-DE" sz="545"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werden unter Nicht-Insulin-Therapie nicht erreicht/DKA bei Diagnose</a:t>
            </a:r>
          </a:p>
          <a:p>
            <a:pPr marL="88900" marR="0" lvl="0" indent="-88900" algn="l" defTabSz="457200" rtl="0" eaLnBrk="1" fontAlgn="auto" latinLnBrk="0" hangingPunct="1">
              <a:lnSpc>
                <a:spcPct val="80000"/>
              </a:lnSpc>
              <a:spcBef>
                <a:spcPts val="0"/>
              </a:spcBef>
              <a:spcAft>
                <a:spcPts val="0"/>
              </a:spcAft>
              <a:buClrTx/>
              <a:buSzTx/>
              <a:buFont typeface="Arial" panose="020B0604020202020204" pitchFamily="34" charset="0"/>
              <a:buChar char="•"/>
              <a:tabLst/>
              <a:defRPr/>
            </a:pPr>
            <a:r>
              <a:rPr kumimoji="0" lang="de-DE" sz="545"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Komorbiditäten </a:t>
            </a:r>
            <a:r>
              <a:rPr kumimoji="0" lang="de-DE" sz="545" b="0"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Krebs und Immune-Checkpoint-Inhibitor-Therapie, zystische Fibrose, Pankreatitis</a:t>
            </a:r>
            <a:endParaRPr kumimoji="0" lang="de-DE" sz="545" b="1" i="0" u="none" strike="noStrike" kern="1200" cap="none" spc="0" normalizeH="0" baseline="0" noProof="0" dirty="0">
              <a:ln>
                <a:noFill/>
              </a:ln>
              <a:solidFill>
                <a:prstClr val="black"/>
              </a:solidFill>
              <a:effectLst/>
              <a:uLnTx/>
              <a:uFillTx/>
              <a:latin typeface="Abadi" panose="020B0604020104020204" pitchFamily="34" charset="0"/>
              <a:ea typeface="+mn-ea"/>
              <a:cs typeface="+mn-cs"/>
            </a:endParaRPr>
          </a:p>
        </p:txBody>
      </p:sp>
      <p:sp>
        <p:nvSpPr>
          <p:cNvPr id="6" name="Textfeld 5">
            <a:extLst>
              <a:ext uri="{FF2B5EF4-FFF2-40B4-BE49-F238E27FC236}">
                <a16:creationId xmlns:a16="http://schemas.microsoft.com/office/drawing/2014/main" id="{D8EEB830-6705-1DAF-5FB2-3AF8637FE67B}"/>
              </a:ext>
            </a:extLst>
          </p:cNvPr>
          <p:cNvSpPr txBox="1"/>
          <p:nvPr/>
        </p:nvSpPr>
        <p:spPr>
          <a:xfrm>
            <a:off x="1514486" y="2114507"/>
            <a:ext cx="831959" cy="92333"/>
          </a:xfrm>
          <a:prstGeom prst="rect">
            <a:avLst/>
          </a:prstGeom>
          <a:noFill/>
        </p:spPr>
        <p:txBody>
          <a:bodyPr wrap="none" lIns="0" tIns="0" rIns="0" bIns="0" rtlCol="0" anchor="ctr">
            <a:spAutoFit/>
          </a:bodyPr>
          <a:lstStyle/>
          <a:p>
            <a:pPr marL="88900" marR="0" lvl="0" indent="-88900" algn="ctr"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1 klinischer Hinweis</a:t>
            </a:r>
          </a:p>
        </p:txBody>
      </p:sp>
      <p:sp>
        <p:nvSpPr>
          <p:cNvPr id="7" name="Textfeld 6">
            <a:extLst>
              <a:ext uri="{FF2B5EF4-FFF2-40B4-BE49-F238E27FC236}">
                <a16:creationId xmlns:a16="http://schemas.microsoft.com/office/drawing/2014/main" id="{D386077D-33A0-09AA-9E61-C05E31A5E5A9}"/>
              </a:ext>
            </a:extLst>
          </p:cNvPr>
          <p:cNvSpPr txBox="1"/>
          <p:nvPr/>
        </p:nvSpPr>
        <p:spPr>
          <a:xfrm>
            <a:off x="807622" y="2336636"/>
            <a:ext cx="2244204" cy="184666"/>
          </a:xfrm>
          <a:prstGeom prst="rect">
            <a:avLst/>
          </a:prstGeom>
          <a:no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Messen Sie mindestens GADA plus einen zusätzlichen Antikörper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(IA-2A, ZnT8A oder, bei insulin-naiven Erwachsenen, IAA)</a:t>
            </a:r>
          </a:p>
        </p:txBody>
      </p:sp>
      <p:sp>
        <p:nvSpPr>
          <p:cNvPr id="8" name="Textfeld 7">
            <a:extLst>
              <a:ext uri="{FF2B5EF4-FFF2-40B4-BE49-F238E27FC236}">
                <a16:creationId xmlns:a16="http://schemas.microsoft.com/office/drawing/2014/main" id="{9D85B70B-8BD1-6BAB-9219-7C33530FE86B}"/>
              </a:ext>
            </a:extLst>
          </p:cNvPr>
          <p:cNvSpPr txBox="1"/>
          <p:nvPr/>
        </p:nvSpPr>
        <p:spPr>
          <a:xfrm>
            <a:off x="718955" y="2746216"/>
            <a:ext cx="851114" cy="184666"/>
          </a:xfrm>
          <a:prstGeom prst="rect">
            <a:avLst/>
          </a:prstGeom>
          <a:noFill/>
        </p:spPr>
        <p:txBody>
          <a:bodyPr wrap="square" lIns="0" tIns="0" rIns="0" bIns="0" rtlCol="0" anchor="ctr">
            <a:spAutoFit/>
          </a:bodyPr>
          <a:lstStyle/>
          <a:p>
            <a:pPr marL="88900" marR="0" lvl="0" indent="-88900" algn="ctr"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2 </a:t>
            </a:r>
            <a:r>
              <a:rPr kumimoji="0" lang="de-DE" sz="600" b="1"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IAk</a:t>
            </a: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 mit hohem/ niedrigem Titer</a:t>
            </a:r>
          </a:p>
        </p:txBody>
      </p:sp>
      <p:sp>
        <p:nvSpPr>
          <p:cNvPr id="10" name="Textfeld 9">
            <a:extLst>
              <a:ext uri="{FF2B5EF4-FFF2-40B4-BE49-F238E27FC236}">
                <a16:creationId xmlns:a16="http://schemas.microsoft.com/office/drawing/2014/main" id="{1FAE8F3F-6888-AFC2-6518-4C86769E5788}"/>
              </a:ext>
            </a:extLst>
          </p:cNvPr>
          <p:cNvSpPr txBox="1"/>
          <p:nvPr/>
        </p:nvSpPr>
        <p:spPr>
          <a:xfrm>
            <a:off x="1998003" y="2761768"/>
            <a:ext cx="1157485" cy="296748"/>
          </a:xfrm>
          <a:prstGeom prst="rect">
            <a:avLst/>
          </a:prstGeom>
          <a:noFill/>
        </p:spPr>
        <p:txBody>
          <a:bodyPr wrap="square" lIns="0" tIns="0" rIns="0" bIns="0" rtlCol="0" anchor="ctr">
            <a:spAutoFit/>
          </a:bodyPr>
          <a:lstStyle/>
          <a:p>
            <a:pPr marL="88900" marR="0" lvl="0" indent="-88900" algn="l" defTabSz="457200" rtl="0" eaLnBrk="1" fontAlgn="auto" latinLnBrk="0" hangingPunct="1">
              <a:lnSpc>
                <a:spcPct val="8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IAk</a:t>
            </a: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-negativ, aber klinischer Verdacht bleibt bestehen</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oder</a:t>
            </a:r>
          </a:p>
          <a:p>
            <a:pPr marL="88900" marR="0" lvl="0" indent="-88900" algn="l" defTabSz="457200" rtl="0" eaLnBrk="1" fontAlgn="auto" latinLnBrk="0" hangingPunct="1">
              <a:lnSpc>
                <a:spcPct val="8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Nur GADA mit niedrigem Titer</a:t>
            </a:r>
          </a:p>
        </p:txBody>
      </p:sp>
      <p:sp>
        <p:nvSpPr>
          <p:cNvPr id="12" name="Textfeld 11">
            <a:extLst>
              <a:ext uri="{FF2B5EF4-FFF2-40B4-BE49-F238E27FC236}">
                <a16:creationId xmlns:a16="http://schemas.microsoft.com/office/drawing/2014/main" id="{64C0A86C-7F7B-D996-E435-79DC1C877474}"/>
              </a:ext>
            </a:extLst>
          </p:cNvPr>
          <p:cNvSpPr txBox="1"/>
          <p:nvPr/>
        </p:nvSpPr>
        <p:spPr>
          <a:xfrm>
            <a:off x="710157" y="3248414"/>
            <a:ext cx="875240" cy="92333"/>
          </a:xfrm>
          <a:prstGeom prst="rect">
            <a:avLst/>
          </a:prstGeom>
          <a:no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Bestätigt Typ-1-Diabetes</a:t>
            </a:r>
          </a:p>
        </p:txBody>
      </p:sp>
      <p:sp>
        <p:nvSpPr>
          <p:cNvPr id="17" name="Textfeld 16">
            <a:extLst>
              <a:ext uri="{FF2B5EF4-FFF2-40B4-BE49-F238E27FC236}">
                <a16:creationId xmlns:a16="http://schemas.microsoft.com/office/drawing/2014/main" id="{B27D105E-8393-7B7C-D840-409D23FFCCA0}"/>
              </a:ext>
            </a:extLst>
          </p:cNvPr>
          <p:cNvSpPr txBox="1"/>
          <p:nvPr/>
        </p:nvSpPr>
        <p:spPr>
          <a:xfrm>
            <a:off x="1966472" y="3208554"/>
            <a:ext cx="1199813" cy="184666"/>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Nüchtern- oder Zufalls-C-Peptid mit Glukose bestimmen</a:t>
            </a:r>
          </a:p>
        </p:txBody>
      </p:sp>
      <p:sp>
        <p:nvSpPr>
          <p:cNvPr id="36" name="Textfeld 35">
            <a:extLst>
              <a:ext uri="{FF2B5EF4-FFF2-40B4-BE49-F238E27FC236}">
                <a16:creationId xmlns:a16="http://schemas.microsoft.com/office/drawing/2014/main" id="{AB8EEF9D-20C3-807E-1198-0DDE09C07ED6}"/>
              </a:ext>
            </a:extLst>
          </p:cNvPr>
          <p:cNvSpPr txBox="1"/>
          <p:nvPr/>
        </p:nvSpPr>
        <p:spPr>
          <a:xfrm>
            <a:off x="1585397" y="3674422"/>
            <a:ext cx="552407" cy="296748"/>
          </a:xfrm>
          <a:prstGeom prst="rect">
            <a:avLst/>
          </a:prstGeom>
          <a:noFill/>
        </p:spPr>
        <p:txBody>
          <a:bodyPr wrap="square" lIns="0" tIns="0" rIns="0" bIns="0" rtlCol="0" anchor="ctr">
            <a:spAutoFit/>
          </a:bodyPr>
          <a:lstStyle/>
          <a:p>
            <a:pPr marL="88900" marR="0" lvl="0" indent="-88900" algn="l" defTabSz="457200" rtl="0" eaLnBrk="1" fontAlgn="auto" latinLnBrk="0" hangingPunct="1">
              <a:lnSpc>
                <a:spcPct val="8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&lt; 0,2 </a:t>
            </a:r>
            <a:r>
              <a:rPr kumimoji="0" lang="de-DE" sz="600" b="1"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nmol</a:t>
            </a: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/l</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oder</a:t>
            </a:r>
          </a:p>
          <a:p>
            <a:pPr marL="88900" marR="0" lvl="0" indent="-88900" algn="l" defTabSz="457200" rtl="0" eaLnBrk="1" fontAlgn="auto" latinLnBrk="0" hangingPunct="1">
              <a:lnSpc>
                <a:spcPct val="8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CGR &lt; 0,008 </a:t>
            </a:r>
            <a:r>
              <a:rPr kumimoji="0" lang="de-DE" sz="600" b="1"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nmol</a:t>
            </a: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/mmol </a:t>
            </a:r>
          </a:p>
        </p:txBody>
      </p:sp>
      <p:sp>
        <p:nvSpPr>
          <p:cNvPr id="46" name="Textfeld 45">
            <a:extLst>
              <a:ext uri="{FF2B5EF4-FFF2-40B4-BE49-F238E27FC236}">
                <a16:creationId xmlns:a16="http://schemas.microsoft.com/office/drawing/2014/main" id="{67B44409-7705-C0BB-BBCD-775FD568C0C6}"/>
              </a:ext>
            </a:extLst>
          </p:cNvPr>
          <p:cNvSpPr txBox="1"/>
          <p:nvPr/>
        </p:nvSpPr>
        <p:spPr>
          <a:xfrm>
            <a:off x="2989090" y="3675626"/>
            <a:ext cx="552407" cy="296748"/>
          </a:xfrm>
          <a:prstGeom prst="rect">
            <a:avLst/>
          </a:prstGeom>
          <a:noFill/>
        </p:spPr>
        <p:txBody>
          <a:bodyPr wrap="square" lIns="0" tIns="0" rIns="0" bIns="0" rtlCol="0" anchor="ctr">
            <a:spAutoFit/>
          </a:bodyPr>
          <a:lstStyle/>
          <a:p>
            <a:pPr marL="88900" marR="0" lvl="0" indent="-88900" algn="l" defTabSz="457200" rtl="0" eaLnBrk="1" fontAlgn="auto" latinLnBrk="0" hangingPunct="1">
              <a:lnSpc>
                <a:spcPct val="8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&gt; 0,6 </a:t>
            </a:r>
            <a:r>
              <a:rPr kumimoji="0" lang="de-DE" sz="600" b="1"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nmol</a:t>
            </a: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/l</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oder</a:t>
            </a:r>
          </a:p>
          <a:p>
            <a:pPr marL="88900" marR="0" lvl="0" indent="-88900" algn="l" defTabSz="457200" rtl="0" eaLnBrk="1" fontAlgn="auto" latinLnBrk="0" hangingPunct="1">
              <a:lnSpc>
                <a:spcPct val="8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CGR &gt; 0,012 </a:t>
            </a:r>
            <a:r>
              <a:rPr kumimoji="0" lang="de-DE" sz="600" b="1"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nmol</a:t>
            </a: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/mmol </a:t>
            </a:r>
          </a:p>
        </p:txBody>
      </p:sp>
      <p:sp>
        <p:nvSpPr>
          <p:cNvPr id="47" name="Textfeld 46">
            <a:extLst>
              <a:ext uri="{FF2B5EF4-FFF2-40B4-BE49-F238E27FC236}">
                <a16:creationId xmlns:a16="http://schemas.microsoft.com/office/drawing/2014/main" id="{7DD72541-A4D5-E3F1-9990-C0107067F8E1}"/>
              </a:ext>
            </a:extLst>
          </p:cNvPr>
          <p:cNvSpPr txBox="1"/>
          <p:nvPr/>
        </p:nvSpPr>
        <p:spPr>
          <a:xfrm>
            <a:off x="2249423" y="3679186"/>
            <a:ext cx="640660" cy="296748"/>
          </a:xfrm>
          <a:prstGeom prst="rect">
            <a:avLst/>
          </a:prstGeom>
          <a:noFill/>
        </p:spPr>
        <p:txBody>
          <a:bodyPr wrap="square" lIns="0" tIns="0" rIns="0" bIns="0" rtlCol="0" anchor="ctr">
            <a:spAutoFit/>
          </a:bodyPr>
          <a:lstStyle/>
          <a:p>
            <a:pPr marL="88900" marR="0" lvl="0" indent="-88900" algn="l" defTabSz="457200" rtl="0" eaLnBrk="1" fontAlgn="auto" latinLnBrk="0" hangingPunct="1">
              <a:lnSpc>
                <a:spcPct val="8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0,2-0,6 </a:t>
            </a:r>
            <a:r>
              <a:rPr kumimoji="0" lang="de-DE" sz="600" b="1"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nmol</a:t>
            </a: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/l</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oder</a:t>
            </a:r>
          </a:p>
          <a:p>
            <a:pPr marL="88900" marR="0" lvl="0" indent="-88900" algn="l" defTabSz="457200" rtl="0" eaLnBrk="1" fontAlgn="auto" latinLnBrk="0" hangingPunct="1">
              <a:lnSpc>
                <a:spcPct val="80000"/>
              </a:lnSpc>
              <a:spcBef>
                <a:spcPts val="0"/>
              </a:spcBef>
              <a:spcAft>
                <a:spcPts val="0"/>
              </a:spcAft>
              <a:buClrTx/>
              <a:buSzTx/>
              <a:buFont typeface="Wingdings" panose="05000000000000000000" pitchFamily="2" charset="2"/>
              <a:buChar char="Ø"/>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CGR 0,00-0,012 </a:t>
            </a:r>
            <a:r>
              <a:rPr kumimoji="0" lang="de-DE" sz="600" b="1" i="0" u="none" strike="noStrike" kern="1200" cap="none" spc="0" normalizeH="0" baseline="0" noProof="0" dirty="0" err="1">
                <a:ln>
                  <a:noFill/>
                </a:ln>
                <a:solidFill>
                  <a:prstClr val="black"/>
                </a:solidFill>
                <a:effectLst/>
                <a:uLnTx/>
                <a:uFillTx/>
                <a:latin typeface="Abadi" panose="020B0604020104020204" pitchFamily="34" charset="0"/>
                <a:ea typeface="+mn-ea"/>
                <a:cs typeface="+mn-cs"/>
              </a:rPr>
              <a:t>nmol</a:t>
            </a: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/mmol </a:t>
            </a:r>
          </a:p>
        </p:txBody>
      </p:sp>
      <p:sp>
        <p:nvSpPr>
          <p:cNvPr id="48" name="Textfeld 47">
            <a:extLst>
              <a:ext uri="{FF2B5EF4-FFF2-40B4-BE49-F238E27FC236}">
                <a16:creationId xmlns:a16="http://schemas.microsoft.com/office/drawing/2014/main" id="{ED0D7B62-22E5-B2DD-CAB6-9FEF8653D3D8}"/>
              </a:ext>
            </a:extLst>
          </p:cNvPr>
          <p:cNvSpPr txBox="1"/>
          <p:nvPr/>
        </p:nvSpPr>
        <p:spPr>
          <a:xfrm>
            <a:off x="2219623" y="4192005"/>
            <a:ext cx="684247" cy="184666"/>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Testwiederholung</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nach 6-12 Monaten</a:t>
            </a:r>
          </a:p>
        </p:txBody>
      </p:sp>
      <p:sp>
        <p:nvSpPr>
          <p:cNvPr id="49" name="Textfeld 48">
            <a:extLst>
              <a:ext uri="{FF2B5EF4-FFF2-40B4-BE49-F238E27FC236}">
                <a16:creationId xmlns:a16="http://schemas.microsoft.com/office/drawing/2014/main" id="{AC98C815-39B9-4660-81B9-ED44E5FCABF5}"/>
              </a:ext>
            </a:extLst>
          </p:cNvPr>
          <p:cNvSpPr txBox="1"/>
          <p:nvPr/>
        </p:nvSpPr>
        <p:spPr>
          <a:xfrm>
            <a:off x="1888095" y="4524000"/>
            <a:ext cx="1345094" cy="276999"/>
          </a:xfrm>
          <a:prstGeom prst="rect">
            <a:avLst/>
          </a:prstGeom>
          <a:noFill/>
        </p:spPr>
        <p:txBody>
          <a:bodyPr wrap="squar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Bei anhaltender Unsicherheit auf individuelle Diagnostik zurückgreifen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(polygener Risiko-Score, MMTT, GST) </a:t>
            </a:r>
          </a:p>
        </p:txBody>
      </p:sp>
      <p:sp>
        <p:nvSpPr>
          <p:cNvPr id="50" name="Textfeld 49">
            <a:extLst>
              <a:ext uri="{FF2B5EF4-FFF2-40B4-BE49-F238E27FC236}">
                <a16:creationId xmlns:a16="http://schemas.microsoft.com/office/drawing/2014/main" id="{C036A4A8-DB8B-44B5-1A36-3365A8555DAB}"/>
              </a:ext>
            </a:extLst>
          </p:cNvPr>
          <p:cNvSpPr txBox="1"/>
          <p:nvPr/>
        </p:nvSpPr>
        <p:spPr>
          <a:xfrm>
            <a:off x="697274" y="4845756"/>
            <a:ext cx="894477" cy="92333"/>
          </a:xfrm>
          <a:prstGeom prst="rect">
            <a:avLst/>
          </a:prstGeom>
          <a:noFill/>
        </p:spPr>
        <p:txBody>
          <a:bodyPr wrap="none" lIns="0" tIns="0" rIns="0" bIns="0"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prstClr val="black"/>
                </a:solidFill>
                <a:effectLst/>
                <a:uLnTx/>
                <a:uFillTx/>
                <a:latin typeface="Abadi" panose="020B0604020104020204" pitchFamily="34" charset="0"/>
                <a:ea typeface="+mn-ea"/>
                <a:cs typeface="+mn-cs"/>
              </a:rPr>
              <a:t>Bestätigt Typ-2-Diabetes</a:t>
            </a:r>
          </a:p>
        </p:txBody>
      </p:sp>
      <p:cxnSp>
        <p:nvCxnSpPr>
          <p:cNvPr id="57" name="Gerade Verbindung mit Pfeil 56">
            <a:extLst>
              <a:ext uri="{FF2B5EF4-FFF2-40B4-BE49-F238E27FC236}">
                <a16:creationId xmlns:a16="http://schemas.microsoft.com/office/drawing/2014/main" id="{2E0F49D5-FCD6-646E-A25B-E023A3FFE8C1}"/>
              </a:ext>
            </a:extLst>
          </p:cNvPr>
          <p:cNvCxnSpPr>
            <a:cxnSpLocks/>
            <a:stCxn id="51" idx="2"/>
            <a:endCxn id="52" idx="0"/>
          </p:cNvCxnSpPr>
          <p:nvPr/>
        </p:nvCxnSpPr>
        <p:spPr>
          <a:xfrm>
            <a:off x="1933119" y="1015653"/>
            <a:ext cx="2908" cy="73637"/>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60" name="Gerade Verbindung mit Pfeil 59">
            <a:extLst>
              <a:ext uri="{FF2B5EF4-FFF2-40B4-BE49-F238E27FC236}">
                <a16:creationId xmlns:a16="http://schemas.microsoft.com/office/drawing/2014/main" id="{380A3AA0-03C4-03F5-9DA7-0041E748CB73}"/>
              </a:ext>
            </a:extLst>
          </p:cNvPr>
          <p:cNvCxnSpPr>
            <a:cxnSpLocks/>
            <a:stCxn id="52" idx="2"/>
            <a:endCxn id="53" idx="0"/>
          </p:cNvCxnSpPr>
          <p:nvPr/>
        </p:nvCxnSpPr>
        <p:spPr>
          <a:xfrm flipH="1">
            <a:off x="1932741" y="2023676"/>
            <a:ext cx="3286" cy="61409"/>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64" name="Gerade Verbindung mit Pfeil 63">
            <a:extLst>
              <a:ext uri="{FF2B5EF4-FFF2-40B4-BE49-F238E27FC236}">
                <a16:creationId xmlns:a16="http://schemas.microsoft.com/office/drawing/2014/main" id="{10FF9DDB-EF37-2DFB-BACC-4F959A840BCE}"/>
              </a:ext>
            </a:extLst>
          </p:cNvPr>
          <p:cNvCxnSpPr>
            <a:cxnSpLocks/>
            <a:stCxn id="53" idx="2"/>
            <a:endCxn id="54" idx="0"/>
          </p:cNvCxnSpPr>
          <p:nvPr/>
        </p:nvCxnSpPr>
        <p:spPr>
          <a:xfrm flipH="1">
            <a:off x="1932740" y="2233192"/>
            <a:ext cx="1" cy="76535"/>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67" name="Gerade Verbindung mit Pfeil 66">
            <a:extLst>
              <a:ext uri="{FF2B5EF4-FFF2-40B4-BE49-F238E27FC236}">
                <a16:creationId xmlns:a16="http://schemas.microsoft.com/office/drawing/2014/main" id="{A410F0AF-CB00-2659-98A5-D8C7A627B752}"/>
              </a:ext>
            </a:extLst>
          </p:cNvPr>
          <p:cNvCxnSpPr>
            <a:cxnSpLocks/>
            <a:stCxn id="54" idx="2"/>
            <a:endCxn id="73" idx="0"/>
          </p:cNvCxnSpPr>
          <p:nvPr/>
        </p:nvCxnSpPr>
        <p:spPr>
          <a:xfrm flipH="1">
            <a:off x="1145272" y="2558617"/>
            <a:ext cx="787468" cy="158514"/>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70" name="Gerade Verbindung mit Pfeil 69">
            <a:extLst>
              <a:ext uri="{FF2B5EF4-FFF2-40B4-BE49-F238E27FC236}">
                <a16:creationId xmlns:a16="http://schemas.microsoft.com/office/drawing/2014/main" id="{AE9CA9FD-5B26-ADEB-8865-17BC9D89A0FB}"/>
              </a:ext>
            </a:extLst>
          </p:cNvPr>
          <p:cNvCxnSpPr>
            <a:cxnSpLocks/>
            <a:stCxn id="54" idx="2"/>
            <a:endCxn id="55" idx="0"/>
          </p:cNvCxnSpPr>
          <p:nvPr/>
        </p:nvCxnSpPr>
        <p:spPr>
          <a:xfrm>
            <a:off x="1932740" y="2558617"/>
            <a:ext cx="638566" cy="158928"/>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81" name="Gerade Verbindung mit Pfeil 80">
            <a:extLst>
              <a:ext uri="{FF2B5EF4-FFF2-40B4-BE49-F238E27FC236}">
                <a16:creationId xmlns:a16="http://schemas.microsoft.com/office/drawing/2014/main" id="{8244B9D9-FA31-200B-9A15-49BD0F2E9B6C}"/>
              </a:ext>
            </a:extLst>
          </p:cNvPr>
          <p:cNvCxnSpPr>
            <a:cxnSpLocks/>
            <a:stCxn id="73" idx="2"/>
            <a:endCxn id="84" idx="0"/>
          </p:cNvCxnSpPr>
          <p:nvPr/>
        </p:nvCxnSpPr>
        <p:spPr>
          <a:xfrm>
            <a:off x="1145272" y="2966020"/>
            <a:ext cx="2505" cy="257475"/>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87" name="Gerade Verbindung mit Pfeil 86">
            <a:extLst>
              <a:ext uri="{FF2B5EF4-FFF2-40B4-BE49-F238E27FC236}">
                <a16:creationId xmlns:a16="http://schemas.microsoft.com/office/drawing/2014/main" id="{3E351B4E-F9F3-5ABA-DC65-A370534CBA0C}"/>
              </a:ext>
            </a:extLst>
          </p:cNvPr>
          <p:cNvCxnSpPr>
            <a:cxnSpLocks/>
            <a:stCxn id="55" idx="2"/>
            <a:endCxn id="86" idx="0"/>
          </p:cNvCxnSpPr>
          <p:nvPr/>
        </p:nvCxnSpPr>
        <p:spPr>
          <a:xfrm flipH="1">
            <a:off x="2568803" y="3083735"/>
            <a:ext cx="2503" cy="92706"/>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93" name="Gerade Verbindung mit Pfeil 92">
            <a:extLst>
              <a:ext uri="{FF2B5EF4-FFF2-40B4-BE49-F238E27FC236}">
                <a16:creationId xmlns:a16="http://schemas.microsoft.com/office/drawing/2014/main" id="{4E22BECB-7EDE-858A-4E3D-A51E9E1E47CC}"/>
              </a:ext>
            </a:extLst>
          </p:cNvPr>
          <p:cNvCxnSpPr>
            <a:cxnSpLocks/>
            <a:stCxn id="86" idx="2"/>
            <a:endCxn id="92" idx="0"/>
          </p:cNvCxnSpPr>
          <p:nvPr/>
        </p:nvCxnSpPr>
        <p:spPr>
          <a:xfrm flipH="1">
            <a:off x="2566893" y="3425331"/>
            <a:ext cx="1910" cy="228540"/>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99" name="Gerade Verbindung mit Pfeil 98">
            <a:extLst>
              <a:ext uri="{FF2B5EF4-FFF2-40B4-BE49-F238E27FC236}">
                <a16:creationId xmlns:a16="http://schemas.microsoft.com/office/drawing/2014/main" id="{06CB7317-9450-F6ED-ACC4-1073A979F080}"/>
              </a:ext>
            </a:extLst>
          </p:cNvPr>
          <p:cNvCxnSpPr>
            <a:cxnSpLocks/>
            <a:stCxn id="86" idx="2"/>
            <a:endCxn id="91" idx="0"/>
          </p:cNvCxnSpPr>
          <p:nvPr/>
        </p:nvCxnSpPr>
        <p:spPr>
          <a:xfrm>
            <a:off x="2568803" y="3425331"/>
            <a:ext cx="700917" cy="226786"/>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02" name="Gerade Verbindung mit Pfeil 101">
            <a:extLst>
              <a:ext uri="{FF2B5EF4-FFF2-40B4-BE49-F238E27FC236}">
                <a16:creationId xmlns:a16="http://schemas.microsoft.com/office/drawing/2014/main" id="{543CE45F-BC41-BF7A-536D-A42E65B547E9}"/>
              </a:ext>
            </a:extLst>
          </p:cNvPr>
          <p:cNvCxnSpPr>
            <a:cxnSpLocks/>
            <a:stCxn id="86" idx="2"/>
            <a:endCxn id="90" idx="0"/>
          </p:cNvCxnSpPr>
          <p:nvPr/>
        </p:nvCxnSpPr>
        <p:spPr>
          <a:xfrm flipH="1">
            <a:off x="1863480" y="3425331"/>
            <a:ext cx="705323" cy="226786"/>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07" name="Gerade Verbindung mit Pfeil 106">
            <a:extLst>
              <a:ext uri="{FF2B5EF4-FFF2-40B4-BE49-F238E27FC236}">
                <a16:creationId xmlns:a16="http://schemas.microsoft.com/office/drawing/2014/main" id="{D673233F-0BCF-ACC2-9EFB-B256B1944C08}"/>
              </a:ext>
            </a:extLst>
          </p:cNvPr>
          <p:cNvCxnSpPr>
            <a:cxnSpLocks/>
            <a:stCxn id="92" idx="2"/>
            <a:endCxn id="105" idx="0"/>
          </p:cNvCxnSpPr>
          <p:nvPr/>
        </p:nvCxnSpPr>
        <p:spPr>
          <a:xfrm>
            <a:off x="2566893" y="3995337"/>
            <a:ext cx="1159" cy="162495"/>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10" name="Gerade Verbindung mit Pfeil 109">
            <a:extLst>
              <a:ext uri="{FF2B5EF4-FFF2-40B4-BE49-F238E27FC236}">
                <a16:creationId xmlns:a16="http://schemas.microsoft.com/office/drawing/2014/main" id="{E571E136-3C9E-8188-DE35-E75D91EAE8F7}"/>
              </a:ext>
            </a:extLst>
          </p:cNvPr>
          <p:cNvCxnSpPr>
            <a:cxnSpLocks/>
            <a:stCxn id="105" idx="2"/>
            <a:endCxn id="106" idx="0"/>
          </p:cNvCxnSpPr>
          <p:nvPr/>
        </p:nvCxnSpPr>
        <p:spPr>
          <a:xfrm>
            <a:off x="2568052" y="4406721"/>
            <a:ext cx="2387" cy="85045"/>
          </a:xfrm>
          <a:prstGeom prst="straightConnector1">
            <a:avLst/>
          </a:prstGeom>
          <a:ln w="9525">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15" name="Verbinder: gewinkelt 114">
            <a:extLst>
              <a:ext uri="{FF2B5EF4-FFF2-40B4-BE49-F238E27FC236}">
                <a16:creationId xmlns:a16="http://schemas.microsoft.com/office/drawing/2014/main" id="{421E773C-E680-F380-8ED5-6A19CD3651DF}"/>
              </a:ext>
            </a:extLst>
          </p:cNvPr>
          <p:cNvCxnSpPr>
            <a:cxnSpLocks/>
            <a:endCxn id="113" idx="3"/>
          </p:cNvCxnSpPr>
          <p:nvPr/>
        </p:nvCxnSpPr>
        <p:spPr>
          <a:xfrm rot="10800000" flipV="1">
            <a:off x="1638902" y="4001248"/>
            <a:ext cx="1863075" cy="890673"/>
          </a:xfrm>
          <a:prstGeom prst="bentConnector3">
            <a:avLst>
              <a:gd name="adj1" fmla="val -96"/>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Verbinder: gewinkelt 119">
            <a:extLst>
              <a:ext uri="{FF2B5EF4-FFF2-40B4-BE49-F238E27FC236}">
                <a16:creationId xmlns:a16="http://schemas.microsoft.com/office/drawing/2014/main" id="{4D90FB54-E208-B8CD-CCCC-F9D24FB61336}"/>
              </a:ext>
            </a:extLst>
          </p:cNvPr>
          <p:cNvCxnSpPr>
            <a:cxnSpLocks/>
            <a:stCxn id="90" idx="1"/>
            <a:endCxn id="84" idx="2"/>
          </p:cNvCxnSpPr>
          <p:nvPr/>
        </p:nvCxnSpPr>
        <p:spPr>
          <a:xfrm rot="10800000">
            <a:off x="1147778" y="3375896"/>
            <a:ext cx="403115" cy="446955"/>
          </a:xfrm>
          <a:prstGeom prst="bentConnector2">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Rechteck: abgerundete Ecken 123">
            <a:extLst>
              <a:ext uri="{FF2B5EF4-FFF2-40B4-BE49-F238E27FC236}">
                <a16:creationId xmlns:a16="http://schemas.microsoft.com/office/drawing/2014/main" id="{C51D953E-AE65-B21F-5D61-0E4B32A3FDCC}"/>
              </a:ext>
            </a:extLst>
          </p:cNvPr>
          <p:cNvSpPr/>
          <p:nvPr/>
        </p:nvSpPr>
        <p:spPr>
          <a:xfrm>
            <a:off x="4080116" y="885602"/>
            <a:ext cx="4629886" cy="3521119"/>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1200"/>
              </a:spcBef>
              <a:spcAft>
                <a:spcPts val="0"/>
              </a:spcAft>
              <a:buClr>
                <a:srgbClr val="7A00E6"/>
              </a:buClr>
              <a:buSzPct val="120000"/>
              <a:buFontTx/>
              <a:buNone/>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Früherkennung auf präsymptomatischen T1D bei Erwachsenen</a:t>
            </a:r>
            <a:r>
              <a:rPr kumimoji="0" lang="de-DE" sz="1100" b="0" i="0" u="none" strike="noStrike" kern="1200" cap="none" spc="0" normalizeH="0" baseline="30000" noProof="0" dirty="0">
                <a:ln>
                  <a:noFill/>
                </a:ln>
                <a:solidFill>
                  <a:prstClr val="white"/>
                </a:solidFill>
                <a:effectLst/>
                <a:uLnTx/>
                <a:uFillTx/>
                <a:latin typeface="Verdana"/>
                <a:ea typeface="+mn-ea"/>
                <a:cs typeface="+mn-cs"/>
              </a:rPr>
              <a:t>1</a:t>
            </a:r>
            <a:r>
              <a:rPr kumimoji="0" lang="de-DE" sz="1100" b="0" i="0" u="none" strike="noStrike" kern="1200" cap="none" spc="0" normalizeH="0" baseline="0" noProof="0" dirty="0">
                <a:ln>
                  <a:noFill/>
                </a:ln>
                <a:solidFill>
                  <a:prstClr val="white"/>
                </a:solidFill>
                <a:effectLst/>
                <a:uLnTx/>
                <a:uFillTx/>
                <a:latin typeface="Verdana"/>
                <a:ea typeface="+mn-ea"/>
                <a:cs typeface="+mn-cs"/>
              </a:rPr>
              <a:t>:</a:t>
            </a:r>
          </a:p>
          <a:p>
            <a:pPr marL="177800" marR="0" lvl="0" indent="-177800" algn="l" defTabSz="457200" rtl="0" eaLnBrk="1" fontAlgn="auto" latinLnBrk="0" hangingPunct="1">
              <a:lnSpc>
                <a:spcPct val="100000"/>
              </a:lnSpc>
              <a:spcBef>
                <a:spcPts val="1200"/>
              </a:spcBef>
              <a:spcAft>
                <a:spcPts val="0"/>
              </a:spcAft>
              <a:buClr>
                <a:srgbClr val="7A00E6"/>
              </a:buClr>
              <a:buSzPct val="120000"/>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Allgemeine Früherkennung in der erwachsenen Bevölkerung nicht empfohlen (zu niedrige Prävalenz, hohe Falsch-Positiv-Rate)</a:t>
            </a:r>
          </a:p>
          <a:p>
            <a:pPr marL="177800" marR="0" lvl="0" indent="-177800" algn="l" defTabSz="457200" rtl="0" eaLnBrk="1" fontAlgn="auto" latinLnBrk="0" hangingPunct="1">
              <a:lnSpc>
                <a:spcPct val="100000"/>
              </a:lnSpc>
              <a:spcBef>
                <a:spcPts val="1200"/>
              </a:spcBef>
              <a:spcAft>
                <a:spcPts val="0"/>
              </a:spcAft>
              <a:buClr>
                <a:srgbClr val="7A00E6"/>
              </a:buClr>
              <a:buSzPct val="120000"/>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Risiko-angereicherter Ansatz könnte sinnvoll sein:</a:t>
            </a:r>
          </a:p>
          <a:p>
            <a:pPr marL="177800" marR="0" lvl="0" indent="-177800" algn="l" defTabSz="457200" rtl="0" eaLnBrk="1" fontAlgn="auto" latinLnBrk="0" hangingPunct="1">
              <a:lnSpc>
                <a:spcPct val="100000"/>
              </a:lnSpc>
              <a:spcBef>
                <a:spcPts val="1200"/>
              </a:spcBef>
              <a:spcAft>
                <a:spcPts val="0"/>
              </a:spcAft>
              <a:buClr>
                <a:srgbClr val="7A00E6"/>
              </a:buClr>
              <a:buSzPct val="120000"/>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HbA</a:t>
            </a:r>
            <a:r>
              <a:rPr kumimoji="0" lang="de-DE" sz="1100" b="0" i="0" u="none" strike="noStrike" kern="1200" cap="none" spc="0" normalizeH="0" baseline="-25000" noProof="0" dirty="0">
                <a:ln>
                  <a:noFill/>
                </a:ln>
                <a:solidFill>
                  <a:prstClr val="white"/>
                </a:solidFill>
                <a:effectLst/>
                <a:uLnTx/>
                <a:uFillTx/>
                <a:latin typeface="Verdana"/>
                <a:ea typeface="+mn-ea"/>
                <a:cs typeface="+mn-cs"/>
              </a:rPr>
              <a:t>1c</a:t>
            </a:r>
            <a:r>
              <a:rPr kumimoji="0" lang="de-DE" sz="1100" b="0" i="0" u="none" strike="noStrike" kern="1200" cap="none" spc="0" normalizeH="0" baseline="0" noProof="0" dirty="0">
                <a:ln>
                  <a:noFill/>
                </a:ln>
                <a:solidFill>
                  <a:prstClr val="white"/>
                </a:solidFill>
                <a:effectLst/>
                <a:uLnTx/>
                <a:uFillTx/>
                <a:latin typeface="Verdana"/>
                <a:ea typeface="+mn-ea"/>
                <a:cs typeface="+mn-cs"/>
              </a:rPr>
              <a:t>-Schwellenwert (z. B. ≥ 6,2 %)</a:t>
            </a:r>
          </a:p>
          <a:p>
            <a:pPr marL="177800" marR="0" lvl="0" indent="-177800" algn="l" defTabSz="457200" rtl="0" eaLnBrk="1" fontAlgn="auto" latinLnBrk="0" hangingPunct="1">
              <a:lnSpc>
                <a:spcPct val="100000"/>
              </a:lnSpc>
              <a:spcBef>
                <a:spcPts val="1200"/>
              </a:spcBef>
              <a:spcAft>
                <a:spcPts val="0"/>
              </a:spcAft>
              <a:buClr>
                <a:srgbClr val="7A00E6"/>
              </a:buClr>
              <a:buSzPct val="120000"/>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Anreicherung klinischer Anzeichen (Autoimmunität, schlanker Phänotyp, Familienanamnese)</a:t>
            </a:r>
          </a:p>
          <a:p>
            <a:pPr marL="177800" marR="0" lvl="0" indent="-177800" algn="l" defTabSz="457200" rtl="0" eaLnBrk="1" fontAlgn="auto" latinLnBrk="0" hangingPunct="1">
              <a:lnSpc>
                <a:spcPct val="100000"/>
              </a:lnSpc>
              <a:spcBef>
                <a:spcPts val="1200"/>
              </a:spcBef>
              <a:spcAft>
                <a:spcPts val="0"/>
              </a:spcAft>
              <a:buClr>
                <a:srgbClr val="7A00E6"/>
              </a:buClr>
              <a:buSzPct val="120000"/>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Vollständiges Antikörper-Panel durchführen</a:t>
            </a:r>
          </a:p>
          <a:p>
            <a:pPr marL="177800" marR="0" lvl="0" indent="-177800" algn="l" defTabSz="457200" rtl="0" eaLnBrk="1" fontAlgn="auto" latinLnBrk="0" hangingPunct="1">
              <a:lnSpc>
                <a:spcPct val="100000"/>
              </a:lnSpc>
              <a:spcBef>
                <a:spcPts val="1200"/>
              </a:spcBef>
              <a:spcAft>
                <a:spcPts val="0"/>
              </a:spcAft>
              <a:buClr>
                <a:srgbClr val="7A00E6"/>
              </a:buClr>
              <a:buSzPct val="120000"/>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Genetische + metabolische Verfeinerung der Diagnose</a:t>
            </a:r>
          </a:p>
          <a:p>
            <a:pPr marL="177800" marR="0" lvl="0" indent="-177800" algn="l" defTabSz="457200" rtl="0" eaLnBrk="1" fontAlgn="auto" latinLnBrk="0" hangingPunct="1">
              <a:lnSpc>
                <a:spcPct val="100000"/>
              </a:lnSpc>
              <a:spcBef>
                <a:spcPts val="1200"/>
              </a:spcBef>
              <a:spcAft>
                <a:spcPts val="0"/>
              </a:spcAft>
              <a:buClr>
                <a:srgbClr val="7A00E6"/>
              </a:buClr>
              <a:buSzPct val="120000"/>
              <a:buFont typeface="Arial" panose="020B0604020202020204" pitchFamily="34" charset="0"/>
              <a:buChar char="•"/>
              <a:tabLst/>
              <a:defRPr/>
            </a:pPr>
            <a:r>
              <a:rPr kumimoji="0" lang="de-DE" sz="1100" b="0" i="0" u="none" strike="noStrike" kern="1200" cap="none" spc="0" normalizeH="0" baseline="0" noProof="0" dirty="0">
                <a:ln>
                  <a:noFill/>
                </a:ln>
                <a:solidFill>
                  <a:prstClr val="white"/>
                </a:solidFill>
                <a:effectLst/>
                <a:uLnTx/>
                <a:uFillTx/>
                <a:latin typeface="Verdana"/>
                <a:ea typeface="+mn-ea"/>
                <a:cs typeface="+mn-cs"/>
              </a:rPr>
              <a:t>Bedarf für prospektive Validierung vor Routineeinsatz</a:t>
            </a:r>
          </a:p>
        </p:txBody>
      </p:sp>
    </p:spTree>
    <p:extLst>
      <p:ext uri="{BB962C8B-B14F-4D97-AF65-F5344CB8AC3E}">
        <p14:creationId xmlns:p14="http://schemas.microsoft.com/office/powerpoint/2010/main" val="4096154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3DB67-5C3D-6566-765A-46853DB48055}"/>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3182A014-A926-00D9-C0DA-425E12906682}"/>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Diagnose und Monitoring von T1D mit klinischer Manifestation im Erwachsenenalter</a:t>
            </a:r>
            <a:r>
              <a:rPr lang="de-DE" sz="2000" b="1" baseline="30000" dirty="0">
                <a:solidFill>
                  <a:srgbClr val="7030A0"/>
                </a:solidFill>
                <a:latin typeface="Verdana"/>
              </a:rPr>
              <a:t>1,2</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18" name="Footer Placeholder 4">
            <a:extLst>
              <a:ext uri="{FF2B5EF4-FFF2-40B4-BE49-F238E27FC236}">
                <a16:creationId xmlns:a16="http://schemas.microsoft.com/office/drawing/2014/main" id="{3DD31C26-A6D1-73BA-045E-376746FC59C8}"/>
              </a:ext>
            </a:extLst>
          </p:cNvPr>
          <p:cNvSpPr txBox="1"/>
          <p:nvPr/>
        </p:nvSpPr>
        <p:spPr>
          <a:xfrm>
            <a:off x="320268" y="4810311"/>
            <a:ext cx="8746088" cy="30777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ct val="0"/>
              </a:spcBef>
              <a:buClr>
                <a:srgbClr val="2198DD"/>
              </a:buClr>
              <a:buNone/>
              <a:defRPr/>
            </a:pPr>
            <a:r>
              <a:rPr lang="de-DE" sz="600" dirty="0">
                <a:solidFill>
                  <a:srgbClr val="404040"/>
                </a:solidFill>
                <a:latin typeface="+mn-lt"/>
                <a:ea typeface="Verdana"/>
                <a:cs typeface="Verdana"/>
              </a:rPr>
              <a:t>Abbildung modifiziert nach </a:t>
            </a:r>
            <a:r>
              <a:rPr lang="de-DE" sz="600" dirty="0" err="1">
                <a:solidFill>
                  <a:srgbClr val="404040"/>
                </a:solidFill>
                <a:latin typeface="+mn-lt"/>
                <a:ea typeface="Verdana"/>
                <a:cs typeface="Verdana"/>
              </a:rPr>
              <a:t>Tatovic</a:t>
            </a:r>
            <a:r>
              <a:rPr lang="de-DE" sz="600" dirty="0">
                <a:solidFill>
                  <a:srgbClr val="404040"/>
                </a:solidFill>
                <a:latin typeface="+mn-lt"/>
                <a:ea typeface="Verdana"/>
                <a:cs typeface="Verdana"/>
              </a:rPr>
              <a:t> et al. 2020</a:t>
            </a:r>
            <a:r>
              <a:rPr lang="de-DE" sz="600" baseline="30000" dirty="0">
                <a:solidFill>
                  <a:srgbClr val="404040"/>
                </a:solidFill>
                <a:latin typeface="+mn-lt"/>
                <a:ea typeface="Verdana"/>
                <a:cs typeface="Verdana"/>
              </a:rPr>
              <a:t>1</a:t>
            </a:r>
            <a:r>
              <a:rPr lang="de-DE" sz="600" dirty="0">
                <a:solidFill>
                  <a:srgbClr val="404040"/>
                </a:solidFill>
                <a:latin typeface="+mn-lt"/>
                <a:ea typeface="Verdana"/>
                <a:cs typeface="Verdana"/>
              </a:rPr>
              <a:t> und </a:t>
            </a:r>
            <a:r>
              <a:rPr lang="de-DE" sz="600" dirty="0" err="1">
                <a:solidFill>
                  <a:srgbClr val="404040"/>
                </a:solidFill>
                <a:latin typeface="+mn-lt"/>
                <a:ea typeface="Verdana"/>
                <a:cs typeface="Verdana"/>
              </a:rPr>
              <a:t>Burahmah</a:t>
            </a:r>
            <a:r>
              <a:rPr lang="de-DE" sz="600" dirty="0">
                <a:solidFill>
                  <a:srgbClr val="404040"/>
                </a:solidFill>
                <a:latin typeface="+mn-lt"/>
                <a:ea typeface="Verdana"/>
                <a:cs typeface="Verdana"/>
              </a:rPr>
              <a:t> et al. 2022</a:t>
            </a:r>
            <a:r>
              <a:rPr lang="de-DE" sz="600" baseline="30000" dirty="0">
                <a:solidFill>
                  <a:srgbClr val="404040"/>
                </a:solidFill>
                <a:latin typeface="+mn-lt"/>
                <a:ea typeface="Verdana"/>
                <a:cs typeface="Verdana"/>
              </a:rPr>
              <a:t>2</a:t>
            </a:r>
            <a:r>
              <a:rPr lang="de-DE" sz="600" dirty="0">
                <a:solidFill>
                  <a:srgbClr val="404040"/>
                </a:solidFill>
                <a:latin typeface="+mn-lt"/>
                <a:ea typeface="Verdana"/>
                <a:cs typeface="Verdana"/>
              </a:rPr>
              <a:t>. GRS: Genetischer Risiko-Score</a:t>
            </a:r>
            <a:r>
              <a:rPr kumimoji="0" lang="de" sz="600" b="0" i="0" u="none" strike="noStrike" kern="1200" cap="none" spc="0" normalizeH="0" baseline="0" noProof="0" dirty="0">
                <a:ln>
                  <a:noFill/>
                </a:ln>
                <a:solidFill>
                  <a:srgbClr val="404040"/>
                </a:solidFill>
                <a:effectLst/>
                <a:uLnTx/>
                <a:uFillTx/>
                <a:latin typeface="+mn-lt"/>
                <a:ea typeface="Verdana"/>
                <a:cs typeface="Verdana"/>
              </a:rPr>
              <a:t>; T1D: Typ-1-Diabetes; T2D: Typ-2-Diabetes.</a:t>
            </a:r>
          </a:p>
          <a:p>
            <a:pPr marL="0" lvl="0" indent="0" defTabSz="685783">
              <a:spcBef>
                <a:spcPct val="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a-DK" sz="600" dirty="0">
                <a:solidFill>
                  <a:srgbClr val="404040"/>
                </a:solidFill>
                <a:latin typeface="+mn-lt"/>
                <a:ea typeface="Verdana"/>
                <a:cs typeface="Verdana"/>
              </a:rPr>
              <a:t>Tatovic D </a:t>
            </a:r>
            <a:r>
              <a:rPr lang="da-DK" sz="600" i="1" dirty="0">
                <a:solidFill>
                  <a:srgbClr val="404040"/>
                </a:solidFill>
                <a:latin typeface="+mn-lt"/>
                <a:ea typeface="Verdana"/>
                <a:cs typeface="Verdana"/>
              </a:rPr>
              <a:t>et al. Diabet Med </a:t>
            </a:r>
            <a:r>
              <a:rPr lang="da-DK" sz="600" dirty="0">
                <a:solidFill>
                  <a:srgbClr val="404040"/>
                </a:solidFill>
                <a:latin typeface="+mn-lt"/>
                <a:ea typeface="Verdana"/>
                <a:cs typeface="Verdana"/>
              </a:rPr>
              <a:t>2022; 39: e14862</a:t>
            </a:r>
            <a:r>
              <a:rPr lang="de" sz="600" dirty="0">
                <a:solidFill>
                  <a:srgbClr val="404040"/>
                </a:solidFill>
                <a:latin typeface="+mn-lt"/>
                <a:ea typeface="Verdana"/>
                <a:cs typeface="Verdana"/>
              </a:rPr>
              <a:t>. </a:t>
            </a:r>
            <a:r>
              <a:rPr lang="de-DE" sz="600" b="1" dirty="0">
                <a:solidFill>
                  <a:srgbClr val="404040"/>
                </a:solidFill>
                <a:latin typeface="+mn-lt"/>
                <a:ea typeface="Verdana"/>
                <a:cs typeface="Verdana"/>
              </a:rPr>
              <a:t>2.</a:t>
            </a:r>
            <a:r>
              <a:rPr lang="de-DE" sz="600" dirty="0">
                <a:solidFill>
                  <a:srgbClr val="404040"/>
                </a:solidFill>
                <a:latin typeface="+mn-lt"/>
                <a:ea typeface="Verdana"/>
                <a:cs typeface="Verdana"/>
              </a:rPr>
              <a:t> </a:t>
            </a:r>
            <a:r>
              <a:rPr lang="de-DE" sz="600" dirty="0" err="1">
                <a:solidFill>
                  <a:srgbClr val="404040"/>
                </a:solidFill>
                <a:latin typeface="+mn-lt"/>
                <a:ea typeface="Verdana"/>
                <a:cs typeface="Verdana"/>
              </a:rPr>
              <a:t>Burahmah</a:t>
            </a:r>
            <a:r>
              <a:rPr lang="de-DE" sz="600" dirty="0">
                <a:solidFill>
                  <a:srgbClr val="404040"/>
                </a:solidFill>
                <a:latin typeface="+mn-lt"/>
                <a:ea typeface="Verdana"/>
                <a:cs typeface="Verdana"/>
              </a:rPr>
              <a:t> J </a:t>
            </a:r>
            <a:r>
              <a:rPr lang="de-DE" sz="600" i="1" dirty="0">
                <a:solidFill>
                  <a:srgbClr val="404040"/>
                </a:solidFill>
                <a:latin typeface="+mn-lt"/>
                <a:ea typeface="Verdana"/>
                <a:cs typeface="Verdana"/>
              </a:rPr>
              <a:t>et al. </a:t>
            </a:r>
            <a:r>
              <a:rPr lang="de-DE" sz="600" i="1" dirty="0" err="1">
                <a:solidFill>
                  <a:srgbClr val="404040"/>
                </a:solidFill>
                <a:latin typeface="+mn-lt"/>
                <a:ea typeface="Verdana"/>
                <a:cs typeface="Verdana"/>
              </a:rPr>
              <a:t>Eur</a:t>
            </a:r>
            <a:r>
              <a:rPr lang="de-DE" sz="600" i="1" dirty="0">
                <a:solidFill>
                  <a:srgbClr val="404040"/>
                </a:solidFill>
                <a:latin typeface="+mn-lt"/>
                <a:ea typeface="Verdana"/>
                <a:cs typeface="Verdana"/>
              </a:rPr>
              <a:t> J Intern Med </a:t>
            </a:r>
            <a:r>
              <a:rPr lang="de-DE" sz="600" dirty="0">
                <a:solidFill>
                  <a:srgbClr val="404040"/>
                </a:solidFill>
                <a:latin typeface="+mn-lt"/>
                <a:ea typeface="Verdana"/>
                <a:cs typeface="Verdana"/>
              </a:rPr>
              <a:t>2022; 104: 7–12.</a:t>
            </a:r>
            <a:r>
              <a:rPr lang="de" sz="600" dirty="0">
                <a:solidFill>
                  <a:srgbClr val="404040"/>
                </a:solidFill>
                <a:latin typeface="+mn-lt"/>
                <a:ea typeface="Verdana"/>
                <a:cs typeface="Verdana"/>
              </a:rPr>
              <a:t> </a:t>
            </a:r>
            <a:r>
              <a:rPr lang="de" sz="600" b="1" dirty="0">
                <a:solidFill>
                  <a:srgbClr val="404040"/>
                </a:solidFill>
                <a:latin typeface="+mn-lt"/>
                <a:ea typeface="Verdana"/>
                <a:cs typeface="Verdana"/>
              </a:rPr>
              <a:t>3.</a:t>
            </a:r>
            <a:r>
              <a:rPr lang="de" sz="600" dirty="0">
                <a:solidFill>
                  <a:srgbClr val="404040"/>
                </a:solidFill>
                <a:latin typeface="+mn-lt"/>
                <a:ea typeface="Verdana"/>
                <a:cs typeface="Verdana"/>
              </a:rPr>
              <a:t> </a:t>
            </a:r>
            <a:r>
              <a:rPr lang="fr-FR" sz="600" dirty="0">
                <a:solidFill>
                  <a:srgbClr val="404040"/>
                </a:solidFill>
                <a:latin typeface="+mn-lt"/>
                <a:ea typeface="Verdana"/>
                <a:cs typeface="Verdana"/>
              </a:rPr>
              <a:t>Leslie RD </a:t>
            </a:r>
            <a:r>
              <a:rPr lang="fr-FR" sz="600" i="1" dirty="0">
                <a:solidFill>
                  <a:srgbClr val="404040"/>
                </a:solidFill>
                <a:latin typeface="+mn-lt"/>
                <a:ea typeface="Verdana"/>
                <a:cs typeface="Verdana"/>
              </a:rPr>
              <a:t>et al. Diabetes Care </a:t>
            </a:r>
            <a:r>
              <a:rPr lang="fr-FR" sz="600" dirty="0">
                <a:solidFill>
                  <a:srgbClr val="404040"/>
                </a:solidFill>
                <a:latin typeface="+mn-lt"/>
                <a:ea typeface="Verdana"/>
                <a:cs typeface="Verdana"/>
              </a:rPr>
              <a:t>2021; 44: 2449–56.</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sp>
        <p:nvSpPr>
          <p:cNvPr id="4" name="TextBox 26">
            <a:extLst>
              <a:ext uri="{FF2B5EF4-FFF2-40B4-BE49-F238E27FC236}">
                <a16:creationId xmlns:a16="http://schemas.microsoft.com/office/drawing/2014/main" id="{6CC20CB3-0C0E-FB1E-7442-84A49A727FF1}"/>
              </a:ext>
            </a:extLst>
          </p:cNvPr>
          <p:cNvSpPr txBox="1"/>
          <p:nvPr/>
        </p:nvSpPr>
        <p:spPr>
          <a:xfrm>
            <a:off x="918022" y="872190"/>
            <a:ext cx="7307956" cy="276999"/>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mn-cs"/>
              </a:rPr>
              <a:t>Therapiebeginn bei Erwachsenen vom UK T1D </a:t>
            </a:r>
            <a:r>
              <a:rPr kumimoji="0" lang="de-DE" sz="1200" b="1" i="0" u="none" strike="noStrike" kern="1200" cap="none" spc="0" normalizeH="0" baseline="0" noProof="0" err="1">
                <a:ln>
                  <a:noFill/>
                </a:ln>
                <a:solidFill>
                  <a:srgbClr val="404040"/>
                </a:solidFill>
                <a:effectLst/>
                <a:uLnTx/>
                <a:uFillTx/>
                <a:latin typeface="Verdana"/>
                <a:ea typeface="+mn-ea"/>
                <a:cs typeface="+mn-cs"/>
              </a:rPr>
              <a:t>Immunotherapy</a:t>
            </a:r>
            <a:r>
              <a:rPr kumimoji="0" lang="de-DE" sz="1200" b="1" i="0" u="none" strike="noStrike" kern="1200" cap="none" spc="0" normalizeH="0" baseline="0" noProof="0">
                <a:ln>
                  <a:noFill/>
                </a:ln>
                <a:solidFill>
                  <a:srgbClr val="404040"/>
                </a:solidFill>
                <a:effectLst/>
                <a:uLnTx/>
                <a:uFillTx/>
                <a:latin typeface="Verdana"/>
                <a:ea typeface="+mn-ea"/>
                <a:cs typeface="+mn-cs"/>
              </a:rPr>
              <a:t> </a:t>
            </a:r>
            <a:r>
              <a:rPr kumimoji="0" lang="de-DE" sz="1200" b="1" i="0" u="none" strike="noStrike" kern="1200" cap="none" spc="0" normalizeH="0" baseline="0" noProof="0" err="1">
                <a:ln>
                  <a:noFill/>
                </a:ln>
                <a:solidFill>
                  <a:srgbClr val="404040"/>
                </a:solidFill>
                <a:effectLst/>
                <a:uLnTx/>
                <a:uFillTx/>
                <a:latin typeface="Verdana"/>
                <a:ea typeface="+mn-ea"/>
                <a:cs typeface="+mn-cs"/>
              </a:rPr>
              <a:t>Consortium</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cxnSp>
        <p:nvCxnSpPr>
          <p:cNvPr id="32" name="Straight Arrow Connector 2">
            <a:extLst>
              <a:ext uri="{FF2B5EF4-FFF2-40B4-BE49-F238E27FC236}">
                <a16:creationId xmlns:a16="http://schemas.microsoft.com/office/drawing/2014/main" id="{0FED39AD-9C21-F347-3538-471072F28898}"/>
              </a:ext>
            </a:extLst>
          </p:cNvPr>
          <p:cNvCxnSpPr>
            <a:stCxn id="41" idx="3"/>
            <a:endCxn id="78" idx="1"/>
          </p:cNvCxnSpPr>
          <p:nvPr/>
        </p:nvCxnSpPr>
        <p:spPr>
          <a:xfrm flipV="1">
            <a:off x="4871668" y="2860473"/>
            <a:ext cx="1490860" cy="4353"/>
          </a:xfrm>
          <a:prstGeom prst="straightConnector1">
            <a:avLst/>
          </a:prstGeom>
          <a:noFill/>
          <a:ln w="12700" cap="flat" cmpd="sng" algn="ctr">
            <a:solidFill>
              <a:srgbClr val="23004C"/>
            </a:solidFill>
            <a:prstDash val="solid"/>
            <a:miter lim="800000"/>
            <a:headEnd type="triangle" w="med" len="med"/>
            <a:tailEnd type="none" w="med" len="med"/>
          </a:ln>
          <a:effectLst/>
        </p:spPr>
      </p:cxnSp>
      <p:sp>
        <p:nvSpPr>
          <p:cNvPr id="33" name="Freeform 67">
            <a:extLst>
              <a:ext uri="{FF2B5EF4-FFF2-40B4-BE49-F238E27FC236}">
                <a16:creationId xmlns:a16="http://schemas.microsoft.com/office/drawing/2014/main" id="{2A1C4D23-71DF-9F0B-4AEE-6B8A4A0A05E2}"/>
              </a:ext>
            </a:extLst>
          </p:cNvPr>
          <p:cNvSpPr/>
          <p:nvPr/>
        </p:nvSpPr>
        <p:spPr>
          <a:xfrm>
            <a:off x="2609582" y="1934177"/>
            <a:ext cx="4899299" cy="183012"/>
          </a:xfrm>
          <a:custGeom>
            <a:avLst/>
            <a:gdLst>
              <a:gd name="connsiteX0" fmla="*/ 0 w 3072024"/>
              <a:gd name="connsiteY0" fmla="*/ 76576 h 76576"/>
              <a:gd name="connsiteX1" fmla="*/ 0 w 3072024"/>
              <a:gd name="connsiteY1" fmla="*/ 0 h 76576"/>
              <a:gd name="connsiteX2" fmla="*/ 3072024 w 3072024"/>
              <a:gd name="connsiteY2" fmla="*/ 0 h 76576"/>
              <a:gd name="connsiteX3" fmla="*/ 3072024 w 3072024"/>
              <a:gd name="connsiteY3" fmla="*/ 45045 h 76576"/>
              <a:gd name="connsiteX4" fmla="*/ 3072024 w 3072024"/>
              <a:gd name="connsiteY4" fmla="*/ 45045 h 76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2024" h="76576">
                <a:moveTo>
                  <a:pt x="0" y="76576"/>
                </a:moveTo>
                <a:lnTo>
                  <a:pt x="0" y="0"/>
                </a:lnTo>
                <a:lnTo>
                  <a:pt x="3072024" y="0"/>
                </a:lnTo>
                <a:lnTo>
                  <a:pt x="3072024" y="45045"/>
                </a:lnTo>
                <a:lnTo>
                  <a:pt x="3072024" y="45045"/>
                </a:lnTo>
              </a:path>
            </a:pathLst>
          </a:custGeom>
          <a:noFill/>
          <a:ln w="12700" cap="flat" cmpd="sng" algn="ctr">
            <a:solidFill>
              <a:srgbClr val="23004C"/>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Verdana"/>
              <a:ea typeface="Verdana"/>
              <a:cs typeface="Arial"/>
            </a:endParaRPr>
          </a:p>
        </p:txBody>
      </p:sp>
      <p:cxnSp>
        <p:nvCxnSpPr>
          <p:cNvPr id="36" name="Straight Arrow Connector 78">
            <a:extLst>
              <a:ext uri="{FF2B5EF4-FFF2-40B4-BE49-F238E27FC236}">
                <a16:creationId xmlns:a16="http://schemas.microsoft.com/office/drawing/2014/main" id="{E3225263-CCFF-7864-C07E-D35D9BC1369B}"/>
              </a:ext>
            </a:extLst>
          </p:cNvPr>
          <p:cNvCxnSpPr>
            <a:cxnSpLocks/>
            <a:stCxn id="78" idx="0"/>
            <a:endCxn id="80" idx="2"/>
          </p:cNvCxnSpPr>
          <p:nvPr/>
        </p:nvCxnSpPr>
        <p:spPr>
          <a:xfrm flipH="1" flipV="1">
            <a:off x="7505275" y="2524850"/>
            <a:ext cx="253" cy="198463"/>
          </a:xfrm>
          <a:prstGeom prst="straightConnector1">
            <a:avLst/>
          </a:prstGeom>
          <a:noFill/>
          <a:ln w="12700" cap="flat" cmpd="sng" algn="ctr">
            <a:solidFill>
              <a:srgbClr val="23004C"/>
            </a:solidFill>
            <a:prstDash val="solid"/>
            <a:miter lim="800000"/>
            <a:headEnd type="triangle" w="med" len="med"/>
            <a:tailEnd type="none" w="med" len="med"/>
          </a:ln>
          <a:effectLst/>
        </p:spPr>
      </p:cxnSp>
      <p:sp>
        <p:nvSpPr>
          <p:cNvPr id="37" name="Freeform 59">
            <a:extLst>
              <a:ext uri="{FF2B5EF4-FFF2-40B4-BE49-F238E27FC236}">
                <a16:creationId xmlns:a16="http://schemas.microsoft.com/office/drawing/2014/main" id="{A4C99241-646F-B8DB-8734-1203DBBD3188}"/>
              </a:ext>
            </a:extLst>
          </p:cNvPr>
          <p:cNvSpPr/>
          <p:nvPr/>
        </p:nvSpPr>
        <p:spPr>
          <a:xfrm>
            <a:off x="1049697" y="3170945"/>
            <a:ext cx="3134201" cy="140582"/>
          </a:xfrm>
          <a:custGeom>
            <a:avLst/>
            <a:gdLst>
              <a:gd name="connsiteX0" fmla="*/ 0 w 3072024"/>
              <a:gd name="connsiteY0" fmla="*/ 76576 h 76576"/>
              <a:gd name="connsiteX1" fmla="*/ 0 w 3072024"/>
              <a:gd name="connsiteY1" fmla="*/ 0 h 76576"/>
              <a:gd name="connsiteX2" fmla="*/ 3072024 w 3072024"/>
              <a:gd name="connsiteY2" fmla="*/ 0 h 76576"/>
              <a:gd name="connsiteX3" fmla="*/ 3072024 w 3072024"/>
              <a:gd name="connsiteY3" fmla="*/ 45045 h 76576"/>
              <a:gd name="connsiteX4" fmla="*/ 3072024 w 3072024"/>
              <a:gd name="connsiteY4" fmla="*/ 45045 h 76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2024" h="76576">
                <a:moveTo>
                  <a:pt x="0" y="76576"/>
                </a:moveTo>
                <a:lnTo>
                  <a:pt x="0" y="0"/>
                </a:lnTo>
                <a:lnTo>
                  <a:pt x="3072024" y="0"/>
                </a:lnTo>
                <a:lnTo>
                  <a:pt x="3072024" y="45045"/>
                </a:lnTo>
                <a:lnTo>
                  <a:pt x="3072024" y="45045"/>
                </a:lnTo>
              </a:path>
            </a:pathLst>
          </a:custGeom>
          <a:noFill/>
          <a:ln w="12700" cap="flat" cmpd="sng" algn="ctr">
            <a:solidFill>
              <a:srgbClr val="23004C"/>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Verdana"/>
              <a:ea typeface="Verdana"/>
              <a:cs typeface="Arial"/>
            </a:endParaRPr>
          </a:p>
        </p:txBody>
      </p:sp>
      <p:cxnSp>
        <p:nvCxnSpPr>
          <p:cNvPr id="38" name="Straight Arrow Connector 26">
            <a:extLst>
              <a:ext uri="{FF2B5EF4-FFF2-40B4-BE49-F238E27FC236}">
                <a16:creationId xmlns:a16="http://schemas.microsoft.com/office/drawing/2014/main" id="{A486BAE7-4F6F-ED49-3FD6-0B713C64B953}"/>
              </a:ext>
            </a:extLst>
          </p:cNvPr>
          <p:cNvCxnSpPr>
            <a:cxnSpLocks/>
            <a:stCxn id="41" idx="0"/>
            <a:endCxn id="79" idx="2"/>
          </p:cNvCxnSpPr>
          <p:nvPr/>
        </p:nvCxnSpPr>
        <p:spPr>
          <a:xfrm flipH="1" flipV="1">
            <a:off x="2610177" y="2524849"/>
            <a:ext cx="5672" cy="131724"/>
          </a:xfrm>
          <a:prstGeom prst="straightConnector1">
            <a:avLst/>
          </a:prstGeom>
          <a:noFill/>
          <a:ln w="12700" cap="flat" cmpd="sng" algn="ctr">
            <a:solidFill>
              <a:srgbClr val="23004C"/>
            </a:solidFill>
            <a:prstDash val="solid"/>
            <a:miter lim="800000"/>
            <a:headEnd type="triangle" w="med" len="med"/>
            <a:tailEnd type="none" w="med" len="med"/>
          </a:ln>
          <a:effectLst/>
        </p:spPr>
      </p:cxnSp>
      <p:sp>
        <p:nvSpPr>
          <p:cNvPr id="39" name="Rounded Rectangle 2">
            <a:extLst>
              <a:ext uri="{FF2B5EF4-FFF2-40B4-BE49-F238E27FC236}">
                <a16:creationId xmlns:a16="http://schemas.microsoft.com/office/drawing/2014/main" id="{5B90BBF5-6D03-0125-5240-3252C0A8A308}"/>
              </a:ext>
            </a:extLst>
          </p:cNvPr>
          <p:cNvSpPr/>
          <p:nvPr/>
        </p:nvSpPr>
        <p:spPr>
          <a:xfrm>
            <a:off x="2683042" y="1216426"/>
            <a:ext cx="4584032" cy="477838"/>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Verdacht auf T1D, Nachweis einer raschen glykämischen Progression</a:t>
            </a:r>
            <a:br>
              <a:rPr kumimoji="0" sz="1100" b="0" i="0" u="none" strike="noStrike" kern="0" cap="none" spc="0" normalizeH="0" baseline="0" noProof="0">
                <a:ln>
                  <a:noFill/>
                </a:ln>
                <a:solidFill>
                  <a:prstClr val="white"/>
                </a:solidFill>
                <a:effectLst/>
                <a:uLnTx/>
                <a:uFillTx/>
                <a:latin typeface="Verdana"/>
                <a:ea typeface="Verdana"/>
                <a:cs typeface="Arial"/>
              </a:rPr>
            </a:br>
            <a:r>
              <a:rPr kumimoji="0" lang="de" sz="1100" b="0" i="1" u="none" strike="noStrike" kern="0" cap="none" spc="0" normalizeH="0" baseline="0" noProof="0">
                <a:ln>
                  <a:noFill/>
                </a:ln>
                <a:solidFill>
                  <a:srgbClr val="7A00E6"/>
                </a:solidFill>
                <a:effectLst/>
                <a:uLnTx/>
                <a:uFillTx/>
                <a:latin typeface="Georgia"/>
                <a:ea typeface="Georgia"/>
                <a:cs typeface="Georgia"/>
              </a:rPr>
              <a:t> oder Indikation zum Start einer Insulintherapie?</a:t>
            </a:r>
            <a:r>
              <a:rPr kumimoji="0" lang="de" sz="1100" b="0" i="1" u="none" strike="noStrike" kern="0" cap="none" spc="0" normalizeH="0" baseline="30000" noProof="0">
                <a:ln>
                  <a:noFill/>
                </a:ln>
                <a:solidFill>
                  <a:srgbClr val="7A00E6"/>
                </a:solidFill>
                <a:effectLst/>
                <a:uLnTx/>
                <a:uFillTx/>
                <a:latin typeface="Georgia"/>
                <a:ea typeface="Georgia"/>
                <a:cs typeface="Georgia"/>
              </a:rPr>
              <a:t>1</a:t>
            </a:r>
          </a:p>
        </p:txBody>
      </p:sp>
      <p:sp>
        <p:nvSpPr>
          <p:cNvPr id="40" name="Rounded Rectangle 11">
            <a:extLst>
              <a:ext uri="{FF2B5EF4-FFF2-40B4-BE49-F238E27FC236}">
                <a16:creationId xmlns:a16="http://schemas.microsoft.com/office/drawing/2014/main" id="{686D89F5-C4F9-CA2B-D3BE-416294EC0F97}"/>
              </a:ext>
            </a:extLst>
          </p:cNvPr>
          <p:cNvSpPr/>
          <p:nvPr/>
        </p:nvSpPr>
        <p:spPr>
          <a:xfrm>
            <a:off x="6930188" y="3630209"/>
            <a:ext cx="1159527" cy="498242"/>
          </a:xfrm>
          <a:prstGeom prst="rect">
            <a:avLst/>
          </a:prstGeom>
          <a:solidFill>
            <a:srgbClr val="007FAD"/>
          </a:solidFill>
          <a:ln w="19050" cap="flat" cmpd="sng" algn="ctr">
            <a:no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600"/>
              </a:spcAft>
              <a:buClrTx/>
              <a:buSzTx/>
              <a:buFontTx/>
              <a:buNone/>
              <a:tabLst/>
              <a:defRPr/>
            </a:pPr>
            <a:r>
              <a:rPr kumimoji="0" lang="de" sz="1200" b="1" i="0" u="none" strike="noStrike" kern="0" cap="none" spc="0" normalizeH="0" baseline="0" noProof="0">
                <a:ln>
                  <a:noFill/>
                </a:ln>
                <a:solidFill>
                  <a:srgbClr val="FFFFFF"/>
                </a:solidFill>
                <a:effectLst/>
                <a:uLnTx/>
                <a:uFillTx/>
                <a:latin typeface="Verdana"/>
                <a:ea typeface="Verdana"/>
                <a:cs typeface="Verdana"/>
              </a:rPr>
              <a:t>Als T1D behandeln</a:t>
            </a:r>
            <a:r>
              <a:rPr kumimoji="0" lang="de" sz="1200" b="1" i="0" u="none" strike="noStrike" kern="0" cap="none" spc="0" normalizeH="0" baseline="30000" noProof="0">
                <a:ln>
                  <a:noFill/>
                </a:ln>
                <a:solidFill>
                  <a:srgbClr val="FFFFFF"/>
                </a:solidFill>
                <a:effectLst/>
                <a:uLnTx/>
                <a:uFillTx/>
                <a:latin typeface="Verdana"/>
                <a:ea typeface="Verdana"/>
                <a:cs typeface="Verdana"/>
              </a:rPr>
              <a:t>2</a:t>
            </a:r>
          </a:p>
        </p:txBody>
      </p:sp>
      <p:sp>
        <p:nvSpPr>
          <p:cNvPr id="41" name="Rounded Rectangle 23">
            <a:extLst>
              <a:ext uri="{FF2B5EF4-FFF2-40B4-BE49-F238E27FC236}">
                <a16:creationId xmlns:a16="http://schemas.microsoft.com/office/drawing/2014/main" id="{4E228AE7-10C0-C9FB-A5E4-600ECEA90F1A}"/>
              </a:ext>
            </a:extLst>
          </p:cNvPr>
          <p:cNvSpPr/>
          <p:nvPr/>
        </p:nvSpPr>
        <p:spPr>
          <a:xfrm>
            <a:off x="360029" y="2656573"/>
            <a:ext cx="4511639" cy="416506"/>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Test auf nicht nüchternes Serum-C-Peptid und Blutzucker;</a:t>
            </a:r>
            <a:br>
              <a:rPr kumimoji="0" sz="1100" b="0" i="0" u="none" strike="noStrike" kern="0" cap="none" spc="0" normalizeH="0" baseline="0" noProof="0">
                <a:ln>
                  <a:noFill/>
                </a:ln>
                <a:solidFill>
                  <a:prstClr val="white"/>
                </a:solidFill>
                <a:effectLst/>
                <a:uLnTx/>
                <a:uFillTx/>
                <a:latin typeface="Verdana"/>
                <a:ea typeface="Verdana"/>
                <a:cs typeface="Arial"/>
              </a:rPr>
            </a:br>
            <a:r>
              <a:rPr kumimoji="0" lang="de" sz="1100" b="0" i="1" u="none" strike="noStrike" kern="0" cap="none" spc="0" normalizeH="0" baseline="0" noProof="0">
                <a:ln>
                  <a:noFill/>
                </a:ln>
                <a:solidFill>
                  <a:srgbClr val="7A00E6"/>
                </a:solidFill>
                <a:effectLst/>
                <a:uLnTx/>
                <a:uFillTx/>
                <a:latin typeface="Georgia"/>
                <a:ea typeface="Georgia"/>
                <a:cs typeface="Georgia"/>
              </a:rPr>
              <a:t>T1D-GRS-Test erwägen</a:t>
            </a:r>
            <a:r>
              <a:rPr kumimoji="0" lang="de" sz="1100" b="0" i="1" u="none" strike="noStrike" kern="0" cap="none" spc="0" normalizeH="0" baseline="30000" noProof="0">
                <a:ln>
                  <a:noFill/>
                </a:ln>
                <a:solidFill>
                  <a:srgbClr val="7A00E6"/>
                </a:solidFill>
                <a:effectLst/>
                <a:uLnTx/>
                <a:uFillTx/>
                <a:latin typeface="Georgia"/>
                <a:ea typeface="Georgia"/>
                <a:cs typeface="Georgia"/>
              </a:rPr>
              <a:t>2-3</a:t>
            </a:r>
          </a:p>
        </p:txBody>
      </p:sp>
      <p:sp>
        <p:nvSpPr>
          <p:cNvPr id="42" name="Rounded Rectangle 20">
            <a:extLst>
              <a:ext uri="{FF2B5EF4-FFF2-40B4-BE49-F238E27FC236}">
                <a16:creationId xmlns:a16="http://schemas.microsoft.com/office/drawing/2014/main" id="{3D5BDC90-761C-7D34-9F66-918926DFE29A}"/>
              </a:ext>
            </a:extLst>
          </p:cNvPr>
          <p:cNvSpPr/>
          <p:nvPr/>
        </p:nvSpPr>
        <p:spPr>
          <a:xfrm>
            <a:off x="3499412" y="3251375"/>
            <a:ext cx="1371600" cy="348639"/>
          </a:xfrm>
          <a:prstGeom prst="rect">
            <a:avLst/>
          </a:prstGeom>
          <a:solidFill>
            <a:srgbClr val="23004C"/>
          </a:solidFill>
          <a:ln w="12700" cap="flat" cmpd="sng" algn="ctr">
            <a:noFill/>
            <a:prstDash val="solid"/>
            <a:miter lim="800000"/>
          </a:ln>
          <a:effectLst/>
        </p:spPr>
        <p:txBody>
          <a:bodyPr lIns="0" rIns="0"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C-Peptid </a:t>
            </a:r>
            <a:br>
              <a:rPr kumimoji="0" sz="900" b="0" i="0" u="none" strike="noStrike" kern="0" cap="none" spc="0" normalizeH="0" baseline="0" noProof="0">
                <a:ln>
                  <a:noFill/>
                </a:ln>
                <a:solidFill>
                  <a:prstClr val="white"/>
                </a:solidFill>
                <a:effectLst/>
                <a:uLnTx/>
                <a:uFillTx/>
                <a:latin typeface="Verdana"/>
                <a:ea typeface="Verdana"/>
                <a:cs typeface="Arial"/>
              </a:rPr>
            </a:br>
            <a:r>
              <a:rPr kumimoji="0" lang="de" sz="900" b="0" i="1" u="none" strike="noStrike" kern="0" cap="none" spc="0" normalizeH="0" baseline="0" noProof="0">
                <a:ln>
                  <a:noFill/>
                </a:ln>
                <a:solidFill>
                  <a:srgbClr val="FFFFFF"/>
                </a:solidFill>
                <a:effectLst/>
                <a:uLnTx/>
                <a:uFillTx/>
                <a:latin typeface="Georgia"/>
                <a:ea typeface="Georgia"/>
                <a:cs typeface="Georgia"/>
              </a:rPr>
              <a:t> ≥ 600 pmol/l</a:t>
            </a:r>
          </a:p>
        </p:txBody>
      </p:sp>
      <p:sp>
        <p:nvSpPr>
          <p:cNvPr id="43" name="Rounded Rectangle 24">
            <a:extLst>
              <a:ext uri="{FF2B5EF4-FFF2-40B4-BE49-F238E27FC236}">
                <a16:creationId xmlns:a16="http://schemas.microsoft.com/office/drawing/2014/main" id="{94C67580-52CB-7A4A-A5D8-FA5CB120E18D}"/>
              </a:ext>
            </a:extLst>
          </p:cNvPr>
          <p:cNvSpPr/>
          <p:nvPr/>
        </p:nvSpPr>
        <p:spPr>
          <a:xfrm>
            <a:off x="360029" y="3251375"/>
            <a:ext cx="1391622" cy="348638"/>
          </a:xfrm>
          <a:prstGeom prst="rect">
            <a:avLst/>
          </a:prstGeom>
          <a:solidFill>
            <a:srgbClr val="007FAD"/>
          </a:solidFill>
          <a:ln w="12700" cap="flat" cmpd="sng" algn="ctr">
            <a:no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C-Peptid </a:t>
            </a:r>
            <a:br>
              <a:rPr kumimoji="0" sz="900" b="0" i="0" u="none" strike="noStrike" kern="0" cap="none" spc="0" normalizeH="0" baseline="0" noProof="0">
                <a:ln>
                  <a:noFill/>
                </a:ln>
                <a:solidFill>
                  <a:prstClr val="white"/>
                </a:solidFill>
                <a:effectLst/>
                <a:uLnTx/>
                <a:uFillTx/>
                <a:latin typeface="Verdana"/>
                <a:ea typeface="Verdana"/>
                <a:cs typeface="Arial"/>
              </a:rPr>
            </a:br>
            <a:r>
              <a:rPr kumimoji="0" lang="de" sz="900" b="0" i="1" u="none" strike="noStrike" kern="0" cap="none" spc="0" normalizeH="0" baseline="0" noProof="0">
                <a:ln>
                  <a:noFill/>
                </a:ln>
                <a:solidFill>
                  <a:srgbClr val="FFFFFF"/>
                </a:solidFill>
                <a:effectLst/>
                <a:uLnTx/>
                <a:uFillTx/>
                <a:latin typeface="Georgia"/>
                <a:ea typeface="Georgia"/>
                <a:cs typeface="Georgia"/>
              </a:rPr>
              <a:t>≤ 300 pmol/l</a:t>
            </a:r>
          </a:p>
        </p:txBody>
      </p:sp>
      <p:sp>
        <p:nvSpPr>
          <p:cNvPr id="44" name="Rounded Rectangle 26">
            <a:extLst>
              <a:ext uri="{FF2B5EF4-FFF2-40B4-BE49-F238E27FC236}">
                <a16:creationId xmlns:a16="http://schemas.microsoft.com/office/drawing/2014/main" id="{AB470A05-D28B-2B5A-5E58-9901E527B12F}"/>
              </a:ext>
            </a:extLst>
          </p:cNvPr>
          <p:cNvSpPr/>
          <p:nvPr/>
        </p:nvSpPr>
        <p:spPr>
          <a:xfrm>
            <a:off x="1921789" y="3251375"/>
            <a:ext cx="1391623" cy="348638"/>
          </a:xfrm>
          <a:prstGeom prst="rect">
            <a:avLst/>
          </a:prstGeom>
          <a:gradFill flip="none" rotWithShape="1">
            <a:gsLst>
              <a:gs pos="0">
                <a:srgbClr val="23004C"/>
              </a:gs>
              <a:gs pos="100000">
                <a:srgbClr val="007FAD"/>
              </a:gs>
            </a:gsLst>
            <a:lin ang="10800000" scaled="0"/>
          </a:gradFill>
          <a:ln w="12700" cap="flat" cmpd="sng" algn="ctr">
            <a:no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C-Peptid </a:t>
            </a:r>
            <a:br>
              <a:rPr kumimoji="0" sz="900" b="0" i="0" u="none" strike="noStrike" kern="0" cap="none" spc="0" normalizeH="0" baseline="0" noProof="0">
                <a:ln>
                  <a:noFill/>
                </a:ln>
                <a:solidFill>
                  <a:prstClr val="white"/>
                </a:solidFill>
                <a:effectLst/>
                <a:uLnTx/>
                <a:uFillTx/>
                <a:latin typeface="Verdana"/>
                <a:ea typeface="Verdana"/>
                <a:cs typeface="Arial"/>
              </a:rPr>
            </a:br>
            <a:r>
              <a:rPr kumimoji="0" lang="de" sz="900" b="0" i="1" u="none" strike="noStrike" kern="0" cap="none" spc="0" normalizeH="0" baseline="0" noProof="0">
                <a:ln>
                  <a:noFill/>
                </a:ln>
                <a:solidFill>
                  <a:srgbClr val="FFFFFF"/>
                </a:solidFill>
                <a:effectLst/>
                <a:uLnTx/>
                <a:uFillTx/>
                <a:latin typeface="Georgia"/>
                <a:ea typeface="Georgia"/>
                <a:cs typeface="Georgia"/>
              </a:rPr>
              <a:t>300-600 pmol/l</a:t>
            </a:r>
          </a:p>
        </p:txBody>
      </p:sp>
      <p:sp>
        <p:nvSpPr>
          <p:cNvPr id="69" name="Rounded Rectangle 8">
            <a:extLst>
              <a:ext uri="{FF2B5EF4-FFF2-40B4-BE49-F238E27FC236}">
                <a16:creationId xmlns:a16="http://schemas.microsoft.com/office/drawing/2014/main" id="{998DF796-CC91-A316-D179-A6A34398FA53}"/>
              </a:ext>
            </a:extLst>
          </p:cNvPr>
          <p:cNvSpPr/>
          <p:nvPr/>
        </p:nvSpPr>
        <p:spPr>
          <a:xfrm>
            <a:off x="5163235" y="2746797"/>
            <a:ext cx="914400" cy="228600"/>
          </a:xfrm>
          <a:prstGeom prst="rect">
            <a:avLst/>
          </a:prstGeom>
          <a:solidFill>
            <a:srgbClr val="DA3A16"/>
          </a:solidFill>
          <a:ln w="19050" cap="flat" cmpd="sng" algn="ctr">
            <a:no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FFFFFF"/>
                </a:solidFill>
                <a:effectLst/>
                <a:uLnTx/>
                <a:uFillTx/>
                <a:latin typeface="Verdana"/>
                <a:ea typeface="Verdana"/>
                <a:cs typeface="Verdana"/>
              </a:rPr>
              <a:t>NEGATIV</a:t>
            </a:r>
          </a:p>
        </p:txBody>
      </p:sp>
      <p:sp>
        <p:nvSpPr>
          <p:cNvPr id="70" name="Rounded Rectangle 7">
            <a:extLst>
              <a:ext uri="{FF2B5EF4-FFF2-40B4-BE49-F238E27FC236}">
                <a16:creationId xmlns:a16="http://schemas.microsoft.com/office/drawing/2014/main" id="{27838E01-56C5-5E8C-A475-86BF1DAC6964}"/>
              </a:ext>
            </a:extLst>
          </p:cNvPr>
          <p:cNvSpPr/>
          <p:nvPr/>
        </p:nvSpPr>
        <p:spPr>
          <a:xfrm>
            <a:off x="3962311" y="1809615"/>
            <a:ext cx="2034739" cy="274320"/>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Test auf Inselautoantikörper</a:t>
            </a:r>
            <a:r>
              <a:rPr kumimoji="0" lang="de" sz="1100" b="0" i="1" u="none" strike="noStrike" kern="0" cap="none" spc="0" normalizeH="0" baseline="30000" noProof="0">
                <a:ln>
                  <a:noFill/>
                </a:ln>
                <a:solidFill>
                  <a:srgbClr val="7A00E6"/>
                </a:solidFill>
                <a:effectLst/>
                <a:uLnTx/>
                <a:uFillTx/>
                <a:latin typeface="Georgia"/>
                <a:ea typeface="Georgia"/>
                <a:cs typeface="Georgia"/>
              </a:rPr>
              <a:t>1</a:t>
            </a:r>
          </a:p>
        </p:txBody>
      </p:sp>
      <p:cxnSp>
        <p:nvCxnSpPr>
          <p:cNvPr id="71" name="Straight Arrow Connector 61">
            <a:extLst>
              <a:ext uri="{FF2B5EF4-FFF2-40B4-BE49-F238E27FC236}">
                <a16:creationId xmlns:a16="http://schemas.microsoft.com/office/drawing/2014/main" id="{E4DC267B-2EE0-17B0-7D67-AFF4D9522F94}"/>
              </a:ext>
            </a:extLst>
          </p:cNvPr>
          <p:cNvCxnSpPr>
            <a:cxnSpLocks/>
            <a:stCxn id="39" idx="2"/>
            <a:endCxn id="70" idx="0"/>
          </p:cNvCxnSpPr>
          <p:nvPr/>
        </p:nvCxnSpPr>
        <p:spPr>
          <a:xfrm>
            <a:off x="4975058" y="1694264"/>
            <a:ext cx="4623" cy="115351"/>
          </a:xfrm>
          <a:prstGeom prst="straightConnector1">
            <a:avLst/>
          </a:prstGeom>
          <a:noFill/>
          <a:ln w="6350" cap="flat" cmpd="sng" algn="ctr">
            <a:solidFill>
              <a:srgbClr val="23004C"/>
            </a:solidFill>
            <a:prstDash val="solid"/>
            <a:miter lim="800000"/>
            <a:tailEnd type="triangle"/>
          </a:ln>
          <a:effectLst/>
        </p:spPr>
      </p:cxnSp>
      <p:sp>
        <p:nvSpPr>
          <p:cNvPr id="72" name="Rounded Rectangle 28">
            <a:extLst>
              <a:ext uri="{FF2B5EF4-FFF2-40B4-BE49-F238E27FC236}">
                <a16:creationId xmlns:a16="http://schemas.microsoft.com/office/drawing/2014/main" id="{E1706B70-6363-B60E-8F6A-D2A263461EE5}"/>
              </a:ext>
            </a:extLst>
          </p:cNvPr>
          <p:cNvSpPr/>
          <p:nvPr/>
        </p:nvSpPr>
        <p:spPr>
          <a:xfrm>
            <a:off x="360852" y="3748219"/>
            <a:ext cx="1391623" cy="978099"/>
          </a:xfrm>
          <a:prstGeom prst="rect">
            <a:avLst/>
          </a:prstGeom>
          <a:solidFill>
            <a:srgbClr val="007FAD"/>
          </a:solidFill>
          <a:ln w="12700" cap="flat" cmpd="sng" algn="ctr">
            <a:noFill/>
            <a:prstDash val="solid"/>
            <a:miter lim="800000"/>
          </a:ln>
          <a:effectLst/>
        </p:spPr>
        <p:txBody>
          <a:bodyPr lIns="72000" rIns="36000" rtlCol="0" anchor="ctr"/>
          <a:lstStyle/>
          <a:p>
            <a:pPr marL="0" marR="0" lvl="0" indent="0" algn="ctr" defTabSz="457189"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Als T1D behandeln</a:t>
            </a:r>
            <a:r>
              <a:rPr kumimoji="0" lang="de" sz="900" b="1" i="0" u="none" strike="noStrike" kern="0" cap="none" spc="0" normalizeH="0" baseline="30000" noProof="0">
                <a:ln>
                  <a:noFill/>
                </a:ln>
                <a:solidFill>
                  <a:srgbClr val="FFFFFF"/>
                </a:solidFill>
                <a:effectLst/>
                <a:uLnTx/>
                <a:uFillTx/>
                <a:latin typeface="Verdana"/>
                <a:ea typeface="Verdana"/>
                <a:cs typeface="Verdana"/>
              </a:rPr>
              <a:t>2</a:t>
            </a:r>
          </a:p>
          <a:p>
            <a:pPr marL="91438" marR="0" lvl="0" indent="-91438" defTabSz="457189"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Wahrscheinlich insulinabhängig</a:t>
            </a:r>
          </a:p>
        </p:txBody>
      </p:sp>
      <p:sp>
        <p:nvSpPr>
          <p:cNvPr id="73" name="Rounded Rectangle 28">
            <a:extLst>
              <a:ext uri="{FF2B5EF4-FFF2-40B4-BE49-F238E27FC236}">
                <a16:creationId xmlns:a16="http://schemas.microsoft.com/office/drawing/2014/main" id="{5F754C96-2809-71FD-AEA4-012A1A284019}"/>
              </a:ext>
            </a:extLst>
          </p:cNvPr>
          <p:cNvSpPr/>
          <p:nvPr/>
        </p:nvSpPr>
        <p:spPr>
          <a:xfrm>
            <a:off x="1921789" y="3748219"/>
            <a:ext cx="1391622" cy="978100"/>
          </a:xfrm>
          <a:prstGeom prst="rect">
            <a:avLst/>
          </a:prstGeom>
          <a:gradFill>
            <a:gsLst>
              <a:gs pos="0">
                <a:srgbClr val="23004C"/>
              </a:gs>
              <a:gs pos="100000">
                <a:srgbClr val="007FAD"/>
              </a:gs>
            </a:gsLst>
            <a:lin ang="10800000" scaled="0"/>
          </a:gradFill>
          <a:ln w="12700" cap="flat" cmpd="sng" algn="ctr">
            <a:noFill/>
            <a:prstDash val="solid"/>
            <a:miter lim="800000"/>
          </a:ln>
          <a:effectLst/>
        </p:spPr>
        <p:txBody>
          <a:bodyPr lIns="72000" rIns="72000" rtlCol="0" anchor="ctr"/>
          <a:lstStyle/>
          <a:p>
            <a:pPr marL="0" marR="0" lvl="0" indent="0" algn="ctr" defTabSz="457189"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Unsichere Klassifizierung</a:t>
            </a:r>
            <a:r>
              <a:rPr kumimoji="0" lang="de" sz="900" b="1" i="0" u="none" strike="noStrike" kern="0" cap="none" spc="0" normalizeH="0" baseline="30000" noProof="0">
                <a:ln>
                  <a:noFill/>
                </a:ln>
                <a:solidFill>
                  <a:srgbClr val="FFFFFF"/>
                </a:solidFill>
                <a:effectLst/>
                <a:uLnTx/>
                <a:uFillTx/>
                <a:latin typeface="Verdana"/>
                <a:ea typeface="Verdana"/>
                <a:cs typeface="Verdana"/>
              </a:rPr>
              <a:t>2</a:t>
            </a:r>
          </a:p>
          <a:p>
            <a:pPr marL="91438" marR="0" lvl="0" indent="-91438" defTabSz="457189"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MODY ausschließen</a:t>
            </a:r>
          </a:p>
          <a:p>
            <a:pPr marL="91438" marR="0" lvl="0" indent="-91438" defTabSz="457189"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Wiederholung der</a:t>
            </a:r>
            <a:br>
              <a:rPr kumimoji="0" sz="800" b="0" i="0" u="none" strike="noStrike" kern="0" cap="none" spc="0" normalizeH="0" baseline="0" noProof="0">
                <a:ln>
                  <a:noFill/>
                </a:ln>
                <a:solidFill>
                  <a:prstClr val="white"/>
                </a:solidFill>
                <a:effectLst/>
                <a:uLnTx/>
                <a:uFillTx/>
                <a:latin typeface="Verdana"/>
                <a:ea typeface="Verdana"/>
                <a:cs typeface="Arial"/>
              </a:rPr>
            </a:br>
            <a:r>
              <a:rPr kumimoji="0" lang="de" sz="800" b="0" i="0" u="none" strike="noStrike" kern="0" cap="none" spc="0" normalizeH="0" baseline="0" noProof="0">
                <a:ln>
                  <a:noFill/>
                </a:ln>
                <a:solidFill>
                  <a:srgbClr val="FFFFFF"/>
                </a:solidFill>
                <a:effectLst/>
                <a:uLnTx/>
                <a:uFillTx/>
                <a:latin typeface="Verdana"/>
                <a:ea typeface="Verdana"/>
                <a:cs typeface="Verdana"/>
              </a:rPr>
              <a:t>C-Peptid-Messung alle 3 Jahre erwägen</a:t>
            </a:r>
          </a:p>
        </p:txBody>
      </p:sp>
      <p:sp>
        <p:nvSpPr>
          <p:cNvPr id="74" name="Rounded Rectangle 28">
            <a:extLst>
              <a:ext uri="{FF2B5EF4-FFF2-40B4-BE49-F238E27FC236}">
                <a16:creationId xmlns:a16="http://schemas.microsoft.com/office/drawing/2014/main" id="{FAA1EC38-4D9C-9D97-2BD2-FC073DDA3AEB}"/>
              </a:ext>
            </a:extLst>
          </p:cNvPr>
          <p:cNvSpPr/>
          <p:nvPr/>
        </p:nvSpPr>
        <p:spPr>
          <a:xfrm>
            <a:off x="3500235" y="3748219"/>
            <a:ext cx="1371599" cy="978099"/>
          </a:xfrm>
          <a:prstGeom prst="rect">
            <a:avLst/>
          </a:prstGeom>
          <a:solidFill>
            <a:srgbClr val="23004C"/>
          </a:solidFill>
          <a:ln w="12700" cap="flat" cmpd="sng" algn="ctr">
            <a:noFill/>
            <a:prstDash val="solid"/>
            <a:miter lim="800000"/>
          </a:ln>
          <a:effectLst/>
        </p:spPr>
        <p:txBody>
          <a:bodyPr lIns="72000" rIns="0" rtlCol="0" anchor="ctr"/>
          <a:lstStyle/>
          <a:p>
            <a:pPr marL="0" marR="0" lvl="0" indent="0" algn="ctr" defTabSz="457189"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Wahrscheinlich T2D</a:t>
            </a:r>
            <a:r>
              <a:rPr kumimoji="0" lang="de" sz="900" b="1" i="0" u="none" strike="noStrike" kern="0" cap="none" spc="0" normalizeH="0" baseline="30000" noProof="0">
                <a:ln>
                  <a:noFill/>
                </a:ln>
                <a:solidFill>
                  <a:srgbClr val="FFFFFF"/>
                </a:solidFill>
                <a:effectLst/>
                <a:uLnTx/>
                <a:uFillTx/>
                <a:latin typeface="Verdana"/>
                <a:ea typeface="Verdana"/>
                <a:cs typeface="Verdana"/>
              </a:rPr>
              <a:t>2</a:t>
            </a:r>
          </a:p>
          <a:p>
            <a:pPr marL="91438" marR="0" lvl="0" indent="-91438" defTabSz="457189"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MODY ausschließen</a:t>
            </a:r>
          </a:p>
          <a:p>
            <a:pPr marL="91438" marR="0" lvl="0" indent="-91438" defTabSz="457189"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 sz="800" b="0" i="0" u="none" strike="noStrike" kern="0" cap="none" spc="0" normalizeH="0" baseline="0" noProof="0">
                <a:ln>
                  <a:noFill/>
                </a:ln>
                <a:solidFill>
                  <a:srgbClr val="FFFFFF"/>
                </a:solidFill>
                <a:effectLst/>
                <a:uLnTx/>
                <a:uFillTx/>
                <a:latin typeface="Verdana"/>
                <a:ea typeface="Verdana"/>
                <a:cs typeface="Verdana"/>
              </a:rPr>
              <a:t>Überwachten Insulin-ausstieg erwägen</a:t>
            </a:r>
          </a:p>
        </p:txBody>
      </p:sp>
      <p:cxnSp>
        <p:nvCxnSpPr>
          <p:cNvPr id="75" name="Straight Arrow Connector 104">
            <a:extLst>
              <a:ext uri="{FF2B5EF4-FFF2-40B4-BE49-F238E27FC236}">
                <a16:creationId xmlns:a16="http://schemas.microsoft.com/office/drawing/2014/main" id="{00E02214-6B85-8E10-F9CD-00F80F505263}"/>
              </a:ext>
            </a:extLst>
          </p:cNvPr>
          <p:cNvCxnSpPr>
            <a:cxnSpLocks/>
            <a:stCxn id="43" idx="2"/>
            <a:endCxn id="72" idx="0"/>
          </p:cNvCxnSpPr>
          <p:nvPr/>
        </p:nvCxnSpPr>
        <p:spPr>
          <a:xfrm>
            <a:off x="1055840" y="3600013"/>
            <a:ext cx="824" cy="148206"/>
          </a:xfrm>
          <a:prstGeom prst="straightConnector1">
            <a:avLst/>
          </a:prstGeom>
          <a:noFill/>
          <a:ln w="12700" cap="flat" cmpd="sng" algn="ctr">
            <a:solidFill>
              <a:srgbClr val="23004C"/>
            </a:solidFill>
            <a:prstDash val="solid"/>
            <a:miter lim="800000"/>
            <a:tailEnd type="triangle"/>
          </a:ln>
          <a:effectLst/>
        </p:spPr>
      </p:cxnSp>
      <p:cxnSp>
        <p:nvCxnSpPr>
          <p:cNvPr id="76" name="Straight Arrow Connector 107">
            <a:extLst>
              <a:ext uri="{FF2B5EF4-FFF2-40B4-BE49-F238E27FC236}">
                <a16:creationId xmlns:a16="http://schemas.microsoft.com/office/drawing/2014/main" id="{41FC24EE-EFC4-CE26-618F-DE540A0BE2D3}"/>
              </a:ext>
            </a:extLst>
          </p:cNvPr>
          <p:cNvCxnSpPr>
            <a:cxnSpLocks/>
            <a:stCxn id="44" idx="2"/>
            <a:endCxn id="73" idx="0"/>
          </p:cNvCxnSpPr>
          <p:nvPr/>
        </p:nvCxnSpPr>
        <p:spPr>
          <a:xfrm flipH="1">
            <a:off x="2617600" y="3600013"/>
            <a:ext cx="1" cy="148206"/>
          </a:xfrm>
          <a:prstGeom prst="straightConnector1">
            <a:avLst/>
          </a:prstGeom>
          <a:noFill/>
          <a:ln w="12700" cap="flat" cmpd="sng" algn="ctr">
            <a:solidFill>
              <a:srgbClr val="23004C"/>
            </a:solidFill>
            <a:prstDash val="solid"/>
            <a:miter lim="800000"/>
            <a:tailEnd type="triangle"/>
          </a:ln>
          <a:effectLst/>
        </p:spPr>
      </p:cxnSp>
      <p:cxnSp>
        <p:nvCxnSpPr>
          <p:cNvPr id="77" name="Straight Arrow Connector 110">
            <a:extLst>
              <a:ext uri="{FF2B5EF4-FFF2-40B4-BE49-F238E27FC236}">
                <a16:creationId xmlns:a16="http://schemas.microsoft.com/office/drawing/2014/main" id="{56B6471C-86A3-E4C9-1B43-1FFF36C3B313}"/>
              </a:ext>
            </a:extLst>
          </p:cNvPr>
          <p:cNvCxnSpPr>
            <a:cxnSpLocks/>
            <a:stCxn id="42" idx="2"/>
            <a:endCxn id="74" idx="0"/>
          </p:cNvCxnSpPr>
          <p:nvPr/>
        </p:nvCxnSpPr>
        <p:spPr>
          <a:xfrm>
            <a:off x="4185212" y="3600014"/>
            <a:ext cx="823" cy="148205"/>
          </a:xfrm>
          <a:prstGeom prst="straightConnector1">
            <a:avLst/>
          </a:prstGeom>
          <a:noFill/>
          <a:ln w="12700" cap="flat" cmpd="sng" algn="ctr">
            <a:solidFill>
              <a:srgbClr val="23004C"/>
            </a:solidFill>
            <a:prstDash val="solid"/>
            <a:miter lim="800000"/>
            <a:tailEnd type="triangle"/>
          </a:ln>
          <a:effectLst/>
        </p:spPr>
      </p:cxnSp>
      <p:sp>
        <p:nvSpPr>
          <p:cNvPr id="78" name="Rounded Rectangle 7">
            <a:extLst>
              <a:ext uri="{FF2B5EF4-FFF2-40B4-BE49-F238E27FC236}">
                <a16:creationId xmlns:a16="http://schemas.microsoft.com/office/drawing/2014/main" id="{6D770882-2299-3F7B-4CDF-A766CC58717A}"/>
              </a:ext>
            </a:extLst>
          </p:cNvPr>
          <p:cNvSpPr/>
          <p:nvPr/>
        </p:nvSpPr>
        <p:spPr>
          <a:xfrm>
            <a:off x="6362528" y="2723313"/>
            <a:ext cx="2286000" cy="274320"/>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Inselautoantikörper</a:t>
            </a:r>
            <a:r>
              <a:rPr kumimoji="0" lang="de" sz="1100" b="0" i="1" u="none" strike="noStrike" kern="0" cap="none" spc="0" normalizeH="0" baseline="30000" noProof="0">
                <a:ln>
                  <a:noFill/>
                </a:ln>
                <a:solidFill>
                  <a:srgbClr val="7A00E6"/>
                </a:solidFill>
                <a:effectLst/>
                <a:uLnTx/>
                <a:uFillTx/>
                <a:latin typeface="Georgia"/>
                <a:ea typeface="Georgia"/>
                <a:cs typeface="Georgia"/>
              </a:rPr>
              <a:t>2</a:t>
            </a:r>
          </a:p>
        </p:txBody>
      </p:sp>
      <p:sp>
        <p:nvSpPr>
          <p:cNvPr id="79" name="Rounded Rectangle 8">
            <a:extLst>
              <a:ext uri="{FF2B5EF4-FFF2-40B4-BE49-F238E27FC236}">
                <a16:creationId xmlns:a16="http://schemas.microsoft.com/office/drawing/2014/main" id="{AFFE10C7-DB1C-4079-C6C1-6BF5BD9C7617}"/>
              </a:ext>
            </a:extLst>
          </p:cNvPr>
          <p:cNvSpPr/>
          <p:nvPr/>
        </p:nvSpPr>
        <p:spPr>
          <a:xfrm>
            <a:off x="1479953" y="2047010"/>
            <a:ext cx="2260448" cy="477839"/>
          </a:xfrm>
          <a:prstGeom prst="rect">
            <a:avLst/>
          </a:prstGeom>
          <a:solidFill>
            <a:srgbClr val="DA3A16"/>
          </a:solidFill>
          <a:ln w="19050" cap="flat" cmpd="sng" algn="ctr">
            <a:solidFill>
              <a:srgbClr val="DA3A16"/>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1000" b="1" i="1" u="none" strike="noStrike" kern="0" cap="none" spc="0" normalizeH="0" baseline="0" noProof="0">
                <a:ln>
                  <a:noFill/>
                </a:ln>
                <a:solidFill>
                  <a:srgbClr val="FFFFFF"/>
                </a:solidFill>
                <a:effectLst/>
                <a:uLnTx/>
                <a:uFillTx/>
                <a:latin typeface="Georgia"/>
                <a:ea typeface="Georgia"/>
                <a:cs typeface="Georgia"/>
              </a:rPr>
              <a:t>Alle Patienten &gt; 25 Jahre</a:t>
            </a:r>
            <a:br>
              <a:rPr kumimoji="0" sz="1000" b="0" i="0" u="none" strike="noStrike" kern="0" cap="none" spc="0" normalizeH="0" baseline="0" noProof="0">
                <a:ln>
                  <a:noFill/>
                </a:ln>
                <a:solidFill>
                  <a:prstClr val="white"/>
                </a:solidFill>
                <a:effectLst/>
                <a:uLnTx/>
                <a:uFillTx/>
                <a:latin typeface="Verdana"/>
                <a:ea typeface="Verdana"/>
                <a:cs typeface="Arial"/>
              </a:rPr>
            </a:br>
            <a:r>
              <a:rPr kumimoji="0" lang="de" sz="1000" b="1" i="1" u="none" strike="noStrike" kern="0" cap="none" spc="0" normalizeH="0" baseline="0" noProof="0">
                <a:ln>
                  <a:noFill/>
                </a:ln>
                <a:solidFill>
                  <a:srgbClr val="FFFFFF"/>
                </a:solidFill>
                <a:effectLst/>
                <a:uLnTx/>
                <a:uFillTx/>
                <a:latin typeface="Georgia"/>
                <a:ea typeface="Georgia"/>
                <a:cs typeface="Georgia"/>
              </a:rPr>
              <a:t>oder &gt; 3 Jahre nach Diagnose</a:t>
            </a:r>
            <a:r>
              <a:rPr kumimoji="0" lang="de" sz="1000" b="1" i="1" u="none" strike="noStrike" kern="0" cap="none" spc="0" normalizeH="0" baseline="30000" noProof="0">
                <a:ln>
                  <a:noFill/>
                </a:ln>
                <a:solidFill>
                  <a:srgbClr val="FFFFFF"/>
                </a:solidFill>
                <a:effectLst/>
                <a:uLnTx/>
                <a:uFillTx/>
                <a:latin typeface="Georgia"/>
                <a:ea typeface="Georgia"/>
                <a:cs typeface="Georgia"/>
              </a:rPr>
              <a:t>2</a:t>
            </a:r>
            <a:endParaRPr kumimoji="0" lang="en-US" sz="1000" b="0" i="1" u="none" strike="noStrike" kern="0" cap="none" spc="0" normalizeH="0" baseline="30000" noProof="0">
              <a:ln>
                <a:noFill/>
              </a:ln>
              <a:solidFill>
                <a:prstClr val="white"/>
              </a:solidFill>
              <a:effectLst/>
              <a:uLnTx/>
              <a:uFillTx/>
              <a:latin typeface="Georgia" panose="02040502050405020303" pitchFamily="18" charset="0"/>
              <a:ea typeface="Verdana"/>
              <a:cs typeface="Arial"/>
            </a:endParaRPr>
          </a:p>
        </p:txBody>
      </p:sp>
      <p:sp>
        <p:nvSpPr>
          <p:cNvPr id="80" name="Rounded Rectangle 8">
            <a:extLst>
              <a:ext uri="{FF2B5EF4-FFF2-40B4-BE49-F238E27FC236}">
                <a16:creationId xmlns:a16="http://schemas.microsoft.com/office/drawing/2014/main" id="{A8AEB344-E3A6-D2F3-BB40-F119E4A66FAA}"/>
              </a:ext>
            </a:extLst>
          </p:cNvPr>
          <p:cNvSpPr/>
          <p:nvPr/>
        </p:nvSpPr>
        <p:spPr>
          <a:xfrm>
            <a:off x="6375051" y="2047010"/>
            <a:ext cx="2260448" cy="477840"/>
          </a:xfrm>
          <a:prstGeom prst="rect">
            <a:avLst/>
          </a:prstGeom>
          <a:solidFill>
            <a:srgbClr val="268500"/>
          </a:solidFill>
          <a:ln w="19050" cap="flat" cmpd="sng" algn="ctr">
            <a:solidFill>
              <a:srgbClr val="268500"/>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950" b="1" i="1" u="none" strike="noStrike" kern="0" cap="none" spc="0" normalizeH="0" baseline="0" noProof="0">
                <a:ln>
                  <a:noFill/>
                </a:ln>
                <a:solidFill>
                  <a:srgbClr val="FFFFFF"/>
                </a:solidFill>
                <a:effectLst/>
                <a:uLnTx/>
                <a:uFillTx/>
                <a:latin typeface="Georgia"/>
                <a:ea typeface="Georgia"/>
                <a:cs typeface="Georgia"/>
              </a:rPr>
              <a:t>Alle Patienten &lt; 25 Jahre</a:t>
            </a:r>
            <a:br>
              <a:rPr kumimoji="0" sz="950" b="0" i="0" u="none" strike="noStrike" kern="0" cap="none" spc="0" normalizeH="0" baseline="0" noProof="0">
                <a:ln>
                  <a:noFill/>
                </a:ln>
                <a:solidFill>
                  <a:prstClr val="white"/>
                </a:solidFill>
                <a:effectLst/>
                <a:uLnTx/>
                <a:uFillTx/>
                <a:latin typeface="Verdana"/>
                <a:ea typeface="Verdana"/>
                <a:cs typeface="Arial"/>
              </a:rPr>
            </a:br>
            <a:r>
              <a:rPr kumimoji="0" lang="de" sz="950" b="1" i="1" u="none" strike="noStrike" kern="0" cap="none" spc="0" normalizeH="0" baseline="0" noProof="0">
                <a:ln>
                  <a:noFill/>
                </a:ln>
                <a:solidFill>
                  <a:srgbClr val="FFFFFF"/>
                </a:solidFill>
                <a:effectLst/>
                <a:uLnTx/>
                <a:uFillTx/>
                <a:latin typeface="Georgia"/>
                <a:ea typeface="Georgia"/>
                <a:cs typeface="Georgia"/>
              </a:rPr>
              <a:t>oder &lt; 3 Jahre nach Diagnose</a:t>
            </a:r>
            <a:r>
              <a:rPr kumimoji="0" lang="de" sz="950" b="1" i="1" u="none" strike="noStrike" kern="0" cap="none" spc="0" normalizeH="0" baseline="30000" noProof="0">
                <a:ln>
                  <a:noFill/>
                </a:ln>
                <a:solidFill>
                  <a:srgbClr val="FFFFFF"/>
                </a:solidFill>
                <a:effectLst/>
                <a:uLnTx/>
                <a:uFillTx/>
                <a:latin typeface="Georgia"/>
                <a:ea typeface="Georgia"/>
                <a:cs typeface="Georgia"/>
              </a:rPr>
              <a:t>2</a:t>
            </a:r>
            <a:endParaRPr kumimoji="0" lang="en-US" sz="950" b="0" i="1" u="none" strike="noStrike" kern="0" cap="none" spc="0" normalizeH="0" baseline="30000" noProof="0">
              <a:ln>
                <a:noFill/>
              </a:ln>
              <a:solidFill>
                <a:prstClr val="white"/>
              </a:solidFill>
              <a:effectLst/>
              <a:uLnTx/>
              <a:uFillTx/>
              <a:latin typeface="Georgia" panose="02040502050405020303" pitchFamily="18" charset="0"/>
              <a:ea typeface="Verdana"/>
              <a:cs typeface="Arial"/>
            </a:endParaRPr>
          </a:p>
        </p:txBody>
      </p:sp>
      <p:cxnSp>
        <p:nvCxnSpPr>
          <p:cNvPr id="81" name="Straight Arrow Connector 60">
            <a:extLst>
              <a:ext uri="{FF2B5EF4-FFF2-40B4-BE49-F238E27FC236}">
                <a16:creationId xmlns:a16="http://schemas.microsoft.com/office/drawing/2014/main" id="{487CA2E8-9D2E-1C81-DBC9-13666B680FB3}"/>
              </a:ext>
            </a:extLst>
          </p:cNvPr>
          <p:cNvCxnSpPr>
            <a:cxnSpLocks/>
            <a:stCxn id="44" idx="0"/>
            <a:endCxn id="41" idx="2"/>
          </p:cNvCxnSpPr>
          <p:nvPr/>
        </p:nvCxnSpPr>
        <p:spPr>
          <a:xfrm flipH="1" flipV="1">
            <a:off x="2615849" y="3073079"/>
            <a:ext cx="1752" cy="178296"/>
          </a:xfrm>
          <a:prstGeom prst="straightConnector1">
            <a:avLst/>
          </a:prstGeom>
          <a:noFill/>
          <a:ln w="12700" cap="flat" cmpd="sng" algn="ctr">
            <a:solidFill>
              <a:srgbClr val="23004C"/>
            </a:solidFill>
            <a:prstDash val="solid"/>
            <a:miter lim="800000"/>
            <a:headEnd type="none" w="med" len="med"/>
            <a:tailEnd type="none" w="med" len="med"/>
          </a:ln>
          <a:effectLst/>
        </p:spPr>
      </p:cxnSp>
      <p:cxnSp>
        <p:nvCxnSpPr>
          <p:cNvPr id="82" name="Straight Arrow Connector 78">
            <a:extLst>
              <a:ext uri="{FF2B5EF4-FFF2-40B4-BE49-F238E27FC236}">
                <a16:creationId xmlns:a16="http://schemas.microsoft.com/office/drawing/2014/main" id="{DF1A278D-3FAF-3EE6-5569-BA842957F5E3}"/>
              </a:ext>
            </a:extLst>
          </p:cNvPr>
          <p:cNvCxnSpPr>
            <a:cxnSpLocks/>
            <a:stCxn id="40" idx="0"/>
            <a:endCxn id="78" idx="2"/>
          </p:cNvCxnSpPr>
          <p:nvPr/>
        </p:nvCxnSpPr>
        <p:spPr>
          <a:xfrm flipH="1" flipV="1">
            <a:off x="7505528" y="2997633"/>
            <a:ext cx="4424" cy="632576"/>
          </a:xfrm>
          <a:prstGeom prst="straightConnector1">
            <a:avLst/>
          </a:prstGeom>
          <a:noFill/>
          <a:ln w="12700" cap="flat" cmpd="sng" algn="ctr">
            <a:solidFill>
              <a:srgbClr val="23004C"/>
            </a:solidFill>
            <a:prstDash val="solid"/>
            <a:miter lim="800000"/>
            <a:headEnd type="triangle" w="med" len="med"/>
            <a:tailEnd type="none" w="med" len="med"/>
          </a:ln>
          <a:effectLst/>
        </p:spPr>
      </p:cxnSp>
      <p:sp>
        <p:nvSpPr>
          <p:cNvPr id="83" name="Rounded Rectangle 9">
            <a:extLst>
              <a:ext uri="{FF2B5EF4-FFF2-40B4-BE49-F238E27FC236}">
                <a16:creationId xmlns:a16="http://schemas.microsoft.com/office/drawing/2014/main" id="{E7037823-3CFD-A1ED-B6C8-AD6FBCF717B4}"/>
              </a:ext>
            </a:extLst>
          </p:cNvPr>
          <p:cNvSpPr/>
          <p:nvPr/>
        </p:nvSpPr>
        <p:spPr>
          <a:xfrm>
            <a:off x="7055003" y="3209891"/>
            <a:ext cx="914400" cy="228600"/>
          </a:xfrm>
          <a:prstGeom prst="rect">
            <a:avLst/>
          </a:prstGeom>
          <a:solidFill>
            <a:srgbClr val="268500"/>
          </a:solidFill>
          <a:ln w="19050" cap="flat" cmpd="sng" algn="ctr">
            <a:no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FFFFFF"/>
                </a:solidFill>
                <a:effectLst/>
                <a:uLnTx/>
                <a:uFillTx/>
                <a:latin typeface="Verdana"/>
                <a:ea typeface="Verdana"/>
                <a:cs typeface="Verdana"/>
              </a:rPr>
              <a:t>POSITIV</a:t>
            </a:r>
          </a:p>
        </p:txBody>
      </p:sp>
    </p:spTree>
    <p:extLst>
      <p:ext uri="{BB962C8B-B14F-4D97-AF65-F5344CB8AC3E}">
        <p14:creationId xmlns:p14="http://schemas.microsoft.com/office/powerpoint/2010/main" val="3977718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a:extLst>
            <a:ext uri="{FF2B5EF4-FFF2-40B4-BE49-F238E27FC236}">
              <a16:creationId xmlns:a16="http://schemas.microsoft.com/office/drawing/2014/main" id="{189C2676-18CF-93DE-22A7-6BF67A8835B8}"/>
            </a:ext>
          </a:extLst>
        </p:cNvPr>
        <p:cNvGrpSpPr/>
        <p:nvPr/>
      </p:nvGrpSpPr>
      <p:grpSpPr>
        <a:xfrm>
          <a:off x="0" y="0"/>
          <a:ext cx="0" cy="0"/>
          <a:chOff x="0" y="0"/>
          <a:chExt cx="0" cy="0"/>
        </a:xfrm>
      </p:grpSpPr>
      <p:sp>
        <p:nvSpPr>
          <p:cNvPr id="18" name="Footer Placeholder 4">
            <a:extLst>
              <a:ext uri="{FF2B5EF4-FFF2-40B4-BE49-F238E27FC236}">
                <a16:creationId xmlns:a16="http://schemas.microsoft.com/office/drawing/2014/main" id="{18D9ED36-9112-CFB1-E762-B06CFDA32D15}"/>
              </a:ext>
            </a:extLst>
          </p:cNvPr>
          <p:cNvSpPr txBox="1"/>
          <p:nvPr/>
        </p:nvSpPr>
        <p:spPr>
          <a:xfrm>
            <a:off x="320268" y="4815239"/>
            <a:ext cx="8746088" cy="30777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90000"/>
              </a:lnSpc>
              <a:spcBef>
                <a:spcPct val="0"/>
              </a:spcBef>
              <a:spcAft>
                <a:spcPts val="0"/>
              </a:spcAft>
              <a:buClr>
                <a:srgbClr val="2198DD"/>
              </a:buClr>
              <a:buSzTx/>
              <a:buFont typeface="Arial" panose="020B0604020202020204" pitchFamily="34" charset="0"/>
              <a:buNone/>
              <a:tabLst/>
              <a:defRPr/>
            </a:pPr>
            <a:endParaRPr kumimoji="0" lang="de-DE" sz="600" b="0" i="0" u="none" strike="noStrike" kern="1200" cap="none" spc="0" normalizeH="0" baseline="0" noProof="0" dirty="0">
              <a:ln>
                <a:noFill/>
              </a:ln>
              <a:solidFill>
                <a:srgbClr val="404040"/>
              </a:solidFill>
              <a:effectLst/>
              <a:uLnTx/>
              <a:uFillTx/>
              <a:latin typeface="+mn-lt"/>
              <a:ea typeface="Verdana"/>
              <a:cs typeface="Verdana"/>
            </a:endParaRPr>
          </a:p>
          <a:p>
            <a:pPr marL="0" lvl="0" indent="0" defTabSz="685783">
              <a:spcBef>
                <a:spcPct val="0"/>
              </a:spcBef>
              <a:buClr>
                <a:srgbClr val="2198DD"/>
              </a:buClr>
              <a:buNone/>
              <a:defRPr/>
            </a:pPr>
            <a:r>
              <a:rPr lang="de-DE" sz="600" dirty="0">
                <a:solidFill>
                  <a:srgbClr val="404040"/>
                </a:solidFill>
                <a:latin typeface="+mn-lt"/>
                <a:ea typeface="Verdana"/>
                <a:cs typeface="Verdana"/>
              </a:rPr>
              <a:t>Abbildung modifiziert nach Fritsche 2023</a:t>
            </a:r>
            <a:r>
              <a:rPr lang="de-DE" sz="600" baseline="30000" dirty="0">
                <a:solidFill>
                  <a:srgbClr val="404040"/>
                </a:solidFill>
                <a:latin typeface="+mn-lt"/>
                <a:ea typeface="Verdana"/>
                <a:cs typeface="Verdana"/>
              </a:rPr>
              <a:t>1</a:t>
            </a:r>
            <a:r>
              <a:rPr lang="de-DE" sz="600" dirty="0">
                <a:solidFill>
                  <a:srgbClr val="404040"/>
                </a:solidFill>
                <a:latin typeface="+mn-lt"/>
                <a:ea typeface="Verdana"/>
                <a:cs typeface="Verdana"/>
              </a:rPr>
              <a:t>. CGR: C-Peptid-Glukose-Ratio</a:t>
            </a:r>
            <a:r>
              <a:rPr kumimoji="0" lang="de" sz="600" b="0" i="0" u="none" strike="noStrike" kern="1200" cap="none" spc="0" normalizeH="0" baseline="0" noProof="0" dirty="0">
                <a:ln>
                  <a:noFill/>
                </a:ln>
                <a:solidFill>
                  <a:srgbClr val="404040"/>
                </a:solidFill>
                <a:effectLst/>
                <a:uLnTx/>
                <a:uFillTx/>
                <a:latin typeface="+mn-lt"/>
                <a:ea typeface="Verdana"/>
                <a:cs typeface="Verdana"/>
              </a:rPr>
              <a:t>; T1D: Typ-1-Diabetes; T2D: Typ-2-Diabetes.</a:t>
            </a:r>
          </a:p>
          <a:p>
            <a:pPr marL="0" lvl="0" indent="0" defTabSz="685783">
              <a:spcBef>
                <a:spcPct val="0"/>
              </a:spcBef>
              <a:buClr>
                <a:srgbClr val="2198DD"/>
              </a:buClr>
              <a:buNone/>
              <a:defRPr/>
            </a:pPr>
            <a:r>
              <a:rPr lang="de" sz="600" b="1" dirty="0">
                <a:solidFill>
                  <a:srgbClr val="404040"/>
                </a:solidFill>
                <a:latin typeface="+mn-lt"/>
                <a:ea typeface="Verdana"/>
                <a:cs typeface="Verdana"/>
              </a:rPr>
              <a:t>1.</a:t>
            </a:r>
            <a:r>
              <a:rPr lang="de" sz="600" dirty="0">
                <a:solidFill>
                  <a:srgbClr val="404040"/>
                </a:solidFill>
                <a:latin typeface="+mn-lt"/>
                <a:ea typeface="Verdana"/>
                <a:cs typeface="Verdana"/>
              </a:rPr>
              <a:t> </a:t>
            </a:r>
            <a:r>
              <a:rPr lang="da-DK" sz="600" dirty="0">
                <a:solidFill>
                  <a:srgbClr val="404040"/>
                </a:solidFill>
                <a:latin typeface="+mn-lt"/>
                <a:ea typeface="Verdana"/>
                <a:cs typeface="Verdana"/>
              </a:rPr>
              <a:t>Fritsche A. </a:t>
            </a:r>
            <a:r>
              <a:rPr lang="da-DK" sz="600" i="1" dirty="0">
                <a:solidFill>
                  <a:srgbClr val="404040"/>
                </a:solidFill>
                <a:latin typeface="+mn-lt"/>
                <a:ea typeface="Verdana"/>
                <a:cs typeface="Verdana"/>
              </a:rPr>
              <a:t>Exp Clin Endocrinol Diabetes </a:t>
            </a:r>
            <a:r>
              <a:rPr lang="da-DK" sz="600" dirty="0">
                <a:solidFill>
                  <a:srgbClr val="404040"/>
                </a:solidFill>
                <a:latin typeface="+mn-lt"/>
                <a:ea typeface="Verdana"/>
                <a:cs typeface="Verdana"/>
              </a:rPr>
              <a:t>2023; 131: 500–3</a:t>
            </a:r>
            <a:r>
              <a:rPr lang="de" sz="600" dirty="0">
                <a:solidFill>
                  <a:srgbClr val="404040"/>
                </a:solidFill>
                <a:latin typeface="+mn-lt"/>
                <a:ea typeface="Verdana"/>
                <a:cs typeface="Verdana"/>
              </a:rPr>
              <a:t>. </a:t>
            </a:r>
            <a:endParaRPr kumimoji="0" lang="it-IT" sz="600" b="0" i="0" u="none" strike="noStrike" kern="1200" cap="none" spc="0" normalizeH="0" baseline="0" noProof="0" dirty="0">
              <a:ln>
                <a:noFill/>
              </a:ln>
              <a:solidFill>
                <a:srgbClr val="404040"/>
              </a:solidFill>
              <a:effectLst/>
              <a:uLnTx/>
              <a:uFillTx/>
              <a:latin typeface="+mn-lt"/>
              <a:ea typeface="Verdana"/>
              <a:cs typeface="Arial" panose="020B0604020202020204" pitchFamily="34" charset="0"/>
            </a:endParaRPr>
          </a:p>
        </p:txBody>
      </p:sp>
      <p:sp>
        <p:nvSpPr>
          <p:cNvPr id="4" name="TextBox 26">
            <a:extLst>
              <a:ext uri="{FF2B5EF4-FFF2-40B4-BE49-F238E27FC236}">
                <a16:creationId xmlns:a16="http://schemas.microsoft.com/office/drawing/2014/main" id="{B306AA2D-E0F7-A641-549F-34A734CC973F}"/>
              </a:ext>
            </a:extLst>
          </p:cNvPr>
          <p:cNvSpPr txBox="1"/>
          <p:nvPr/>
        </p:nvSpPr>
        <p:spPr>
          <a:xfrm>
            <a:off x="918022" y="872190"/>
            <a:ext cx="7307956" cy="276999"/>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a:ln>
                  <a:noFill/>
                </a:ln>
                <a:solidFill>
                  <a:srgbClr val="404040"/>
                </a:solidFill>
                <a:effectLst/>
                <a:uLnTx/>
                <a:uFillTx/>
                <a:latin typeface="Verdana"/>
                <a:ea typeface="+mn-ea"/>
                <a:cs typeface="+mn-cs"/>
              </a:rPr>
              <a:t>C-Peptid-Glukose-Ratio (CGR)</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grpSp>
        <p:nvGrpSpPr>
          <p:cNvPr id="22" name="Gruppieren 21">
            <a:extLst>
              <a:ext uri="{FF2B5EF4-FFF2-40B4-BE49-F238E27FC236}">
                <a16:creationId xmlns:a16="http://schemas.microsoft.com/office/drawing/2014/main" id="{D2DF361E-B472-2759-C277-10083AD00A1B}"/>
              </a:ext>
            </a:extLst>
          </p:cNvPr>
          <p:cNvGrpSpPr/>
          <p:nvPr/>
        </p:nvGrpSpPr>
        <p:grpSpPr>
          <a:xfrm>
            <a:off x="2316097" y="1343053"/>
            <a:ext cx="4511805" cy="3124504"/>
            <a:chOff x="2316180" y="1343053"/>
            <a:chExt cx="4511805" cy="3124504"/>
          </a:xfrm>
        </p:grpSpPr>
        <p:sp>
          <p:nvSpPr>
            <p:cNvPr id="23" name="Freeform 59">
              <a:extLst>
                <a:ext uri="{FF2B5EF4-FFF2-40B4-BE49-F238E27FC236}">
                  <a16:creationId xmlns:a16="http://schemas.microsoft.com/office/drawing/2014/main" id="{569D1E9A-8E0E-6C66-8556-08FF19FC6E7B}"/>
                </a:ext>
              </a:extLst>
            </p:cNvPr>
            <p:cNvSpPr/>
            <p:nvPr/>
          </p:nvSpPr>
          <p:spPr>
            <a:xfrm>
              <a:off x="3005848" y="2912183"/>
              <a:ext cx="3134201" cy="140582"/>
            </a:xfrm>
            <a:custGeom>
              <a:avLst/>
              <a:gdLst>
                <a:gd name="connsiteX0" fmla="*/ 0 w 3072024"/>
                <a:gd name="connsiteY0" fmla="*/ 76576 h 76576"/>
                <a:gd name="connsiteX1" fmla="*/ 0 w 3072024"/>
                <a:gd name="connsiteY1" fmla="*/ 0 h 76576"/>
                <a:gd name="connsiteX2" fmla="*/ 3072024 w 3072024"/>
                <a:gd name="connsiteY2" fmla="*/ 0 h 76576"/>
                <a:gd name="connsiteX3" fmla="*/ 3072024 w 3072024"/>
                <a:gd name="connsiteY3" fmla="*/ 45045 h 76576"/>
                <a:gd name="connsiteX4" fmla="*/ 3072024 w 3072024"/>
                <a:gd name="connsiteY4" fmla="*/ 45045 h 76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2024" h="76576">
                  <a:moveTo>
                    <a:pt x="0" y="76576"/>
                  </a:moveTo>
                  <a:lnTo>
                    <a:pt x="0" y="0"/>
                  </a:lnTo>
                  <a:lnTo>
                    <a:pt x="3072024" y="0"/>
                  </a:lnTo>
                  <a:lnTo>
                    <a:pt x="3072024" y="45045"/>
                  </a:lnTo>
                  <a:lnTo>
                    <a:pt x="3072024" y="45045"/>
                  </a:lnTo>
                </a:path>
              </a:pathLst>
            </a:custGeom>
            <a:noFill/>
            <a:ln w="12700" cap="flat" cmpd="sng" algn="ctr">
              <a:solidFill>
                <a:srgbClr val="23004C"/>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Verdana"/>
                <a:ea typeface="Verdana"/>
                <a:cs typeface="Arial"/>
              </a:endParaRPr>
            </a:p>
          </p:txBody>
        </p:sp>
        <p:sp>
          <p:nvSpPr>
            <p:cNvPr id="24" name="Rounded Rectangle 2">
              <a:extLst>
                <a:ext uri="{FF2B5EF4-FFF2-40B4-BE49-F238E27FC236}">
                  <a16:creationId xmlns:a16="http://schemas.microsoft.com/office/drawing/2014/main" id="{E7951862-702C-2F23-FDCD-82F7E3D25109}"/>
                </a:ext>
              </a:extLst>
            </p:cNvPr>
            <p:cNvSpPr/>
            <p:nvPr/>
          </p:nvSpPr>
          <p:spPr>
            <a:xfrm>
              <a:off x="2560320" y="1343053"/>
              <a:ext cx="4023360" cy="281059"/>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DE" sz="1100" b="0" i="0" u="none" strike="noStrike" kern="0" cap="none" spc="0" normalizeH="0" baseline="0" noProof="0">
                  <a:ln>
                    <a:noFill/>
                  </a:ln>
                  <a:solidFill>
                    <a:prstClr val="black"/>
                  </a:solidFill>
                  <a:effectLst/>
                  <a:uLnTx/>
                  <a:uFillTx/>
                  <a:latin typeface="Georgia"/>
                  <a:ea typeface="Georgia"/>
                  <a:cs typeface="Georgia"/>
                </a:rPr>
                <a:t>Erwachsener mit Verdacht auf T1D</a:t>
              </a:r>
              <a:endParaRPr kumimoji="0" lang="de" sz="1100" b="0" i="0" u="none" strike="noStrike" kern="0" cap="none" spc="0" normalizeH="0" baseline="30000" noProof="0">
                <a:ln>
                  <a:noFill/>
                </a:ln>
                <a:solidFill>
                  <a:prstClr val="black"/>
                </a:solidFill>
                <a:effectLst/>
                <a:uLnTx/>
                <a:uFillTx/>
                <a:latin typeface="Georgia"/>
                <a:ea typeface="Georgia"/>
                <a:cs typeface="Georgia"/>
              </a:endParaRPr>
            </a:p>
          </p:txBody>
        </p:sp>
        <p:sp>
          <p:nvSpPr>
            <p:cNvPr id="25" name="Rounded Rectangle 23">
              <a:extLst>
                <a:ext uri="{FF2B5EF4-FFF2-40B4-BE49-F238E27FC236}">
                  <a16:creationId xmlns:a16="http://schemas.microsoft.com/office/drawing/2014/main" id="{F6DDF0B2-F317-5D07-1EBE-8754AA707CAE}"/>
                </a:ext>
              </a:extLst>
            </p:cNvPr>
            <p:cNvSpPr/>
            <p:nvPr/>
          </p:nvSpPr>
          <p:spPr>
            <a:xfrm>
              <a:off x="2316180" y="2283549"/>
              <a:ext cx="4511639" cy="416506"/>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Test auf Nüchtern-C-Peptid [pmol/l] und NBZ [mg/dl] aus derselben Probe; CGR = C-Peptid [pmol/l] : NBZ  [mg/dl]</a:t>
              </a:r>
              <a:endParaRPr kumimoji="0" lang="de" sz="1100" b="0" i="1" u="none" strike="noStrike" kern="0" cap="none" spc="0" normalizeH="0" baseline="30000" noProof="0">
                <a:ln>
                  <a:noFill/>
                </a:ln>
                <a:solidFill>
                  <a:srgbClr val="7A00E6"/>
                </a:solidFill>
                <a:effectLst/>
                <a:uLnTx/>
                <a:uFillTx/>
                <a:latin typeface="Georgia"/>
                <a:ea typeface="Georgia"/>
                <a:cs typeface="Georgia"/>
              </a:endParaRPr>
            </a:p>
          </p:txBody>
        </p:sp>
        <p:sp>
          <p:nvSpPr>
            <p:cNvPr id="26" name="Rounded Rectangle 20">
              <a:extLst>
                <a:ext uri="{FF2B5EF4-FFF2-40B4-BE49-F238E27FC236}">
                  <a16:creationId xmlns:a16="http://schemas.microsoft.com/office/drawing/2014/main" id="{A929E2B0-F196-2C89-9AA1-BE1B4EB8B0FA}"/>
                </a:ext>
              </a:extLst>
            </p:cNvPr>
            <p:cNvSpPr/>
            <p:nvPr/>
          </p:nvSpPr>
          <p:spPr>
            <a:xfrm>
              <a:off x="5455563" y="2992613"/>
              <a:ext cx="1371600" cy="348639"/>
            </a:xfrm>
            <a:prstGeom prst="rect">
              <a:avLst/>
            </a:prstGeom>
            <a:solidFill>
              <a:srgbClr val="23004C"/>
            </a:solidFill>
            <a:ln w="12700" cap="flat" cmpd="sng" algn="ctr">
              <a:noFill/>
              <a:prstDash val="solid"/>
              <a:miter lim="800000"/>
            </a:ln>
            <a:effectLst/>
          </p:spPr>
          <p:txBody>
            <a:bodyPr lIns="0" rIns="0"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DE" sz="900" b="0" i="1" u="none" strike="noStrike" kern="0" cap="none" spc="0" normalizeH="0" baseline="0" noProof="0">
                  <a:ln>
                    <a:noFill/>
                  </a:ln>
                  <a:solidFill>
                    <a:srgbClr val="FFFFFF"/>
                  </a:solidFill>
                  <a:effectLst/>
                  <a:uLnTx/>
                  <a:uFillTx/>
                  <a:latin typeface="Georgia"/>
                  <a:ea typeface="Georgia"/>
                  <a:cs typeface="Georgia"/>
                </a:rPr>
                <a:t>CGR &gt; 5</a:t>
              </a:r>
              <a:endParaRPr kumimoji="0" lang="de" sz="900" b="0" i="1" u="none" strike="noStrike" kern="0" cap="none" spc="0" normalizeH="0" baseline="0" noProof="0">
                <a:ln>
                  <a:noFill/>
                </a:ln>
                <a:solidFill>
                  <a:srgbClr val="FFFFFF"/>
                </a:solidFill>
                <a:effectLst/>
                <a:uLnTx/>
                <a:uFillTx/>
                <a:latin typeface="Georgia"/>
                <a:ea typeface="Georgia"/>
                <a:cs typeface="Georgia"/>
              </a:endParaRPr>
            </a:p>
          </p:txBody>
        </p:sp>
        <p:sp>
          <p:nvSpPr>
            <p:cNvPr id="27" name="Rounded Rectangle 24">
              <a:extLst>
                <a:ext uri="{FF2B5EF4-FFF2-40B4-BE49-F238E27FC236}">
                  <a16:creationId xmlns:a16="http://schemas.microsoft.com/office/drawing/2014/main" id="{2A1D9DDF-B050-448A-3CB8-ECDE0D4F7BD5}"/>
                </a:ext>
              </a:extLst>
            </p:cNvPr>
            <p:cNvSpPr/>
            <p:nvPr/>
          </p:nvSpPr>
          <p:spPr>
            <a:xfrm>
              <a:off x="2316180" y="2992613"/>
              <a:ext cx="1391622" cy="348638"/>
            </a:xfrm>
            <a:prstGeom prst="rect">
              <a:avLst/>
            </a:prstGeom>
            <a:solidFill>
              <a:srgbClr val="007FAD"/>
            </a:solidFill>
            <a:ln w="12700" cap="flat" cmpd="sng" algn="ctr">
              <a:no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CGR &lt; 2</a:t>
              </a:r>
            </a:p>
          </p:txBody>
        </p:sp>
        <p:sp>
          <p:nvSpPr>
            <p:cNvPr id="28" name="Rounded Rectangle 26">
              <a:extLst>
                <a:ext uri="{FF2B5EF4-FFF2-40B4-BE49-F238E27FC236}">
                  <a16:creationId xmlns:a16="http://schemas.microsoft.com/office/drawing/2014/main" id="{B0BFEDE1-B8BD-3494-D95F-7C1FE35BBDF2}"/>
                </a:ext>
              </a:extLst>
            </p:cNvPr>
            <p:cNvSpPr/>
            <p:nvPr/>
          </p:nvSpPr>
          <p:spPr>
            <a:xfrm>
              <a:off x="3877940" y="2992613"/>
              <a:ext cx="1391623" cy="348638"/>
            </a:xfrm>
            <a:prstGeom prst="rect">
              <a:avLst/>
            </a:prstGeom>
            <a:gradFill flip="none" rotWithShape="1">
              <a:gsLst>
                <a:gs pos="0">
                  <a:srgbClr val="23004C"/>
                </a:gs>
                <a:gs pos="100000">
                  <a:srgbClr val="007FAD"/>
                </a:gs>
              </a:gsLst>
              <a:lin ang="10800000" scaled="0"/>
            </a:gradFill>
            <a:ln w="12700" cap="flat" cmpd="sng" algn="ctr">
              <a:no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900" b="0" i="1" u="none" strike="noStrike" kern="0" cap="none" spc="0" normalizeH="0" baseline="0" noProof="0">
                  <a:ln>
                    <a:noFill/>
                  </a:ln>
                  <a:solidFill>
                    <a:srgbClr val="FFFFFF"/>
                  </a:solidFill>
                  <a:effectLst/>
                  <a:uLnTx/>
                  <a:uFillTx/>
                  <a:latin typeface="Georgia"/>
                  <a:ea typeface="Georgia"/>
                  <a:cs typeface="Georgia"/>
                </a:rPr>
                <a:t>CGR 2-5</a:t>
              </a:r>
            </a:p>
          </p:txBody>
        </p:sp>
        <p:sp>
          <p:nvSpPr>
            <p:cNvPr id="29" name="Rounded Rectangle 7">
              <a:extLst>
                <a:ext uri="{FF2B5EF4-FFF2-40B4-BE49-F238E27FC236}">
                  <a16:creationId xmlns:a16="http://schemas.microsoft.com/office/drawing/2014/main" id="{67A09A30-2C26-0972-3ABB-77269E61E903}"/>
                </a:ext>
              </a:extLst>
            </p:cNvPr>
            <p:cNvSpPr/>
            <p:nvPr/>
          </p:nvSpPr>
          <p:spPr>
            <a:xfrm>
              <a:off x="2560320" y="1745577"/>
              <a:ext cx="1504398" cy="416506"/>
            </a:xfrm>
            <a:prstGeom prst="rect">
              <a:avLst/>
            </a:prstGeom>
            <a:solidFill>
              <a:sysClr val="window" lastClr="FFFFFF"/>
            </a:solidFill>
            <a:ln w="9525" cap="flat" cmpd="sng" algn="ctr">
              <a:solidFill>
                <a:srgbClr val="7A00E6"/>
              </a:solidFill>
              <a:prstDash val="solid"/>
              <a:miter lim="800000"/>
            </a:ln>
            <a:effectLst/>
          </p:spPr>
          <p:txBody>
            <a:bodyPr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r>
                <a:rPr kumimoji="0" lang="de" sz="1100" b="0" i="1" u="none" strike="noStrike" kern="0" cap="none" spc="0" normalizeH="0" baseline="0" noProof="0">
                  <a:ln>
                    <a:noFill/>
                  </a:ln>
                  <a:solidFill>
                    <a:srgbClr val="7A00E6"/>
                  </a:solidFill>
                  <a:effectLst/>
                  <a:uLnTx/>
                  <a:uFillTx/>
                  <a:latin typeface="Georgia"/>
                  <a:ea typeface="Georgia"/>
                  <a:cs typeface="Georgia"/>
                </a:rPr>
                <a:t>Test auf Inselautoantikörper</a:t>
              </a:r>
              <a:endParaRPr kumimoji="0" lang="de" sz="1100" b="0" i="1" u="none" strike="noStrike" kern="0" cap="none" spc="0" normalizeH="0" baseline="30000" noProof="0">
                <a:ln>
                  <a:noFill/>
                </a:ln>
                <a:solidFill>
                  <a:srgbClr val="7A00E6"/>
                </a:solidFill>
                <a:effectLst/>
                <a:uLnTx/>
                <a:uFillTx/>
                <a:latin typeface="Georgia"/>
                <a:ea typeface="Georgia"/>
                <a:cs typeface="Georgia"/>
              </a:endParaRPr>
            </a:p>
          </p:txBody>
        </p:sp>
        <p:cxnSp>
          <p:nvCxnSpPr>
            <p:cNvPr id="30" name="Straight Arrow Connector 61">
              <a:extLst>
                <a:ext uri="{FF2B5EF4-FFF2-40B4-BE49-F238E27FC236}">
                  <a16:creationId xmlns:a16="http://schemas.microsoft.com/office/drawing/2014/main" id="{DC4607C1-0138-E728-8832-64DDB8277A76}"/>
                </a:ext>
              </a:extLst>
            </p:cNvPr>
            <p:cNvCxnSpPr>
              <a:cxnSpLocks/>
              <a:stCxn id="24" idx="2"/>
              <a:endCxn id="25" idx="0"/>
            </p:cNvCxnSpPr>
            <p:nvPr/>
          </p:nvCxnSpPr>
          <p:spPr>
            <a:xfrm>
              <a:off x="4572000" y="1624112"/>
              <a:ext cx="0" cy="659437"/>
            </a:xfrm>
            <a:prstGeom prst="straightConnector1">
              <a:avLst/>
            </a:prstGeom>
            <a:noFill/>
            <a:ln w="12700" cap="flat" cmpd="sng" algn="ctr">
              <a:solidFill>
                <a:srgbClr val="23004C"/>
              </a:solidFill>
              <a:prstDash val="solid"/>
              <a:miter lim="800000"/>
              <a:tailEnd type="triangle"/>
            </a:ln>
            <a:effectLst/>
          </p:spPr>
        </p:cxnSp>
        <p:sp>
          <p:nvSpPr>
            <p:cNvPr id="31" name="Rounded Rectangle 28">
              <a:extLst>
                <a:ext uri="{FF2B5EF4-FFF2-40B4-BE49-F238E27FC236}">
                  <a16:creationId xmlns:a16="http://schemas.microsoft.com/office/drawing/2014/main" id="{ADF9B4CB-9731-9400-48E3-276CE82488F2}"/>
                </a:ext>
              </a:extLst>
            </p:cNvPr>
            <p:cNvSpPr/>
            <p:nvPr/>
          </p:nvSpPr>
          <p:spPr>
            <a:xfrm>
              <a:off x="2317003" y="4094114"/>
              <a:ext cx="1391623" cy="373442"/>
            </a:xfrm>
            <a:prstGeom prst="rect">
              <a:avLst/>
            </a:prstGeom>
            <a:solidFill>
              <a:srgbClr val="007FAD"/>
            </a:solidFill>
            <a:ln w="12700" cap="flat" cmpd="sng" algn="ctr">
              <a:noFill/>
              <a:prstDash val="solid"/>
              <a:miter lim="800000"/>
            </a:ln>
            <a:effectLst/>
          </p:spPr>
          <p:txBody>
            <a:bodyPr lIns="72000" rIns="36000" rtlCol="0" anchor="ctr"/>
            <a:lstStyle/>
            <a:p>
              <a:pPr marL="0" marR="0" lvl="0" indent="0" algn="ctr" defTabSz="457189"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Typ-1-Diabetes</a:t>
              </a:r>
              <a:endParaRPr kumimoji="0" lang="de" sz="800" b="0" i="0" u="none" strike="noStrike" kern="0" cap="none" spc="0" normalizeH="0" baseline="0" noProof="0">
                <a:ln>
                  <a:noFill/>
                </a:ln>
                <a:solidFill>
                  <a:srgbClr val="FFFFFF"/>
                </a:solidFill>
                <a:effectLst/>
                <a:uLnTx/>
                <a:uFillTx/>
                <a:latin typeface="Verdana"/>
                <a:ea typeface="Verdana"/>
                <a:cs typeface="Verdana"/>
              </a:endParaRPr>
            </a:p>
          </p:txBody>
        </p:sp>
        <p:sp>
          <p:nvSpPr>
            <p:cNvPr id="34" name="Rounded Rectangle 28">
              <a:extLst>
                <a:ext uri="{FF2B5EF4-FFF2-40B4-BE49-F238E27FC236}">
                  <a16:creationId xmlns:a16="http://schemas.microsoft.com/office/drawing/2014/main" id="{44E82794-FBE9-D25A-9299-AE6B624ED2DD}"/>
                </a:ext>
              </a:extLst>
            </p:cNvPr>
            <p:cNvSpPr/>
            <p:nvPr/>
          </p:nvSpPr>
          <p:spPr>
            <a:xfrm>
              <a:off x="3877940" y="4094115"/>
              <a:ext cx="1391622" cy="373442"/>
            </a:xfrm>
            <a:prstGeom prst="rect">
              <a:avLst/>
            </a:prstGeom>
            <a:gradFill>
              <a:gsLst>
                <a:gs pos="0">
                  <a:srgbClr val="23004C"/>
                </a:gs>
                <a:gs pos="100000">
                  <a:srgbClr val="007FAD"/>
                </a:gs>
              </a:gsLst>
              <a:lin ang="10800000" scaled="0"/>
            </a:gradFill>
            <a:ln w="12700" cap="flat" cmpd="sng" algn="ctr">
              <a:noFill/>
              <a:prstDash val="solid"/>
              <a:miter lim="800000"/>
            </a:ln>
            <a:effectLst/>
          </p:spPr>
          <p:txBody>
            <a:bodyPr lIns="72000" rIns="72000" rtlCol="0" anchor="ctr"/>
            <a:lstStyle/>
            <a:p>
              <a:pPr marL="0" marR="0" lvl="0" indent="0" algn="ctr" defTabSz="457189" eaLnBrk="1" fontAlgn="auto" latinLnBrk="0" hangingPunct="1">
                <a:lnSpc>
                  <a:spcPct val="100000"/>
                </a:lnSpc>
                <a:spcBef>
                  <a:spcPts val="0"/>
                </a:spcBef>
                <a:spcAft>
                  <a:spcPts val="300"/>
                </a:spcAft>
                <a:buClrTx/>
                <a:buSzTx/>
                <a:buFontTx/>
                <a:buNone/>
                <a:tabLst/>
                <a:defRPr/>
              </a:pPr>
              <a:r>
                <a:rPr kumimoji="0" lang="de-DE" sz="900" b="1" i="0" u="none" strike="noStrike" kern="0" cap="none" spc="0" normalizeH="0" baseline="0" noProof="0">
                  <a:ln>
                    <a:noFill/>
                  </a:ln>
                  <a:solidFill>
                    <a:srgbClr val="FFFFFF"/>
                  </a:solidFill>
                  <a:effectLst/>
                  <a:uLnTx/>
                  <a:uFillTx/>
                  <a:latin typeface="Verdana"/>
                  <a:ea typeface="Verdana"/>
                  <a:cs typeface="Verdana"/>
                </a:rPr>
                <a:t>Intermediär</a:t>
              </a:r>
              <a:endParaRPr kumimoji="0" lang="de" sz="800" b="0" i="0" u="none" strike="noStrike" kern="0" cap="none" spc="0" normalizeH="0" baseline="0" noProof="0">
                <a:ln>
                  <a:noFill/>
                </a:ln>
                <a:solidFill>
                  <a:srgbClr val="FFFFFF"/>
                </a:solidFill>
                <a:effectLst/>
                <a:uLnTx/>
                <a:uFillTx/>
                <a:latin typeface="Verdana"/>
                <a:ea typeface="Verdana"/>
                <a:cs typeface="Verdana"/>
              </a:endParaRPr>
            </a:p>
          </p:txBody>
        </p:sp>
        <p:sp>
          <p:nvSpPr>
            <p:cNvPr id="35" name="Rounded Rectangle 28">
              <a:extLst>
                <a:ext uri="{FF2B5EF4-FFF2-40B4-BE49-F238E27FC236}">
                  <a16:creationId xmlns:a16="http://schemas.microsoft.com/office/drawing/2014/main" id="{AC176844-867B-7FF9-C737-C2E7603E16A6}"/>
                </a:ext>
              </a:extLst>
            </p:cNvPr>
            <p:cNvSpPr/>
            <p:nvPr/>
          </p:nvSpPr>
          <p:spPr>
            <a:xfrm>
              <a:off x="5456386" y="4094114"/>
              <a:ext cx="1371599" cy="373442"/>
            </a:xfrm>
            <a:prstGeom prst="rect">
              <a:avLst/>
            </a:prstGeom>
            <a:solidFill>
              <a:srgbClr val="23004C"/>
            </a:solidFill>
            <a:ln w="12700" cap="flat" cmpd="sng" algn="ctr">
              <a:noFill/>
              <a:prstDash val="solid"/>
              <a:miter lim="800000"/>
            </a:ln>
            <a:effectLst/>
          </p:spPr>
          <p:txBody>
            <a:bodyPr lIns="72000" rIns="0" rtlCol="0" anchor="ctr"/>
            <a:lstStyle/>
            <a:p>
              <a:pPr marL="0" marR="0" lvl="0" indent="0" algn="ctr" defTabSz="457189" eaLnBrk="1" fontAlgn="auto" latinLnBrk="0" hangingPunct="1">
                <a:lnSpc>
                  <a:spcPct val="100000"/>
                </a:lnSpc>
                <a:spcBef>
                  <a:spcPts val="0"/>
                </a:spcBef>
                <a:spcAft>
                  <a:spcPts val="300"/>
                </a:spcAft>
                <a:buClrTx/>
                <a:buSzTx/>
                <a:buFontTx/>
                <a:buNone/>
                <a:tabLst/>
                <a:defRPr/>
              </a:pPr>
              <a:r>
                <a:rPr kumimoji="0" lang="de" sz="900" b="1" i="0" u="none" strike="noStrike" kern="0" cap="none" spc="0" normalizeH="0" baseline="0" noProof="0">
                  <a:ln>
                    <a:noFill/>
                  </a:ln>
                  <a:solidFill>
                    <a:srgbClr val="FFFFFF"/>
                  </a:solidFill>
                  <a:effectLst/>
                  <a:uLnTx/>
                  <a:uFillTx/>
                  <a:latin typeface="Verdana"/>
                  <a:ea typeface="Verdana"/>
                  <a:cs typeface="Verdana"/>
                </a:rPr>
                <a:t>Typ-2-Diabetes</a:t>
              </a:r>
              <a:endParaRPr kumimoji="0" lang="de" sz="900" b="1" i="0" u="none" strike="noStrike" kern="0" cap="none" spc="0" normalizeH="0" baseline="30000" noProof="0">
                <a:ln>
                  <a:noFill/>
                </a:ln>
                <a:solidFill>
                  <a:srgbClr val="FFFFFF"/>
                </a:solidFill>
                <a:effectLst/>
                <a:uLnTx/>
                <a:uFillTx/>
                <a:latin typeface="Verdana"/>
                <a:ea typeface="Verdana"/>
                <a:cs typeface="Verdana"/>
              </a:endParaRPr>
            </a:p>
          </p:txBody>
        </p:sp>
        <p:cxnSp>
          <p:nvCxnSpPr>
            <p:cNvPr id="45" name="Straight Arrow Connector 104">
              <a:extLst>
                <a:ext uri="{FF2B5EF4-FFF2-40B4-BE49-F238E27FC236}">
                  <a16:creationId xmlns:a16="http://schemas.microsoft.com/office/drawing/2014/main" id="{7A1DEBD6-30D1-E0F5-745D-CF1345284A4C}"/>
                </a:ext>
              </a:extLst>
            </p:cNvPr>
            <p:cNvCxnSpPr>
              <a:cxnSpLocks/>
              <a:stCxn id="27" idx="2"/>
              <a:endCxn id="31" idx="0"/>
            </p:cNvCxnSpPr>
            <p:nvPr/>
          </p:nvCxnSpPr>
          <p:spPr>
            <a:xfrm>
              <a:off x="3011991" y="3341251"/>
              <a:ext cx="824" cy="752863"/>
            </a:xfrm>
            <a:prstGeom prst="straightConnector1">
              <a:avLst/>
            </a:prstGeom>
            <a:noFill/>
            <a:ln w="12700" cap="flat" cmpd="sng" algn="ctr">
              <a:solidFill>
                <a:srgbClr val="23004C"/>
              </a:solidFill>
              <a:prstDash val="solid"/>
              <a:miter lim="800000"/>
              <a:tailEnd type="triangle"/>
            </a:ln>
            <a:effectLst/>
          </p:spPr>
        </p:cxnSp>
        <p:cxnSp>
          <p:nvCxnSpPr>
            <p:cNvPr id="46" name="Straight Arrow Connector 107">
              <a:extLst>
                <a:ext uri="{FF2B5EF4-FFF2-40B4-BE49-F238E27FC236}">
                  <a16:creationId xmlns:a16="http://schemas.microsoft.com/office/drawing/2014/main" id="{4BBFC8DC-CB85-5FFA-D474-6D294FB471D0}"/>
                </a:ext>
              </a:extLst>
            </p:cNvPr>
            <p:cNvCxnSpPr>
              <a:cxnSpLocks/>
              <a:stCxn id="28" idx="2"/>
              <a:endCxn id="34" idx="0"/>
            </p:cNvCxnSpPr>
            <p:nvPr/>
          </p:nvCxnSpPr>
          <p:spPr>
            <a:xfrm flipH="1">
              <a:off x="4573751" y="3341251"/>
              <a:ext cx="1" cy="752864"/>
            </a:xfrm>
            <a:prstGeom prst="straightConnector1">
              <a:avLst/>
            </a:prstGeom>
            <a:noFill/>
            <a:ln w="12700" cap="flat" cmpd="sng" algn="ctr">
              <a:solidFill>
                <a:srgbClr val="23004C"/>
              </a:solidFill>
              <a:prstDash val="solid"/>
              <a:miter lim="800000"/>
              <a:tailEnd type="triangle"/>
            </a:ln>
            <a:effectLst/>
          </p:spPr>
        </p:cxnSp>
        <p:cxnSp>
          <p:nvCxnSpPr>
            <p:cNvPr id="47" name="Straight Arrow Connector 110">
              <a:extLst>
                <a:ext uri="{FF2B5EF4-FFF2-40B4-BE49-F238E27FC236}">
                  <a16:creationId xmlns:a16="http://schemas.microsoft.com/office/drawing/2014/main" id="{062A2B53-8976-677C-FEF4-E8E4EAA89C53}"/>
                </a:ext>
              </a:extLst>
            </p:cNvPr>
            <p:cNvCxnSpPr>
              <a:cxnSpLocks/>
              <a:stCxn id="26" idx="2"/>
              <a:endCxn id="35" idx="0"/>
            </p:cNvCxnSpPr>
            <p:nvPr/>
          </p:nvCxnSpPr>
          <p:spPr>
            <a:xfrm>
              <a:off x="6141363" y="3341252"/>
              <a:ext cx="823" cy="752862"/>
            </a:xfrm>
            <a:prstGeom prst="straightConnector1">
              <a:avLst/>
            </a:prstGeom>
            <a:noFill/>
            <a:ln w="12700" cap="flat" cmpd="sng" algn="ctr">
              <a:solidFill>
                <a:srgbClr val="23004C"/>
              </a:solidFill>
              <a:prstDash val="solid"/>
              <a:miter lim="800000"/>
              <a:tailEnd type="triangle"/>
            </a:ln>
            <a:effectLst/>
          </p:spPr>
        </p:cxnSp>
        <p:cxnSp>
          <p:nvCxnSpPr>
            <p:cNvPr id="48" name="Straight Arrow Connector 60">
              <a:extLst>
                <a:ext uri="{FF2B5EF4-FFF2-40B4-BE49-F238E27FC236}">
                  <a16:creationId xmlns:a16="http://schemas.microsoft.com/office/drawing/2014/main" id="{053F2FC3-E7FA-E69F-7C01-EC6E8BFABD10}"/>
                </a:ext>
              </a:extLst>
            </p:cNvPr>
            <p:cNvCxnSpPr>
              <a:cxnSpLocks/>
              <a:stCxn id="28" idx="0"/>
              <a:endCxn id="25" idx="2"/>
            </p:cNvCxnSpPr>
            <p:nvPr/>
          </p:nvCxnSpPr>
          <p:spPr>
            <a:xfrm flipH="1" flipV="1">
              <a:off x="4572000" y="2700055"/>
              <a:ext cx="1752" cy="292558"/>
            </a:xfrm>
            <a:prstGeom prst="straightConnector1">
              <a:avLst/>
            </a:prstGeom>
            <a:noFill/>
            <a:ln w="12700" cap="flat" cmpd="sng" algn="ctr">
              <a:solidFill>
                <a:srgbClr val="23004C"/>
              </a:solidFill>
              <a:prstDash val="solid"/>
              <a:miter lim="800000"/>
              <a:headEnd type="none" w="med" len="med"/>
              <a:tailEnd type="none" w="med" len="med"/>
            </a:ln>
            <a:effectLst/>
          </p:spPr>
        </p:cxnSp>
        <p:sp>
          <p:nvSpPr>
            <p:cNvPr id="49" name="Rounded Rectangle 28">
              <a:extLst>
                <a:ext uri="{FF2B5EF4-FFF2-40B4-BE49-F238E27FC236}">
                  <a16:creationId xmlns:a16="http://schemas.microsoft.com/office/drawing/2014/main" id="{FDD73598-D6DD-CC48-7FFE-D1D6BCCBDA33}"/>
                </a:ext>
              </a:extLst>
            </p:cNvPr>
            <p:cNvSpPr/>
            <p:nvPr/>
          </p:nvSpPr>
          <p:spPr>
            <a:xfrm>
              <a:off x="2321120" y="3520814"/>
              <a:ext cx="4504394" cy="373442"/>
            </a:xfrm>
            <a:prstGeom prst="rect">
              <a:avLst/>
            </a:prstGeom>
            <a:gradFill>
              <a:gsLst>
                <a:gs pos="0">
                  <a:srgbClr val="23004C"/>
                </a:gs>
                <a:gs pos="100000">
                  <a:srgbClr val="007FAD"/>
                </a:gs>
              </a:gsLst>
              <a:lin ang="10800000" scaled="0"/>
            </a:gradFill>
            <a:ln w="12700" cap="flat" cmpd="sng" algn="ctr">
              <a:noFill/>
              <a:prstDash val="solid"/>
              <a:miter lim="800000"/>
            </a:ln>
            <a:effectLst/>
          </p:spPr>
          <p:txBody>
            <a:bodyPr lIns="72000" rIns="72000" rtlCol="0" anchor="ctr"/>
            <a:lstStyle/>
            <a:p>
              <a:pPr marL="0" marR="0" lvl="0" indent="0" algn="ctr" defTabSz="457189" eaLnBrk="1" fontAlgn="auto" latinLnBrk="0" hangingPunct="1">
                <a:lnSpc>
                  <a:spcPct val="100000"/>
                </a:lnSpc>
                <a:spcBef>
                  <a:spcPts val="0"/>
                </a:spcBef>
                <a:spcAft>
                  <a:spcPts val="300"/>
                </a:spcAft>
                <a:buClrTx/>
                <a:buSzTx/>
                <a:buFontTx/>
                <a:buNone/>
                <a:tabLst/>
                <a:defRPr/>
              </a:pPr>
              <a:r>
                <a:rPr kumimoji="0" lang="de-DE" sz="900" b="1" i="0" u="none" strike="noStrike" kern="0" cap="none" spc="0" normalizeH="0" baseline="0" noProof="0">
                  <a:ln>
                    <a:noFill/>
                  </a:ln>
                  <a:solidFill>
                    <a:srgbClr val="FFFFFF"/>
                  </a:solidFill>
                  <a:effectLst/>
                  <a:uLnTx/>
                  <a:uFillTx/>
                  <a:latin typeface="Verdana"/>
                  <a:ea typeface="Verdana"/>
                  <a:cs typeface="Verdana"/>
                </a:rPr>
                <a:t>   Ja                         Insulintherapie                        Nein</a:t>
              </a:r>
              <a:endParaRPr kumimoji="0" lang="de" sz="800" b="0" i="0" u="none" strike="noStrike" kern="0" cap="none" spc="0" normalizeH="0" baseline="0" noProof="0">
                <a:ln>
                  <a:noFill/>
                </a:ln>
                <a:solidFill>
                  <a:srgbClr val="FFFFFF"/>
                </a:solidFill>
                <a:effectLst/>
                <a:uLnTx/>
                <a:uFillTx/>
                <a:latin typeface="Verdana"/>
                <a:ea typeface="Verdana"/>
                <a:cs typeface="Verdana"/>
              </a:endParaRPr>
            </a:p>
          </p:txBody>
        </p:sp>
      </p:grpSp>
      <p:sp>
        <p:nvSpPr>
          <p:cNvPr id="5" name="Textplatzhalter 9">
            <a:extLst>
              <a:ext uri="{FF2B5EF4-FFF2-40B4-BE49-F238E27FC236}">
                <a16:creationId xmlns:a16="http://schemas.microsoft.com/office/drawing/2014/main" id="{8B69CF4B-F266-9B74-375A-34F9B9454A81}"/>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Diagnose und Monitoring von T1D mit klinischer Manifestation im Erwachsenenalter</a:t>
            </a:r>
            <a:r>
              <a:rPr lang="de-DE" sz="2000" b="1" baseline="30000" dirty="0">
                <a:solidFill>
                  <a:srgbClr val="7030A0"/>
                </a:solidFill>
                <a:latin typeface="Verdana"/>
              </a:rPr>
              <a:t>1</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Tree>
    <p:extLst>
      <p:ext uri="{BB962C8B-B14F-4D97-AF65-F5344CB8AC3E}">
        <p14:creationId xmlns:p14="http://schemas.microsoft.com/office/powerpoint/2010/main" val="3763387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5F3F8"/>
        </a:solidFill>
        <a:effectLst/>
      </p:bgPr>
    </p:bg>
    <p:spTree>
      <p:nvGrpSpPr>
        <p:cNvPr id="1" name="">
          <a:extLst>
            <a:ext uri="{FF2B5EF4-FFF2-40B4-BE49-F238E27FC236}">
              <a16:creationId xmlns:a16="http://schemas.microsoft.com/office/drawing/2014/main" id="{2482C020-C722-73DE-121D-B616C3800410}"/>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2077F3C9-C148-0343-E946-5F6DE25CA2C0}"/>
              </a:ext>
            </a:extLst>
          </p:cNvPr>
          <p:cNvSpPr txBox="1">
            <a:spLocks/>
          </p:cNvSpPr>
          <p:nvPr/>
        </p:nvSpPr>
        <p:spPr>
          <a:xfrm>
            <a:off x="320268"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Mögliche Unterschiede in der Früherkennung bei Kindern und Erwachsenen (schematische Darstellung)</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3" name="Textfeld 2">
            <a:extLst>
              <a:ext uri="{FF2B5EF4-FFF2-40B4-BE49-F238E27FC236}">
                <a16:creationId xmlns:a16="http://schemas.microsoft.com/office/drawing/2014/main" id="{6446445C-4577-DB89-7519-5732431413ED}"/>
              </a:ext>
            </a:extLst>
          </p:cNvPr>
          <p:cNvSpPr txBox="1"/>
          <p:nvPr/>
        </p:nvSpPr>
        <p:spPr>
          <a:xfrm rot="2086611">
            <a:off x="4601180" y="3887716"/>
            <a:ext cx="1176652" cy="21544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err="1">
                <a:ln>
                  <a:noFill/>
                </a:ln>
                <a:solidFill>
                  <a:srgbClr val="7A00E6"/>
                </a:solidFill>
                <a:effectLst/>
                <a:uLnTx/>
                <a:uFillTx/>
                <a:latin typeface="Verdana"/>
                <a:ea typeface="+mn-ea"/>
                <a:cs typeface="+mn-cs"/>
              </a:rPr>
              <a:t>IAk</a:t>
            </a:r>
            <a:r>
              <a:rPr kumimoji="0" lang="de-DE" sz="800" b="0" i="0" u="none" strike="noStrike" kern="1200" cap="none" spc="0" normalizeH="0" baseline="0" noProof="0" dirty="0">
                <a:ln>
                  <a:noFill/>
                </a:ln>
                <a:solidFill>
                  <a:srgbClr val="7A00E6"/>
                </a:solidFill>
                <a:effectLst/>
                <a:uLnTx/>
                <a:uFillTx/>
                <a:latin typeface="Verdana"/>
                <a:ea typeface="+mn-ea"/>
                <a:cs typeface="+mn-cs"/>
              </a:rPr>
              <a:t>-</a:t>
            </a:r>
          </a:p>
        </p:txBody>
      </p:sp>
      <p:sp>
        <p:nvSpPr>
          <p:cNvPr id="5" name="Textfeld 4">
            <a:extLst>
              <a:ext uri="{FF2B5EF4-FFF2-40B4-BE49-F238E27FC236}">
                <a16:creationId xmlns:a16="http://schemas.microsoft.com/office/drawing/2014/main" id="{C569CDEF-598B-DCEE-91F1-795E60EA396F}"/>
              </a:ext>
            </a:extLst>
          </p:cNvPr>
          <p:cNvSpPr txBox="1"/>
          <p:nvPr/>
        </p:nvSpPr>
        <p:spPr>
          <a:xfrm>
            <a:off x="2900238" y="3407986"/>
            <a:ext cx="1176652" cy="21544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err="1">
                <a:ln>
                  <a:noFill/>
                </a:ln>
                <a:solidFill>
                  <a:srgbClr val="7A00E6"/>
                </a:solidFill>
                <a:effectLst/>
                <a:uLnTx/>
                <a:uFillTx/>
                <a:latin typeface="Verdana"/>
                <a:ea typeface="+mn-ea"/>
                <a:cs typeface="+mn-cs"/>
              </a:rPr>
              <a:t>Dysglykämie</a:t>
            </a:r>
            <a:endParaRPr kumimoji="0" lang="de-DE" sz="800" b="0" i="0" u="none" strike="noStrike" kern="1200" cap="none" spc="0" normalizeH="0" baseline="0" noProof="0" dirty="0">
              <a:ln>
                <a:noFill/>
              </a:ln>
              <a:solidFill>
                <a:srgbClr val="7A00E6"/>
              </a:solidFill>
              <a:effectLst/>
              <a:uLnTx/>
              <a:uFillTx/>
              <a:latin typeface="Verdana"/>
              <a:ea typeface="+mn-ea"/>
              <a:cs typeface="+mn-cs"/>
            </a:endParaRPr>
          </a:p>
        </p:txBody>
      </p:sp>
      <p:pic>
        <p:nvPicPr>
          <p:cNvPr id="6" name="Grafik 5" descr="Schuljunge Silhouette">
            <a:extLst>
              <a:ext uri="{FF2B5EF4-FFF2-40B4-BE49-F238E27FC236}">
                <a16:creationId xmlns:a16="http://schemas.microsoft.com/office/drawing/2014/main" id="{5805B225-1A56-9025-CDAA-BEB65E3DFBD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6002" y="1071975"/>
            <a:ext cx="1157931" cy="1157931"/>
          </a:xfrm>
          <a:prstGeom prst="rect">
            <a:avLst/>
          </a:prstGeom>
        </p:spPr>
      </p:pic>
      <p:sp>
        <p:nvSpPr>
          <p:cNvPr id="7" name="Pfeil: nach unten 6">
            <a:extLst>
              <a:ext uri="{FF2B5EF4-FFF2-40B4-BE49-F238E27FC236}">
                <a16:creationId xmlns:a16="http://schemas.microsoft.com/office/drawing/2014/main" id="{9F0FFF7B-E566-73B5-67E4-5A2AFC190079}"/>
              </a:ext>
            </a:extLst>
          </p:cNvPr>
          <p:cNvSpPr/>
          <p:nvPr/>
        </p:nvSpPr>
        <p:spPr>
          <a:xfrm rot="16200000">
            <a:off x="1507560" y="1284996"/>
            <a:ext cx="484632"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8" name="Textfeld 7">
            <a:extLst>
              <a:ext uri="{FF2B5EF4-FFF2-40B4-BE49-F238E27FC236}">
                <a16:creationId xmlns:a16="http://schemas.microsoft.com/office/drawing/2014/main" id="{889E42E6-7A49-6CF2-E385-8BAD8D917EC9}"/>
              </a:ext>
            </a:extLst>
          </p:cNvPr>
          <p:cNvSpPr txBox="1"/>
          <p:nvPr/>
        </p:nvSpPr>
        <p:spPr>
          <a:xfrm>
            <a:off x="1197453" y="2015671"/>
            <a:ext cx="923909" cy="4001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prstClr val="black"/>
                </a:solidFill>
                <a:effectLst/>
                <a:uLnTx/>
                <a:uFillTx/>
                <a:latin typeface="Verdana"/>
                <a:ea typeface="+mn-ea"/>
                <a:cs typeface="+mn-cs"/>
              </a:rPr>
              <a:t>Früher-kennung</a:t>
            </a:r>
          </a:p>
        </p:txBody>
      </p:sp>
      <p:sp>
        <p:nvSpPr>
          <p:cNvPr id="13" name="Pfeil: nach unten 12">
            <a:extLst>
              <a:ext uri="{FF2B5EF4-FFF2-40B4-BE49-F238E27FC236}">
                <a16:creationId xmlns:a16="http://schemas.microsoft.com/office/drawing/2014/main" id="{21DAD7A5-FFF6-9930-8621-DB6BA96502E3}"/>
              </a:ext>
            </a:extLst>
          </p:cNvPr>
          <p:cNvSpPr/>
          <p:nvPr/>
        </p:nvSpPr>
        <p:spPr>
          <a:xfrm rot="16200000">
            <a:off x="3386588" y="1284997"/>
            <a:ext cx="484632"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15" name="Textfeld 14">
            <a:extLst>
              <a:ext uri="{FF2B5EF4-FFF2-40B4-BE49-F238E27FC236}">
                <a16:creationId xmlns:a16="http://schemas.microsoft.com/office/drawing/2014/main" id="{B869E42D-3ACE-A7E1-FA7B-D60752DE2799}"/>
              </a:ext>
            </a:extLst>
          </p:cNvPr>
          <p:cNvSpPr txBox="1"/>
          <p:nvPr/>
        </p:nvSpPr>
        <p:spPr>
          <a:xfrm>
            <a:off x="2990517" y="2256491"/>
            <a:ext cx="1176652" cy="2308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err="1">
                <a:ln>
                  <a:noFill/>
                </a:ln>
                <a:solidFill>
                  <a:prstClr val="black"/>
                </a:solidFill>
                <a:effectLst/>
                <a:uLnTx/>
                <a:uFillTx/>
                <a:latin typeface="Verdana"/>
                <a:ea typeface="+mn-ea"/>
                <a:cs typeface="+mn-cs"/>
              </a:rPr>
              <a:t>IAk</a:t>
            </a:r>
            <a:r>
              <a:rPr kumimoji="0" lang="de-DE" sz="900" b="0" i="0" u="none" strike="noStrike" kern="1200" cap="none" spc="0" normalizeH="0" baseline="0" noProof="0" dirty="0">
                <a:ln>
                  <a:noFill/>
                </a:ln>
                <a:solidFill>
                  <a:prstClr val="black"/>
                </a:solidFill>
                <a:effectLst/>
                <a:uLnTx/>
                <a:uFillTx/>
                <a:latin typeface="Verdana"/>
                <a:ea typeface="+mn-ea"/>
                <a:cs typeface="+mn-cs"/>
              </a:rPr>
              <a:t>-negativ raus</a:t>
            </a:r>
          </a:p>
        </p:txBody>
      </p:sp>
      <p:pic>
        <p:nvPicPr>
          <p:cNvPr id="16" name="Picture 8" descr="Image result for elisa test Icon">
            <a:extLst>
              <a:ext uri="{FF2B5EF4-FFF2-40B4-BE49-F238E27FC236}">
                <a16:creationId xmlns:a16="http://schemas.microsoft.com/office/drawing/2014/main" id="{18E5A6D3-3543-340D-7BAB-2382B982FA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8628" y="1266874"/>
            <a:ext cx="895823" cy="744222"/>
          </a:xfrm>
          <a:prstGeom prst="rect">
            <a:avLst/>
          </a:prstGeom>
          <a:noFill/>
          <a:extLst>
            <a:ext uri="{909E8E84-426E-40DD-AFC4-6F175D3DCCD1}">
              <a14:hiddenFill xmlns:a14="http://schemas.microsoft.com/office/drawing/2010/main">
                <a:solidFill>
                  <a:srgbClr val="FFFFFF"/>
                </a:solidFill>
              </a14:hiddenFill>
            </a:ext>
          </a:extLst>
        </p:spPr>
      </p:pic>
      <p:sp>
        <p:nvSpPr>
          <p:cNvPr id="17" name="Textfeld 16">
            <a:extLst>
              <a:ext uri="{FF2B5EF4-FFF2-40B4-BE49-F238E27FC236}">
                <a16:creationId xmlns:a16="http://schemas.microsoft.com/office/drawing/2014/main" id="{71EF8DC5-B0E8-F081-050B-D174F22013FB}"/>
              </a:ext>
            </a:extLst>
          </p:cNvPr>
          <p:cNvSpPr txBox="1"/>
          <p:nvPr/>
        </p:nvSpPr>
        <p:spPr>
          <a:xfrm>
            <a:off x="4010758" y="2037886"/>
            <a:ext cx="1104609" cy="507831"/>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Einzel-ELISA-Tests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Bestätigung</a:t>
            </a:r>
          </a:p>
        </p:txBody>
      </p:sp>
      <p:sp>
        <p:nvSpPr>
          <p:cNvPr id="19" name="Pfeil: nach unten 18">
            <a:extLst>
              <a:ext uri="{FF2B5EF4-FFF2-40B4-BE49-F238E27FC236}">
                <a16:creationId xmlns:a16="http://schemas.microsoft.com/office/drawing/2014/main" id="{2A4922AF-4B6E-5321-3729-5D80600F83E5}"/>
              </a:ext>
            </a:extLst>
          </p:cNvPr>
          <p:cNvSpPr/>
          <p:nvPr/>
        </p:nvSpPr>
        <p:spPr>
          <a:xfrm rot="16200000">
            <a:off x="5578438" y="1284997"/>
            <a:ext cx="484632"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cxnSp>
        <p:nvCxnSpPr>
          <p:cNvPr id="20" name="Verbinder: gekrümmt 19">
            <a:extLst>
              <a:ext uri="{FF2B5EF4-FFF2-40B4-BE49-F238E27FC236}">
                <a16:creationId xmlns:a16="http://schemas.microsoft.com/office/drawing/2014/main" id="{19320A15-0F04-CD7C-F511-B248B0966168}"/>
              </a:ext>
            </a:extLst>
          </p:cNvPr>
          <p:cNvCxnSpPr>
            <a:cxnSpLocks/>
            <a:stCxn id="19" idx="0"/>
            <a:endCxn id="21" idx="0"/>
          </p:cNvCxnSpPr>
          <p:nvPr/>
        </p:nvCxnSpPr>
        <p:spPr>
          <a:xfrm rot="10800000" flipH="1" flipV="1">
            <a:off x="5454811" y="1650941"/>
            <a:ext cx="306870" cy="605550"/>
          </a:xfrm>
          <a:prstGeom prst="curvedConnector4">
            <a:avLst>
              <a:gd name="adj1" fmla="val -74494"/>
              <a:gd name="adj2" fmla="val 80216"/>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2306536C-80DD-127A-A46A-7986BAC23A16}"/>
              </a:ext>
            </a:extLst>
          </p:cNvPr>
          <p:cNvSpPr txBox="1"/>
          <p:nvPr/>
        </p:nvSpPr>
        <p:spPr>
          <a:xfrm>
            <a:off x="5173355" y="2256491"/>
            <a:ext cx="1176652" cy="2308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Einzel-</a:t>
            </a:r>
            <a:r>
              <a:rPr kumimoji="0" lang="de-DE" sz="900" b="0" i="0" u="none" strike="noStrike" kern="1200" cap="none" spc="0" normalizeH="0" baseline="0" noProof="0" dirty="0" err="1">
                <a:ln>
                  <a:noFill/>
                </a:ln>
                <a:solidFill>
                  <a:prstClr val="black"/>
                </a:solidFill>
                <a:effectLst/>
                <a:uLnTx/>
                <a:uFillTx/>
                <a:latin typeface="Verdana"/>
                <a:ea typeface="+mn-ea"/>
                <a:cs typeface="+mn-cs"/>
              </a:rPr>
              <a:t>IAk</a:t>
            </a:r>
            <a:r>
              <a:rPr kumimoji="0" lang="de-DE" sz="900" b="0" i="0" u="none" strike="noStrike" kern="1200" cap="none" spc="0" normalizeH="0" baseline="0" noProof="0" dirty="0">
                <a:ln>
                  <a:noFill/>
                </a:ln>
                <a:solidFill>
                  <a:prstClr val="black"/>
                </a:solidFill>
                <a:effectLst/>
                <a:uLnTx/>
                <a:uFillTx/>
                <a:latin typeface="Verdana"/>
                <a:ea typeface="+mn-ea"/>
                <a:cs typeface="+mn-cs"/>
              </a:rPr>
              <a:t>+ raus</a:t>
            </a:r>
          </a:p>
        </p:txBody>
      </p:sp>
      <p:pic>
        <p:nvPicPr>
          <p:cNvPr id="32" name="Picture 4" descr="Image result for zuckerwürfel Icon">
            <a:extLst>
              <a:ext uri="{FF2B5EF4-FFF2-40B4-BE49-F238E27FC236}">
                <a16:creationId xmlns:a16="http://schemas.microsoft.com/office/drawing/2014/main" id="{BF5BC859-0C9C-1858-53C0-4EE6D069AFB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35867" y="1297786"/>
            <a:ext cx="706305" cy="706305"/>
          </a:xfrm>
          <a:prstGeom prst="rect">
            <a:avLst/>
          </a:prstGeom>
          <a:noFill/>
          <a:extLst>
            <a:ext uri="{909E8E84-426E-40DD-AFC4-6F175D3DCCD1}">
              <a14:hiddenFill xmlns:a14="http://schemas.microsoft.com/office/drawing/2010/main">
                <a:solidFill>
                  <a:srgbClr val="FFFFFF"/>
                </a:solidFill>
              </a14:hiddenFill>
            </a:ext>
          </a:extLst>
        </p:spPr>
      </p:pic>
      <p:sp>
        <p:nvSpPr>
          <p:cNvPr id="33" name="Textfeld 32">
            <a:extLst>
              <a:ext uri="{FF2B5EF4-FFF2-40B4-BE49-F238E27FC236}">
                <a16:creationId xmlns:a16="http://schemas.microsoft.com/office/drawing/2014/main" id="{2449CFD7-38B9-C243-91D4-85C0D2C46270}"/>
              </a:ext>
            </a:extLst>
          </p:cNvPr>
          <p:cNvSpPr txBox="1"/>
          <p:nvPr/>
        </p:nvSpPr>
        <p:spPr>
          <a:xfrm>
            <a:off x="6252418" y="2041788"/>
            <a:ext cx="923909"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Stadien-einteilung</a:t>
            </a:r>
          </a:p>
        </p:txBody>
      </p:sp>
      <p:sp>
        <p:nvSpPr>
          <p:cNvPr id="36" name="Pfeil: nach unten 35">
            <a:extLst>
              <a:ext uri="{FF2B5EF4-FFF2-40B4-BE49-F238E27FC236}">
                <a16:creationId xmlns:a16="http://schemas.microsoft.com/office/drawing/2014/main" id="{BDC5C813-9E2A-CF48-F806-4898C1BA95CE}"/>
              </a:ext>
            </a:extLst>
          </p:cNvPr>
          <p:cNvSpPr/>
          <p:nvPr/>
        </p:nvSpPr>
        <p:spPr>
          <a:xfrm rot="16200000">
            <a:off x="7321152" y="1284997"/>
            <a:ext cx="484632"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37" name="Rechteck 36">
            <a:extLst>
              <a:ext uri="{FF2B5EF4-FFF2-40B4-BE49-F238E27FC236}">
                <a16:creationId xmlns:a16="http://schemas.microsoft.com/office/drawing/2014/main" id="{777AF499-63CC-27C4-01EA-D2D627A15C5C}"/>
              </a:ext>
            </a:extLst>
          </p:cNvPr>
          <p:cNvSpPr/>
          <p:nvPr/>
        </p:nvSpPr>
        <p:spPr>
          <a:xfrm>
            <a:off x="7983065" y="1416485"/>
            <a:ext cx="663035" cy="484633"/>
          </a:xfrm>
          <a:prstGeom prst="rect">
            <a:avLst/>
          </a:prstGeom>
          <a:solidFill>
            <a:schemeClr val="accent6">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Verdana"/>
                <a:ea typeface="+mn-ea"/>
                <a:cs typeface="+mn-cs"/>
              </a:rPr>
              <a:t>Prä-T1D</a:t>
            </a:r>
          </a:p>
        </p:txBody>
      </p:sp>
      <p:sp>
        <p:nvSpPr>
          <p:cNvPr id="38" name="Textfeld 37">
            <a:extLst>
              <a:ext uri="{FF2B5EF4-FFF2-40B4-BE49-F238E27FC236}">
                <a16:creationId xmlns:a16="http://schemas.microsoft.com/office/drawing/2014/main" id="{AF30FF42-76A8-F21A-2B4E-FE66B17F519F}"/>
              </a:ext>
            </a:extLst>
          </p:cNvPr>
          <p:cNvSpPr txBox="1"/>
          <p:nvPr/>
        </p:nvSpPr>
        <p:spPr>
          <a:xfrm>
            <a:off x="344013" y="824136"/>
            <a:ext cx="457200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de-DE" sz="1200" b="1" i="0" u="none" strike="noStrike" kern="1200" cap="none" spc="0" normalizeH="0" baseline="0" noProof="0" dirty="0">
                <a:ln>
                  <a:noFill/>
                </a:ln>
                <a:solidFill>
                  <a:srgbClr val="360077"/>
                </a:solidFill>
                <a:effectLst/>
                <a:uLnTx/>
                <a:uFillTx/>
                <a:latin typeface="Verdana" panose="020B0604030504040204" pitchFamily="34" charset="0"/>
                <a:ea typeface="Verdana" panose="020B0604030504040204" pitchFamily="34" charset="0"/>
                <a:cs typeface="+mn-cs"/>
              </a:rPr>
              <a:t>Kinder und Jugendliche</a:t>
            </a:r>
          </a:p>
        </p:txBody>
      </p:sp>
      <p:sp>
        <p:nvSpPr>
          <p:cNvPr id="39" name="Textfeld 38">
            <a:extLst>
              <a:ext uri="{FF2B5EF4-FFF2-40B4-BE49-F238E27FC236}">
                <a16:creationId xmlns:a16="http://schemas.microsoft.com/office/drawing/2014/main" id="{B91E6CDB-716C-CC33-BC63-377C69621989}"/>
              </a:ext>
            </a:extLst>
          </p:cNvPr>
          <p:cNvSpPr txBox="1"/>
          <p:nvPr/>
        </p:nvSpPr>
        <p:spPr>
          <a:xfrm>
            <a:off x="344013" y="2807148"/>
            <a:ext cx="457200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de-DE" sz="1200" b="1" i="0" u="none" strike="noStrike" kern="1200" cap="none" spc="0" normalizeH="0" baseline="0" noProof="0" dirty="0">
                <a:ln>
                  <a:noFill/>
                </a:ln>
                <a:solidFill>
                  <a:srgbClr val="360077"/>
                </a:solidFill>
                <a:effectLst/>
                <a:uLnTx/>
                <a:uFillTx/>
                <a:latin typeface="Verdana" panose="020B0604030504040204" pitchFamily="34" charset="0"/>
                <a:ea typeface="Verdana" panose="020B0604030504040204" pitchFamily="34" charset="0"/>
                <a:cs typeface="+mn-cs"/>
              </a:rPr>
              <a:t>Erwachsene</a:t>
            </a:r>
          </a:p>
        </p:txBody>
      </p:sp>
      <p:pic>
        <p:nvPicPr>
          <p:cNvPr id="40" name="Grafik 39" descr="Männliches Profil Silhouette">
            <a:extLst>
              <a:ext uri="{FF2B5EF4-FFF2-40B4-BE49-F238E27FC236}">
                <a16:creationId xmlns:a16="http://schemas.microsoft.com/office/drawing/2014/main" id="{24153E28-E3DF-EBF9-264F-2E2803F8E15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8" y="3025443"/>
            <a:ext cx="1254338" cy="1254338"/>
          </a:xfrm>
          <a:prstGeom prst="rect">
            <a:avLst/>
          </a:prstGeom>
        </p:spPr>
      </p:pic>
      <p:sp>
        <p:nvSpPr>
          <p:cNvPr id="41" name="Pfeil: nach unten 40">
            <a:extLst>
              <a:ext uri="{FF2B5EF4-FFF2-40B4-BE49-F238E27FC236}">
                <a16:creationId xmlns:a16="http://schemas.microsoft.com/office/drawing/2014/main" id="{4CD1C2CB-7323-1BE6-B98C-2EB621D0E9C4}"/>
              </a:ext>
            </a:extLst>
          </p:cNvPr>
          <p:cNvSpPr/>
          <p:nvPr/>
        </p:nvSpPr>
        <p:spPr>
          <a:xfrm rot="16200000">
            <a:off x="1508557" y="3137478"/>
            <a:ext cx="484632"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42" name="Textfeld 41">
            <a:extLst>
              <a:ext uri="{FF2B5EF4-FFF2-40B4-BE49-F238E27FC236}">
                <a16:creationId xmlns:a16="http://schemas.microsoft.com/office/drawing/2014/main" id="{CEFD5545-8868-2443-8F2E-23974D970683}"/>
              </a:ext>
            </a:extLst>
          </p:cNvPr>
          <p:cNvSpPr txBox="1"/>
          <p:nvPr/>
        </p:nvSpPr>
        <p:spPr>
          <a:xfrm>
            <a:off x="1197454" y="3823640"/>
            <a:ext cx="923909" cy="507831"/>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Gesund-</a:t>
            </a:r>
            <a:r>
              <a:rPr kumimoji="0" lang="de-DE" sz="900" b="0" i="0" u="none" strike="noStrike" kern="1200" cap="none" spc="0" normalizeH="0" baseline="0" noProof="0" dirty="0" err="1">
                <a:ln>
                  <a:noFill/>
                </a:ln>
                <a:solidFill>
                  <a:prstClr val="black"/>
                </a:solidFill>
                <a:effectLst/>
                <a:uLnTx/>
                <a:uFillTx/>
                <a:latin typeface="Verdana"/>
                <a:ea typeface="+mn-ea"/>
                <a:cs typeface="+mn-cs"/>
              </a:rPr>
              <a:t>heits</a:t>
            </a:r>
            <a:r>
              <a:rPr kumimoji="0" lang="de-DE" sz="900" b="0" i="0" u="none" strike="noStrike" kern="1200" cap="none" spc="0" normalizeH="0" baseline="0" noProof="0" dirty="0">
                <a:ln>
                  <a:noFill/>
                </a:ln>
                <a:solidFill>
                  <a:prstClr val="black"/>
                </a:solidFill>
                <a:effectLst/>
                <a:uLnTx/>
                <a:uFillTx/>
                <a:latin typeface="Verdana"/>
                <a:ea typeface="+mn-ea"/>
                <a:cs typeface="+mn-cs"/>
              </a:rPr>
              <a:t>-Checkup</a:t>
            </a:r>
          </a:p>
        </p:txBody>
      </p:sp>
      <p:sp>
        <p:nvSpPr>
          <p:cNvPr id="52" name="Pfeil: nach unten 51">
            <a:extLst>
              <a:ext uri="{FF2B5EF4-FFF2-40B4-BE49-F238E27FC236}">
                <a16:creationId xmlns:a16="http://schemas.microsoft.com/office/drawing/2014/main" id="{8F7066DF-21CC-0C3C-3CDF-19E2C6A0BDBD}"/>
              </a:ext>
            </a:extLst>
          </p:cNvPr>
          <p:cNvSpPr/>
          <p:nvPr/>
        </p:nvSpPr>
        <p:spPr>
          <a:xfrm rot="16200000">
            <a:off x="5145440" y="3137477"/>
            <a:ext cx="484632"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pic>
        <p:nvPicPr>
          <p:cNvPr id="55" name="Picture 4" descr="Image result for zuckerwürfel Icon">
            <a:extLst>
              <a:ext uri="{FF2B5EF4-FFF2-40B4-BE49-F238E27FC236}">
                <a16:creationId xmlns:a16="http://schemas.microsoft.com/office/drawing/2014/main" id="{020C62BE-53D9-2428-4E49-9C012B5D381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7243" y="3165263"/>
            <a:ext cx="706305" cy="706305"/>
          </a:xfrm>
          <a:prstGeom prst="rect">
            <a:avLst/>
          </a:prstGeom>
          <a:noFill/>
          <a:extLst>
            <a:ext uri="{909E8E84-426E-40DD-AFC4-6F175D3DCCD1}">
              <a14:hiddenFill xmlns:a14="http://schemas.microsoft.com/office/drawing/2010/main">
                <a:solidFill>
                  <a:srgbClr val="FFFFFF"/>
                </a:solidFill>
              </a14:hiddenFill>
            </a:ext>
          </a:extLst>
        </p:spPr>
      </p:pic>
      <p:sp>
        <p:nvSpPr>
          <p:cNvPr id="56" name="Textfeld 55">
            <a:extLst>
              <a:ext uri="{FF2B5EF4-FFF2-40B4-BE49-F238E27FC236}">
                <a16:creationId xmlns:a16="http://schemas.microsoft.com/office/drawing/2014/main" id="{A67D6A27-82A3-0BC9-83B2-4F695B9207B8}"/>
              </a:ext>
            </a:extLst>
          </p:cNvPr>
          <p:cNvSpPr txBox="1"/>
          <p:nvPr/>
        </p:nvSpPr>
        <p:spPr>
          <a:xfrm>
            <a:off x="2074206" y="3926347"/>
            <a:ext cx="923910"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Blutzucker-messung</a:t>
            </a:r>
          </a:p>
        </p:txBody>
      </p:sp>
      <p:sp>
        <p:nvSpPr>
          <p:cNvPr id="57" name="Pfeil: nach unten 56">
            <a:extLst>
              <a:ext uri="{FF2B5EF4-FFF2-40B4-BE49-F238E27FC236}">
                <a16:creationId xmlns:a16="http://schemas.microsoft.com/office/drawing/2014/main" id="{63FB8CA3-AA9E-6DEB-38EB-C300ECB42F35}"/>
              </a:ext>
            </a:extLst>
          </p:cNvPr>
          <p:cNvSpPr/>
          <p:nvPr/>
        </p:nvSpPr>
        <p:spPr>
          <a:xfrm rot="16200000">
            <a:off x="3265655" y="3152474"/>
            <a:ext cx="484632"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58" name="Textfeld 57">
            <a:extLst>
              <a:ext uri="{FF2B5EF4-FFF2-40B4-BE49-F238E27FC236}">
                <a16:creationId xmlns:a16="http://schemas.microsoft.com/office/drawing/2014/main" id="{30D622DE-02FB-E6CD-369F-05971AB2341F}"/>
              </a:ext>
            </a:extLst>
          </p:cNvPr>
          <p:cNvSpPr txBox="1"/>
          <p:nvPr/>
        </p:nvSpPr>
        <p:spPr>
          <a:xfrm>
            <a:off x="2403962" y="4372899"/>
            <a:ext cx="1105432" cy="507831"/>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err="1">
                <a:ln>
                  <a:noFill/>
                </a:ln>
                <a:solidFill>
                  <a:prstClr val="black"/>
                </a:solidFill>
                <a:effectLst/>
                <a:uLnTx/>
                <a:uFillTx/>
                <a:latin typeface="Verdana"/>
                <a:ea typeface="+mn-ea"/>
                <a:cs typeface="+mn-cs"/>
              </a:rPr>
              <a:t>Normo</a:t>
            </a:r>
            <a:r>
              <a:rPr kumimoji="0" lang="de-DE" sz="900" b="0" i="0" u="none" strike="noStrike" kern="1200" cap="none" spc="0" normalizeH="0" baseline="0" noProof="0" dirty="0">
                <a:ln>
                  <a:noFill/>
                </a:ln>
                <a:solidFill>
                  <a:prstClr val="black"/>
                </a:solidFill>
                <a:effectLst/>
                <a:uLnTx/>
                <a:uFillTx/>
                <a:latin typeface="Verdana"/>
                <a:ea typeface="+mn-ea"/>
                <a:cs typeface="+mn-cs"/>
              </a:rPr>
              <a:t>-/ Hyperglykämie raus</a:t>
            </a:r>
          </a:p>
        </p:txBody>
      </p:sp>
      <p:sp>
        <p:nvSpPr>
          <p:cNvPr id="59" name="Pfeil: nach unten 58">
            <a:extLst>
              <a:ext uri="{FF2B5EF4-FFF2-40B4-BE49-F238E27FC236}">
                <a16:creationId xmlns:a16="http://schemas.microsoft.com/office/drawing/2014/main" id="{CCAEAE37-00A6-4628-4116-6D3FEE37F9F1}"/>
              </a:ext>
            </a:extLst>
          </p:cNvPr>
          <p:cNvSpPr/>
          <p:nvPr/>
        </p:nvSpPr>
        <p:spPr>
          <a:xfrm rot="14718790">
            <a:off x="7132118" y="2805096"/>
            <a:ext cx="526056"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60" name="Pfeil: nach unten 59">
            <a:extLst>
              <a:ext uri="{FF2B5EF4-FFF2-40B4-BE49-F238E27FC236}">
                <a16:creationId xmlns:a16="http://schemas.microsoft.com/office/drawing/2014/main" id="{6BC9B876-D12B-C91E-1C8B-7EA9DCDE156A}"/>
              </a:ext>
            </a:extLst>
          </p:cNvPr>
          <p:cNvSpPr/>
          <p:nvPr/>
        </p:nvSpPr>
        <p:spPr>
          <a:xfrm rot="17434731">
            <a:off x="7134390" y="3469913"/>
            <a:ext cx="526056"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61" name="Rechteck 60">
            <a:extLst>
              <a:ext uri="{FF2B5EF4-FFF2-40B4-BE49-F238E27FC236}">
                <a16:creationId xmlns:a16="http://schemas.microsoft.com/office/drawing/2014/main" id="{B1A4B232-F530-1222-9692-52FC58D878BA}"/>
              </a:ext>
            </a:extLst>
          </p:cNvPr>
          <p:cNvSpPr/>
          <p:nvPr/>
        </p:nvSpPr>
        <p:spPr>
          <a:xfrm>
            <a:off x="7983066" y="3833247"/>
            <a:ext cx="663035" cy="433462"/>
          </a:xfrm>
          <a:prstGeom prst="rect">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Verdana"/>
                <a:ea typeface="+mn-ea"/>
                <a:cs typeface="+mn-cs"/>
              </a:rPr>
              <a:t>Prä-T2D</a:t>
            </a:r>
          </a:p>
        </p:txBody>
      </p:sp>
      <p:sp>
        <p:nvSpPr>
          <p:cNvPr id="62" name="Rechteck 61">
            <a:extLst>
              <a:ext uri="{FF2B5EF4-FFF2-40B4-BE49-F238E27FC236}">
                <a16:creationId xmlns:a16="http://schemas.microsoft.com/office/drawing/2014/main" id="{7AEF2AAB-A4CF-15D4-7C95-B197F294EABC}"/>
              </a:ext>
            </a:extLst>
          </p:cNvPr>
          <p:cNvSpPr/>
          <p:nvPr/>
        </p:nvSpPr>
        <p:spPr>
          <a:xfrm>
            <a:off x="7983067" y="2779211"/>
            <a:ext cx="663035" cy="452003"/>
          </a:xfrm>
          <a:prstGeom prst="rect">
            <a:avLst/>
          </a:prstGeom>
          <a:solidFill>
            <a:schemeClr val="accent6">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white"/>
                </a:solidFill>
                <a:effectLst/>
                <a:uLnTx/>
                <a:uFillTx/>
                <a:latin typeface="Verdana"/>
                <a:ea typeface="+mn-ea"/>
                <a:cs typeface="+mn-cs"/>
              </a:rPr>
              <a:t>Prä-T1D</a:t>
            </a:r>
          </a:p>
        </p:txBody>
      </p:sp>
      <p:sp>
        <p:nvSpPr>
          <p:cNvPr id="63" name="Textfeld 62">
            <a:extLst>
              <a:ext uri="{FF2B5EF4-FFF2-40B4-BE49-F238E27FC236}">
                <a16:creationId xmlns:a16="http://schemas.microsoft.com/office/drawing/2014/main" id="{5CD0AC25-FABC-CF42-3244-91D86888C65A}"/>
              </a:ext>
            </a:extLst>
          </p:cNvPr>
          <p:cNvSpPr txBox="1"/>
          <p:nvPr/>
        </p:nvSpPr>
        <p:spPr>
          <a:xfrm>
            <a:off x="7785370" y="3252133"/>
            <a:ext cx="1058423" cy="230832"/>
          </a:xfrm>
          <a:prstGeom prst="rect">
            <a:avLst/>
          </a:prstGeom>
          <a:noFill/>
        </p:spPr>
        <p:txBody>
          <a:bodyPr wrap="square" lIns="91440" tIns="45720" rIns="91440" bIns="4572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 1 </a:t>
            </a:r>
            <a:r>
              <a:rPr kumimoji="0" lang="de-DE" sz="900" b="0" i="0" u="none" strike="noStrike" kern="1200" cap="none" spc="0" normalizeH="0" baseline="0" noProof="0" dirty="0" err="1">
                <a:ln>
                  <a:noFill/>
                </a:ln>
                <a:solidFill>
                  <a:prstClr val="black"/>
                </a:solidFill>
                <a:effectLst/>
                <a:uLnTx/>
                <a:uFillTx/>
                <a:latin typeface="Verdana"/>
                <a:ea typeface="+mn-ea"/>
                <a:cs typeface="+mn-cs"/>
              </a:rPr>
              <a:t>IAk</a:t>
            </a:r>
            <a:endParaRPr kumimoji="0" lang="de-DE"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64" name="Textfeld 63">
            <a:extLst>
              <a:ext uri="{FF2B5EF4-FFF2-40B4-BE49-F238E27FC236}">
                <a16:creationId xmlns:a16="http://schemas.microsoft.com/office/drawing/2014/main" id="{F8AEAB48-0857-1F25-2BD0-FBBE54686E9D}"/>
              </a:ext>
            </a:extLst>
          </p:cNvPr>
          <p:cNvSpPr txBox="1"/>
          <p:nvPr/>
        </p:nvSpPr>
        <p:spPr>
          <a:xfrm>
            <a:off x="7731159" y="4287927"/>
            <a:ext cx="1176652" cy="2308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err="1">
                <a:ln>
                  <a:noFill/>
                </a:ln>
                <a:solidFill>
                  <a:prstClr val="black"/>
                </a:solidFill>
                <a:effectLst/>
                <a:uLnTx/>
                <a:uFillTx/>
                <a:latin typeface="Verdana"/>
                <a:ea typeface="+mn-ea"/>
                <a:cs typeface="+mn-cs"/>
              </a:rPr>
              <a:t>IAk</a:t>
            </a:r>
            <a:r>
              <a:rPr kumimoji="0" lang="de-DE" sz="900" b="0" i="0" u="none" strike="noStrike" kern="1200" cap="none" spc="0" normalizeH="0" baseline="0" noProof="0" dirty="0">
                <a:ln>
                  <a:noFill/>
                </a:ln>
                <a:solidFill>
                  <a:prstClr val="black"/>
                </a:solidFill>
                <a:effectLst/>
                <a:uLnTx/>
                <a:uFillTx/>
                <a:latin typeface="Verdana"/>
                <a:ea typeface="+mn-ea"/>
                <a:cs typeface="+mn-cs"/>
              </a:rPr>
              <a:t> negativ</a:t>
            </a:r>
          </a:p>
        </p:txBody>
      </p:sp>
      <p:sp>
        <p:nvSpPr>
          <p:cNvPr id="65" name="Pfeil: nach unten 64">
            <a:extLst>
              <a:ext uri="{FF2B5EF4-FFF2-40B4-BE49-F238E27FC236}">
                <a16:creationId xmlns:a16="http://schemas.microsoft.com/office/drawing/2014/main" id="{EA226ED5-FC8A-9086-BB49-41844BA16785}"/>
              </a:ext>
            </a:extLst>
          </p:cNvPr>
          <p:cNvSpPr/>
          <p:nvPr/>
        </p:nvSpPr>
        <p:spPr>
          <a:xfrm rot="18325863">
            <a:off x="5006781" y="3662793"/>
            <a:ext cx="526056" cy="731887"/>
          </a:xfrm>
          <a:prstGeom prst="down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66" name="Rechteck 65">
            <a:extLst>
              <a:ext uri="{FF2B5EF4-FFF2-40B4-BE49-F238E27FC236}">
                <a16:creationId xmlns:a16="http://schemas.microsoft.com/office/drawing/2014/main" id="{B0474235-59A8-FF5C-0AA9-E76C07EE66BA}"/>
              </a:ext>
            </a:extLst>
          </p:cNvPr>
          <p:cNvSpPr/>
          <p:nvPr/>
        </p:nvSpPr>
        <p:spPr>
          <a:xfrm>
            <a:off x="5618022" y="4243153"/>
            <a:ext cx="663035" cy="415805"/>
          </a:xfrm>
          <a:prstGeom prst="rect">
            <a:avLst/>
          </a:prstGeom>
          <a:solidFill>
            <a:schemeClr val="accent4">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Verdana"/>
                <a:ea typeface="+mn-ea"/>
                <a:cs typeface="+mn-cs"/>
              </a:rPr>
              <a:t>Prä-T2D</a:t>
            </a:r>
          </a:p>
        </p:txBody>
      </p:sp>
      <p:sp>
        <p:nvSpPr>
          <p:cNvPr id="67" name="Textfeld 66">
            <a:extLst>
              <a:ext uri="{FF2B5EF4-FFF2-40B4-BE49-F238E27FC236}">
                <a16:creationId xmlns:a16="http://schemas.microsoft.com/office/drawing/2014/main" id="{0A3E1BEA-7800-3A17-1BB0-1BB8F3C844E2}"/>
              </a:ext>
            </a:extLst>
          </p:cNvPr>
          <p:cNvSpPr txBox="1"/>
          <p:nvPr/>
        </p:nvSpPr>
        <p:spPr>
          <a:xfrm>
            <a:off x="5366115" y="4661867"/>
            <a:ext cx="1176652" cy="2308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err="1">
                <a:ln>
                  <a:noFill/>
                </a:ln>
                <a:solidFill>
                  <a:prstClr val="black"/>
                </a:solidFill>
                <a:effectLst/>
                <a:uLnTx/>
                <a:uFillTx/>
                <a:latin typeface="Verdana"/>
                <a:ea typeface="+mn-ea"/>
                <a:cs typeface="+mn-cs"/>
              </a:rPr>
              <a:t>IAk</a:t>
            </a:r>
            <a:r>
              <a:rPr kumimoji="0" lang="de-DE" sz="900" b="0" i="0" u="none" strike="noStrike" kern="1200" cap="none" spc="0" normalizeH="0" baseline="0" noProof="0" dirty="0">
                <a:ln>
                  <a:noFill/>
                </a:ln>
                <a:solidFill>
                  <a:prstClr val="black"/>
                </a:solidFill>
                <a:effectLst/>
                <a:uLnTx/>
                <a:uFillTx/>
                <a:latin typeface="Verdana"/>
                <a:ea typeface="+mn-ea"/>
                <a:cs typeface="+mn-cs"/>
              </a:rPr>
              <a:t> negativ</a:t>
            </a:r>
          </a:p>
        </p:txBody>
      </p:sp>
      <p:sp>
        <p:nvSpPr>
          <p:cNvPr id="68" name="Textfeld 67">
            <a:extLst>
              <a:ext uri="{FF2B5EF4-FFF2-40B4-BE49-F238E27FC236}">
                <a16:creationId xmlns:a16="http://schemas.microsoft.com/office/drawing/2014/main" id="{55DA6FE8-7236-DE54-07D6-CB5B0D19FDF7}"/>
              </a:ext>
            </a:extLst>
          </p:cNvPr>
          <p:cNvSpPr txBox="1"/>
          <p:nvPr/>
        </p:nvSpPr>
        <p:spPr>
          <a:xfrm>
            <a:off x="3020452" y="1546973"/>
            <a:ext cx="1176652" cy="21544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err="1">
                <a:ln>
                  <a:noFill/>
                </a:ln>
                <a:solidFill>
                  <a:srgbClr val="7A00E6"/>
                </a:solidFill>
                <a:effectLst/>
                <a:uLnTx/>
                <a:uFillTx/>
                <a:latin typeface="Verdana"/>
                <a:ea typeface="+mn-ea"/>
                <a:cs typeface="+mn-cs"/>
              </a:rPr>
              <a:t>IAk</a:t>
            </a:r>
            <a:r>
              <a:rPr kumimoji="0" lang="de-DE" sz="800" b="0" i="0" u="none" strike="noStrike" kern="1200" cap="none" spc="0" normalizeH="0" baseline="0" noProof="0" dirty="0">
                <a:ln>
                  <a:noFill/>
                </a:ln>
                <a:solidFill>
                  <a:srgbClr val="7A00E6"/>
                </a:solidFill>
                <a:effectLst/>
                <a:uLnTx/>
                <a:uFillTx/>
                <a:latin typeface="Verdana"/>
                <a:ea typeface="+mn-ea"/>
                <a:cs typeface="+mn-cs"/>
              </a:rPr>
              <a:t>+</a:t>
            </a:r>
          </a:p>
        </p:txBody>
      </p:sp>
      <p:sp>
        <p:nvSpPr>
          <p:cNvPr id="69" name="Textfeld 68">
            <a:extLst>
              <a:ext uri="{FF2B5EF4-FFF2-40B4-BE49-F238E27FC236}">
                <a16:creationId xmlns:a16="http://schemas.microsoft.com/office/drawing/2014/main" id="{0F525072-04F2-32ED-ACFF-6C018E3D5325}"/>
              </a:ext>
            </a:extLst>
          </p:cNvPr>
          <p:cNvSpPr txBox="1"/>
          <p:nvPr/>
        </p:nvSpPr>
        <p:spPr>
          <a:xfrm>
            <a:off x="5150117" y="1546524"/>
            <a:ext cx="1176652" cy="21544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srgbClr val="7A00E6"/>
                </a:solidFill>
                <a:effectLst/>
                <a:uLnTx/>
                <a:uFillTx/>
                <a:latin typeface="Verdana"/>
                <a:ea typeface="+mn-ea"/>
                <a:cs typeface="+mn-cs"/>
              </a:rPr>
              <a:t>≥ 2 </a:t>
            </a:r>
            <a:r>
              <a:rPr kumimoji="0" lang="de-DE" sz="800" b="0" i="0" u="none" strike="noStrike" kern="1200" cap="none" spc="0" normalizeH="0" baseline="0" noProof="0" dirty="0" err="1">
                <a:ln>
                  <a:noFill/>
                </a:ln>
                <a:solidFill>
                  <a:srgbClr val="7A00E6"/>
                </a:solidFill>
                <a:effectLst/>
                <a:uLnTx/>
                <a:uFillTx/>
                <a:latin typeface="Verdana"/>
                <a:ea typeface="+mn-ea"/>
                <a:cs typeface="+mn-cs"/>
              </a:rPr>
              <a:t>IAk</a:t>
            </a:r>
            <a:r>
              <a:rPr kumimoji="0" lang="de-DE" sz="800" b="0" i="0" u="none" strike="noStrike" kern="1200" cap="none" spc="0" normalizeH="0" baseline="0" noProof="0" dirty="0">
                <a:ln>
                  <a:noFill/>
                </a:ln>
                <a:solidFill>
                  <a:srgbClr val="7A00E6"/>
                </a:solidFill>
                <a:effectLst/>
                <a:uLnTx/>
                <a:uFillTx/>
                <a:latin typeface="Verdana"/>
                <a:ea typeface="+mn-ea"/>
                <a:cs typeface="+mn-cs"/>
              </a:rPr>
              <a:t>+</a:t>
            </a:r>
          </a:p>
        </p:txBody>
      </p:sp>
      <p:sp>
        <p:nvSpPr>
          <p:cNvPr id="70" name="Textfeld 69">
            <a:extLst>
              <a:ext uri="{FF2B5EF4-FFF2-40B4-BE49-F238E27FC236}">
                <a16:creationId xmlns:a16="http://schemas.microsoft.com/office/drawing/2014/main" id="{72DE2F5A-2256-B6CC-8D3A-99C352AE0CEB}"/>
              </a:ext>
            </a:extLst>
          </p:cNvPr>
          <p:cNvSpPr txBox="1"/>
          <p:nvPr/>
        </p:nvSpPr>
        <p:spPr>
          <a:xfrm>
            <a:off x="5031483" y="3394018"/>
            <a:ext cx="580636" cy="21544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err="1">
                <a:ln>
                  <a:noFill/>
                </a:ln>
                <a:solidFill>
                  <a:srgbClr val="7A00E6"/>
                </a:solidFill>
                <a:effectLst/>
                <a:uLnTx/>
                <a:uFillTx/>
                <a:latin typeface="Verdana"/>
                <a:ea typeface="+mn-ea"/>
                <a:cs typeface="+mn-cs"/>
              </a:rPr>
              <a:t>IAk</a:t>
            </a:r>
            <a:r>
              <a:rPr kumimoji="0" lang="de-DE" sz="800" b="0" i="0" u="none" strike="noStrike" kern="1200" cap="none" spc="0" normalizeH="0" baseline="0" noProof="0" dirty="0">
                <a:ln>
                  <a:noFill/>
                </a:ln>
                <a:solidFill>
                  <a:srgbClr val="7A00E6"/>
                </a:solidFill>
                <a:effectLst/>
                <a:uLnTx/>
                <a:uFillTx/>
                <a:latin typeface="Verdana"/>
                <a:ea typeface="+mn-ea"/>
                <a:cs typeface="+mn-cs"/>
              </a:rPr>
              <a:t>+</a:t>
            </a:r>
          </a:p>
        </p:txBody>
      </p:sp>
      <p:sp>
        <p:nvSpPr>
          <p:cNvPr id="71" name="Rechteck: abgerundete Ecken 70">
            <a:extLst>
              <a:ext uri="{FF2B5EF4-FFF2-40B4-BE49-F238E27FC236}">
                <a16:creationId xmlns:a16="http://schemas.microsoft.com/office/drawing/2014/main" id="{98115A24-6C53-5A3B-5B06-F3E8F5A0B681}"/>
              </a:ext>
            </a:extLst>
          </p:cNvPr>
          <p:cNvSpPr/>
          <p:nvPr/>
        </p:nvSpPr>
        <p:spPr>
          <a:xfrm>
            <a:off x="173256" y="2713232"/>
            <a:ext cx="8834056" cy="2170127"/>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sp>
        <p:nvSpPr>
          <p:cNvPr id="72" name="Rechteck: abgerundete Ecken 71">
            <a:extLst>
              <a:ext uri="{FF2B5EF4-FFF2-40B4-BE49-F238E27FC236}">
                <a16:creationId xmlns:a16="http://schemas.microsoft.com/office/drawing/2014/main" id="{54A9A3E6-D0C0-0E90-3A73-5798A5E65962}"/>
              </a:ext>
            </a:extLst>
          </p:cNvPr>
          <p:cNvSpPr/>
          <p:nvPr/>
        </p:nvSpPr>
        <p:spPr>
          <a:xfrm>
            <a:off x="173256" y="804613"/>
            <a:ext cx="8834056" cy="1804651"/>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Verdana"/>
              <a:ea typeface="+mn-ea"/>
              <a:cs typeface="+mn-cs"/>
            </a:endParaRPr>
          </a:p>
        </p:txBody>
      </p:sp>
      <p:cxnSp>
        <p:nvCxnSpPr>
          <p:cNvPr id="77" name="Verbinder: gewinkelt 76">
            <a:extLst>
              <a:ext uri="{FF2B5EF4-FFF2-40B4-BE49-F238E27FC236}">
                <a16:creationId xmlns:a16="http://schemas.microsoft.com/office/drawing/2014/main" id="{93E322CA-55ED-7390-D9F8-AE910E9BB98F}"/>
              </a:ext>
            </a:extLst>
          </p:cNvPr>
          <p:cNvCxnSpPr>
            <a:cxnSpLocks/>
            <a:stCxn id="57" idx="0"/>
            <a:endCxn id="58" idx="0"/>
          </p:cNvCxnSpPr>
          <p:nvPr/>
        </p:nvCxnSpPr>
        <p:spPr>
          <a:xfrm rot="10800000" flipV="1">
            <a:off x="2956678" y="3518417"/>
            <a:ext cx="185350" cy="854481"/>
          </a:xfrm>
          <a:prstGeom prst="bentConnector2">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Verbinder: gewinkelt 77">
            <a:extLst>
              <a:ext uri="{FF2B5EF4-FFF2-40B4-BE49-F238E27FC236}">
                <a16:creationId xmlns:a16="http://schemas.microsoft.com/office/drawing/2014/main" id="{FE0B02BC-7C76-6437-0E81-58D3E27794FA}"/>
              </a:ext>
            </a:extLst>
          </p:cNvPr>
          <p:cNvCxnSpPr>
            <a:cxnSpLocks/>
            <a:endCxn id="52" idx="0"/>
          </p:cNvCxnSpPr>
          <p:nvPr/>
        </p:nvCxnSpPr>
        <p:spPr>
          <a:xfrm flipV="1">
            <a:off x="4504198" y="3503421"/>
            <a:ext cx="517615" cy="1123113"/>
          </a:xfrm>
          <a:prstGeom prst="bentConnector3">
            <a:avLst>
              <a:gd name="adj1" fmla="val 66287"/>
            </a:avLst>
          </a:prstGeom>
          <a:ln w="19050">
            <a:tailEnd type="triangle"/>
          </a:ln>
        </p:spPr>
        <p:style>
          <a:lnRef idx="1">
            <a:schemeClr val="accent1"/>
          </a:lnRef>
          <a:fillRef idx="0">
            <a:schemeClr val="accent1"/>
          </a:fillRef>
          <a:effectRef idx="0">
            <a:schemeClr val="accent1"/>
          </a:effectRef>
          <a:fontRef idx="minor">
            <a:schemeClr val="tx1"/>
          </a:fontRef>
        </p:style>
      </p:cxnSp>
      <p:pic>
        <p:nvPicPr>
          <p:cNvPr id="81" name="Picture 8" descr="Image result for elisa test Icon">
            <a:extLst>
              <a:ext uri="{FF2B5EF4-FFF2-40B4-BE49-F238E27FC236}">
                <a16:creationId xmlns:a16="http://schemas.microsoft.com/office/drawing/2014/main" id="{E8932E7D-818E-DFD6-F39D-B6AE7E248A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9626" y="1117284"/>
            <a:ext cx="895822" cy="744221"/>
          </a:xfrm>
          <a:prstGeom prst="rect">
            <a:avLst/>
          </a:prstGeom>
          <a:noFill/>
          <a:extLst>
            <a:ext uri="{909E8E84-426E-40DD-AFC4-6F175D3DCCD1}">
              <a14:hiddenFill xmlns:a14="http://schemas.microsoft.com/office/drawing/2010/main">
                <a:solidFill>
                  <a:srgbClr val="FFFFFF"/>
                </a:solidFill>
              </a14:hiddenFill>
            </a:ext>
          </a:extLst>
        </p:spPr>
      </p:pic>
      <p:sp>
        <p:nvSpPr>
          <p:cNvPr id="82" name="Textfeld 81">
            <a:extLst>
              <a:ext uri="{FF2B5EF4-FFF2-40B4-BE49-F238E27FC236}">
                <a16:creationId xmlns:a16="http://schemas.microsoft.com/office/drawing/2014/main" id="{43E949F6-F874-80E7-4E1A-9FB88443386A}"/>
              </a:ext>
            </a:extLst>
          </p:cNvPr>
          <p:cNvSpPr txBox="1"/>
          <p:nvPr/>
        </p:nvSpPr>
        <p:spPr>
          <a:xfrm>
            <a:off x="1992918" y="1834039"/>
            <a:ext cx="1157930" cy="78483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Einzel-ELISA-Tests </a:t>
            </a:r>
            <a:r>
              <a:rPr kumimoji="0" lang="de-DE" sz="600" b="0" i="0" u="none" strike="noStrike" kern="1200" cap="none" spc="0" normalizeH="0" baseline="0" noProof="0" dirty="0">
                <a:ln>
                  <a:noFill/>
                </a:ln>
                <a:solidFill>
                  <a:prstClr val="black"/>
                </a:solidFill>
                <a:effectLst/>
                <a:uLnTx/>
                <a:uFillTx/>
                <a:latin typeface="Verdana"/>
                <a:ea typeface="+mn-ea"/>
                <a:cs typeface="+mn-cs"/>
              </a:rPr>
              <a:t>(IAA, IA-2A, GADA, ZnT8A)</a:t>
            </a:r>
            <a:r>
              <a:rPr kumimoji="0" lang="de-DE" sz="900" b="0" i="0" u="none" strike="noStrike" kern="1200" cap="none" spc="0" normalizeH="0" baseline="30000" noProof="0" dirty="0">
                <a:ln>
                  <a:noFill/>
                </a:ln>
                <a:solidFill>
                  <a:prstClr val="black"/>
                </a:solidFill>
                <a:effectLst/>
                <a:uLnTx/>
                <a:uFillTx/>
                <a:latin typeface="Verdana"/>
                <a:ea typeface="+mn-ea"/>
                <a:cs typeface="+mn-cs"/>
              </a:rPr>
              <a:t>1 </a:t>
            </a:r>
            <a:r>
              <a:rPr kumimoji="0" lang="de-DE" sz="900" b="0" i="0" u="none" strike="noStrike" kern="1200" cap="none" spc="0" normalizeH="0" baseline="0" noProof="0" dirty="0">
                <a:ln>
                  <a:noFill/>
                </a:ln>
                <a:solidFill>
                  <a:prstClr val="black"/>
                </a:solidFill>
                <a:effectLst/>
                <a:uLnTx/>
                <a:uFillTx/>
                <a:latin typeface="Verdana"/>
                <a:ea typeface="+mn-ea"/>
                <a:cs typeface="+mn-cs"/>
              </a:rPr>
              <a:t>/3-Screen-ELISA </a:t>
            </a:r>
            <a:r>
              <a:rPr kumimoji="0" lang="de-DE" sz="600" b="0" i="0" u="none" strike="noStrike" kern="1200" cap="none" spc="0" normalizeH="0" baseline="0" noProof="0" dirty="0">
                <a:ln>
                  <a:noFill/>
                </a:ln>
                <a:solidFill>
                  <a:prstClr val="black"/>
                </a:solidFill>
                <a:effectLst/>
                <a:uLnTx/>
                <a:uFillTx/>
                <a:latin typeface="Verdana"/>
                <a:ea typeface="+mn-ea"/>
                <a:cs typeface="+mn-cs"/>
              </a:rPr>
              <a:t>(GADA, IA-2A, ZnT8A)</a:t>
            </a:r>
            <a:r>
              <a:rPr kumimoji="0" lang="de-DE" sz="900" b="0" i="0" u="none" strike="noStrike" kern="1200" cap="none" spc="0" normalizeH="0" baseline="30000" noProof="0" dirty="0">
                <a:ln>
                  <a:noFill/>
                </a:ln>
                <a:solidFill>
                  <a:prstClr val="black"/>
                </a:solidFill>
                <a:effectLst/>
                <a:uLnTx/>
                <a:uFillTx/>
                <a:latin typeface="Verdana"/>
                <a:ea typeface="+mn-ea"/>
                <a:cs typeface="+mn-cs"/>
              </a:rPr>
              <a:t> 1</a:t>
            </a:r>
            <a:endParaRPr kumimoji="0" lang="de-DE" sz="900" b="0" i="0" u="none" strike="noStrike" kern="1200" cap="none" spc="0" normalizeH="0" baseline="0" noProof="0" dirty="0">
              <a:ln>
                <a:noFill/>
              </a:ln>
              <a:solidFill>
                <a:prstClr val="black"/>
              </a:solidFill>
              <a:effectLst/>
              <a:uLnTx/>
              <a:uFillTx/>
              <a:latin typeface="Verdana"/>
              <a:ea typeface="+mn-ea"/>
              <a:cs typeface="+mn-cs"/>
            </a:endParaRPr>
          </a:p>
        </p:txBody>
      </p:sp>
      <p:cxnSp>
        <p:nvCxnSpPr>
          <p:cNvPr id="14" name="Verbinder: gekrümmt 13">
            <a:extLst>
              <a:ext uri="{FF2B5EF4-FFF2-40B4-BE49-F238E27FC236}">
                <a16:creationId xmlns:a16="http://schemas.microsoft.com/office/drawing/2014/main" id="{773B9586-2E90-2252-C334-2F128C844F04}"/>
              </a:ext>
            </a:extLst>
          </p:cNvPr>
          <p:cNvCxnSpPr>
            <a:cxnSpLocks/>
            <a:stCxn id="13" idx="0"/>
            <a:endCxn id="15" idx="0"/>
          </p:cNvCxnSpPr>
          <p:nvPr/>
        </p:nvCxnSpPr>
        <p:spPr>
          <a:xfrm rot="10800000" flipH="1" flipV="1">
            <a:off x="3262961" y="1650941"/>
            <a:ext cx="315882" cy="605550"/>
          </a:xfrm>
          <a:prstGeom prst="curvedConnector4">
            <a:avLst>
              <a:gd name="adj1" fmla="val -72369"/>
              <a:gd name="adj2" fmla="val 80216"/>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83" name="Picture 8" descr="Image result for elisa test Icon">
            <a:extLst>
              <a:ext uri="{FF2B5EF4-FFF2-40B4-BE49-F238E27FC236}">
                <a16:creationId xmlns:a16="http://schemas.microsoft.com/office/drawing/2014/main" id="{9CF484BB-5166-4172-C810-1500964D4A5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1062" y="3140917"/>
            <a:ext cx="895822" cy="744221"/>
          </a:xfrm>
          <a:prstGeom prst="rect">
            <a:avLst/>
          </a:prstGeom>
          <a:noFill/>
          <a:extLst>
            <a:ext uri="{909E8E84-426E-40DD-AFC4-6F175D3DCCD1}">
              <a14:hiddenFill xmlns:a14="http://schemas.microsoft.com/office/drawing/2010/main">
                <a:solidFill>
                  <a:srgbClr val="FFFFFF"/>
                </a:solidFill>
              </a14:hiddenFill>
            </a:ext>
          </a:extLst>
        </p:spPr>
      </p:pic>
      <p:sp>
        <p:nvSpPr>
          <p:cNvPr id="84" name="Textfeld 83">
            <a:extLst>
              <a:ext uri="{FF2B5EF4-FFF2-40B4-BE49-F238E27FC236}">
                <a16:creationId xmlns:a16="http://schemas.microsoft.com/office/drawing/2014/main" id="{1E221EB0-B5C4-3419-A534-6B2B8FC132D8}"/>
              </a:ext>
            </a:extLst>
          </p:cNvPr>
          <p:cNvSpPr txBox="1"/>
          <p:nvPr/>
        </p:nvSpPr>
        <p:spPr>
          <a:xfrm>
            <a:off x="3771104" y="3943271"/>
            <a:ext cx="1144909" cy="47705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Einzel-ELISA-Tests </a:t>
            </a:r>
            <a:r>
              <a:rPr kumimoji="0" lang="de-DE" sz="600" b="0" i="0" u="none" strike="noStrike" kern="1200" cap="none" spc="0" normalizeH="0" baseline="0" noProof="0" dirty="0">
                <a:ln>
                  <a:noFill/>
                </a:ln>
                <a:solidFill>
                  <a:prstClr val="black"/>
                </a:solidFill>
                <a:effectLst/>
                <a:uLnTx/>
                <a:uFillTx/>
                <a:latin typeface="Verdana"/>
                <a:ea typeface="+mn-ea"/>
                <a:cs typeface="+mn-cs"/>
              </a:rPr>
              <a:t>(GADA, IA-2A, ZnT8A)</a:t>
            </a:r>
            <a:r>
              <a:rPr kumimoji="0" lang="de-DE" sz="900" b="0" i="0" u="none" strike="noStrike" kern="1200" cap="none" spc="0" normalizeH="0" baseline="30000" noProof="0" dirty="0">
                <a:ln>
                  <a:noFill/>
                </a:ln>
                <a:solidFill>
                  <a:prstClr val="black"/>
                </a:solidFill>
                <a:effectLst/>
                <a:uLnTx/>
                <a:uFillTx/>
                <a:latin typeface="Verdana"/>
                <a:ea typeface="+mn-ea"/>
                <a:cs typeface="+mn-cs"/>
              </a:rPr>
              <a:t>1</a:t>
            </a:r>
          </a:p>
        </p:txBody>
      </p:sp>
      <p:pic>
        <p:nvPicPr>
          <p:cNvPr id="86" name="Picture 8" descr="Image result for elisa test Icon">
            <a:extLst>
              <a:ext uri="{FF2B5EF4-FFF2-40B4-BE49-F238E27FC236}">
                <a16:creationId xmlns:a16="http://schemas.microsoft.com/office/drawing/2014/main" id="{F3145CF6-1EF5-FE14-DDD6-AAE1B9D9BA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56980" y="3159329"/>
            <a:ext cx="895823" cy="744222"/>
          </a:xfrm>
          <a:prstGeom prst="rect">
            <a:avLst/>
          </a:prstGeom>
          <a:noFill/>
          <a:extLst>
            <a:ext uri="{909E8E84-426E-40DD-AFC4-6F175D3DCCD1}">
              <a14:hiddenFill xmlns:a14="http://schemas.microsoft.com/office/drawing/2010/main">
                <a:solidFill>
                  <a:srgbClr val="FFFFFF"/>
                </a:solidFill>
              </a14:hiddenFill>
            </a:ext>
          </a:extLst>
        </p:spPr>
      </p:pic>
      <p:sp>
        <p:nvSpPr>
          <p:cNvPr id="87" name="Textfeld 86">
            <a:extLst>
              <a:ext uri="{FF2B5EF4-FFF2-40B4-BE49-F238E27FC236}">
                <a16:creationId xmlns:a16="http://schemas.microsoft.com/office/drawing/2014/main" id="{43AE922B-5509-7088-8489-F09E6247FEA3}"/>
              </a:ext>
            </a:extLst>
          </p:cNvPr>
          <p:cNvSpPr txBox="1"/>
          <p:nvPr/>
        </p:nvSpPr>
        <p:spPr>
          <a:xfrm>
            <a:off x="5568286" y="3901219"/>
            <a:ext cx="1531622" cy="3693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Einzel-ELISA-Tests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Bestätigung</a:t>
            </a:r>
          </a:p>
        </p:txBody>
      </p:sp>
      <p:sp>
        <p:nvSpPr>
          <p:cNvPr id="88" name="TextBox 3037">
            <a:extLst>
              <a:ext uri="{FF2B5EF4-FFF2-40B4-BE49-F238E27FC236}">
                <a16:creationId xmlns:a16="http://schemas.microsoft.com/office/drawing/2014/main" id="{021BCD8B-FD56-D31D-FE21-A9CF64BA6C50}"/>
              </a:ext>
            </a:extLst>
          </p:cNvPr>
          <p:cNvSpPr txBox="1"/>
          <p:nvPr/>
        </p:nvSpPr>
        <p:spPr>
          <a:xfrm>
            <a:off x="320268" y="4860993"/>
            <a:ext cx="8476488" cy="276999"/>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e" sz="600" b="0" i="0" u="none" strike="noStrike" kern="1200" cap="none" spc="0" normalizeH="0" baseline="0" noProof="0" dirty="0">
                <a:ln>
                  <a:noFill/>
                </a:ln>
                <a:solidFill>
                  <a:srgbClr val="404040"/>
                </a:solidFill>
                <a:effectLst/>
                <a:uLnTx/>
                <a:uFillTx/>
                <a:latin typeface="Verdana"/>
                <a:ea typeface="Arial"/>
                <a:cs typeface="Arial"/>
              </a:rPr>
              <a:t>ELISA: Enzyme-linked immunosorbent assay, Enzymimmunoassay; I</a:t>
            </a:r>
            <a:r>
              <a:rPr kumimoji="0" lang="de-DE" sz="600" b="0" i="0" u="none" strike="noStrike" kern="1200" cap="none" spc="0" normalizeH="0" baseline="0" noProof="0" dirty="0">
                <a:ln>
                  <a:noFill/>
                </a:ln>
                <a:solidFill>
                  <a:srgbClr val="404040"/>
                </a:solidFill>
                <a:effectLst/>
                <a:uLnTx/>
                <a:uFillTx/>
                <a:latin typeface="Verdana"/>
                <a:ea typeface="Arial"/>
                <a:cs typeface="Arial"/>
              </a:rPr>
              <a:t>A</a:t>
            </a:r>
            <a:r>
              <a:rPr kumimoji="0" lang="de" sz="600" b="0" i="0" u="none" strike="noStrike" kern="1200" cap="none" spc="0" normalizeH="0" baseline="0" noProof="0" dirty="0">
                <a:ln>
                  <a:noFill/>
                </a:ln>
                <a:solidFill>
                  <a:srgbClr val="404040"/>
                </a:solidFill>
                <a:effectLst/>
                <a:uLnTx/>
                <a:uFillTx/>
                <a:latin typeface="Verdana"/>
                <a:ea typeface="Arial"/>
                <a:cs typeface="Arial"/>
              </a:rPr>
              <a:t>k: Inselautoantikörper; GADA: Glutamatdecarboxylase 65-Autoantikörper; IA-2A: Insulinoma-assoziiertes Antigen-2-Autoantikörper; IAA: Insulinautoantikörper; T1D: Typ-1-Diabetes; T2D: Typ-2-Diabetes; ZnT8A: Zinktransporter 8-Autoantiköper. </a:t>
            </a:r>
            <a:r>
              <a:rPr kumimoji="0" lang="de" sz="600" b="1" i="0" u="none" strike="noStrike" kern="1200" cap="none" spc="0" normalizeH="0" baseline="0" noProof="0" dirty="0">
                <a:ln>
                  <a:noFill/>
                </a:ln>
                <a:solidFill>
                  <a:srgbClr val="404040"/>
                </a:solidFill>
                <a:effectLst/>
                <a:uLnTx/>
                <a:uFillTx/>
                <a:latin typeface="Verdana"/>
                <a:ea typeface="Arial"/>
                <a:cs typeface="Arial"/>
              </a:rPr>
              <a:t>1.</a:t>
            </a:r>
            <a:r>
              <a:rPr kumimoji="0" lang="de" sz="600" b="0" i="0" u="none" strike="noStrike" kern="1200" cap="none" spc="0" normalizeH="0" baseline="0" noProof="0" dirty="0">
                <a:ln>
                  <a:noFill/>
                </a:ln>
                <a:solidFill>
                  <a:srgbClr val="404040"/>
                </a:solidFill>
                <a:effectLst/>
                <a:uLnTx/>
                <a:uFillTx/>
                <a:latin typeface="Verdana"/>
                <a:ea typeface="Arial"/>
                <a:cs typeface="Arial"/>
              </a:rPr>
              <a:t> Schwarz T </a:t>
            </a:r>
            <a:r>
              <a:rPr kumimoji="0" lang="de" sz="600" b="0" i="1" u="none" strike="noStrike" kern="1200" cap="none" spc="0" normalizeH="0" baseline="0" noProof="0" dirty="0">
                <a:ln>
                  <a:noFill/>
                </a:ln>
                <a:solidFill>
                  <a:srgbClr val="404040"/>
                </a:solidFill>
                <a:effectLst/>
                <a:uLnTx/>
                <a:uFillTx/>
                <a:latin typeface="Verdana"/>
                <a:ea typeface="Arial"/>
                <a:cs typeface="Arial"/>
              </a:rPr>
              <a:t>et al. Diabetol Stoffwechs </a:t>
            </a:r>
            <a:r>
              <a:rPr kumimoji="0" lang="de" sz="600" b="0" i="0" u="none" strike="noStrike" kern="1200" cap="none" spc="0" normalizeH="0" baseline="0" noProof="0" dirty="0">
                <a:ln>
                  <a:noFill/>
                </a:ln>
                <a:solidFill>
                  <a:srgbClr val="404040"/>
                </a:solidFill>
                <a:effectLst/>
                <a:uLnTx/>
                <a:uFillTx/>
                <a:latin typeface="Verdana"/>
                <a:ea typeface="Arial"/>
                <a:cs typeface="Arial"/>
              </a:rPr>
              <a:t>2024; 19: S125</a:t>
            </a:r>
            <a:r>
              <a:rPr kumimoji="0" lang="da-DK" sz="600" b="0" i="0" u="none" strike="noStrike" kern="1200" cap="none" spc="0" normalizeH="0" baseline="0" noProof="0" dirty="0">
                <a:ln>
                  <a:noFill/>
                </a:ln>
                <a:solidFill>
                  <a:srgbClr val="404040"/>
                </a:solidFill>
                <a:effectLst/>
                <a:uLnTx/>
                <a:uFillTx/>
                <a:latin typeface="Verdana"/>
                <a:ea typeface="Verdana"/>
                <a:cs typeface="Verdana"/>
              </a:rPr>
              <a:t>–</a:t>
            </a:r>
            <a:r>
              <a:rPr kumimoji="0" lang="de" sz="600" b="0" i="0" u="none" strike="noStrike" kern="1200" cap="none" spc="0" normalizeH="0" baseline="0" noProof="0" dirty="0">
                <a:ln>
                  <a:noFill/>
                </a:ln>
                <a:solidFill>
                  <a:srgbClr val="404040"/>
                </a:solidFill>
                <a:effectLst/>
                <a:uLnTx/>
                <a:uFillTx/>
                <a:latin typeface="Verdana"/>
                <a:ea typeface="Arial"/>
                <a:cs typeface="Arial"/>
              </a:rPr>
              <a:t>S137.</a:t>
            </a:r>
          </a:p>
        </p:txBody>
      </p:sp>
      <p:sp>
        <p:nvSpPr>
          <p:cNvPr id="11" name="Textfeld 10">
            <a:extLst>
              <a:ext uri="{FF2B5EF4-FFF2-40B4-BE49-F238E27FC236}">
                <a16:creationId xmlns:a16="http://schemas.microsoft.com/office/drawing/2014/main" id="{066A14E9-B385-437F-BAD2-EE8F244F4FA8}"/>
              </a:ext>
            </a:extLst>
          </p:cNvPr>
          <p:cNvSpPr txBox="1"/>
          <p:nvPr/>
        </p:nvSpPr>
        <p:spPr>
          <a:xfrm>
            <a:off x="3467499" y="4505057"/>
            <a:ext cx="1144909" cy="230832"/>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Verdana"/>
                <a:ea typeface="+mn-ea"/>
                <a:cs typeface="+mn-cs"/>
              </a:rPr>
              <a:t>GADA-Test</a:t>
            </a:r>
          </a:p>
        </p:txBody>
      </p:sp>
      <p:cxnSp>
        <p:nvCxnSpPr>
          <p:cNvPr id="27" name="Verbinder: gewinkelt 26">
            <a:extLst>
              <a:ext uri="{FF2B5EF4-FFF2-40B4-BE49-F238E27FC236}">
                <a16:creationId xmlns:a16="http://schemas.microsoft.com/office/drawing/2014/main" id="{530244D4-6D9E-C08C-6C52-641336693B34}"/>
              </a:ext>
            </a:extLst>
          </p:cNvPr>
          <p:cNvCxnSpPr>
            <a:cxnSpLocks/>
          </p:cNvCxnSpPr>
          <p:nvPr/>
        </p:nvCxnSpPr>
        <p:spPr>
          <a:xfrm flipV="1">
            <a:off x="4815168" y="3038801"/>
            <a:ext cx="1727599" cy="203670"/>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31" name="Verbinder: gewinkelt 30">
            <a:extLst>
              <a:ext uri="{FF2B5EF4-FFF2-40B4-BE49-F238E27FC236}">
                <a16:creationId xmlns:a16="http://schemas.microsoft.com/office/drawing/2014/main" id="{43558AC4-E6F5-0C43-095D-D3CC9C58F89D}"/>
              </a:ext>
            </a:extLst>
          </p:cNvPr>
          <p:cNvCxnSpPr>
            <a:cxnSpLocks/>
          </p:cNvCxnSpPr>
          <p:nvPr/>
        </p:nvCxnSpPr>
        <p:spPr>
          <a:xfrm>
            <a:off x="6400162" y="3038301"/>
            <a:ext cx="699746" cy="463439"/>
          </a:xfrm>
          <a:prstGeom prst="bentConnector3">
            <a:avLst>
              <a:gd name="adj1" fmla="val 63902"/>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1680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BB367F-20BF-170C-7858-97CE690B39BC}"/>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A46638A4-76FB-139E-442D-A3599A641E96}"/>
              </a:ext>
            </a:extLst>
          </p:cNvPr>
          <p:cNvSpPr txBox="1">
            <a:spLocks/>
          </p:cNvSpPr>
          <p:nvPr/>
        </p:nvSpPr>
        <p:spPr>
          <a:xfrm>
            <a:off x="336309"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Ätiologie und Pathogenese bei klinischer Manifestation des T1D im Erwachsenenalter</a:t>
            </a:r>
            <a:endParaRPr lang="de-DE" sz="2000" b="1" baseline="30000" dirty="0">
              <a:solidFill>
                <a:srgbClr val="7030A0"/>
              </a:solidFill>
              <a:latin typeface="+mj-lt"/>
            </a:endParaRPr>
          </a:p>
        </p:txBody>
      </p:sp>
      <p:sp>
        <p:nvSpPr>
          <p:cNvPr id="6" name="Rechteck: abgerundete Ecken 5">
            <a:extLst>
              <a:ext uri="{FF2B5EF4-FFF2-40B4-BE49-F238E27FC236}">
                <a16:creationId xmlns:a16="http://schemas.microsoft.com/office/drawing/2014/main" id="{0E2438F8-509E-6A26-ADEE-00BB04BE8869}"/>
              </a:ext>
            </a:extLst>
          </p:cNvPr>
          <p:cNvSpPr/>
          <p:nvPr/>
        </p:nvSpPr>
        <p:spPr>
          <a:xfrm>
            <a:off x="4215197" y="1169892"/>
            <a:ext cx="4402845" cy="2898881"/>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spcBef>
                <a:spcPts val="1200"/>
              </a:spcBef>
              <a:buClr>
                <a:schemeClr val="accent2"/>
              </a:buClr>
              <a:buSzPct val="120000"/>
              <a:buFont typeface="Arial" panose="020B0604020202020204" pitchFamily="34" charset="0"/>
              <a:buChar char="•"/>
            </a:pPr>
            <a:r>
              <a:rPr lang="de-DE" sz="1100">
                <a:solidFill>
                  <a:schemeClr val="bg1"/>
                </a:solidFill>
              </a:rPr>
              <a:t>Signifikante genetische Korrelation zwischen klinischer T1D-Manifestation im Kindes- und Erwachsenenalter </a:t>
            </a:r>
            <a:r>
              <a:rPr lang="de-DE" sz="1100">
                <a:solidFill>
                  <a:schemeClr val="bg1"/>
                </a:solidFill>
                <a:sym typeface="Wingdings" panose="05000000000000000000" pitchFamily="2" charset="2"/>
              </a:rPr>
              <a:t></a:t>
            </a:r>
            <a:r>
              <a:rPr lang="de-DE" sz="1100">
                <a:solidFill>
                  <a:schemeClr val="bg1"/>
                </a:solidFill>
              </a:rPr>
              <a:t> allerdings ist Erkrankungsbeginn im Erwachsenenalter weniger stark mit HLA-</a:t>
            </a:r>
            <a:r>
              <a:rPr lang="de-DE" sz="1100" err="1">
                <a:solidFill>
                  <a:schemeClr val="bg1"/>
                </a:solidFill>
              </a:rPr>
              <a:t>Suszeptibilitätsallelen</a:t>
            </a:r>
            <a:r>
              <a:rPr lang="de-DE" sz="1100">
                <a:solidFill>
                  <a:schemeClr val="bg1"/>
                </a:solidFill>
              </a:rPr>
              <a:t> assoziiert</a:t>
            </a:r>
            <a:r>
              <a:rPr lang="de-DE" sz="1100" baseline="30000">
                <a:solidFill>
                  <a:schemeClr val="bg1"/>
                </a:solidFill>
              </a:rPr>
              <a:t>6,7</a:t>
            </a:r>
          </a:p>
          <a:p>
            <a:pPr marL="177800" indent="-177800">
              <a:spcBef>
                <a:spcPts val="1200"/>
              </a:spcBef>
              <a:buClr>
                <a:schemeClr val="accent2"/>
              </a:buClr>
              <a:buSzPct val="120000"/>
              <a:buFont typeface="Arial" panose="020B0604020202020204" pitchFamily="34" charset="0"/>
              <a:buChar char="•"/>
            </a:pPr>
            <a:r>
              <a:rPr lang="de-DE" sz="1100">
                <a:solidFill>
                  <a:schemeClr val="bg1"/>
                </a:solidFill>
              </a:rPr>
              <a:t>Autoreaktive T-Effektor-Zellen vermitteln die Zerstörung pankreatischer Betazellen bei klinischer T1D-Manifestation auch im Erwachsenenalter</a:t>
            </a:r>
            <a:r>
              <a:rPr lang="de-DE" sz="1100" baseline="30000">
                <a:solidFill>
                  <a:schemeClr val="bg1"/>
                </a:solidFill>
              </a:rPr>
              <a:t>2,3</a:t>
            </a:r>
          </a:p>
          <a:p>
            <a:pPr marL="177800" indent="-177800">
              <a:spcBef>
                <a:spcPts val="1200"/>
              </a:spcBef>
              <a:buClr>
                <a:schemeClr val="accent2"/>
              </a:buClr>
              <a:buSzPct val="120000"/>
              <a:buFont typeface="Arial" panose="020B0604020202020204" pitchFamily="34" charset="0"/>
              <a:buChar char="•"/>
            </a:pPr>
            <a:r>
              <a:rPr lang="de-DE" sz="1100">
                <a:solidFill>
                  <a:schemeClr val="bg1"/>
                </a:solidFill>
              </a:rPr>
              <a:t>Virusinfektion, Rauchen/Tabakkonsum und Ernährung gehören zu den Umweltfaktoren, die zur klinischen Manifestation von T1D im Erwachsenenalter beitragen</a:t>
            </a:r>
            <a:r>
              <a:rPr lang="de-DE" sz="1100" baseline="30000">
                <a:solidFill>
                  <a:schemeClr val="bg1"/>
                </a:solidFill>
              </a:rPr>
              <a:t>4,5</a:t>
            </a:r>
          </a:p>
        </p:txBody>
      </p:sp>
      <p:sp>
        <p:nvSpPr>
          <p:cNvPr id="2" name="Textfeld 1">
            <a:extLst>
              <a:ext uri="{FF2B5EF4-FFF2-40B4-BE49-F238E27FC236}">
                <a16:creationId xmlns:a16="http://schemas.microsoft.com/office/drawing/2014/main" id="{F0546F89-9922-82A4-3C31-0F93586858C8}"/>
              </a:ext>
            </a:extLst>
          </p:cNvPr>
          <p:cNvSpPr txBox="1"/>
          <p:nvPr/>
        </p:nvSpPr>
        <p:spPr>
          <a:xfrm>
            <a:off x="338462" y="4573896"/>
            <a:ext cx="8380816" cy="5539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HLA: humanes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Leukozytenantigen</a:t>
            </a:r>
            <a:r>
              <a:rPr kumimoji="0" lang="de-DE" sz="600" b="0" i="0" u="none" strike="noStrike" kern="1200" cap="none" spc="0" normalizeH="0" baseline="0" noProof="0" dirty="0">
                <a:ln>
                  <a:noFill/>
                </a:ln>
                <a:solidFill>
                  <a:srgbClr val="404040"/>
                </a:solidFill>
                <a:effectLst/>
                <a:uLnTx/>
                <a:uFillTx/>
                <a:latin typeface="Verdana"/>
                <a:ea typeface="+mn-ea"/>
                <a:cs typeface="Arial"/>
              </a:rPr>
              <a:t>. T1D: Typ-1-Diabetes. INS: Insulin-Gen. PTPN22: Tyrosin-Protein-Phosphatase Non-Rezeptor Typ 22; Gen, das für eine lymphoid-spezifische Phosphatase kodiert, die ein Master-Regulator der Immunantwort ist. SH2B3: SH2B-Adapterprotein 3 = Lymphozyten-Adapterprotein, ein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Immunregulatorprotein</a:t>
            </a:r>
            <a:r>
              <a:rPr kumimoji="0" lang="de-DE" sz="600" b="0" i="0" u="none" strike="noStrike" kern="1200" cap="none" spc="0" normalizeH="0" baseline="0" noProof="0" dirty="0">
                <a:ln>
                  <a:noFill/>
                </a:ln>
                <a:solidFill>
                  <a:srgbClr val="404040"/>
                </a:solidFill>
                <a:effectLst/>
                <a:uLnTx/>
                <a:uFillTx/>
                <a:latin typeface="Verdana"/>
                <a:ea typeface="+mn-ea"/>
                <a:cs typeface="Arial"/>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600" b="0" i="0" u="none" strike="noStrike" kern="1200" cap="none" spc="0" normalizeH="0" baseline="0" noProof="0" dirty="0">
              <a:ln>
                <a:noFill/>
              </a:ln>
              <a:solidFill>
                <a:srgbClr val="404040"/>
              </a:solidFill>
              <a:effectLst/>
              <a:uLnTx/>
              <a:uFillTx/>
              <a:latin typeface="Verdana"/>
              <a:ea typeface="+mn-ea"/>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Cousminer</a:t>
            </a:r>
            <a:r>
              <a:rPr kumimoji="0" lang="de-DE" sz="600" b="0" i="0" u="none" strike="noStrike" kern="1200" cap="none" spc="0" normalizeH="0" baseline="0" noProof="0" dirty="0">
                <a:ln>
                  <a:noFill/>
                </a:ln>
                <a:solidFill>
                  <a:srgbClr val="404040"/>
                </a:solidFill>
                <a:effectLst/>
                <a:uLnTx/>
                <a:uFillTx/>
                <a:latin typeface="Verdana"/>
                <a:ea typeface="+mn-ea"/>
                <a:cs typeface="Arial"/>
              </a:rPr>
              <a:t> DL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Diabetes Care </a:t>
            </a:r>
            <a:r>
              <a:rPr kumimoji="0" lang="de-DE" sz="600" b="0" i="0" u="none" strike="noStrike" kern="1200" cap="none" spc="0" normalizeH="0" baseline="0" noProof="0" dirty="0">
                <a:ln>
                  <a:noFill/>
                </a:ln>
                <a:solidFill>
                  <a:srgbClr val="404040"/>
                </a:solidFill>
                <a:effectLst/>
                <a:uLnTx/>
                <a:uFillTx/>
                <a:latin typeface="Verdana"/>
                <a:ea typeface="+mn-ea"/>
                <a:cs typeface="Arial"/>
              </a:rPr>
              <a:t>2018; 41: 2396–403. </a:t>
            </a:r>
            <a:r>
              <a:rPr kumimoji="0" lang="de-DE" sz="600" b="1" i="0" u="none" strike="noStrike" kern="1200" cap="none" spc="0" normalizeH="0" baseline="0" noProof="0" dirty="0">
                <a:ln>
                  <a:noFill/>
                </a:ln>
                <a:solidFill>
                  <a:srgbClr val="404040"/>
                </a:solidFill>
                <a:effectLst/>
                <a:uLnTx/>
                <a:uFillTx/>
                <a:latin typeface="Verdana"/>
                <a:ea typeface="+mn-ea"/>
                <a:cs typeface="Arial"/>
              </a:rPr>
              <a:t>2. </a:t>
            </a:r>
            <a:r>
              <a:rPr kumimoji="0" lang="de-DE" sz="600" b="0" i="0" u="none" strike="noStrike" kern="1200" cap="none" spc="0" normalizeH="0" baseline="0" noProof="0" dirty="0">
                <a:ln>
                  <a:noFill/>
                </a:ln>
                <a:solidFill>
                  <a:srgbClr val="404040"/>
                </a:solidFill>
                <a:effectLst/>
                <a:uLnTx/>
                <a:uFillTx/>
                <a:latin typeface="Verdana"/>
                <a:ea typeface="+mn-ea"/>
                <a:cs typeface="Arial"/>
              </a:rPr>
              <a:t>Aida K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Pancreas</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a:ln>
                  <a:noFill/>
                </a:ln>
                <a:solidFill>
                  <a:srgbClr val="404040"/>
                </a:solidFill>
                <a:effectLst/>
                <a:uLnTx/>
                <a:uFillTx/>
                <a:latin typeface="Verdana"/>
                <a:ea typeface="+mn-ea"/>
                <a:cs typeface="Arial"/>
              </a:rPr>
              <a:t>2018; 47: 1101–9. </a:t>
            </a:r>
            <a:r>
              <a:rPr kumimoji="0" lang="de-DE" sz="600" b="1" i="0" u="none" strike="noStrike" kern="1200" cap="none" spc="0" normalizeH="0" baseline="0" noProof="0" dirty="0">
                <a:ln>
                  <a:noFill/>
                </a:ln>
                <a:solidFill>
                  <a:srgbClr val="404040"/>
                </a:solidFill>
                <a:effectLst/>
                <a:uLnTx/>
                <a:uFillTx/>
                <a:latin typeface="Verdana"/>
                <a:ea typeface="+mn-ea"/>
                <a:cs typeface="Arial"/>
              </a:rPr>
              <a:t>3.</a:t>
            </a:r>
            <a:r>
              <a:rPr kumimoji="0" lang="de-DE" sz="600" b="0" i="0" u="none" strike="noStrike" kern="1200" cap="none" spc="0" normalizeH="0" baseline="0" noProof="0" dirty="0">
                <a:ln>
                  <a:noFill/>
                </a:ln>
                <a:solidFill>
                  <a:srgbClr val="404040"/>
                </a:solidFill>
                <a:effectLst/>
                <a:uLnTx/>
                <a:uFillTx/>
                <a:latin typeface="Verdana"/>
                <a:ea typeface="+mn-ea"/>
                <a:cs typeface="Arial"/>
              </a:rPr>
              <a:t> Jörns A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Diabetes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69: 624–33. </a:t>
            </a:r>
            <a:r>
              <a:rPr kumimoji="0" lang="de-DE" sz="600" b="1" i="0" u="none" strike="noStrike" kern="1200" cap="none" spc="0" normalizeH="0" baseline="0" noProof="0" dirty="0">
                <a:ln>
                  <a:noFill/>
                </a:ln>
                <a:solidFill>
                  <a:srgbClr val="404040"/>
                </a:solidFill>
                <a:effectLst/>
                <a:uLnTx/>
                <a:uFillTx/>
                <a:latin typeface="Verdana"/>
                <a:ea typeface="+mn-ea"/>
                <a:cs typeface="Arial"/>
              </a:rPr>
              <a:t>4.</a:t>
            </a:r>
            <a:r>
              <a:rPr kumimoji="0" lang="de-DE" sz="600" b="0" i="0" u="none" strike="noStrike" kern="1200" cap="none" spc="0" normalizeH="0" baseline="0" noProof="0" dirty="0">
                <a:ln>
                  <a:noFill/>
                </a:ln>
                <a:solidFill>
                  <a:srgbClr val="404040"/>
                </a:solidFill>
                <a:effectLst/>
                <a:uLnTx/>
                <a:uFillTx/>
                <a:latin typeface="Verdana"/>
                <a:ea typeface="+mn-ea"/>
                <a:cs typeface="Arial"/>
              </a:rPr>
              <a:t> Carlsson S. </a:t>
            </a:r>
            <a:r>
              <a:rPr kumimoji="0" lang="de-DE" sz="600" b="0" i="1" u="none" strike="noStrike" kern="1200" cap="none" spc="0" normalizeH="0" baseline="0" noProof="0" dirty="0">
                <a:ln>
                  <a:noFill/>
                </a:ln>
                <a:solidFill>
                  <a:srgbClr val="404040"/>
                </a:solidFill>
                <a:effectLst/>
                <a:uLnTx/>
                <a:uFillTx/>
                <a:latin typeface="Verdana"/>
                <a:ea typeface="+mn-ea"/>
                <a:cs typeface="Arial"/>
              </a:rPr>
              <a:t>Front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(Lausanne) </a:t>
            </a:r>
            <a:r>
              <a:rPr kumimoji="0" lang="de-DE" sz="600" b="0" i="0" u="none" strike="noStrike" kern="1200" cap="none" spc="0" normalizeH="0" baseline="0" noProof="0" dirty="0">
                <a:ln>
                  <a:noFill/>
                </a:ln>
                <a:solidFill>
                  <a:srgbClr val="404040"/>
                </a:solidFill>
                <a:effectLst/>
                <a:uLnTx/>
                <a:uFillTx/>
                <a:latin typeface="Verdana"/>
                <a:ea typeface="+mn-ea"/>
                <a:cs typeface="Arial"/>
              </a:rPr>
              <a:t>2022; 13: 917850. </a:t>
            </a:r>
            <a:r>
              <a:rPr kumimoji="0" lang="de-DE" sz="600" b="1" i="0" u="none" strike="noStrike" kern="1200" cap="none" spc="0" normalizeH="0" baseline="0" noProof="0" dirty="0">
                <a:ln>
                  <a:noFill/>
                </a:ln>
                <a:solidFill>
                  <a:srgbClr val="404040"/>
                </a:solidFill>
                <a:effectLst/>
                <a:uLnTx/>
                <a:uFillTx/>
                <a:latin typeface="Verdana"/>
                <a:ea typeface="+mn-ea"/>
                <a:cs typeface="Arial"/>
              </a:rPr>
              <a:t>5.</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Buzzetti</a:t>
            </a:r>
            <a:r>
              <a:rPr kumimoji="0" lang="de-DE" sz="600" b="0" i="0" u="none" strike="noStrike" kern="1200" cap="none" spc="0" normalizeH="0" baseline="0" noProof="0" dirty="0">
                <a:ln>
                  <a:noFill/>
                </a:ln>
                <a:solidFill>
                  <a:srgbClr val="404040"/>
                </a:solidFill>
                <a:effectLst/>
                <a:uLnTx/>
                <a:uFillTx/>
                <a:latin typeface="Verdana"/>
                <a:ea typeface="+mn-ea"/>
                <a:cs typeface="Arial"/>
              </a:rPr>
              <a:t> R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Nat Rev Dis Primers </a:t>
            </a:r>
            <a:r>
              <a:rPr kumimoji="0" lang="de-DE" sz="600" b="0" i="0" u="none" strike="noStrike" kern="1200" cap="none" spc="0" normalizeH="0" baseline="0" noProof="0" dirty="0">
                <a:ln>
                  <a:noFill/>
                </a:ln>
                <a:solidFill>
                  <a:srgbClr val="404040"/>
                </a:solidFill>
                <a:effectLst/>
                <a:uLnTx/>
                <a:uFillTx/>
                <a:latin typeface="Verdana"/>
                <a:ea typeface="+mn-ea"/>
                <a:cs typeface="Arial"/>
              </a:rPr>
              <a:t>2022; 8: 63. </a:t>
            </a:r>
            <a:r>
              <a:rPr kumimoji="0" lang="de-DE" sz="600" b="1" i="0" u="none" strike="noStrike" kern="1200" cap="none" spc="0" normalizeH="0" baseline="0" noProof="0" dirty="0">
                <a:ln>
                  <a:noFill/>
                </a:ln>
                <a:solidFill>
                  <a:srgbClr val="404040"/>
                </a:solidFill>
                <a:effectLst/>
                <a:uLnTx/>
                <a:uFillTx/>
                <a:latin typeface="Verdana"/>
                <a:ea typeface="+mn-ea"/>
                <a:cs typeface="Arial"/>
              </a:rPr>
              <a:t>6.</a:t>
            </a:r>
            <a:r>
              <a:rPr kumimoji="0" lang="de-DE" sz="600" b="0" i="0" u="none" strike="noStrike" kern="1200" cap="none" spc="0" normalizeH="0" baseline="0" noProof="0" dirty="0">
                <a:ln>
                  <a:noFill/>
                </a:ln>
                <a:solidFill>
                  <a:srgbClr val="404040"/>
                </a:solidFill>
                <a:effectLst/>
                <a:uLnTx/>
                <a:uFillTx/>
                <a:latin typeface="Verdana"/>
                <a:ea typeface="+mn-ea"/>
                <a:cs typeface="Arial"/>
              </a:rPr>
              <a:t> Zhu 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Diabetes Care </a:t>
            </a:r>
            <a:r>
              <a:rPr kumimoji="0" lang="de-DE" sz="600" b="0" i="0" u="none" strike="noStrike" kern="1200" cap="none" spc="0" normalizeH="0" baseline="0" noProof="0" dirty="0">
                <a:ln>
                  <a:noFill/>
                </a:ln>
                <a:solidFill>
                  <a:srgbClr val="404040"/>
                </a:solidFill>
                <a:effectLst/>
                <a:uLnTx/>
                <a:uFillTx/>
                <a:latin typeface="Verdana"/>
                <a:ea typeface="+mn-ea"/>
                <a:cs typeface="Arial"/>
              </a:rPr>
              <a:t>2019; 42: 1414–21. </a:t>
            </a:r>
            <a:r>
              <a:rPr kumimoji="0" lang="de-DE" sz="600" b="1" i="0" u="none" strike="noStrike" kern="1200" cap="none" spc="0" normalizeH="0" baseline="0" noProof="0" dirty="0">
                <a:ln>
                  <a:noFill/>
                </a:ln>
                <a:solidFill>
                  <a:srgbClr val="404040"/>
                </a:solidFill>
                <a:effectLst/>
                <a:uLnTx/>
                <a:uFillTx/>
                <a:latin typeface="Verdana"/>
                <a:ea typeface="+mn-ea"/>
                <a:cs typeface="Arial"/>
              </a:rPr>
              <a:t>7.</a:t>
            </a:r>
            <a:r>
              <a:rPr kumimoji="0" lang="de-DE" sz="600" b="0" i="0" u="none" strike="noStrike" kern="1200" cap="none" spc="0" normalizeH="0" baseline="0" noProof="0" dirty="0">
                <a:ln>
                  <a:noFill/>
                </a:ln>
                <a:solidFill>
                  <a:srgbClr val="404040"/>
                </a:solidFill>
                <a:effectLst/>
                <a:uLnTx/>
                <a:uFillTx/>
                <a:latin typeface="Verdana"/>
                <a:ea typeface="+mn-ea"/>
                <a:cs typeface="Arial"/>
              </a:rPr>
              <a:t> Mishra R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Diabetes Care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43: 418–25.</a:t>
            </a:r>
          </a:p>
        </p:txBody>
      </p:sp>
      <p:grpSp>
        <p:nvGrpSpPr>
          <p:cNvPr id="55" name="Group 2">
            <a:extLst>
              <a:ext uri="{FF2B5EF4-FFF2-40B4-BE49-F238E27FC236}">
                <a16:creationId xmlns:a16="http://schemas.microsoft.com/office/drawing/2014/main" id="{570E4D04-A42B-19C5-5F46-76C23FFB539C}"/>
              </a:ext>
            </a:extLst>
          </p:cNvPr>
          <p:cNvGrpSpPr/>
          <p:nvPr/>
        </p:nvGrpSpPr>
        <p:grpSpPr>
          <a:xfrm>
            <a:off x="289573" y="1082773"/>
            <a:ext cx="3241211" cy="3070417"/>
            <a:chOff x="215016" y="938734"/>
            <a:chExt cx="3241211" cy="3070417"/>
          </a:xfrm>
        </p:grpSpPr>
        <p:grpSp>
          <p:nvGrpSpPr>
            <p:cNvPr id="56" name="Group 10">
              <a:extLst>
                <a:ext uri="{FF2B5EF4-FFF2-40B4-BE49-F238E27FC236}">
                  <a16:creationId xmlns:a16="http://schemas.microsoft.com/office/drawing/2014/main" id="{B7CCFF31-38DB-1B60-A4EE-0AB380C9F469}"/>
                </a:ext>
              </a:extLst>
            </p:cNvPr>
            <p:cNvGrpSpPr/>
            <p:nvPr/>
          </p:nvGrpSpPr>
          <p:grpSpPr>
            <a:xfrm>
              <a:off x="492635" y="938734"/>
              <a:ext cx="2767377" cy="2316115"/>
              <a:chOff x="510873" y="844545"/>
              <a:chExt cx="2818286" cy="2358720"/>
            </a:xfrm>
          </p:grpSpPr>
          <p:sp>
            <p:nvSpPr>
              <p:cNvPr id="60" name="Rounded Rectangle 18">
                <a:extLst>
                  <a:ext uri="{FF2B5EF4-FFF2-40B4-BE49-F238E27FC236}">
                    <a16:creationId xmlns:a16="http://schemas.microsoft.com/office/drawing/2014/main" id="{68D6C912-6855-7C9C-01C9-004E76D0B105}"/>
                  </a:ext>
                </a:extLst>
              </p:cNvPr>
              <p:cNvSpPr/>
              <p:nvPr/>
            </p:nvSpPr>
            <p:spPr>
              <a:xfrm>
                <a:off x="1101773" y="844545"/>
                <a:ext cx="1554479" cy="1554482"/>
              </a:xfrm>
              <a:prstGeom prst="ellipse">
                <a:avLst/>
              </a:prstGeom>
              <a:solidFill>
                <a:schemeClr val="accent1">
                  <a:alpha val="47352"/>
                </a:schemeClr>
              </a:solidFill>
              <a:ln w="38100" cap="flat" cmpd="sng" algn="ctr">
                <a:solidFill>
                  <a:schemeClr val="accent1"/>
                </a:solidFill>
                <a:prstDash val="solid"/>
                <a:miter lim="800000"/>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FFFFFF"/>
                  </a:solidFill>
                  <a:effectLst/>
                  <a:uLnTx/>
                  <a:uFillTx/>
                  <a:latin typeface="Calibri" panose="020F0502020204030204"/>
                  <a:ea typeface="Verdana"/>
                  <a:cs typeface="Arial"/>
                </a:endParaRPr>
              </a:p>
            </p:txBody>
          </p:sp>
          <p:sp>
            <p:nvSpPr>
              <p:cNvPr id="61" name="Rounded Rectangle 20">
                <a:extLst>
                  <a:ext uri="{FF2B5EF4-FFF2-40B4-BE49-F238E27FC236}">
                    <a16:creationId xmlns:a16="http://schemas.microsoft.com/office/drawing/2014/main" id="{15CC89D9-0579-F960-E774-9F5CA44EF8A9}"/>
                  </a:ext>
                </a:extLst>
              </p:cNvPr>
              <p:cNvSpPr/>
              <p:nvPr/>
            </p:nvSpPr>
            <p:spPr>
              <a:xfrm>
                <a:off x="510873" y="1648782"/>
                <a:ext cx="1645920" cy="1554483"/>
              </a:xfrm>
              <a:prstGeom prst="ellipse">
                <a:avLst/>
              </a:prstGeom>
              <a:solidFill>
                <a:srgbClr val="6460AA">
                  <a:alpha val="50165"/>
                </a:srgbClr>
              </a:solidFill>
              <a:ln w="38100" cap="flat" cmpd="sng" algn="ctr">
                <a:solidFill>
                  <a:srgbClr val="6460AA"/>
                </a:solidFill>
                <a:prstDash val="solid"/>
                <a:miter lim="800000"/>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FFFFFF"/>
                  </a:solidFill>
                  <a:effectLst/>
                  <a:uLnTx/>
                  <a:uFillTx/>
                  <a:latin typeface="Calibri" panose="020F0502020204030204"/>
                  <a:ea typeface="Verdana"/>
                  <a:cs typeface="Arial"/>
                </a:endParaRPr>
              </a:p>
            </p:txBody>
          </p:sp>
          <p:sp>
            <p:nvSpPr>
              <p:cNvPr id="62" name="Rounded Rectangle 19">
                <a:extLst>
                  <a:ext uri="{FF2B5EF4-FFF2-40B4-BE49-F238E27FC236}">
                    <a16:creationId xmlns:a16="http://schemas.microsoft.com/office/drawing/2014/main" id="{BBF74C1F-E8CC-8A6F-6AB9-FE79147FCF5A}"/>
                  </a:ext>
                </a:extLst>
              </p:cNvPr>
              <p:cNvSpPr/>
              <p:nvPr/>
            </p:nvSpPr>
            <p:spPr>
              <a:xfrm>
                <a:off x="1597424" y="1648781"/>
                <a:ext cx="1645920" cy="1554483"/>
              </a:xfrm>
              <a:prstGeom prst="ellipse">
                <a:avLst/>
              </a:prstGeom>
              <a:solidFill>
                <a:srgbClr val="0D6789">
                  <a:alpha val="51000"/>
                </a:srgbClr>
              </a:solidFill>
              <a:ln w="38100" cap="flat" cmpd="sng" algn="ctr">
                <a:solidFill>
                  <a:srgbClr val="0D6789"/>
                </a:solidFill>
                <a:prstDash val="solid"/>
                <a:miter lim="800000"/>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FFFFFF"/>
                  </a:solidFill>
                  <a:effectLst/>
                  <a:uLnTx/>
                  <a:uFillTx/>
                  <a:latin typeface="Calibri" panose="020F0502020204030204"/>
                  <a:ea typeface="Verdana"/>
                  <a:cs typeface="Arial"/>
                </a:endParaRPr>
              </a:p>
            </p:txBody>
          </p:sp>
          <p:pic>
            <p:nvPicPr>
              <p:cNvPr id="63" name="Picture 15">
                <a:extLst>
                  <a:ext uri="{FF2B5EF4-FFF2-40B4-BE49-F238E27FC236}">
                    <a16:creationId xmlns:a16="http://schemas.microsoft.com/office/drawing/2014/main" id="{70E8C5AD-5BE4-47CD-75E2-0BD0074DDB70}"/>
                  </a:ext>
                </a:extLst>
              </p:cNvPr>
              <p:cNvPicPr>
                <a:picLocks noChangeAspect="1"/>
              </p:cNvPicPr>
              <p:nvPr/>
            </p:nvPicPr>
            <p:blipFill>
              <a:blip r:embed="rId3">
                <a:duotone>
                  <a:srgbClr val="C25BB8">
                    <a:shade val="45000"/>
                    <a:satMod val="135000"/>
                  </a:srgbClr>
                  <a:prstClr val="white"/>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20823426">
                <a:off x="1749557" y="961747"/>
                <a:ext cx="292637" cy="337902"/>
              </a:xfrm>
              <a:prstGeom prst="rect">
                <a:avLst/>
              </a:prstGeom>
            </p:spPr>
          </p:pic>
          <p:sp>
            <p:nvSpPr>
              <p:cNvPr id="64" name="TextBox 16">
                <a:extLst>
                  <a:ext uri="{FF2B5EF4-FFF2-40B4-BE49-F238E27FC236}">
                    <a16:creationId xmlns:a16="http://schemas.microsoft.com/office/drawing/2014/main" id="{DB5E959F-11EE-61EC-8182-1DF2EA597170}"/>
                  </a:ext>
                </a:extLst>
              </p:cNvPr>
              <p:cNvSpPr txBox="1"/>
              <p:nvPr/>
            </p:nvSpPr>
            <p:spPr>
              <a:xfrm>
                <a:off x="1209742" y="1277714"/>
                <a:ext cx="1372266" cy="372488"/>
              </a:xfrm>
              <a:prstGeom prst="rect">
                <a:avLst/>
              </a:prstGeom>
              <a:noFill/>
            </p:spPr>
            <p:txBody>
              <a:bodyPr wrap="square">
                <a:spAutoFit/>
              </a:bodyPr>
              <a:lstStyle/>
              <a:p>
                <a:pPr marL="3572" marR="0" lvl="0" indent="-3572" algn="ctr" defTabSz="685783" rtl="0" eaLnBrk="1" fontAlgn="auto" latinLnBrk="0" hangingPunct="1">
                  <a:lnSpc>
                    <a:spcPct val="100000"/>
                  </a:lnSpc>
                  <a:spcBef>
                    <a:spcPts val="0"/>
                  </a:spcBef>
                  <a:spcAft>
                    <a:spcPts val="450"/>
                  </a:spcAft>
                  <a:buClrTx/>
                  <a:buSzTx/>
                  <a:buFontTx/>
                  <a:buNone/>
                  <a:tabLst/>
                  <a:defRPr/>
                </a:pPr>
                <a:r>
                  <a:rPr kumimoji="0" lang="de" sz="900" b="0" i="1" u="none" strike="noStrike" kern="1200" cap="none" spc="0" normalizeH="0" baseline="0" noProof="0">
                    <a:ln>
                      <a:noFill/>
                    </a:ln>
                    <a:solidFill>
                      <a:srgbClr val="FFFFFF"/>
                    </a:solidFill>
                    <a:effectLst/>
                    <a:uLnTx/>
                    <a:uFillTx/>
                    <a:latin typeface="Verdana"/>
                    <a:ea typeface="Verdana"/>
                    <a:cs typeface="Verdana"/>
                  </a:rPr>
                  <a:t>HLA, INS,</a:t>
                </a:r>
                <a:br>
                  <a:rPr kumimoji="0" sz="900" b="0" i="0" u="none" strike="noStrike" kern="1200" cap="none" spc="0" normalizeH="0" baseline="0" noProof="0">
                    <a:ln>
                      <a:noFill/>
                    </a:ln>
                    <a:solidFill>
                      <a:prstClr val="black"/>
                    </a:solidFill>
                    <a:effectLst/>
                    <a:uLnTx/>
                    <a:uFillTx/>
                    <a:latin typeface="Verdana"/>
                    <a:ea typeface="Verdana"/>
                    <a:cs typeface="Arial"/>
                  </a:rPr>
                </a:br>
                <a:r>
                  <a:rPr kumimoji="0" lang="de" sz="900" b="0" i="1" u="none" strike="noStrike" kern="1200" cap="none" spc="0" normalizeH="0" baseline="0" noProof="0">
                    <a:ln>
                      <a:noFill/>
                    </a:ln>
                    <a:solidFill>
                      <a:srgbClr val="FFFFFF"/>
                    </a:solidFill>
                    <a:effectLst/>
                    <a:uLnTx/>
                    <a:uFillTx/>
                    <a:latin typeface="Verdana"/>
                    <a:ea typeface="Verdana"/>
                    <a:cs typeface="Verdana"/>
                  </a:rPr>
                  <a:t>PTPN22, SH2B3</a:t>
                </a:r>
                <a:r>
                  <a:rPr kumimoji="0" lang="de" sz="900" b="0" i="1" u="none" strike="noStrike" kern="1200" cap="none" spc="0" normalizeH="0" baseline="30000" noProof="0">
                    <a:ln>
                      <a:noFill/>
                    </a:ln>
                    <a:solidFill>
                      <a:srgbClr val="FFFFFF"/>
                    </a:solidFill>
                    <a:effectLst/>
                    <a:uLnTx/>
                    <a:uFillTx/>
                    <a:latin typeface="Verdana"/>
                    <a:ea typeface="Verdana"/>
                    <a:cs typeface="Verdana"/>
                  </a:rPr>
                  <a:t>1</a:t>
                </a:r>
              </a:p>
            </p:txBody>
          </p:sp>
          <p:sp>
            <p:nvSpPr>
              <p:cNvPr id="65" name="Freeform 10">
                <a:extLst>
                  <a:ext uri="{FF2B5EF4-FFF2-40B4-BE49-F238E27FC236}">
                    <a16:creationId xmlns:a16="http://schemas.microsoft.com/office/drawing/2014/main" id="{C00D6EEC-F969-331A-0B0F-A47088928A84}"/>
                  </a:ext>
                </a:extLst>
              </p:cNvPr>
              <p:cNvSpPr/>
              <p:nvPr/>
            </p:nvSpPr>
            <p:spPr>
              <a:xfrm>
                <a:off x="1610463" y="1866637"/>
                <a:ext cx="530522" cy="532391"/>
              </a:xfrm>
              <a:custGeom>
                <a:avLst/>
                <a:gdLst>
                  <a:gd name="connsiteX0" fmla="*/ 275314 w 550771"/>
                  <a:gd name="connsiteY0" fmla="*/ 0 h 552710"/>
                  <a:gd name="connsiteX1" fmla="*/ 313960 w 550771"/>
                  <a:gd name="connsiteY1" fmla="*/ 30114 h 552710"/>
                  <a:gd name="connsiteX2" fmla="*/ 550750 w 550771"/>
                  <a:gd name="connsiteY2" fmla="*/ 500239 h 552710"/>
                  <a:gd name="connsiteX3" fmla="*/ 550771 w 550771"/>
                  <a:gd name="connsiteY3" fmla="*/ 500628 h 552710"/>
                  <a:gd name="connsiteX4" fmla="*/ 433860 w 550771"/>
                  <a:gd name="connsiteY4" fmla="*/ 536919 h 552710"/>
                  <a:gd name="connsiteX5" fmla="*/ 277219 w 550771"/>
                  <a:gd name="connsiteY5" fmla="*/ 552710 h 552710"/>
                  <a:gd name="connsiteX6" fmla="*/ 120578 w 550771"/>
                  <a:gd name="connsiteY6" fmla="*/ 536919 h 552710"/>
                  <a:gd name="connsiteX7" fmla="*/ 0 w 550771"/>
                  <a:gd name="connsiteY7" fmla="*/ 499490 h 552710"/>
                  <a:gd name="connsiteX8" fmla="*/ 12350 w 550771"/>
                  <a:gd name="connsiteY8" fmla="*/ 423065 h 552710"/>
                  <a:gd name="connsiteX9" fmla="*/ 236670 w 550771"/>
                  <a:gd name="connsiteY9" fmla="*/ 30113 h 552710"/>
                  <a:gd name="connsiteX10" fmla="*/ 275314 w 550771"/>
                  <a:gd name="connsiteY10" fmla="*/ 0 h 552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0771" h="552710">
                    <a:moveTo>
                      <a:pt x="275314" y="0"/>
                    </a:moveTo>
                    <a:lnTo>
                      <a:pt x="313960" y="30114"/>
                    </a:lnTo>
                    <a:cubicBezTo>
                      <a:pt x="444270" y="153185"/>
                      <a:pt x="531083" y="317338"/>
                      <a:pt x="550750" y="500239"/>
                    </a:cubicBezTo>
                    <a:lnTo>
                      <a:pt x="550771" y="500628"/>
                    </a:lnTo>
                    <a:lnTo>
                      <a:pt x="433860" y="536919"/>
                    </a:lnTo>
                    <a:cubicBezTo>
                      <a:pt x="383264" y="547273"/>
                      <a:pt x="330876" y="552710"/>
                      <a:pt x="277219" y="552710"/>
                    </a:cubicBezTo>
                    <a:cubicBezTo>
                      <a:pt x="223562" y="552710"/>
                      <a:pt x="171174" y="547273"/>
                      <a:pt x="120578" y="536919"/>
                    </a:cubicBezTo>
                    <a:lnTo>
                      <a:pt x="0" y="499490"/>
                    </a:lnTo>
                    <a:lnTo>
                      <a:pt x="12350" y="423065"/>
                    </a:lnTo>
                    <a:cubicBezTo>
                      <a:pt x="45238" y="271275"/>
                      <a:pt x="124975" y="135603"/>
                      <a:pt x="236670" y="30113"/>
                    </a:cubicBezTo>
                    <a:lnTo>
                      <a:pt x="275314" y="0"/>
                    </a:lnTo>
                    <a:close/>
                  </a:path>
                </a:pathLst>
              </a:custGeom>
              <a:solidFill>
                <a:schemeClr val="accent2"/>
              </a:solidFill>
              <a:ln w="38100" cap="flat" cmpd="sng" algn="ctr">
                <a:noFill/>
                <a:prstDash val="solid"/>
                <a:miter lim="800000"/>
              </a:ln>
              <a:effectLst/>
            </p:spPr>
            <p:txBody>
              <a:bodyPr wrap="square" rtlCol="0" anchor="ctr">
                <a:no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FFFFFF"/>
                  </a:solidFill>
                  <a:effectLst/>
                  <a:uLnTx/>
                  <a:uFillTx/>
                  <a:latin typeface="Calibri" panose="020F0502020204030204"/>
                  <a:ea typeface="Verdana"/>
                  <a:cs typeface="Arial"/>
                </a:endParaRPr>
              </a:p>
            </p:txBody>
          </p:sp>
          <p:sp>
            <p:nvSpPr>
              <p:cNvPr id="66" name="TextBox 18">
                <a:extLst>
                  <a:ext uri="{FF2B5EF4-FFF2-40B4-BE49-F238E27FC236}">
                    <a16:creationId xmlns:a16="http://schemas.microsoft.com/office/drawing/2014/main" id="{2A18A622-B872-5025-35B7-85C096F11401}"/>
                  </a:ext>
                </a:extLst>
              </p:cNvPr>
              <p:cNvSpPr txBox="1"/>
              <p:nvPr/>
            </p:nvSpPr>
            <p:spPr>
              <a:xfrm>
                <a:off x="1798704" y="2662153"/>
                <a:ext cx="1530455" cy="517172"/>
              </a:xfrm>
              <a:prstGeom prst="rect">
                <a:avLst/>
              </a:prstGeom>
              <a:noFill/>
            </p:spPr>
            <p:txBody>
              <a:bodyPr wrap="square">
                <a:spAutoFit/>
              </a:bodyPr>
              <a:lstStyle/>
              <a:p>
                <a:pPr marL="3572" marR="0" lvl="0" indent="-3572" algn="ctr" defTabSz="685783" rtl="0" eaLnBrk="1" fontAlgn="auto" latinLnBrk="0" hangingPunct="1">
                  <a:lnSpc>
                    <a:spcPct val="100000"/>
                  </a:lnSpc>
                  <a:spcBef>
                    <a:spcPts val="0"/>
                  </a:spcBef>
                  <a:spcAft>
                    <a:spcPts val="450"/>
                  </a:spcAft>
                  <a:buClrTx/>
                  <a:buSzTx/>
                  <a:buFontTx/>
                  <a:buNone/>
                  <a:tabLst/>
                  <a:defRPr/>
                </a:pPr>
                <a:r>
                  <a:rPr kumimoji="0" lang="de" sz="900" b="0" i="0" u="none" strike="noStrike" kern="1200" cap="none" spc="0" normalizeH="0" baseline="0" noProof="0">
                    <a:ln>
                      <a:noFill/>
                    </a:ln>
                    <a:solidFill>
                      <a:srgbClr val="FFFFFF"/>
                    </a:solidFill>
                    <a:effectLst/>
                    <a:uLnTx/>
                    <a:uFillTx/>
                    <a:latin typeface="Verdana"/>
                    <a:ea typeface="Verdana"/>
                    <a:cs typeface="Verdana"/>
                  </a:rPr>
                  <a:t>Virusinfektion,</a:t>
                </a:r>
                <a:br>
                  <a:rPr kumimoji="0" sz="900" b="0" i="0" u="none" strike="noStrike" kern="1200" cap="none" spc="0" normalizeH="0" baseline="0" noProof="0">
                    <a:ln>
                      <a:noFill/>
                    </a:ln>
                    <a:solidFill>
                      <a:prstClr val="black"/>
                    </a:solidFill>
                    <a:effectLst/>
                    <a:uLnTx/>
                    <a:uFillTx/>
                    <a:latin typeface="Verdana"/>
                    <a:ea typeface="Verdana"/>
                    <a:cs typeface="Arial"/>
                  </a:rPr>
                </a:br>
                <a:r>
                  <a:rPr kumimoji="0" lang="de" sz="900" b="0" i="0" u="none" strike="noStrike" kern="1200" cap="none" spc="0" normalizeH="0" baseline="0" noProof="0">
                    <a:ln>
                      <a:noFill/>
                    </a:ln>
                    <a:solidFill>
                      <a:srgbClr val="FFFFFF"/>
                    </a:solidFill>
                    <a:effectLst/>
                    <a:uLnTx/>
                    <a:uFillTx/>
                    <a:latin typeface="Verdana"/>
                    <a:ea typeface="Verdana"/>
                    <a:cs typeface="Verdana"/>
                  </a:rPr>
                  <a:t>Ernährung,       Tabak</a:t>
                </a:r>
                <a:r>
                  <a:rPr kumimoji="0" lang="de" sz="900" b="0" i="0" u="none" strike="noStrike" kern="1200" cap="none" spc="0" normalizeH="0" baseline="30000" noProof="0">
                    <a:ln>
                      <a:noFill/>
                    </a:ln>
                    <a:solidFill>
                      <a:srgbClr val="FFFFFF"/>
                    </a:solidFill>
                    <a:effectLst/>
                    <a:uLnTx/>
                    <a:uFillTx/>
                    <a:latin typeface="Verdana"/>
                    <a:ea typeface="Verdana"/>
                    <a:cs typeface="Verdana"/>
                  </a:rPr>
                  <a:t>4,5</a:t>
                </a:r>
              </a:p>
            </p:txBody>
          </p:sp>
          <p:sp>
            <p:nvSpPr>
              <p:cNvPr id="67" name="TextBox 19">
                <a:extLst>
                  <a:ext uri="{FF2B5EF4-FFF2-40B4-BE49-F238E27FC236}">
                    <a16:creationId xmlns:a16="http://schemas.microsoft.com/office/drawing/2014/main" id="{A3EDFDBF-A053-0DFE-CF15-5E087B48A365}"/>
                  </a:ext>
                </a:extLst>
              </p:cNvPr>
              <p:cNvSpPr txBox="1"/>
              <p:nvPr/>
            </p:nvSpPr>
            <p:spPr>
              <a:xfrm>
                <a:off x="614781" y="2643770"/>
                <a:ext cx="1252797" cy="372488"/>
              </a:xfrm>
              <a:prstGeom prst="rect">
                <a:avLst/>
              </a:prstGeom>
              <a:noFill/>
            </p:spPr>
            <p:txBody>
              <a:bodyPr wrap="square">
                <a:spAutoFit/>
              </a:bodyPr>
              <a:lstStyle/>
              <a:p>
                <a:pPr marL="3572" marR="0" lvl="0" indent="-3572" algn="ctr" defTabSz="685783" rtl="0" eaLnBrk="1" fontAlgn="auto" latinLnBrk="0" hangingPunct="1">
                  <a:lnSpc>
                    <a:spcPct val="100000"/>
                  </a:lnSpc>
                  <a:spcBef>
                    <a:spcPts val="0"/>
                  </a:spcBef>
                  <a:spcAft>
                    <a:spcPts val="450"/>
                  </a:spcAft>
                  <a:buClrTx/>
                  <a:buSzTx/>
                  <a:buFontTx/>
                  <a:buNone/>
                  <a:tabLst/>
                  <a:defRPr/>
                </a:pPr>
                <a:r>
                  <a:rPr kumimoji="0" lang="de" sz="900" b="0" i="0" u="none" strike="noStrike" kern="1200" cap="none" spc="0" normalizeH="0" baseline="0" noProof="0">
                    <a:ln>
                      <a:noFill/>
                    </a:ln>
                    <a:solidFill>
                      <a:srgbClr val="FFFFFF"/>
                    </a:solidFill>
                    <a:effectLst/>
                    <a:uLnTx/>
                    <a:uFillTx/>
                    <a:latin typeface="Verdana"/>
                    <a:ea typeface="Verdana"/>
                    <a:cs typeface="Verdana"/>
                  </a:rPr>
                  <a:t>Immun-dysregulation</a:t>
                </a:r>
                <a:r>
                  <a:rPr kumimoji="0" lang="de" sz="900" b="0" i="0" u="none" strike="noStrike" kern="1200" cap="none" spc="0" normalizeH="0" baseline="30000" noProof="0">
                    <a:ln>
                      <a:noFill/>
                    </a:ln>
                    <a:solidFill>
                      <a:srgbClr val="FFFFFF"/>
                    </a:solidFill>
                    <a:effectLst/>
                    <a:uLnTx/>
                    <a:uFillTx/>
                    <a:latin typeface="Verdana"/>
                    <a:ea typeface="Verdana"/>
                    <a:cs typeface="Verdana"/>
                  </a:rPr>
                  <a:t>2,3</a:t>
                </a:r>
              </a:p>
            </p:txBody>
          </p:sp>
          <p:grpSp>
            <p:nvGrpSpPr>
              <p:cNvPr id="68" name="Group 20">
                <a:extLst>
                  <a:ext uri="{FF2B5EF4-FFF2-40B4-BE49-F238E27FC236}">
                    <a16:creationId xmlns:a16="http://schemas.microsoft.com/office/drawing/2014/main" id="{E54DE455-9047-7D5F-12E1-9180E4B07E57}"/>
                  </a:ext>
                </a:extLst>
              </p:cNvPr>
              <p:cNvGrpSpPr/>
              <p:nvPr/>
            </p:nvGrpSpPr>
            <p:grpSpPr>
              <a:xfrm>
                <a:off x="680869" y="1918513"/>
                <a:ext cx="494395" cy="796710"/>
                <a:chOff x="627362" y="1811440"/>
                <a:chExt cx="736005" cy="1186065"/>
              </a:xfrm>
            </p:grpSpPr>
            <p:grpSp>
              <p:nvGrpSpPr>
                <p:cNvPr id="71" name="Group 24">
                  <a:extLst>
                    <a:ext uri="{FF2B5EF4-FFF2-40B4-BE49-F238E27FC236}">
                      <a16:creationId xmlns:a16="http://schemas.microsoft.com/office/drawing/2014/main" id="{B76BB3BD-D075-242D-7695-998A9E67D41D}"/>
                    </a:ext>
                  </a:extLst>
                </p:cNvPr>
                <p:cNvGrpSpPr/>
                <p:nvPr/>
              </p:nvGrpSpPr>
              <p:grpSpPr>
                <a:xfrm rot="20310414">
                  <a:off x="627362" y="1811440"/>
                  <a:ext cx="736005" cy="1186065"/>
                  <a:chOff x="710894" y="2129029"/>
                  <a:chExt cx="683975" cy="954558"/>
                </a:xfrm>
              </p:grpSpPr>
              <p:grpSp>
                <p:nvGrpSpPr>
                  <p:cNvPr id="78" name="Group 31">
                    <a:extLst>
                      <a:ext uri="{FF2B5EF4-FFF2-40B4-BE49-F238E27FC236}">
                        <a16:creationId xmlns:a16="http://schemas.microsoft.com/office/drawing/2014/main" id="{66E0D835-F584-8A6C-6989-70CC9BFC307E}"/>
                      </a:ext>
                    </a:extLst>
                  </p:cNvPr>
                  <p:cNvGrpSpPr/>
                  <p:nvPr/>
                </p:nvGrpSpPr>
                <p:grpSpPr>
                  <a:xfrm>
                    <a:off x="924330" y="2129029"/>
                    <a:ext cx="229523" cy="294123"/>
                    <a:chOff x="893696" y="2156043"/>
                    <a:chExt cx="284946" cy="365154"/>
                  </a:xfrm>
                </p:grpSpPr>
                <p:grpSp>
                  <p:nvGrpSpPr>
                    <p:cNvPr id="94" name="Group 47">
                      <a:extLst>
                        <a:ext uri="{FF2B5EF4-FFF2-40B4-BE49-F238E27FC236}">
                          <a16:creationId xmlns:a16="http://schemas.microsoft.com/office/drawing/2014/main" id="{EB7B5958-5F8A-E3AE-0B06-FAC281D1248A}"/>
                        </a:ext>
                      </a:extLst>
                    </p:cNvPr>
                    <p:cNvGrpSpPr/>
                    <p:nvPr/>
                  </p:nvGrpSpPr>
                  <p:grpSpPr>
                    <a:xfrm>
                      <a:off x="1016383" y="2358938"/>
                      <a:ext cx="162259" cy="162259"/>
                      <a:chOff x="1216262" y="2044466"/>
                      <a:chExt cx="950371" cy="950371"/>
                    </a:xfrm>
                  </p:grpSpPr>
                  <p:sp>
                    <p:nvSpPr>
                      <p:cNvPr id="96" name="Oval 49">
                        <a:extLst>
                          <a:ext uri="{FF2B5EF4-FFF2-40B4-BE49-F238E27FC236}">
                            <a16:creationId xmlns:a16="http://schemas.microsoft.com/office/drawing/2014/main" id="{377D1C94-F8C7-9F3F-010F-40603DD971C5}"/>
                          </a:ext>
                        </a:extLst>
                      </p:cNvPr>
                      <p:cNvSpPr/>
                      <p:nvPr/>
                    </p:nvSpPr>
                    <p:spPr>
                      <a:xfrm>
                        <a:off x="1216262" y="2044466"/>
                        <a:ext cx="950371" cy="950371"/>
                      </a:xfrm>
                      <a:prstGeom prst="ellipse">
                        <a:avLst/>
                      </a:prstGeom>
                      <a:noFill/>
                      <a:ln w="9525" cap="flat" cmpd="sng" algn="ctr">
                        <a:solidFill>
                          <a:srgbClr val="FFFFFF"/>
                        </a:solidFill>
                        <a:prstDash val="solid"/>
                        <a:miter lim="800000"/>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FFFFFF"/>
                          </a:solidFill>
                          <a:effectLst/>
                          <a:uLnTx/>
                          <a:uFillTx/>
                          <a:latin typeface="Arial" panose="020B0604020202020204" pitchFamily="34" charset="0"/>
                          <a:ea typeface="Verdana"/>
                          <a:cs typeface="Arial"/>
                        </a:endParaRPr>
                      </a:p>
                    </p:txBody>
                  </p:sp>
                  <p:sp>
                    <p:nvSpPr>
                      <p:cNvPr id="97" name="Oval 50">
                        <a:extLst>
                          <a:ext uri="{FF2B5EF4-FFF2-40B4-BE49-F238E27FC236}">
                            <a16:creationId xmlns:a16="http://schemas.microsoft.com/office/drawing/2014/main" id="{4A191D47-F098-8E97-4D66-5588E168DDD1}"/>
                          </a:ext>
                        </a:extLst>
                      </p:cNvPr>
                      <p:cNvSpPr/>
                      <p:nvPr/>
                    </p:nvSpPr>
                    <p:spPr>
                      <a:xfrm>
                        <a:off x="1414123" y="2293875"/>
                        <a:ext cx="425301" cy="425301"/>
                      </a:xfrm>
                      <a:prstGeom prst="ellipse">
                        <a:avLst/>
                      </a:prstGeom>
                      <a:solidFill>
                        <a:srgbClr val="FFFFFF"/>
                      </a:solidFill>
                      <a:ln w="15875" cap="flat" cmpd="sng" algn="ctr">
                        <a:solidFill>
                          <a:srgbClr val="FFFFFF"/>
                        </a:solidFill>
                        <a:prstDash val="solid"/>
                        <a:miter lim="800000"/>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FFFFFF"/>
                          </a:solidFill>
                          <a:effectLst/>
                          <a:uLnTx/>
                          <a:uFillTx/>
                          <a:latin typeface="Arial" panose="020B0604020202020204" pitchFamily="34" charset="0"/>
                          <a:ea typeface="Verdana"/>
                          <a:cs typeface="Arial"/>
                        </a:endParaRPr>
                      </a:p>
                    </p:txBody>
                  </p:sp>
                </p:grpSp>
                <p:sp>
                  <p:nvSpPr>
                    <p:cNvPr id="95" name="TextBox 48">
                      <a:extLst>
                        <a:ext uri="{FF2B5EF4-FFF2-40B4-BE49-F238E27FC236}">
                          <a16:creationId xmlns:a16="http://schemas.microsoft.com/office/drawing/2014/main" id="{C5D05CD5-F56B-7656-7CC8-D42F3264FE13}"/>
                        </a:ext>
                      </a:extLst>
                    </p:cNvPr>
                    <p:cNvSpPr txBox="1"/>
                    <p:nvPr/>
                  </p:nvSpPr>
                  <p:spPr>
                    <a:xfrm rot="1289586">
                      <a:off x="893696" y="2156043"/>
                      <a:ext cx="113583" cy="294345"/>
                    </a:xfrm>
                    <a:prstGeom prst="rect">
                      <a:avLst/>
                    </a:prstGeom>
                    <a:noFill/>
                  </p:spPr>
                  <p:txBody>
                    <a:bodyPr wrap="square">
                      <a:spAutoFit/>
                    </a:bodyPr>
                    <a:lstStyle/>
                    <a:p>
                      <a:pPr marL="137156" marR="0" lvl="0" indent="-137156" algn="ctr" defTabSz="685783" rtl="0" eaLnBrk="1" fontAlgn="auto" latinLnBrk="0" hangingPunct="1">
                        <a:lnSpc>
                          <a:spcPct val="100000"/>
                        </a:lnSpc>
                        <a:spcBef>
                          <a:spcPts val="0"/>
                        </a:spcBef>
                        <a:spcAft>
                          <a:spcPts val="450"/>
                        </a:spcAft>
                        <a:buClrTx/>
                        <a:buSzTx/>
                        <a:buFontTx/>
                        <a:buNone/>
                        <a:tabLst/>
                        <a:defRPr/>
                      </a:pPr>
                      <a:r>
                        <a:rPr kumimoji="0" lang="de" sz="675" b="0" i="0" u="none" strike="noStrike" kern="1200" cap="none" spc="0" normalizeH="0" baseline="0" noProof="0">
                          <a:ln>
                            <a:noFill/>
                          </a:ln>
                          <a:solidFill>
                            <a:srgbClr val="FFFFFF"/>
                          </a:solidFill>
                          <a:effectLst/>
                          <a:uLnTx/>
                          <a:uFillTx/>
                          <a:latin typeface="Arial"/>
                          <a:ea typeface="Arial"/>
                          <a:cs typeface="Arial"/>
                        </a:rPr>
                        <a:t>T</a:t>
                      </a:r>
                      <a:endParaRPr kumimoji="0" lang="en-US" sz="675" b="0" i="0" u="none" strike="noStrike" kern="0" cap="none" spc="0" normalizeH="0" baseline="30000" noProof="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endParaRPr>
                    </a:p>
                  </p:txBody>
                </p:sp>
              </p:grpSp>
              <p:grpSp>
                <p:nvGrpSpPr>
                  <p:cNvPr id="79" name="Group 32">
                    <a:extLst>
                      <a:ext uri="{FF2B5EF4-FFF2-40B4-BE49-F238E27FC236}">
                        <a16:creationId xmlns:a16="http://schemas.microsoft.com/office/drawing/2014/main" id="{8739B062-E730-AFE8-6E99-AF6058487515}"/>
                      </a:ext>
                    </a:extLst>
                  </p:cNvPr>
                  <p:cNvGrpSpPr/>
                  <p:nvPr/>
                </p:nvGrpSpPr>
                <p:grpSpPr>
                  <a:xfrm>
                    <a:off x="1166733" y="2559174"/>
                    <a:ext cx="228136" cy="295612"/>
                    <a:chOff x="1141333" y="2565526"/>
                    <a:chExt cx="274160" cy="355249"/>
                  </a:xfrm>
                </p:grpSpPr>
                <p:grpSp>
                  <p:nvGrpSpPr>
                    <p:cNvPr id="90" name="Group 43">
                      <a:extLst>
                        <a:ext uri="{FF2B5EF4-FFF2-40B4-BE49-F238E27FC236}">
                          <a16:creationId xmlns:a16="http://schemas.microsoft.com/office/drawing/2014/main" id="{FAB214D3-E7BD-EC6A-D41F-2CA0BF9A89E8}"/>
                        </a:ext>
                      </a:extLst>
                    </p:cNvPr>
                    <p:cNvGrpSpPr/>
                    <p:nvPr/>
                  </p:nvGrpSpPr>
                  <p:grpSpPr>
                    <a:xfrm rot="6819959">
                      <a:off x="1141333" y="2565526"/>
                      <a:ext cx="162259" cy="162259"/>
                      <a:chOff x="1216262" y="2044466"/>
                      <a:chExt cx="950371" cy="950371"/>
                    </a:xfrm>
                  </p:grpSpPr>
                  <p:sp>
                    <p:nvSpPr>
                      <p:cNvPr id="92" name="Oval 45">
                        <a:extLst>
                          <a:ext uri="{FF2B5EF4-FFF2-40B4-BE49-F238E27FC236}">
                            <a16:creationId xmlns:a16="http://schemas.microsoft.com/office/drawing/2014/main" id="{305250BE-CF2E-D92D-5879-ABFB4AF5667C}"/>
                          </a:ext>
                        </a:extLst>
                      </p:cNvPr>
                      <p:cNvSpPr/>
                      <p:nvPr/>
                    </p:nvSpPr>
                    <p:spPr>
                      <a:xfrm>
                        <a:off x="1216262" y="2044466"/>
                        <a:ext cx="950371" cy="950371"/>
                      </a:xfrm>
                      <a:prstGeom prst="ellipse">
                        <a:avLst/>
                      </a:prstGeom>
                      <a:noFill/>
                      <a:ln w="9525" cap="flat" cmpd="sng" algn="ctr">
                        <a:solidFill>
                          <a:srgbClr val="FFFFFF"/>
                        </a:solidFill>
                        <a:prstDash val="solid"/>
                        <a:miter lim="800000"/>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FFFFFF"/>
                          </a:solidFill>
                          <a:effectLst/>
                          <a:uLnTx/>
                          <a:uFillTx/>
                          <a:latin typeface="Arial" panose="020B0604020202020204" pitchFamily="34" charset="0"/>
                          <a:ea typeface="Verdana"/>
                          <a:cs typeface="Arial"/>
                        </a:endParaRPr>
                      </a:p>
                    </p:txBody>
                  </p:sp>
                  <p:sp>
                    <p:nvSpPr>
                      <p:cNvPr id="93" name="Oval 46">
                        <a:extLst>
                          <a:ext uri="{FF2B5EF4-FFF2-40B4-BE49-F238E27FC236}">
                            <a16:creationId xmlns:a16="http://schemas.microsoft.com/office/drawing/2014/main" id="{E44D7B8D-1C06-CBB7-8C97-9447C3488E6E}"/>
                          </a:ext>
                        </a:extLst>
                      </p:cNvPr>
                      <p:cNvSpPr/>
                      <p:nvPr/>
                    </p:nvSpPr>
                    <p:spPr>
                      <a:xfrm>
                        <a:off x="1414123" y="2293875"/>
                        <a:ext cx="425301" cy="425301"/>
                      </a:xfrm>
                      <a:prstGeom prst="ellipse">
                        <a:avLst/>
                      </a:prstGeom>
                      <a:solidFill>
                        <a:srgbClr val="FFFFFF"/>
                      </a:solidFill>
                      <a:ln w="15875" cap="flat" cmpd="sng" algn="ctr">
                        <a:solidFill>
                          <a:srgbClr val="FFFFFF"/>
                        </a:solidFill>
                        <a:prstDash val="solid"/>
                        <a:miter lim="800000"/>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FFFFFF"/>
                          </a:solidFill>
                          <a:effectLst/>
                          <a:uLnTx/>
                          <a:uFillTx/>
                          <a:latin typeface="Arial" panose="020B0604020202020204" pitchFamily="34" charset="0"/>
                          <a:ea typeface="Verdana"/>
                          <a:cs typeface="Arial"/>
                        </a:endParaRPr>
                      </a:p>
                    </p:txBody>
                  </p:sp>
                </p:grpSp>
                <p:sp>
                  <p:nvSpPr>
                    <p:cNvPr id="91" name="TextBox 44">
                      <a:extLst>
                        <a:ext uri="{FF2B5EF4-FFF2-40B4-BE49-F238E27FC236}">
                          <a16:creationId xmlns:a16="http://schemas.microsoft.com/office/drawing/2014/main" id="{EA908561-8035-67B3-24AE-A0CCBEEDB5A4}"/>
                        </a:ext>
                      </a:extLst>
                    </p:cNvPr>
                    <p:cNvSpPr txBox="1"/>
                    <p:nvPr/>
                  </p:nvSpPr>
                  <p:spPr>
                    <a:xfrm rot="1289586">
                      <a:off x="1301911" y="2635855"/>
                      <a:ext cx="113582" cy="284920"/>
                    </a:xfrm>
                    <a:prstGeom prst="rect">
                      <a:avLst/>
                    </a:prstGeom>
                    <a:noFill/>
                  </p:spPr>
                  <p:txBody>
                    <a:bodyPr wrap="square">
                      <a:spAutoFit/>
                    </a:bodyPr>
                    <a:lstStyle/>
                    <a:p>
                      <a:pPr marL="137156" marR="0" lvl="0" indent="-137156" algn="ctr" defTabSz="685783" rtl="0" eaLnBrk="1" fontAlgn="auto" latinLnBrk="0" hangingPunct="1">
                        <a:lnSpc>
                          <a:spcPct val="100000"/>
                        </a:lnSpc>
                        <a:spcBef>
                          <a:spcPts val="0"/>
                        </a:spcBef>
                        <a:spcAft>
                          <a:spcPts val="450"/>
                        </a:spcAft>
                        <a:buClrTx/>
                        <a:buSzTx/>
                        <a:buFontTx/>
                        <a:buNone/>
                        <a:tabLst/>
                        <a:defRPr/>
                      </a:pPr>
                      <a:r>
                        <a:rPr kumimoji="0" lang="de" sz="675" b="0" i="0" u="none" strike="noStrike" kern="1200" cap="none" spc="0" normalizeH="0" baseline="0" noProof="0">
                          <a:ln>
                            <a:noFill/>
                          </a:ln>
                          <a:solidFill>
                            <a:srgbClr val="FFFFFF"/>
                          </a:solidFill>
                          <a:effectLst/>
                          <a:uLnTx/>
                          <a:uFillTx/>
                          <a:latin typeface="Arial"/>
                          <a:ea typeface="Arial"/>
                          <a:cs typeface="Arial"/>
                        </a:rPr>
                        <a:t>B</a:t>
                      </a:r>
                      <a:endParaRPr kumimoji="0" lang="en-US" sz="675" b="0" i="0" u="none" strike="noStrike" kern="0" cap="none" spc="0" normalizeH="0" baseline="30000" noProof="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endParaRPr>
                    </a:p>
                  </p:txBody>
                </p:sp>
              </p:grpSp>
              <p:grpSp>
                <p:nvGrpSpPr>
                  <p:cNvPr id="80" name="Group 33">
                    <a:extLst>
                      <a:ext uri="{FF2B5EF4-FFF2-40B4-BE49-F238E27FC236}">
                        <a16:creationId xmlns:a16="http://schemas.microsoft.com/office/drawing/2014/main" id="{88767621-4563-0621-68CA-994EF0DF5E1C}"/>
                      </a:ext>
                    </a:extLst>
                  </p:cNvPr>
                  <p:cNvGrpSpPr/>
                  <p:nvPr/>
                </p:nvGrpSpPr>
                <p:grpSpPr>
                  <a:xfrm rot="20087778">
                    <a:off x="1075957" y="2757624"/>
                    <a:ext cx="243558" cy="325963"/>
                    <a:chOff x="1028416" y="2819919"/>
                    <a:chExt cx="243558" cy="325963"/>
                  </a:xfrm>
                </p:grpSpPr>
                <p:sp>
                  <p:nvSpPr>
                    <p:cNvPr id="88" name="Freeform 17">
                      <a:extLst>
                        <a:ext uri="{FF2B5EF4-FFF2-40B4-BE49-F238E27FC236}">
                          <a16:creationId xmlns:a16="http://schemas.microsoft.com/office/drawing/2014/main" id="{3B25F77A-F92E-08F5-D35B-1BEB3425348A}"/>
                        </a:ext>
                      </a:extLst>
                    </p:cNvPr>
                    <p:cNvSpPr/>
                    <p:nvPr/>
                  </p:nvSpPr>
                  <p:spPr>
                    <a:xfrm>
                      <a:off x="1028416" y="2819919"/>
                      <a:ext cx="243558" cy="325963"/>
                    </a:xfrm>
                    <a:custGeom>
                      <a:avLst/>
                      <a:gdLst>
                        <a:gd name="connsiteX0" fmla="*/ 948987 w 3059220"/>
                        <a:gd name="connsiteY0" fmla="*/ 702651 h 4094262"/>
                        <a:gd name="connsiteX1" fmla="*/ 958229 w 3059220"/>
                        <a:gd name="connsiteY1" fmla="*/ 60501 h 4094262"/>
                        <a:gd name="connsiteX2" fmla="*/ 1017600 w 3059220"/>
                        <a:gd name="connsiteY2" fmla="*/ 334 h 4094262"/>
                        <a:gd name="connsiteX3" fmla="*/ 1092009 w 3059220"/>
                        <a:gd name="connsiteY3" fmla="*/ 75660 h 4094262"/>
                        <a:gd name="connsiteX4" fmla="*/ 1224536 w 3059220"/>
                        <a:gd name="connsiteY4" fmla="*/ 1098505 h 4094262"/>
                        <a:gd name="connsiteX5" fmla="*/ 1268555 w 3059220"/>
                        <a:gd name="connsiteY5" fmla="*/ 1168049 h 4094262"/>
                        <a:gd name="connsiteX6" fmla="*/ 1431159 w 3059220"/>
                        <a:gd name="connsiteY6" fmla="*/ 1150546 h 4094262"/>
                        <a:gd name="connsiteX7" fmla="*/ 1527970 w 3059220"/>
                        <a:gd name="connsiteY7" fmla="*/ 992704 h 4094262"/>
                        <a:gd name="connsiteX8" fmla="*/ 1715951 w 3059220"/>
                        <a:gd name="connsiteY8" fmla="*/ 557312 h 4094262"/>
                        <a:gd name="connsiteX9" fmla="*/ 1861950 w 3059220"/>
                        <a:gd name="connsiteY9" fmla="*/ 440102 h 4094262"/>
                        <a:gd name="connsiteX10" fmla="*/ 1904089 w 3059220"/>
                        <a:gd name="connsiteY10" fmla="*/ 603257 h 4094262"/>
                        <a:gd name="connsiteX11" fmla="*/ 1864613 w 3059220"/>
                        <a:gd name="connsiteY11" fmla="*/ 1032555 h 4094262"/>
                        <a:gd name="connsiteX12" fmla="*/ 1908475 w 3059220"/>
                        <a:gd name="connsiteY12" fmla="*/ 1217277 h 4094262"/>
                        <a:gd name="connsiteX13" fmla="*/ 2178855 w 3059220"/>
                        <a:gd name="connsiteY13" fmla="*/ 1160235 h 4094262"/>
                        <a:gd name="connsiteX14" fmla="*/ 2711470 w 3059220"/>
                        <a:gd name="connsiteY14" fmla="*/ 464169 h 4094262"/>
                        <a:gd name="connsiteX15" fmla="*/ 2782119 w 3059220"/>
                        <a:gd name="connsiteY15" fmla="*/ 421036 h 4094262"/>
                        <a:gd name="connsiteX16" fmla="*/ 2884412 w 3059220"/>
                        <a:gd name="connsiteY16" fmla="*/ 585285 h 4094262"/>
                        <a:gd name="connsiteX17" fmla="*/ 2735281 w 3059220"/>
                        <a:gd name="connsiteY17" fmla="*/ 1114133 h 4094262"/>
                        <a:gd name="connsiteX18" fmla="*/ 2390648 w 3059220"/>
                        <a:gd name="connsiteY18" fmla="*/ 1629853 h 4094262"/>
                        <a:gd name="connsiteX19" fmla="*/ 2380309 w 3059220"/>
                        <a:gd name="connsiteY19" fmla="*/ 1693928 h 4094262"/>
                        <a:gd name="connsiteX20" fmla="*/ 2596174 w 3059220"/>
                        <a:gd name="connsiteY20" fmla="*/ 1810668 h 4094262"/>
                        <a:gd name="connsiteX21" fmla="*/ 2477119 w 3059220"/>
                        <a:gd name="connsiteY21" fmla="*/ 2002891 h 4094262"/>
                        <a:gd name="connsiteX22" fmla="*/ 2324071 w 3059220"/>
                        <a:gd name="connsiteY22" fmla="*/ 2181518 h 4094262"/>
                        <a:gd name="connsiteX23" fmla="*/ 2383598 w 3059220"/>
                        <a:gd name="connsiteY23" fmla="*/ 2254187 h 4094262"/>
                        <a:gd name="connsiteX24" fmla="*/ 2785879 w 3059220"/>
                        <a:gd name="connsiteY24" fmla="*/ 2551117 h 4094262"/>
                        <a:gd name="connsiteX25" fmla="*/ 3056416 w 3059220"/>
                        <a:gd name="connsiteY25" fmla="*/ 2843828 h 4094262"/>
                        <a:gd name="connsiteX26" fmla="*/ 3051873 w 3059220"/>
                        <a:gd name="connsiteY26" fmla="*/ 2897588 h 4094262"/>
                        <a:gd name="connsiteX27" fmla="*/ 3003467 w 3059220"/>
                        <a:gd name="connsiteY27" fmla="*/ 2926655 h 4094262"/>
                        <a:gd name="connsiteX28" fmla="*/ 2241829 w 3059220"/>
                        <a:gd name="connsiteY28" fmla="*/ 2553462 h 4094262"/>
                        <a:gd name="connsiteX29" fmla="*/ 2188411 w 3059220"/>
                        <a:gd name="connsiteY29" fmla="*/ 2555962 h 4094262"/>
                        <a:gd name="connsiteX30" fmla="*/ 2182928 w 3059220"/>
                        <a:gd name="connsiteY30" fmla="*/ 2746622 h 4094262"/>
                        <a:gd name="connsiteX31" fmla="*/ 2362921 w 3059220"/>
                        <a:gd name="connsiteY31" fmla="*/ 3731179 h 4094262"/>
                        <a:gd name="connsiteX32" fmla="*/ 2240733 w 3059220"/>
                        <a:gd name="connsiteY32" fmla="*/ 4044987 h 4094262"/>
                        <a:gd name="connsiteX33" fmla="*/ 2151128 w 3059220"/>
                        <a:gd name="connsiteY33" fmla="*/ 4093746 h 4094262"/>
                        <a:gd name="connsiteX34" fmla="*/ 2012022 w 3059220"/>
                        <a:gd name="connsiteY34" fmla="*/ 3968723 h 4094262"/>
                        <a:gd name="connsiteX35" fmla="*/ 2021578 w 3059220"/>
                        <a:gd name="connsiteY35" fmla="*/ 3757590 h 4094262"/>
                        <a:gd name="connsiteX36" fmla="*/ 2024241 w 3059220"/>
                        <a:gd name="connsiteY36" fmla="*/ 3203113 h 4094262"/>
                        <a:gd name="connsiteX37" fmla="*/ 1719397 w 3059220"/>
                        <a:gd name="connsiteY37" fmla="*/ 2779285 h 4094262"/>
                        <a:gd name="connsiteX38" fmla="*/ 1639975 w 3059220"/>
                        <a:gd name="connsiteY38" fmla="*/ 2763657 h 4094262"/>
                        <a:gd name="connsiteX39" fmla="*/ 1540972 w 3059220"/>
                        <a:gd name="connsiteY39" fmla="*/ 2856330 h 4094262"/>
                        <a:gd name="connsiteX40" fmla="*/ 1157959 w 3059220"/>
                        <a:gd name="connsiteY40" fmla="*/ 3164043 h 4094262"/>
                        <a:gd name="connsiteX41" fmla="*/ 1085587 w 3059220"/>
                        <a:gd name="connsiteY41" fmla="*/ 3049491 h 4094262"/>
                        <a:gd name="connsiteX42" fmla="*/ 1085587 w 3059220"/>
                        <a:gd name="connsiteY42" fmla="*/ 3048084 h 4094262"/>
                        <a:gd name="connsiteX43" fmla="*/ 1154043 w 3059220"/>
                        <a:gd name="connsiteY43" fmla="*/ 2664576 h 4094262"/>
                        <a:gd name="connsiteX44" fmla="*/ 940058 w 3059220"/>
                        <a:gd name="connsiteY44" fmla="*/ 2856330 h 4094262"/>
                        <a:gd name="connsiteX45" fmla="*/ 680643 w 3059220"/>
                        <a:gd name="connsiteY45" fmla="*/ 3139664 h 4094262"/>
                        <a:gd name="connsiteX46" fmla="*/ 345566 w 3059220"/>
                        <a:gd name="connsiteY46" fmla="*/ 3200300 h 4094262"/>
                        <a:gd name="connsiteX47" fmla="*/ 295438 w 3059220"/>
                        <a:gd name="connsiteY47" fmla="*/ 3164512 h 4094262"/>
                        <a:gd name="connsiteX48" fmla="*/ 336167 w 3059220"/>
                        <a:gd name="connsiteY48" fmla="*/ 3045271 h 4094262"/>
                        <a:gd name="connsiteX49" fmla="*/ 752703 w 3059220"/>
                        <a:gd name="connsiteY49" fmla="*/ 2618161 h 4094262"/>
                        <a:gd name="connsiteX50" fmla="*/ 709780 w 3059220"/>
                        <a:gd name="connsiteY50" fmla="*/ 2514548 h 4094262"/>
                        <a:gd name="connsiteX51" fmla="*/ 398671 w 3059220"/>
                        <a:gd name="connsiteY51" fmla="*/ 2548773 h 4094262"/>
                        <a:gd name="connsiteX52" fmla="*/ 32577 w 3059220"/>
                        <a:gd name="connsiteY52" fmla="*/ 2467664 h 4094262"/>
                        <a:gd name="connsiteX53" fmla="*/ 2343 w 3059220"/>
                        <a:gd name="connsiteY53" fmla="*/ 2419531 h 4094262"/>
                        <a:gd name="connsiteX54" fmla="*/ 112782 w 3059220"/>
                        <a:gd name="connsiteY54" fmla="*/ 2299508 h 4094262"/>
                        <a:gd name="connsiteX55" fmla="*/ 285099 w 3059220"/>
                        <a:gd name="connsiteY55" fmla="*/ 2350143 h 4094262"/>
                        <a:gd name="connsiteX56" fmla="*/ 688632 w 3059220"/>
                        <a:gd name="connsiteY56" fmla="*/ 2178236 h 4094262"/>
                        <a:gd name="connsiteX57" fmla="*/ 675474 w 3059220"/>
                        <a:gd name="connsiteY57" fmla="*/ 2058683 h 4094262"/>
                        <a:gd name="connsiteX58" fmla="*/ 145366 w 3059220"/>
                        <a:gd name="connsiteY58" fmla="*/ 1639386 h 4094262"/>
                        <a:gd name="connsiteX59" fmla="*/ 82705 w 3059220"/>
                        <a:gd name="connsiteY59" fmla="*/ 1425284 h 4094262"/>
                        <a:gd name="connsiteX60" fmla="*/ 170430 w 3059220"/>
                        <a:gd name="connsiteY60" fmla="*/ 1378401 h 4094262"/>
                        <a:gd name="connsiteX61" fmla="*/ 577723 w 3059220"/>
                        <a:gd name="connsiteY61" fmla="*/ 1774880 h 4094262"/>
                        <a:gd name="connsiteX62" fmla="*/ 752703 w 3059220"/>
                        <a:gd name="connsiteY62" fmla="*/ 1701273 h 4094262"/>
                        <a:gd name="connsiteX63" fmla="*/ 661062 w 3059220"/>
                        <a:gd name="connsiteY63" fmla="*/ 1544994 h 4094262"/>
                        <a:gd name="connsiteX64" fmla="*/ 557359 w 3059220"/>
                        <a:gd name="connsiteY64" fmla="*/ 1346989 h 4094262"/>
                        <a:gd name="connsiteX65" fmla="*/ 557359 w 3059220"/>
                        <a:gd name="connsiteY65" fmla="*/ 1346989 h 4094262"/>
                        <a:gd name="connsiteX66" fmla="*/ 886326 w 3059220"/>
                        <a:gd name="connsiteY66" fmla="*/ 1281351 h 4094262"/>
                        <a:gd name="connsiteX67" fmla="*/ 948987 w 3059220"/>
                        <a:gd name="connsiteY67" fmla="*/ 702651 h 4094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059220" h="4094262">
                          <a:moveTo>
                            <a:pt x="948987" y="702651"/>
                          </a:moveTo>
                          <a:cubicBezTo>
                            <a:pt x="913427" y="489018"/>
                            <a:pt x="869251" y="259131"/>
                            <a:pt x="958229" y="60501"/>
                          </a:cubicBezTo>
                          <a:cubicBezTo>
                            <a:pt x="970605" y="32996"/>
                            <a:pt x="989559" y="3772"/>
                            <a:pt x="1017600" y="334"/>
                          </a:cubicBezTo>
                          <a:cubicBezTo>
                            <a:pt x="1054883" y="-4198"/>
                            <a:pt x="1080260" y="38309"/>
                            <a:pt x="1092009" y="75660"/>
                          </a:cubicBezTo>
                          <a:cubicBezTo>
                            <a:pt x="1199315" y="400720"/>
                            <a:pt x="1095612" y="782978"/>
                            <a:pt x="1224536" y="1098505"/>
                          </a:cubicBezTo>
                          <a:cubicBezTo>
                            <a:pt x="1233550" y="1124807"/>
                            <a:pt x="1248628" y="1148624"/>
                            <a:pt x="1268555" y="1168049"/>
                          </a:cubicBezTo>
                          <a:cubicBezTo>
                            <a:pt x="1313984" y="1206494"/>
                            <a:pt x="1385417" y="1191179"/>
                            <a:pt x="1431159" y="1150546"/>
                          </a:cubicBezTo>
                          <a:cubicBezTo>
                            <a:pt x="1476901" y="1109914"/>
                            <a:pt x="1503219" y="1050215"/>
                            <a:pt x="1527970" y="992704"/>
                          </a:cubicBezTo>
                          <a:lnTo>
                            <a:pt x="1715951" y="557312"/>
                          </a:lnTo>
                          <a:cubicBezTo>
                            <a:pt x="1744148" y="491831"/>
                            <a:pt x="1800543" y="412910"/>
                            <a:pt x="1861950" y="440102"/>
                          </a:cubicBezTo>
                          <a:cubicBezTo>
                            <a:pt x="1914741" y="463388"/>
                            <a:pt x="1913018" y="542309"/>
                            <a:pt x="1904089" y="603257"/>
                          </a:cubicBezTo>
                          <a:cubicBezTo>
                            <a:pt x="1883286" y="745554"/>
                            <a:pt x="1870096" y="888857"/>
                            <a:pt x="1864613" y="1032555"/>
                          </a:cubicBezTo>
                          <a:cubicBezTo>
                            <a:pt x="1862107" y="1098505"/>
                            <a:pt x="1864613" y="1173207"/>
                            <a:pt x="1908475" y="1217277"/>
                          </a:cubicBezTo>
                          <a:cubicBezTo>
                            <a:pt x="1980692" y="1290259"/>
                            <a:pt x="2102880" y="1232905"/>
                            <a:pt x="2178855" y="1160235"/>
                          </a:cubicBezTo>
                          <a:cubicBezTo>
                            <a:pt x="2388768" y="959886"/>
                            <a:pt x="2504063" y="667176"/>
                            <a:pt x="2711470" y="464169"/>
                          </a:cubicBezTo>
                          <a:cubicBezTo>
                            <a:pt x="2731834" y="444166"/>
                            <a:pt x="2755019" y="424318"/>
                            <a:pt x="2782119" y="421036"/>
                          </a:cubicBezTo>
                          <a:cubicBezTo>
                            <a:pt x="2852612" y="412597"/>
                            <a:pt x="2884726" y="510115"/>
                            <a:pt x="2884412" y="585285"/>
                          </a:cubicBezTo>
                          <a:cubicBezTo>
                            <a:pt x="2883394" y="771756"/>
                            <a:pt x="2831856" y="954479"/>
                            <a:pt x="2735281" y="1114133"/>
                          </a:cubicBezTo>
                          <a:cubicBezTo>
                            <a:pt x="2627035" y="1291510"/>
                            <a:pt x="2465057" y="1434192"/>
                            <a:pt x="2390648" y="1629853"/>
                          </a:cubicBezTo>
                          <a:cubicBezTo>
                            <a:pt x="2381484" y="1649904"/>
                            <a:pt x="2377912" y="1672033"/>
                            <a:pt x="2380309" y="1693928"/>
                          </a:cubicBezTo>
                          <a:cubicBezTo>
                            <a:pt x="2397541" y="1783007"/>
                            <a:pt x="2546986" y="1737217"/>
                            <a:pt x="2596174" y="1810668"/>
                          </a:cubicBezTo>
                          <a:cubicBezTo>
                            <a:pt x="2643170" y="1881462"/>
                            <a:pt x="2554348" y="1969447"/>
                            <a:pt x="2477119" y="2002891"/>
                          </a:cubicBezTo>
                          <a:cubicBezTo>
                            <a:pt x="2399890" y="2036335"/>
                            <a:pt x="2301513" y="2097596"/>
                            <a:pt x="2324071" y="2181518"/>
                          </a:cubicBezTo>
                          <a:cubicBezTo>
                            <a:pt x="2334849" y="2211899"/>
                            <a:pt x="2355903" y="2237591"/>
                            <a:pt x="2383598" y="2254187"/>
                          </a:cubicBezTo>
                          <a:cubicBezTo>
                            <a:pt x="2510799" y="2343735"/>
                            <a:pt x="2638313" y="2506890"/>
                            <a:pt x="2785879" y="2551117"/>
                          </a:cubicBezTo>
                          <a:cubicBezTo>
                            <a:pt x="2933444" y="2595344"/>
                            <a:pt x="3026025" y="2683642"/>
                            <a:pt x="3056416" y="2843828"/>
                          </a:cubicBezTo>
                          <a:cubicBezTo>
                            <a:pt x="3061350" y="2861722"/>
                            <a:pt x="3059736" y="2880772"/>
                            <a:pt x="3051873" y="2897588"/>
                          </a:cubicBezTo>
                          <a:cubicBezTo>
                            <a:pt x="3040202" y="2913262"/>
                            <a:pt x="3022814" y="2923702"/>
                            <a:pt x="3003467" y="2926655"/>
                          </a:cubicBezTo>
                          <a:cubicBezTo>
                            <a:pt x="2709276" y="3000888"/>
                            <a:pt x="2538213" y="2598470"/>
                            <a:pt x="2241829" y="2553462"/>
                          </a:cubicBezTo>
                          <a:cubicBezTo>
                            <a:pt x="2224128" y="2549429"/>
                            <a:pt x="2205658" y="2550289"/>
                            <a:pt x="2188411" y="2555962"/>
                          </a:cubicBezTo>
                          <a:cubicBezTo>
                            <a:pt x="2123871" y="2582530"/>
                            <a:pt x="2149718" y="2683798"/>
                            <a:pt x="2182928" y="2746622"/>
                          </a:cubicBezTo>
                          <a:cubicBezTo>
                            <a:pt x="2340614" y="3049350"/>
                            <a:pt x="2403321" y="3392413"/>
                            <a:pt x="2362921" y="3731179"/>
                          </a:cubicBezTo>
                          <a:cubicBezTo>
                            <a:pt x="2349449" y="3845263"/>
                            <a:pt x="2320625" y="3965597"/>
                            <a:pt x="2240733" y="4044987"/>
                          </a:cubicBezTo>
                          <a:cubicBezTo>
                            <a:pt x="2217235" y="4070867"/>
                            <a:pt x="2185654" y="4088058"/>
                            <a:pt x="2151128" y="4093746"/>
                          </a:cubicBezTo>
                          <a:cubicBezTo>
                            <a:pt x="2084551" y="4100622"/>
                            <a:pt x="2028000" y="4037798"/>
                            <a:pt x="2012022" y="3968723"/>
                          </a:cubicBezTo>
                          <a:cubicBezTo>
                            <a:pt x="1996043" y="3899648"/>
                            <a:pt x="2009985" y="3828072"/>
                            <a:pt x="2021578" y="3757590"/>
                          </a:cubicBezTo>
                          <a:cubicBezTo>
                            <a:pt x="2052908" y="3573337"/>
                            <a:pt x="2066380" y="3382521"/>
                            <a:pt x="2024241" y="3203113"/>
                          </a:cubicBezTo>
                          <a:cubicBezTo>
                            <a:pt x="1982101" y="3023705"/>
                            <a:pt x="1877145" y="2855549"/>
                            <a:pt x="1719397" y="2779285"/>
                          </a:cubicBezTo>
                          <a:cubicBezTo>
                            <a:pt x="1695367" y="2765516"/>
                            <a:pt x="1667452" y="2760015"/>
                            <a:pt x="1639975" y="2763657"/>
                          </a:cubicBezTo>
                          <a:cubicBezTo>
                            <a:pt x="1595956" y="2772564"/>
                            <a:pt x="1567446" y="2817417"/>
                            <a:pt x="1540972" y="2856330"/>
                          </a:cubicBezTo>
                          <a:cubicBezTo>
                            <a:pt x="1446663" y="2994481"/>
                            <a:pt x="1313357" y="3101578"/>
                            <a:pt x="1157959" y="3164043"/>
                          </a:cubicBezTo>
                          <a:cubicBezTo>
                            <a:pt x="1099528" y="3187016"/>
                            <a:pt x="1053943" y="3114190"/>
                            <a:pt x="1085587" y="3049491"/>
                          </a:cubicBezTo>
                          <a:lnTo>
                            <a:pt x="1085587" y="3048084"/>
                          </a:lnTo>
                          <a:cubicBezTo>
                            <a:pt x="1109554" y="2998700"/>
                            <a:pt x="1186313" y="2710209"/>
                            <a:pt x="1154043" y="2664576"/>
                          </a:cubicBezTo>
                          <a:cubicBezTo>
                            <a:pt x="1079477" y="2560025"/>
                            <a:pt x="1048460" y="2750060"/>
                            <a:pt x="940058" y="2856330"/>
                          </a:cubicBezTo>
                          <a:cubicBezTo>
                            <a:pt x="852646" y="2944159"/>
                            <a:pt x="783093" y="3077152"/>
                            <a:pt x="680643" y="3139664"/>
                          </a:cubicBezTo>
                          <a:cubicBezTo>
                            <a:pt x="578193" y="3202175"/>
                            <a:pt x="455222" y="3237807"/>
                            <a:pt x="345566" y="3200300"/>
                          </a:cubicBezTo>
                          <a:cubicBezTo>
                            <a:pt x="324959" y="3195049"/>
                            <a:pt x="307074" y="3182281"/>
                            <a:pt x="295438" y="3164512"/>
                          </a:cubicBezTo>
                          <a:cubicBezTo>
                            <a:pt x="274447" y="3125755"/>
                            <a:pt x="305150" y="3077308"/>
                            <a:pt x="336167" y="3045271"/>
                          </a:cubicBezTo>
                          <a:cubicBezTo>
                            <a:pt x="474960" y="2901963"/>
                            <a:pt x="667641" y="2792725"/>
                            <a:pt x="752703" y="2618161"/>
                          </a:cubicBezTo>
                          <a:cubicBezTo>
                            <a:pt x="774947" y="2572371"/>
                            <a:pt x="752703" y="2517361"/>
                            <a:pt x="709780" y="2514548"/>
                          </a:cubicBezTo>
                          <a:cubicBezTo>
                            <a:pt x="607487" y="2507672"/>
                            <a:pt x="502061" y="2533927"/>
                            <a:pt x="398671" y="2548773"/>
                          </a:cubicBezTo>
                          <a:cubicBezTo>
                            <a:pt x="269904" y="2566589"/>
                            <a:pt x="124531" y="2561432"/>
                            <a:pt x="32577" y="2467664"/>
                          </a:cubicBezTo>
                          <a:cubicBezTo>
                            <a:pt x="18544" y="2454459"/>
                            <a:pt x="8136" y="2437893"/>
                            <a:pt x="2343" y="2419531"/>
                          </a:cubicBezTo>
                          <a:cubicBezTo>
                            <a:pt x="-13322" y="2358269"/>
                            <a:pt x="52472" y="2300759"/>
                            <a:pt x="112782" y="2299508"/>
                          </a:cubicBezTo>
                          <a:cubicBezTo>
                            <a:pt x="173093" y="2298258"/>
                            <a:pt x="227608" y="2330764"/>
                            <a:pt x="285099" y="2350143"/>
                          </a:cubicBezTo>
                          <a:cubicBezTo>
                            <a:pt x="408697" y="2391244"/>
                            <a:pt x="574434" y="2290913"/>
                            <a:pt x="688632" y="2178236"/>
                          </a:cubicBezTo>
                          <a:cubicBezTo>
                            <a:pt x="725445" y="2142136"/>
                            <a:pt x="718083" y="2074467"/>
                            <a:pt x="675474" y="2058683"/>
                          </a:cubicBezTo>
                          <a:cubicBezTo>
                            <a:pt x="530728" y="2004923"/>
                            <a:pt x="224318" y="1780037"/>
                            <a:pt x="145366" y="1639386"/>
                          </a:cubicBezTo>
                          <a:cubicBezTo>
                            <a:pt x="131581" y="1614694"/>
                            <a:pt x="61871" y="1498735"/>
                            <a:pt x="82705" y="1425284"/>
                          </a:cubicBezTo>
                          <a:cubicBezTo>
                            <a:pt x="92888" y="1389340"/>
                            <a:pt x="135810" y="1375900"/>
                            <a:pt x="170430" y="1378401"/>
                          </a:cubicBezTo>
                          <a:cubicBezTo>
                            <a:pt x="241236" y="1384652"/>
                            <a:pt x="510050" y="1750813"/>
                            <a:pt x="577723" y="1774880"/>
                          </a:cubicBezTo>
                          <a:cubicBezTo>
                            <a:pt x="645397" y="1798947"/>
                            <a:pt x="741267" y="1776287"/>
                            <a:pt x="752703" y="1701273"/>
                          </a:cubicBezTo>
                          <a:cubicBezTo>
                            <a:pt x="762572" y="1637042"/>
                            <a:pt x="704141" y="1589846"/>
                            <a:pt x="661062" y="1544994"/>
                          </a:cubicBezTo>
                          <a:cubicBezTo>
                            <a:pt x="608786" y="1489843"/>
                            <a:pt x="572884" y="1421299"/>
                            <a:pt x="557359" y="1346989"/>
                          </a:cubicBezTo>
                          <a:lnTo>
                            <a:pt x="557359" y="1346989"/>
                          </a:lnTo>
                          <a:cubicBezTo>
                            <a:pt x="504724" y="1098349"/>
                            <a:pt x="793119" y="1345113"/>
                            <a:pt x="886326" y="1281351"/>
                          </a:cubicBezTo>
                          <a:cubicBezTo>
                            <a:pt x="1034518" y="1179301"/>
                            <a:pt x="972954" y="846584"/>
                            <a:pt x="948987" y="702651"/>
                          </a:cubicBezTo>
                          <a:close/>
                        </a:path>
                      </a:pathLst>
                    </a:custGeom>
                    <a:noFill/>
                    <a:ln w="6350" cap="flat">
                      <a:solidFill>
                        <a:srgbClr val="FFFFFF"/>
                      </a:solidFill>
                      <a:prstDash val="solid"/>
                      <a:miter/>
                    </a:ln>
                  </p:spPr>
                  <p:txBody>
                    <a:bodyPr rtlCol="0" anchor="ct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000000"/>
                        </a:solidFill>
                        <a:effectLst/>
                        <a:uLnTx/>
                        <a:uFillTx/>
                        <a:latin typeface="DM Sans" pitchFamily="2" charset="77"/>
                        <a:ea typeface="Verdana"/>
                        <a:cs typeface="Arial"/>
                      </a:endParaRPr>
                    </a:p>
                  </p:txBody>
                </p:sp>
                <p:sp>
                  <p:nvSpPr>
                    <p:cNvPr id="89" name="Oval 42">
                      <a:extLst>
                        <a:ext uri="{FF2B5EF4-FFF2-40B4-BE49-F238E27FC236}">
                          <a16:creationId xmlns:a16="http://schemas.microsoft.com/office/drawing/2014/main" id="{7AF62966-72BC-F4F4-9303-7745FDA755DF}"/>
                        </a:ext>
                      </a:extLst>
                    </p:cNvPr>
                    <p:cNvSpPr/>
                    <p:nvPr/>
                  </p:nvSpPr>
                  <p:spPr>
                    <a:xfrm rot="6819959">
                      <a:off x="1126309" y="2955032"/>
                      <a:ext cx="45719" cy="45719"/>
                    </a:xfrm>
                    <a:prstGeom prst="ellipse">
                      <a:avLst/>
                    </a:prstGeom>
                    <a:solidFill>
                      <a:srgbClr val="FFFFFF"/>
                    </a:solidFill>
                    <a:ln w="15875" cap="flat" cmpd="sng" algn="ctr">
                      <a:solidFill>
                        <a:srgbClr val="FFFFFF"/>
                      </a:solidFill>
                      <a:prstDash val="solid"/>
                      <a:miter lim="800000"/>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FFFFFF"/>
                        </a:solidFill>
                        <a:effectLst/>
                        <a:uLnTx/>
                        <a:uFillTx/>
                        <a:latin typeface="Arial" panose="020B0604020202020204" pitchFamily="34" charset="0"/>
                        <a:ea typeface="Verdana"/>
                        <a:cs typeface="Arial"/>
                      </a:endParaRPr>
                    </a:p>
                  </p:txBody>
                </p:sp>
              </p:grpSp>
              <p:grpSp>
                <p:nvGrpSpPr>
                  <p:cNvPr id="81" name="Group 34">
                    <a:extLst>
                      <a:ext uri="{FF2B5EF4-FFF2-40B4-BE49-F238E27FC236}">
                        <a16:creationId xmlns:a16="http://schemas.microsoft.com/office/drawing/2014/main" id="{6D483C36-B67A-EA3B-75AE-6179BCC2D0C1}"/>
                      </a:ext>
                    </a:extLst>
                  </p:cNvPr>
                  <p:cNvGrpSpPr/>
                  <p:nvPr/>
                </p:nvGrpSpPr>
                <p:grpSpPr>
                  <a:xfrm rot="922079">
                    <a:off x="1067334" y="2343667"/>
                    <a:ext cx="255110" cy="250795"/>
                    <a:chOff x="1032409" y="2362718"/>
                    <a:chExt cx="255110" cy="250795"/>
                  </a:xfrm>
                </p:grpSpPr>
                <p:sp>
                  <p:nvSpPr>
                    <p:cNvPr id="86" name="Arc 39">
                      <a:extLst>
                        <a:ext uri="{FF2B5EF4-FFF2-40B4-BE49-F238E27FC236}">
                          <a16:creationId xmlns:a16="http://schemas.microsoft.com/office/drawing/2014/main" id="{3BDB50C0-ABA0-F1F0-2C08-B5D6D59525B9}"/>
                        </a:ext>
                      </a:extLst>
                    </p:cNvPr>
                    <p:cNvSpPr/>
                    <p:nvPr/>
                  </p:nvSpPr>
                  <p:spPr>
                    <a:xfrm rot="681954">
                      <a:off x="1032409" y="2429632"/>
                      <a:ext cx="184797" cy="183881"/>
                    </a:xfrm>
                    <a:prstGeom prst="arc">
                      <a:avLst/>
                    </a:prstGeom>
                    <a:noFill/>
                    <a:ln w="6350" cap="flat" cmpd="sng" algn="ctr">
                      <a:solidFill>
                        <a:srgbClr val="FFFFFF"/>
                      </a:solidFill>
                      <a:prstDash val="solid"/>
                      <a:miter lim="800000"/>
                      <a:headEnd type="none" w="med" len="med"/>
                      <a:tailEnd type="triangle" w="sm" len="sm"/>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000000"/>
                        </a:solidFill>
                        <a:effectLst/>
                        <a:uLnTx/>
                        <a:uFillTx/>
                        <a:latin typeface="Calibri" panose="020F0502020204030204"/>
                        <a:ea typeface="Verdana"/>
                        <a:cs typeface="Arial"/>
                      </a:endParaRPr>
                    </a:p>
                  </p:txBody>
                </p:sp>
                <p:sp>
                  <p:nvSpPr>
                    <p:cNvPr id="87" name="Arc 40">
                      <a:extLst>
                        <a:ext uri="{FF2B5EF4-FFF2-40B4-BE49-F238E27FC236}">
                          <a16:creationId xmlns:a16="http://schemas.microsoft.com/office/drawing/2014/main" id="{CE408B61-9B1C-50FE-3660-31FA87F88461}"/>
                        </a:ext>
                      </a:extLst>
                    </p:cNvPr>
                    <p:cNvSpPr/>
                    <p:nvPr/>
                  </p:nvSpPr>
                  <p:spPr>
                    <a:xfrm rot="485785" flipH="1" flipV="1">
                      <a:off x="1110822" y="2362718"/>
                      <a:ext cx="176697" cy="191191"/>
                    </a:xfrm>
                    <a:prstGeom prst="arc">
                      <a:avLst>
                        <a:gd name="adj1" fmla="val 16460543"/>
                        <a:gd name="adj2" fmla="val 0"/>
                      </a:avLst>
                    </a:prstGeom>
                    <a:noFill/>
                    <a:ln w="6350" cap="flat" cmpd="sng" algn="ctr">
                      <a:solidFill>
                        <a:srgbClr val="FFFFFF"/>
                      </a:solidFill>
                      <a:prstDash val="solid"/>
                      <a:miter lim="800000"/>
                      <a:headEnd type="none" w="med" len="med"/>
                      <a:tailEnd type="triangle" w="sm" len="sm"/>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000000"/>
                        </a:solidFill>
                        <a:effectLst/>
                        <a:uLnTx/>
                        <a:uFillTx/>
                        <a:latin typeface="Calibri" panose="020F0502020204030204"/>
                        <a:ea typeface="Verdana"/>
                        <a:cs typeface="Arial"/>
                      </a:endParaRPr>
                    </a:p>
                  </p:txBody>
                </p:sp>
              </p:grpSp>
              <p:grpSp>
                <p:nvGrpSpPr>
                  <p:cNvPr id="82" name="Group 35">
                    <a:extLst>
                      <a:ext uri="{FF2B5EF4-FFF2-40B4-BE49-F238E27FC236}">
                        <a16:creationId xmlns:a16="http://schemas.microsoft.com/office/drawing/2014/main" id="{B5A6A8F1-9D44-4428-1778-762AEE28CE81}"/>
                      </a:ext>
                    </a:extLst>
                  </p:cNvPr>
                  <p:cNvGrpSpPr/>
                  <p:nvPr/>
                </p:nvGrpSpPr>
                <p:grpSpPr>
                  <a:xfrm rot="7940757" flipH="1">
                    <a:off x="760604" y="2360111"/>
                    <a:ext cx="647290" cy="581782"/>
                    <a:chOff x="995620" y="2290144"/>
                    <a:chExt cx="330609" cy="309089"/>
                  </a:xfrm>
                </p:grpSpPr>
                <p:sp>
                  <p:nvSpPr>
                    <p:cNvPr id="84" name="Arc 37">
                      <a:extLst>
                        <a:ext uri="{FF2B5EF4-FFF2-40B4-BE49-F238E27FC236}">
                          <a16:creationId xmlns:a16="http://schemas.microsoft.com/office/drawing/2014/main" id="{315D9CB6-207B-306E-97D3-69F1E8F8A8AE}"/>
                        </a:ext>
                      </a:extLst>
                    </p:cNvPr>
                    <p:cNvSpPr/>
                    <p:nvPr/>
                  </p:nvSpPr>
                  <p:spPr>
                    <a:xfrm rot="1251171">
                      <a:off x="995620" y="2409396"/>
                      <a:ext cx="226459" cy="189837"/>
                    </a:xfrm>
                    <a:prstGeom prst="arc">
                      <a:avLst>
                        <a:gd name="adj1" fmla="val 15384736"/>
                        <a:gd name="adj2" fmla="val 0"/>
                      </a:avLst>
                    </a:prstGeom>
                    <a:noFill/>
                    <a:ln w="6350" cap="flat" cmpd="sng" algn="ctr">
                      <a:solidFill>
                        <a:srgbClr val="FFFFFF"/>
                      </a:solidFill>
                      <a:prstDash val="solid"/>
                      <a:miter lim="800000"/>
                      <a:headEnd type="none" w="med" len="med"/>
                      <a:tailEnd type="triangle" w="sm" len="sm"/>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000000"/>
                        </a:solidFill>
                        <a:effectLst/>
                        <a:uLnTx/>
                        <a:uFillTx/>
                        <a:latin typeface="Calibri" panose="020F0502020204030204"/>
                        <a:ea typeface="Verdana"/>
                        <a:cs typeface="Arial"/>
                      </a:endParaRPr>
                    </a:p>
                  </p:txBody>
                </p:sp>
                <p:sp>
                  <p:nvSpPr>
                    <p:cNvPr id="85" name="Arc 38">
                      <a:extLst>
                        <a:ext uri="{FF2B5EF4-FFF2-40B4-BE49-F238E27FC236}">
                          <a16:creationId xmlns:a16="http://schemas.microsoft.com/office/drawing/2014/main" id="{8C7F68CC-A35A-2890-724C-B4BC55055DF6}"/>
                        </a:ext>
                      </a:extLst>
                    </p:cNvPr>
                    <p:cNvSpPr/>
                    <p:nvPr/>
                  </p:nvSpPr>
                  <p:spPr>
                    <a:xfrm rot="351171" flipH="1" flipV="1">
                      <a:off x="1108364" y="2290144"/>
                      <a:ext cx="217865" cy="257641"/>
                    </a:xfrm>
                    <a:prstGeom prst="arc">
                      <a:avLst>
                        <a:gd name="adj1" fmla="val 16460543"/>
                        <a:gd name="adj2" fmla="val 0"/>
                      </a:avLst>
                    </a:prstGeom>
                    <a:noFill/>
                    <a:ln w="6350" cap="flat" cmpd="sng" algn="ctr">
                      <a:solidFill>
                        <a:srgbClr val="FFFFFF"/>
                      </a:solidFill>
                      <a:prstDash val="solid"/>
                      <a:miter lim="800000"/>
                      <a:headEnd type="none" w="med" len="med"/>
                      <a:tailEnd type="triangle" w="sm" len="sm"/>
                    </a:ln>
                    <a:effectLst/>
                  </p:spPr>
                  <p:txBody>
                    <a:bodyPr rtlCol="0" anchor="ctr"/>
                    <a:lstStyle/>
                    <a:p>
                      <a:pPr marL="0" marR="0" lvl="0" indent="0" algn="ctr" defTabSz="685783" rtl="0" eaLnBrk="1" fontAlgn="auto" latinLnBrk="0" hangingPunct="1">
                        <a:lnSpc>
                          <a:spcPct val="100000"/>
                        </a:lnSpc>
                        <a:spcBef>
                          <a:spcPts val="0"/>
                        </a:spcBef>
                        <a:spcAft>
                          <a:spcPts val="0"/>
                        </a:spcAft>
                        <a:buClrTx/>
                        <a:buSzTx/>
                        <a:buFontTx/>
                        <a:buNone/>
                        <a:tabLst/>
                        <a:defRPr/>
                      </a:pPr>
                      <a:endParaRPr kumimoji="0" lang="en-US" sz="675" b="0" i="0" u="none" strike="noStrike" kern="0" cap="none" spc="0" normalizeH="0" baseline="0" noProof="0">
                        <a:ln>
                          <a:noFill/>
                        </a:ln>
                        <a:solidFill>
                          <a:srgbClr val="000000"/>
                        </a:solidFill>
                        <a:effectLst/>
                        <a:uLnTx/>
                        <a:uFillTx/>
                        <a:latin typeface="Calibri" panose="020F0502020204030204"/>
                        <a:ea typeface="Verdana"/>
                        <a:cs typeface="Arial"/>
                      </a:endParaRPr>
                    </a:p>
                  </p:txBody>
                </p:sp>
              </p:grpSp>
              <p:sp>
                <p:nvSpPr>
                  <p:cNvPr id="83" name="TextBox 36">
                    <a:extLst>
                      <a:ext uri="{FF2B5EF4-FFF2-40B4-BE49-F238E27FC236}">
                        <a16:creationId xmlns:a16="http://schemas.microsoft.com/office/drawing/2014/main" id="{45CE7529-DCF0-DDDC-A956-8F087FF392F2}"/>
                      </a:ext>
                    </a:extLst>
                  </p:cNvPr>
                  <p:cNvSpPr txBox="1"/>
                  <p:nvPr/>
                </p:nvSpPr>
                <p:spPr>
                  <a:xfrm rot="1289586">
                    <a:off x="710894" y="2768106"/>
                    <a:ext cx="113581" cy="139460"/>
                  </a:xfrm>
                  <a:prstGeom prst="rect">
                    <a:avLst/>
                  </a:prstGeom>
                  <a:noFill/>
                </p:spPr>
                <p:txBody>
                  <a:bodyPr wrap="none">
                    <a:noAutofit/>
                  </a:bodyPr>
                  <a:lstStyle/>
                  <a:p>
                    <a:pPr marL="137156" marR="0" lvl="0" indent="-137156" algn="ctr" defTabSz="685783" rtl="0" eaLnBrk="1" fontAlgn="auto" latinLnBrk="0" hangingPunct="1">
                      <a:lnSpc>
                        <a:spcPct val="100000"/>
                      </a:lnSpc>
                      <a:spcBef>
                        <a:spcPts val="0"/>
                      </a:spcBef>
                      <a:spcAft>
                        <a:spcPts val="450"/>
                      </a:spcAft>
                      <a:buClrTx/>
                      <a:buSzTx/>
                      <a:buFontTx/>
                      <a:buNone/>
                      <a:tabLst/>
                      <a:defRPr/>
                    </a:pPr>
                    <a:r>
                      <a:rPr kumimoji="0" lang="de" sz="600" b="0" i="0" u="none" strike="noStrike" kern="1200" cap="none" spc="0" normalizeH="0" baseline="0" noProof="0">
                        <a:ln>
                          <a:noFill/>
                        </a:ln>
                        <a:solidFill>
                          <a:srgbClr val="FFFFFF"/>
                        </a:solidFill>
                        <a:effectLst/>
                        <a:uLnTx/>
                        <a:uFillTx/>
                        <a:latin typeface="Arial"/>
                        <a:ea typeface="Arial"/>
                        <a:cs typeface="Arial"/>
                      </a:rPr>
                      <a:t>Makrophage</a:t>
                    </a:r>
                    <a:endParaRPr kumimoji="0" lang="en-US" sz="600" b="0" i="0" u="none" strike="noStrike" kern="0" cap="none" spc="0" normalizeH="0" baseline="30000" noProof="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endParaRPr>
                  </a:p>
                </p:txBody>
              </p:sp>
            </p:grpSp>
            <p:grpSp>
              <p:nvGrpSpPr>
                <p:cNvPr id="72" name="Graphic 20">
                  <a:extLst>
                    <a:ext uri="{FF2B5EF4-FFF2-40B4-BE49-F238E27FC236}">
                      <a16:creationId xmlns:a16="http://schemas.microsoft.com/office/drawing/2014/main" id="{F70887FC-7FD3-E9FE-EE71-D5A23B3BA999}"/>
                    </a:ext>
                  </a:extLst>
                </p:cNvPr>
                <p:cNvGrpSpPr/>
                <p:nvPr/>
              </p:nvGrpSpPr>
              <p:grpSpPr>
                <a:xfrm rot="2138233">
                  <a:off x="1074899" y="1978751"/>
                  <a:ext cx="90795" cy="93619"/>
                  <a:chOff x="6287269" y="718957"/>
                  <a:chExt cx="556188" cy="673345"/>
                </a:xfrm>
                <a:solidFill>
                  <a:schemeClr val="bg1"/>
                </a:solidFill>
              </p:grpSpPr>
              <p:sp>
                <p:nvSpPr>
                  <p:cNvPr id="76" name="Freeform 690">
                    <a:extLst>
                      <a:ext uri="{FF2B5EF4-FFF2-40B4-BE49-F238E27FC236}">
                        <a16:creationId xmlns:a16="http://schemas.microsoft.com/office/drawing/2014/main" id="{77314644-2ACD-B8EB-0A70-69683BD1C7BD}"/>
                      </a:ext>
                    </a:extLst>
                  </p:cNvPr>
                  <p:cNvSpPr/>
                  <p:nvPr/>
                </p:nvSpPr>
                <p:spPr>
                  <a:xfrm>
                    <a:off x="6287269" y="718957"/>
                    <a:ext cx="556188" cy="673345"/>
                  </a:xfrm>
                  <a:custGeom>
                    <a:avLst/>
                    <a:gdLst>
                      <a:gd name="connsiteX0" fmla="*/ 547500 w 556188"/>
                      <a:gd name="connsiteY0" fmla="*/ 70348 h 673345"/>
                      <a:gd name="connsiteX1" fmla="*/ 322147 w 556188"/>
                      <a:gd name="connsiteY1" fmla="*/ 373915 h 673345"/>
                      <a:gd name="connsiteX2" fmla="*/ 322147 w 556188"/>
                      <a:gd name="connsiteY2" fmla="*/ 629278 h 673345"/>
                      <a:gd name="connsiteX3" fmla="*/ 278080 w 556188"/>
                      <a:gd name="connsiteY3" fmla="*/ 673346 h 673345"/>
                      <a:gd name="connsiteX4" fmla="*/ 234013 w 556188"/>
                      <a:gd name="connsiteY4" fmla="*/ 629278 h 673345"/>
                      <a:gd name="connsiteX5" fmla="*/ 234013 w 556188"/>
                      <a:gd name="connsiteY5" fmla="*/ 373915 h 673345"/>
                      <a:gd name="connsiteX6" fmla="*/ 8660 w 556188"/>
                      <a:gd name="connsiteY6" fmla="*/ 70348 h 673345"/>
                      <a:gd name="connsiteX7" fmla="*/ 17699 w 556188"/>
                      <a:gd name="connsiteY7" fmla="*/ 8699 h 673345"/>
                      <a:gd name="connsiteX8" fmla="*/ 79348 w 556188"/>
                      <a:gd name="connsiteY8" fmla="*/ 17739 h 673345"/>
                      <a:gd name="connsiteX9" fmla="*/ 277990 w 556188"/>
                      <a:gd name="connsiteY9" fmla="*/ 285396 h 673345"/>
                      <a:gd name="connsiteX10" fmla="*/ 476722 w 556188"/>
                      <a:gd name="connsiteY10" fmla="*/ 17806 h 673345"/>
                      <a:gd name="connsiteX11" fmla="*/ 538382 w 556188"/>
                      <a:gd name="connsiteY11" fmla="*/ 8688 h 673345"/>
                      <a:gd name="connsiteX12" fmla="*/ 547500 w 556188"/>
                      <a:gd name="connsiteY12" fmla="*/ 70348 h 673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6188" h="673345">
                        <a:moveTo>
                          <a:pt x="547500" y="70348"/>
                        </a:moveTo>
                        <a:lnTo>
                          <a:pt x="322147" y="373915"/>
                        </a:lnTo>
                        <a:lnTo>
                          <a:pt x="322147" y="629278"/>
                        </a:lnTo>
                        <a:cubicBezTo>
                          <a:pt x="322147" y="653617"/>
                          <a:pt x="302419" y="673346"/>
                          <a:pt x="278080" y="673346"/>
                        </a:cubicBezTo>
                        <a:cubicBezTo>
                          <a:pt x="253741" y="673346"/>
                          <a:pt x="234013" y="653617"/>
                          <a:pt x="234013" y="629278"/>
                        </a:cubicBezTo>
                        <a:lnTo>
                          <a:pt x="234013" y="373915"/>
                        </a:lnTo>
                        <a:lnTo>
                          <a:pt x="8660" y="70348"/>
                        </a:lnTo>
                        <a:cubicBezTo>
                          <a:pt x="-5785" y="50807"/>
                          <a:pt x="-1747" y="23271"/>
                          <a:pt x="17699" y="8699"/>
                        </a:cubicBezTo>
                        <a:cubicBezTo>
                          <a:pt x="37240" y="-5745"/>
                          <a:pt x="64777" y="-1708"/>
                          <a:pt x="79348" y="17739"/>
                        </a:cubicBezTo>
                        <a:lnTo>
                          <a:pt x="277990" y="285396"/>
                        </a:lnTo>
                        <a:lnTo>
                          <a:pt x="476722" y="17806"/>
                        </a:lnTo>
                        <a:cubicBezTo>
                          <a:pt x="491230" y="-1739"/>
                          <a:pt x="518836" y="-5821"/>
                          <a:pt x="538382" y="8688"/>
                        </a:cubicBezTo>
                        <a:cubicBezTo>
                          <a:pt x="557927" y="23197"/>
                          <a:pt x="562009" y="50803"/>
                          <a:pt x="547500" y="70348"/>
                        </a:cubicBezTo>
                        <a:close/>
                      </a:path>
                    </a:pathLst>
                  </a:custGeom>
                  <a:grpFill/>
                  <a:ln w="19050" cap="flat">
                    <a:noFill/>
                    <a:prstDash val="solid"/>
                    <a:miter/>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panose="020F0502020204030204"/>
                      <a:ea typeface="Verdana"/>
                      <a:cs typeface="Arial"/>
                    </a:endParaRPr>
                  </a:p>
                </p:txBody>
              </p:sp>
              <p:sp>
                <p:nvSpPr>
                  <p:cNvPr id="77" name="Freeform 691">
                    <a:extLst>
                      <a:ext uri="{FF2B5EF4-FFF2-40B4-BE49-F238E27FC236}">
                        <a16:creationId xmlns:a16="http://schemas.microsoft.com/office/drawing/2014/main" id="{2FDCB4A9-2C14-4ADB-F0D9-0E4DD488CA7D}"/>
                      </a:ext>
                    </a:extLst>
                  </p:cNvPr>
                  <p:cNvSpPr/>
                  <p:nvPr/>
                </p:nvSpPr>
                <p:spPr>
                  <a:xfrm>
                    <a:off x="6712331" y="755927"/>
                    <a:ext cx="96767" cy="150303"/>
                  </a:xfrm>
                  <a:custGeom>
                    <a:avLst/>
                    <a:gdLst>
                      <a:gd name="connsiteX0" fmla="*/ 0 w 96767"/>
                      <a:gd name="connsiteY0" fmla="*/ 150303 h 150303"/>
                      <a:gd name="connsiteX1" fmla="*/ 70960 w 96767"/>
                      <a:gd name="connsiteY1" fmla="*/ 66010 h 150303"/>
                      <a:gd name="connsiteX2" fmla="*/ 96767 w 96767"/>
                      <a:gd name="connsiteY2" fmla="*/ 0 h 150303"/>
                      <a:gd name="connsiteX3" fmla="*/ 47276 w 96767"/>
                      <a:gd name="connsiteY3" fmla="*/ 73536 h 150303"/>
                      <a:gd name="connsiteX4" fmla="*/ 23277 w 96767"/>
                      <a:gd name="connsiteY4" fmla="*/ 111682 h 150303"/>
                      <a:gd name="connsiteX5" fmla="*/ 0 w 96767"/>
                      <a:gd name="connsiteY5" fmla="*/ 150303 h 150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767" h="150303">
                        <a:moveTo>
                          <a:pt x="0" y="150303"/>
                        </a:moveTo>
                        <a:cubicBezTo>
                          <a:pt x="27276" y="125445"/>
                          <a:pt x="55163" y="99434"/>
                          <a:pt x="70960" y="66010"/>
                        </a:cubicBezTo>
                        <a:cubicBezTo>
                          <a:pt x="80587" y="45672"/>
                          <a:pt x="91095" y="21695"/>
                          <a:pt x="96767" y="0"/>
                        </a:cubicBezTo>
                        <a:cubicBezTo>
                          <a:pt x="78688" y="23051"/>
                          <a:pt x="63095" y="48971"/>
                          <a:pt x="47276" y="73536"/>
                        </a:cubicBezTo>
                        <a:cubicBezTo>
                          <a:pt x="39170" y="86191"/>
                          <a:pt x="31170" y="98906"/>
                          <a:pt x="23277" y="111682"/>
                        </a:cubicBezTo>
                        <a:cubicBezTo>
                          <a:pt x="16474" y="122733"/>
                          <a:pt x="9446" y="141625"/>
                          <a:pt x="0" y="150303"/>
                        </a:cubicBezTo>
                        <a:close/>
                      </a:path>
                    </a:pathLst>
                  </a:custGeom>
                  <a:grpFill/>
                  <a:ln w="2228" cap="flat">
                    <a:noFill/>
                    <a:prstDash val="solid"/>
                    <a:miter/>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panose="020F0502020204030204"/>
                      <a:ea typeface="Verdana"/>
                      <a:cs typeface="Arial"/>
                    </a:endParaRPr>
                  </a:p>
                </p:txBody>
              </p:sp>
            </p:grpSp>
            <p:grpSp>
              <p:nvGrpSpPr>
                <p:cNvPr id="73" name="Graphic 20">
                  <a:extLst>
                    <a:ext uri="{FF2B5EF4-FFF2-40B4-BE49-F238E27FC236}">
                      <a16:creationId xmlns:a16="http://schemas.microsoft.com/office/drawing/2014/main" id="{5D0B3852-B30F-6371-5263-12C70BB74AB8}"/>
                    </a:ext>
                  </a:extLst>
                </p:cNvPr>
                <p:cNvGrpSpPr/>
                <p:nvPr/>
              </p:nvGrpSpPr>
              <p:grpSpPr>
                <a:xfrm rot="18900000">
                  <a:off x="1119012" y="1842395"/>
                  <a:ext cx="90795" cy="93619"/>
                  <a:chOff x="6287269" y="718957"/>
                  <a:chExt cx="556188" cy="673345"/>
                </a:xfrm>
                <a:solidFill>
                  <a:schemeClr val="bg1"/>
                </a:solidFill>
              </p:grpSpPr>
              <p:sp>
                <p:nvSpPr>
                  <p:cNvPr id="74" name="Freeform 690">
                    <a:extLst>
                      <a:ext uri="{FF2B5EF4-FFF2-40B4-BE49-F238E27FC236}">
                        <a16:creationId xmlns:a16="http://schemas.microsoft.com/office/drawing/2014/main" id="{7E638B6A-F7B6-BCE9-B9A4-B5A87BBD438C}"/>
                      </a:ext>
                    </a:extLst>
                  </p:cNvPr>
                  <p:cNvSpPr/>
                  <p:nvPr/>
                </p:nvSpPr>
                <p:spPr>
                  <a:xfrm>
                    <a:off x="6287269" y="718957"/>
                    <a:ext cx="556188" cy="673345"/>
                  </a:xfrm>
                  <a:custGeom>
                    <a:avLst/>
                    <a:gdLst>
                      <a:gd name="connsiteX0" fmla="*/ 547500 w 556188"/>
                      <a:gd name="connsiteY0" fmla="*/ 70348 h 673345"/>
                      <a:gd name="connsiteX1" fmla="*/ 322147 w 556188"/>
                      <a:gd name="connsiteY1" fmla="*/ 373915 h 673345"/>
                      <a:gd name="connsiteX2" fmla="*/ 322147 w 556188"/>
                      <a:gd name="connsiteY2" fmla="*/ 629278 h 673345"/>
                      <a:gd name="connsiteX3" fmla="*/ 278080 w 556188"/>
                      <a:gd name="connsiteY3" fmla="*/ 673346 h 673345"/>
                      <a:gd name="connsiteX4" fmla="*/ 234013 w 556188"/>
                      <a:gd name="connsiteY4" fmla="*/ 629278 h 673345"/>
                      <a:gd name="connsiteX5" fmla="*/ 234013 w 556188"/>
                      <a:gd name="connsiteY5" fmla="*/ 373915 h 673345"/>
                      <a:gd name="connsiteX6" fmla="*/ 8660 w 556188"/>
                      <a:gd name="connsiteY6" fmla="*/ 70348 h 673345"/>
                      <a:gd name="connsiteX7" fmla="*/ 17699 w 556188"/>
                      <a:gd name="connsiteY7" fmla="*/ 8699 h 673345"/>
                      <a:gd name="connsiteX8" fmla="*/ 79348 w 556188"/>
                      <a:gd name="connsiteY8" fmla="*/ 17739 h 673345"/>
                      <a:gd name="connsiteX9" fmla="*/ 277990 w 556188"/>
                      <a:gd name="connsiteY9" fmla="*/ 285396 h 673345"/>
                      <a:gd name="connsiteX10" fmla="*/ 476722 w 556188"/>
                      <a:gd name="connsiteY10" fmla="*/ 17806 h 673345"/>
                      <a:gd name="connsiteX11" fmla="*/ 538382 w 556188"/>
                      <a:gd name="connsiteY11" fmla="*/ 8688 h 673345"/>
                      <a:gd name="connsiteX12" fmla="*/ 547500 w 556188"/>
                      <a:gd name="connsiteY12" fmla="*/ 70348 h 673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6188" h="673345">
                        <a:moveTo>
                          <a:pt x="547500" y="70348"/>
                        </a:moveTo>
                        <a:lnTo>
                          <a:pt x="322147" y="373915"/>
                        </a:lnTo>
                        <a:lnTo>
                          <a:pt x="322147" y="629278"/>
                        </a:lnTo>
                        <a:cubicBezTo>
                          <a:pt x="322147" y="653617"/>
                          <a:pt x="302419" y="673346"/>
                          <a:pt x="278080" y="673346"/>
                        </a:cubicBezTo>
                        <a:cubicBezTo>
                          <a:pt x="253741" y="673346"/>
                          <a:pt x="234013" y="653617"/>
                          <a:pt x="234013" y="629278"/>
                        </a:cubicBezTo>
                        <a:lnTo>
                          <a:pt x="234013" y="373915"/>
                        </a:lnTo>
                        <a:lnTo>
                          <a:pt x="8660" y="70348"/>
                        </a:lnTo>
                        <a:cubicBezTo>
                          <a:pt x="-5785" y="50807"/>
                          <a:pt x="-1747" y="23271"/>
                          <a:pt x="17699" y="8699"/>
                        </a:cubicBezTo>
                        <a:cubicBezTo>
                          <a:pt x="37240" y="-5745"/>
                          <a:pt x="64777" y="-1708"/>
                          <a:pt x="79348" y="17739"/>
                        </a:cubicBezTo>
                        <a:lnTo>
                          <a:pt x="277990" y="285396"/>
                        </a:lnTo>
                        <a:lnTo>
                          <a:pt x="476722" y="17806"/>
                        </a:lnTo>
                        <a:cubicBezTo>
                          <a:pt x="491230" y="-1739"/>
                          <a:pt x="518836" y="-5821"/>
                          <a:pt x="538382" y="8688"/>
                        </a:cubicBezTo>
                        <a:cubicBezTo>
                          <a:pt x="557927" y="23197"/>
                          <a:pt x="562009" y="50803"/>
                          <a:pt x="547500" y="70348"/>
                        </a:cubicBezTo>
                        <a:close/>
                      </a:path>
                    </a:pathLst>
                  </a:custGeom>
                  <a:grpFill/>
                  <a:ln w="19050" cap="flat">
                    <a:noFill/>
                    <a:prstDash val="solid"/>
                    <a:miter/>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panose="020F0502020204030204"/>
                      <a:ea typeface="Verdana"/>
                      <a:cs typeface="Arial"/>
                    </a:endParaRPr>
                  </a:p>
                </p:txBody>
              </p:sp>
              <p:sp>
                <p:nvSpPr>
                  <p:cNvPr id="75" name="Freeform 691">
                    <a:extLst>
                      <a:ext uri="{FF2B5EF4-FFF2-40B4-BE49-F238E27FC236}">
                        <a16:creationId xmlns:a16="http://schemas.microsoft.com/office/drawing/2014/main" id="{D3DE0C72-DD28-3CBB-11AB-20267098EFB4}"/>
                      </a:ext>
                    </a:extLst>
                  </p:cNvPr>
                  <p:cNvSpPr/>
                  <p:nvPr/>
                </p:nvSpPr>
                <p:spPr>
                  <a:xfrm>
                    <a:off x="6712331" y="755927"/>
                    <a:ext cx="96767" cy="150303"/>
                  </a:xfrm>
                  <a:custGeom>
                    <a:avLst/>
                    <a:gdLst>
                      <a:gd name="connsiteX0" fmla="*/ 0 w 96767"/>
                      <a:gd name="connsiteY0" fmla="*/ 150303 h 150303"/>
                      <a:gd name="connsiteX1" fmla="*/ 70960 w 96767"/>
                      <a:gd name="connsiteY1" fmla="*/ 66010 h 150303"/>
                      <a:gd name="connsiteX2" fmla="*/ 96767 w 96767"/>
                      <a:gd name="connsiteY2" fmla="*/ 0 h 150303"/>
                      <a:gd name="connsiteX3" fmla="*/ 47276 w 96767"/>
                      <a:gd name="connsiteY3" fmla="*/ 73536 h 150303"/>
                      <a:gd name="connsiteX4" fmla="*/ 23277 w 96767"/>
                      <a:gd name="connsiteY4" fmla="*/ 111682 h 150303"/>
                      <a:gd name="connsiteX5" fmla="*/ 0 w 96767"/>
                      <a:gd name="connsiteY5" fmla="*/ 150303 h 150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767" h="150303">
                        <a:moveTo>
                          <a:pt x="0" y="150303"/>
                        </a:moveTo>
                        <a:cubicBezTo>
                          <a:pt x="27276" y="125445"/>
                          <a:pt x="55163" y="99434"/>
                          <a:pt x="70960" y="66010"/>
                        </a:cubicBezTo>
                        <a:cubicBezTo>
                          <a:pt x="80587" y="45672"/>
                          <a:pt x="91095" y="21695"/>
                          <a:pt x="96767" y="0"/>
                        </a:cubicBezTo>
                        <a:cubicBezTo>
                          <a:pt x="78688" y="23051"/>
                          <a:pt x="63095" y="48971"/>
                          <a:pt x="47276" y="73536"/>
                        </a:cubicBezTo>
                        <a:cubicBezTo>
                          <a:pt x="39170" y="86191"/>
                          <a:pt x="31170" y="98906"/>
                          <a:pt x="23277" y="111682"/>
                        </a:cubicBezTo>
                        <a:cubicBezTo>
                          <a:pt x="16474" y="122733"/>
                          <a:pt x="9446" y="141625"/>
                          <a:pt x="0" y="150303"/>
                        </a:cubicBezTo>
                        <a:close/>
                      </a:path>
                    </a:pathLst>
                  </a:custGeom>
                  <a:grpFill/>
                  <a:ln w="2228" cap="flat">
                    <a:noFill/>
                    <a:prstDash val="solid"/>
                    <a:miter/>
                  </a:ln>
                </p:spPr>
                <p:txBody>
                  <a:bodyPr rtlCol="0" anchor="ctr"/>
                  <a:lstStyle/>
                  <a:p>
                    <a:pPr marL="0" marR="0" lvl="0" indent="0" algn="l" defTabSz="914378"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panose="020F0502020204030204"/>
                      <a:ea typeface="Verdana"/>
                      <a:cs typeface="Arial"/>
                    </a:endParaRPr>
                  </a:p>
                </p:txBody>
              </p:sp>
            </p:grpSp>
          </p:grpSp>
          <p:pic>
            <p:nvPicPr>
              <p:cNvPr id="69" name="Graphic 21" descr="Smoking with solid fill">
                <a:extLst>
                  <a:ext uri="{FF2B5EF4-FFF2-40B4-BE49-F238E27FC236}">
                    <a16:creationId xmlns:a16="http://schemas.microsoft.com/office/drawing/2014/main" id="{4444CCB3-43BD-3601-ACCE-A9F90132EE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239348" y="2295651"/>
                <a:ext cx="370280" cy="370280"/>
              </a:xfrm>
              <a:prstGeom prst="rect">
                <a:avLst/>
              </a:prstGeom>
            </p:spPr>
          </p:pic>
          <p:pic>
            <p:nvPicPr>
              <p:cNvPr id="70" name="Graphic 22" descr="Burger and drink outline">
                <a:extLst>
                  <a:ext uri="{FF2B5EF4-FFF2-40B4-BE49-F238E27FC236}">
                    <a16:creationId xmlns:a16="http://schemas.microsoft.com/office/drawing/2014/main" id="{D1112498-A865-4595-B5B0-9B364045345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659440" y="2193721"/>
                <a:ext cx="421706" cy="421706"/>
              </a:xfrm>
              <a:prstGeom prst="rect">
                <a:avLst/>
              </a:prstGeom>
            </p:spPr>
          </p:pic>
        </p:grpSp>
        <p:sp>
          <p:nvSpPr>
            <p:cNvPr id="57" name="TextBox 57">
              <a:extLst>
                <a:ext uri="{FF2B5EF4-FFF2-40B4-BE49-F238E27FC236}">
                  <a16:creationId xmlns:a16="http://schemas.microsoft.com/office/drawing/2014/main" id="{FCE4BEAB-47D0-809A-0107-31D1E4C3022E}"/>
                </a:ext>
              </a:extLst>
            </p:cNvPr>
            <p:cNvSpPr txBox="1"/>
            <p:nvPr/>
          </p:nvSpPr>
          <p:spPr>
            <a:xfrm>
              <a:off x="215016" y="3408987"/>
              <a:ext cx="3241211" cy="600164"/>
            </a:xfrm>
            <a:prstGeom prst="rect">
              <a:avLst/>
            </a:prstGeom>
            <a:noFill/>
          </p:spPr>
          <p:txBody>
            <a:bodyPr wrap="square">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100" b="0" i="1" u="none" strike="noStrike" kern="1200" cap="none" spc="0" normalizeH="0" baseline="0" noProof="0">
                  <a:ln>
                    <a:noFill/>
                  </a:ln>
                  <a:solidFill>
                    <a:srgbClr val="7A00E6"/>
                  </a:solidFill>
                  <a:effectLst/>
                  <a:uLnTx/>
                  <a:uFillTx/>
                  <a:latin typeface="Georgia"/>
                  <a:ea typeface="Georgia"/>
                  <a:cs typeface="Georgia"/>
                </a:rPr>
                <a:t>T1D-Beginn im Erwachsenenalter durch Zusammenspiel von Immundysregulation, Genetik und Umweltfaktoren verursacht</a:t>
              </a:r>
              <a:r>
                <a:rPr kumimoji="0" lang="de" sz="1100" b="0" i="1" u="none" strike="noStrike" kern="1200" cap="none" spc="0" normalizeH="0" baseline="30000" noProof="0">
                  <a:ln>
                    <a:noFill/>
                  </a:ln>
                  <a:solidFill>
                    <a:srgbClr val="7A00E6"/>
                  </a:solidFill>
                  <a:effectLst/>
                  <a:uLnTx/>
                  <a:uFillTx/>
                  <a:latin typeface="Georgia"/>
                  <a:ea typeface="Georgia"/>
                  <a:cs typeface="Georgia"/>
                </a:rPr>
                <a:t>4,5</a:t>
              </a:r>
            </a:p>
          </p:txBody>
        </p:sp>
        <p:cxnSp>
          <p:nvCxnSpPr>
            <p:cNvPr id="58" name="Straight Connector 60">
              <a:extLst>
                <a:ext uri="{FF2B5EF4-FFF2-40B4-BE49-F238E27FC236}">
                  <a16:creationId xmlns:a16="http://schemas.microsoft.com/office/drawing/2014/main" id="{FD375A0D-5E74-B581-8EF2-645A82C4D8FC}"/>
                </a:ext>
              </a:extLst>
            </p:cNvPr>
            <p:cNvCxnSpPr>
              <a:stCxn id="65" idx="5"/>
            </p:cNvCxnSpPr>
            <p:nvPr/>
          </p:nvCxnSpPr>
          <p:spPr>
            <a:xfrm flipH="1">
              <a:off x="1833888" y="2465140"/>
              <a:ext cx="680" cy="925770"/>
            </a:xfrm>
            <a:prstGeom prst="line">
              <a:avLst/>
            </a:prstGeom>
            <a:ln w="1587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9" name="Graphic 62" descr="Covid-19 outline">
              <a:extLst>
                <a:ext uri="{FF2B5EF4-FFF2-40B4-BE49-F238E27FC236}">
                  <a16:creationId xmlns:a16="http://schemas.microsoft.com/office/drawing/2014/main" id="{B5642472-37D9-6687-DC06-85268CC0F93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546070" y="1980241"/>
              <a:ext cx="333980" cy="333980"/>
            </a:xfrm>
            <a:prstGeom prst="rect">
              <a:avLst/>
            </a:prstGeom>
          </p:spPr>
        </p:pic>
      </p:grpSp>
      <p:sp>
        <p:nvSpPr>
          <p:cNvPr id="98" name="TextBox 53">
            <a:extLst>
              <a:ext uri="{FF2B5EF4-FFF2-40B4-BE49-F238E27FC236}">
                <a16:creationId xmlns:a16="http://schemas.microsoft.com/office/drawing/2014/main" id="{FF4988F5-2D50-DFEC-241A-ED6DA85CB0A2}"/>
              </a:ext>
            </a:extLst>
          </p:cNvPr>
          <p:cNvSpPr txBox="1"/>
          <p:nvPr/>
        </p:nvSpPr>
        <p:spPr>
          <a:xfrm>
            <a:off x="336309" y="4178877"/>
            <a:ext cx="2557499" cy="184666"/>
          </a:xfrm>
          <a:prstGeom prst="rect">
            <a:avLst/>
          </a:prstGeom>
          <a:noFill/>
        </p:spPr>
        <p:txBody>
          <a:bodyPr wrap="square">
            <a:spAutoFit/>
          </a:bodyPr>
          <a:lstStyle/>
          <a:p>
            <a:pPr marL="137156" marR="0" lvl="0" indent="-137156" algn="l" defTabSz="685783" rtl="0" eaLnBrk="1" fontAlgn="auto" latinLnBrk="0" hangingPunct="1">
              <a:lnSpc>
                <a:spcPct val="100000"/>
              </a:lnSpc>
              <a:spcBef>
                <a:spcPts val="0"/>
              </a:spcBef>
              <a:spcAft>
                <a:spcPts val="450"/>
              </a:spcAft>
              <a:buClrTx/>
              <a:buSzTx/>
              <a:buFontTx/>
              <a:buNone/>
              <a:tabLst/>
              <a:defRPr/>
            </a:pPr>
            <a:r>
              <a:rPr kumimoji="0" lang="de" sz="600" b="0" u="none" strike="noStrike" kern="1200" cap="none" spc="0" normalizeH="0" baseline="0" noProof="0" dirty="0">
                <a:ln>
                  <a:noFill/>
                </a:ln>
                <a:solidFill>
                  <a:srgbClr val="404040"/>
                </a:solidFill>
                <a:effectLst/>
                <a:uLnTx/>
                <a:uFillTx/>
                <a:latin typeface="Verdana"/>
                <a:ea typeface="Verdana"/>
                <a:cs typeface="Verdana"/>
              </a:rPr>
              <a:t>Abbildung modifiziert nach Carlsson 2022</a:t>
            </a:r>
            <a:r>
              <a:rPr kumimoji="0" lang="de" sz="600" b="0" u="none" strike="noStrike" kern="1200" cap="none" spc="0" normalizeH="0" baseline="30000" noProof="0" dirty="0">
                <a:ln>
                  <a:noFill/>
                </a:ln>
                <a:solidFill>
                  <a:srgbClr val="404040"/>
                </a:solidFill>
                <a:effectLst/>
                <a:uLnTx/>
                <a:uFillTx/>
                <a:latin typeface="Verdana"/>
                <a:ea typeface="Verdana"/>
                <a:cs typeface="Verdana"/>
              </a:rPr>
              <a:t>4</a:t>
            </a:r>
            <a:r>
              <a:rPr kumimoji="0" lang="de" sz="600" b="0" u="none" strike="noStrike" kern="1200" cap="none" spc="0" normalizeH="0" baseline="0" noProof="0" dirty="0">
                <a:ln>
                  <a:noFill/>
                </a:ln>
                <a:solidFill>
                  <a:srgbClr val="404040"/>
                </a:solidFill>
                <a:effectLst/>
                <a:uLnTx/>
                <a:uFillTx/>
                <a:latin typeface="Verdana"/>
                <a:ea typeface="Verdana"/>
                <a:cs typeface="Verdana"/>
              </a:rPr>
              <a:t> </a:t>
            </a:r>
            <a:endParaRPr kumimoji="0" lang="en-US" sz="600" b="0" u="none" strike="noStrike" kern="1200" cap="none" spc="0" normalizeH="0" baseline="30000" noProof="0" dirty="0">
              <a:ln>
                <a:noFill/>
              </a:ln>
              <a:solidFill>
                <a:srgbClr val="404040"/>
              </a:solidFill>
              <a:effectLst/>
              <a:uLnTx/>
              <a:uFillTx/>
              <a:latin typeface="Verdana"/>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41048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FAE54-8A5B-F82E-7309-8FCE2BFF0C17}"/>
            </a:ext>
          </a:extLst>
        </p:cNvPr>
        <p:cNvGrpSpPr/>
        <p:nvPr/>
      </p:nvGrpSpPr>
      <p:grpSpPr>
        <a:xfrm>
          <a:off x="0" y="0"/>
          <a:ext cx="0" cy="0"/>
          <a:chOff x="0" y="0"/>
          <a:chExt cx="0" cy="0"/>
        </a:xfrm>
      </p:grpSpPr>
      <p:sp>
        <p:nvSpPr>
          <p:cNvPr id="13" name="Text Placeholder 4">
            <a:extLst>
              <a:ext uri="{FF2B5EF4-FFF2-40B4-BE49-F238E27FC236}">
                <a16:creationId xmlns:a16="http://schemas.microsoft.com/office/drawing/2014/main" id="{984652E0-CA53-922D-3190-090D85E59BA9}"/>
              </a:ext>
            </a:extLst>
          </p:cNvPr>
          <p:cNvSpPr txBox="1">
            <a:spLocks/>
          </p:cNvSpPr>
          <p:nvPr/>
        </p:nvSpPr>
        <p:spPr>
          <a:xfrm>
            <a:off x="331663" y="87702"/>
            <a:ext cx="8476488" cy="463296"/>
          </a:xfrm>
          <a:prstGeom prst="rect">
            <a:avLst/>
          </a:prstGeom>
        </p:spPr>
        <p:txBody>
          <a:bodyPr/>
          <a:lstStyle>
            <a:lvl1pPr marL="0" indent="0" algn="l" defTabSz="685800" rtl="0" eaLnBrk="1" latinLnBrk="0" hangingPunct="1">
              <a:lnSpc>
                <a:spcPct val="125000"/>
              </a:lnSpc>
              <a:spcBef>
                <a:spcPts val="0"/>
              </a:spcBef>
              <a:buFont typeface="Arial" panose="020B0604020202020204" pitchFamily="34" charset="0"/>
              <a:buNone/>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FontTx/>
              <a:buBlip>
                <a:blip r:embed="rId2"/>
              </a:buBlip>
              <a:defRPr sz="10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0" indent="0" algn="l" defTabSz="685800" rtl="0" eaLnBrk="1" latinLnBrk="0" hangingPunct="1">
              <a:lnSpc>
                <a:spcPct val="125000"/>
              </a:lnSpc>
              <a:spcBef>
                <a:spcPts val="0"/>
              </a:spcBef>
              <a:buFont typeface="Arial" panose="020B0604020202020204" pitchFamily="34" charset="0"/>
              <a:buNone/>
              <a:defRPr sz="1000" b="1" i="0" kern="1200">
                <a:solidFill>
                  <a:schemeClr val="accent1"/>
                </a:solidFill>
                <a:latin typeface="+mj-lt"/>
                <a:ea typeface="Verdana" panose="020B0604030504040204" pitchFamily="34" charset="0"/>
                <a:cs typeface="Georgia" panose="02040502050405020303" pitchFamily="18"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 sz="2000" b="1" dirty="0">
                <a:solidFill>
                  <a:srgbClr val="7030A0"/>
                </a:solidFill>
              </a:rPr>
              <a:t>Zusammenfassung Manifestation des Typ-1-Diabetes</a:t>
            </a:r>
            <a:endParaRPr lang="en-US" sz="2000" b="1" baseline="30000" dirty="0">
              <a:solidFill>
                <a:srgbClr val="7030A0"/>
              </a:solidFill>
            </a:endParaRPr>
          </a:p>
        </p:txBody>
      </p:sp>
      <p:sp>
        <p:nvSpPr>
          <p:cNvPr id="12" name="Textplatzhalter 4">
            <a:extLst>
              <a:ext uri="{FF2B5EF4-FFF2-40B4-BE49-F238E27FC236}">
                <a16:creationId xmlns:a16="http://schemas.microsoft.com/office/drawing/2014/main" id="{A52F4D43-910E-7A4F-358B-752BACFD7D44}"/>
              </a:ext>
            </a:extLst>
          </p:cNvPr>
          <p:cNvSpPr txBox="1">
            <a:spLocks/>
          </p:cNvSpPr>
          <p:nvPr/>
        </p:nvSpPr>
        <p:spPr>
          <a:xfrm>
            <a:off x="417463" y="640979"/>
            <a:ext cx="8283499" cy="3764866"/>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spcAft>
                <a:spcPts val="900"/>
              </a:spcAft>
              <a:buClr>
                <a:schemeClr val="accent2"/>
              </a:buClr>
              <a:buSzPct val="120000"/>
              <a:buFont typeface="Arial" panose="020B0604020202020204" pitchFamily="34" charset="0"/>
              <a:buChar char="•"/>
            </a:pPr>
            <a:r>
              <a:rPr lang="de-DE" sz="1400" dirty="0">
                <a:solidFill>
                  <a:srgbClr val="404040"/>
                </a:solidFill>
              </a:rPr>
              <a:t>Die </a:t>
            </a:r>
            <a:r>
              <a:rPr lang="de-DE" sz="1400" b="1" dirty="0">
                <a:solidFill>
                  <a:srgbClr val="404040"/>
                </a:solidFill>
              </a:rPr>
              <a:t>Progression</a:t>
            </a:r>
            <a:r>
              <a:rPr lang="de-DE" sz="1400" dirty="0">
                <a:solidFill>
                  <a:srgbClr val="404040"/>
                </a:solidFill>
              </a:rPr>
              <a:t> von asymptomatischen Stadien </a:t>
            </a:r>
            <a:r>
              <a:rPr lang="de-DE" sz="1400" b="1" dirty="0">
                <a:solidFill>
                  <a:srgbClr val="404040"/>
                </a:solidFill>
              </a:rPr>
              <a:t>zur klinischen T1D-Manifestation </a:t>
            </a:r>
            <a:r>
              <a:rPr lang="de-DE" sz="1400" dirty="0">
                <a:solidFill>
                  <a:srgbClr val="404040"/>
                </a:solidFill>
              </a:rPr>
              <a:t>verläuft bei </a:t>
            </a:r>
            <a:r>
              <a:rPr lang="de-DE" sz="1400" b="1" dirty="0">
                <a:solidFill>
                  <a:srgbClr val="404040"/>
                </a:solidFill>
              </a:rPr>
              <a:t>Erwachsenen meistens langsamer </a:t>
            </a:r>
            <a:r>
              <a:rPr lang="de-DE" sz="1400" dirty="0">
                <a:solidFill>
                  <a:srgbClr val="404040"/>
                </a:solidFill>
              </a:rPr>
              <a:t>als bei Kindern</a:t>
            </a:r>
            <a:r>
              <a:rPr lang="de-DE" sz="1400" baseline="30000" dirty="0">
                <a:solidFill>
                  <a:srgbClr val="404040"/>
                </a:solidFill>
              </a:rPr>
              <a:t>1</a:t>
            </a:r>
            <a:r>
              <a:rPr lang="de-DE" sz="1400" dirty="0">
                <a:solidFill>
                  <a:srgbClr val="404040"/>
                </a:solidFill>
              </a:rPr>
              <a:t>, allerdings ist die </a:t>
            </a:r>
            <a:r>
              <a:rPr lang="de-DE" sz="1400" b="1" dirty="0">
                <a:solidFill>
                  <a:srgbClr val="404040"/>
                </a:solidFill>
              </a:rPr>
              <a:t>Progression von T1D Stadium 2 zu Stadium 3 vergleichbar bei Kindern und Erwachsenen</a:t>
            </a:r>
            <a:r>
              <a:rPr lang="de-DE" sz="1400" baseline="30000" dirty="0">
                <a:solidFill>
                  <a:srgbClr val="404040"/>
                </a:solidFill>
              </a:rPr>
              <a:t>2</a:t>
            </a:r>
          </a:p>
          <a:p>
            <a:pPr marL="171456" indent="-171450">
              <a:spcAft>
                <a:spcPts val="900"/>
              </a:spcAft>
              <a:buClr>
                <a:schemeClr val="accent2"/>
              </a:buClr>
              <a:buSzPct val="120000"/>
              <a:buFont typeface="Arial" panose="020B0604020202020204" pitchFamily="34" charset="0"/>
              <a:buChar char="•"/>
            </a:pPr>
            <a:r>
              <a:rPr lang="de" sz="1400" dirty="0">
                <a:solidFill>
                  <a:srgbClr val="404040"/>
                </a:solidFill>
                <a:latin typeface="Verdana"/>
              </a:rPr>
              <a:t>Das </a:t>
            </a:r>
            <a:r>
              <a:rPr lang="de" sz="1400" b="1" dirty="0">
                <a:solidFill>
                  <a:srgbClr val="404040"/>
                </a:solidFill>
                <a:latin typeface="Verdana"/>
              </a:rPr>
              <a:t>klinische Erscheinungsbild </a:t>
            </a:r>
            <a:r>
              <a:rPr lang="de" sz="1400" dirty="0">
                <a:solidFill>
                  <a:srgbClr val="404040"/>
                </a:solidFill>
                <a:latin typeface="Verdana"/>
              </a:rPr>
              <a:t>bei T1D-Manifestation im </a:t>
            </a:r>
            <a:r>
              <a:rPr lang="de" sz="1400" b="1" dirty="0">
                <a:solidFill>
                  <a:srgbClr val="404040"/>
                </a:solidFill>
                <a:latin typeface="Verdana"/>
              </a:rPr>
              <a:t>Erwachsenenalter</a:t>
            </a:r>
            <a:r>
              <a:rPr lang="de" sz="1400" dirty="0">
                <a:solidFill>
                  <a:srgbClr val="404040"/>
                </a:solidFill>
                <a:latin typeface="Verdana"/>
              </a:rPr>
              <a:t> ist </a:t>
            </a:r>
            <a:r>
              <a:rPr lang="de" sz="1400" b="1" dirty="0">
                <a:solidFill>
                  <a:srgbClr val="404040"/>
                </a:solidFill>
                <a:latin typeface="Verdana"/>
              </a:rPr>
              <a:t>variabler </a:t>
            </a:r>
            <a:r>
              <a:rPr lang="de" sz="1400" dirty="0">
                <a:solidFill>
                  <a:srgbClr val="404040"/>
                </a:solidFill>
                <a:latin typeface="Verdana"/>
              </a:rPr>
              <a:t>als bei Manifestation im Kindesalter</a:t>
            </a:r>
            <a:r>
              <a:rPr lang="de" sz="1400" baseline="30000" dirty="0">
                <a:solidFill>
                  <a:srgbClr val="404040"/>
                </a:solidFill>
                <a:latin typeface="Verdana"/>
              </a:rPr>
              <a:t>3,4</a:t>
            </a:r>
            <a:r>
              <a:rPr lang="de" sz="1400" dirty="0">
                <a:solidFill>
                  <a:srgbClr val="404040"/>
                </a:solidFill>
                <a:latin typeface="Verdana"/>
              </a:rPr>
              <a:t>, daher kann es schwieriger sein, </a:t>
            </a:r>
            <a:r>
              <a:rPr lang="de" sz="1400" b="1" dirty="0">
                <a:solidFill>
                  <a:srgbClr val="404040"/>
                </a:solidFill>
                <a:latin typeface="Verdana"/>
              </a:rPr>
              <a:t>T1D im Erwachsenenalter eindeutig zu diagnostizieren</a:t>
            </a:r>
            <a:r>
              <a:rPr lang="de" sz="1400" baseline="30000" dirty="0">
                <a:solidFill>
                  <a:srgbClr val="404040"/>
                </a:solidFill>
                <a:latin typeface="Verdana"/>
              </a:rPr>
              <a:t>5</a:t>
            </a:r>
            <a:r>
              <a:rPr lang="da-DK" sz="800" dirty="0">
                <a:solidFill>
                  <a:srgbClr val="404040"/>
                </a:solidFill>
                <a:latin typeface="Verdana"/>
                <a:ea typeface="Arial"/>
                <a:cs typeface="Arial"/>
              </a:rPr>
              <a:t> </a:t>
            </a:r>
          </a:p>
          <a:p>
            <a:pPr marL="171456" indent="-171450">
              <a:spcAft>
                <a:spcPts val="900"/>
              </a:spcAft>
              <a:buClr>
                <a:schemeClr val="accent2"/>
              </a:buClr>
              <a:buSzPct val="120000"/>
              <a:buFont typeface="Arial" panose="020B0604020202020204" pitchFamily="34" charset="0"/>
              <a:buChar char="•"/>
            </a:pPr>
            <a:r>
              <a:rPr lang="de" sz="1400" dirty="0">
                <a:solidFill>
                  <a:srgbClr val="404040"/>
                </a:solidFill>
                <a:latin typeface="Verdana"/>
              </a:rPr>
              <a:t>Bei </a:t>
            </a:r>
            <a:r>
              <a:rPr lang="de" sz="1400" b="1" dirty="0">
                <a:solidFill>
                  <a:srgbClr val="404040"/>
                </a:solidFill>
                <a:latin typeface="Verdana"/>
              </a:rPr>
              <a:t>Erwachsenen</a:t>
            </a:r>
            <a:r>
              <a:rPr lang="de" sz="1400" dirty="0">
                <a:solidFill>
                  <a:srgbClr val="404040"/>
                </a:solidFill>
                <a:latin typeface="Verdana"/>
              </a:rPr>
              <a:t> kann auch das </a:t>
            </a:r>
            <a:r>
              <a:rPr lang="de" sz="1400" b="1" dirty="0">
                <a:solidFill>
                  <a:srgbClr val="404040"/>
                </a:solidFill>
                <a:latin typeface="Verdana"/>
              </a:rPr>
              <a:t>Rauchen</a:t>
            </a:r>
            <a:r>
              <a:rPr lang="de" sz="1400" dirty="0">
                <a:solidFill>
                  <a:srgbClr val="404040"/>
                </a:solidFill>
                <a:latin typeface="Verdana"/>
              </a:rPr>
              <a:t> eine Rolle spielen</a:t>
            </a:r>
            <a:r>
              <a:rPr lang="de-DE" sz="1400" baseline="30000" dirty="0">
                <a:solidFill>
                  <a:srgbClr val="404040"/>
                </a:solidFill>
                <a:latin typeface="Verdana"/>
              </a:rPr>
              <a:t>6</a:t>
            </a:r>
            <a:endParaRPr lang="de-DE" sz="1400" dirty="0">
              <a:solidFill>
                <a:srgbClr val="404040"/>
              </a:solidFill>
            </a:endParaRPr>
          </a:p>
          <a:p>
            <a:pPr marL="171450" indent="-171450">
              <a:spcAft>
                <a:spcPts val="900"/>
              </a:spcAft>
              <a:buClr>
                <a:schemeClr val="accent2"/>
              </a:buClr>
              <a:buSzPct val="120000"/>
              <a:buFont typeface="Arial" panose="020B0604020202020204" pitchFamily="34" charset="0"/>
              <a:buChar char="•"/>
            </a:pPr>
            <a:r>
              <a:rPr lang="de-DE" sz="1400" b="1" dirty="0">
                <a:solidFill>
                  <a:srgbClr val="404040"/>
                </a:solidFill>
              </a:rPr>
              <a:t>Kinder</a:t>
            </a:r>
            <a:r>
              <a:rPr lang="de-DE" sz="1400" dirty="0">
                <a:solidFill>
                  <a:srgbClr val="404040"/>
                </a:solidFill>
              </a:rPr>
              <a:t> weisen meist </a:t>
            </a:r>
            <a:r>
              <a:rPr lang="de-DE" sz="1400" b="1" dirty="0">
                <a:solidFill>
                  <a:srgbClr val="404040"/>
                </a:solidFill>
              </a:rPr>
              <a:t>multiple </a:t>
            </a:r>
            <a:r>
              <a:rPr lang="de-DE" sz="1400" b="1" dirty="0" err="1">
                <a:solidFill>
                  <a:srgbClr val="404040"/>
                </a:solidFill>
              </a:rPr>
              <a:t>IAk</a:t>
            </a:r>
            <a:r>
              <a:rPr lang="de-DE" sz="1400" b="1" dirty="0">
                <a:solidFill>
                  <a:srgbClr val="404040"/>
                </a:solidFill>
              </a:rPr>
              <a:t> </a:t>
            </a:r>
            <a:r>
              <a:rPr lang="de-DE" sz="1400" dirty="0">
                <a:solidFill>
                  <a:srgbClr val="404040"/>
                </a:solidFill>
              </a:rPr>
              <a:t>auf, </a:t>
            </a:r>
            <a:r>
              <a:rPr lang="de-DE" sz="1400" b="1" dirty="0">
                <a:solidFill>
                  <a:srgbClr val="404040"/>
                </a:solidFill>
              </a:rPr>
              <a:t>Erwachsene </a:t>
            </a:r>
            <a:r>
              <a:rPr lang="de-DE" sz="1400" dirty="0">
                <a:solidFill>
                  <a:srgbClr val="404040"/>
                </a:solidFill>
              </a:rPr>
              <a:t>meist </a:t>
            </a:r>
            <a:r>
              <a:rPr lang="de-DE" sz="1400" b="1" dirty="0">
                <a:solidFill>
                  <a:srgbClr val="404040"/>
                </a:solidFill>
              </a:rPr>
              <a:t>singuläre IAk</a:t>
            </a:r>
            <a:r>
              <a:rPr lang="de-DE" sz="1400" baseline="30000" dirty="0">
                <a:solidFill>
                  <a:srgbClr val="404040"/>
                </a:solidFill>
              </a:rPr>
              <a:t>7</a:t>
            </a:r>
          </a:p>
          <a:p>
            <a:pPr marL="171450" indent="-171450">
              <a:spcAft>
                <a:spcPts val="900"/>
              </a:spcAft>
              <a:buClr>
                <a:schemeClr val="accent2"/>
              </a:buClr>
              <a:buSzPct val="120000"/>
              <a:buFont typeface="Arial" panose="020B0604020202020204" pitchFamily="34" charset="0"/>
              <a:buChar char="•"/>
            </a:pPr>
            <a:r>
              <a:rPr lang="de-DE" sz="1400" dirty="0">
                <a:solidFill>
                  <a:srgbClr val="404040"/>
                </a:solidFill>
              </a:rPr>
              <a:t>Bei </a:t>
            </a:r>
            <a:r>
              <a:rPr lang="de-DE" sz="1400" b="1" dirty="0">
                <a:solidFill>
                  <a:srgbClr val="404040"/>
                </a:solidFill>
              </a:rPr>
              <a:t>Erwachsenen</a:t>
            </a:r>
            <a:r>
              <a:rPr lang="de-DE" sz="1400" dirty="0">
                <a:solidFill>
                  <a:srgbClr val="404040"/>
                </a:solidFill>
              </a:rPr>
              <a:t> ist </a:t>
            </a:r>
            <a:r>
              <a:rPr lang="de-DE" sz="1400" b="1" dirty="0">
                <a:solidFill>
                  <a:srgbClr val="404040"/>
                </a:solidFill>
              </a:rPr>
              <a:t>mehr Betazellrestfunktion </a:t>
            </a:r>
            <a:r>
              <a:rPr lang="de-DE" sz="1400" dirty="0">
                <a:solidFill>
                  <a:srgbClr val="404040"/>
                </a:solidFill>
              </a:rPr>
              <a:t>(gemessen am C-Peptid) vorhanden als bei Kindern, </a:t>
            </a:r>
            <a:r>
              <a:rPr lang="de-DE" sz="1400" b="1" dirty="0">
                <a:solidFill>
                  <a:srgbClr val="404040"/>
                </a:solidFill>
              </a:rPr>
              <a:t>nimmt</a:t>
            </a:r>
            <a:r>
              <a:rPr lang="de-DE" sz="1400" dirty="0">
                <a:solidFill>
                  <a:srgbClr val="404040"/>
                </a:solidFill>
              </a:rPr>
              <a:t> jedoch bei beiden </a:t>
            </a:r>
            <a:r>
              <a:rPr lang="de-DE" sz="1400" b="1" dirty="0">
                <a:solidFill>
                  <a:srgbClr val="404040"/>
                </a:solidFill>
              </a:rPr>
              <a:t>mit zunehmender Erkrankungsdauer ab</a:t>
            </a:r>
            <a:r>
              <a:rPr lang="de-DE" sz="1400" baseline="30000" dirty="0">
                <a:solidFill>
                  <a:srgbClr val="404040"/>
                </a:solidFill>
              </a:rPr>
              <a:t>8-10</a:t>
            </a:r>
          </a:p>
          <a:p>
            <a:pPr marL="171450" indent="-171450">
              <a:spcAft>
                <a:spcPts val="900"/>
              </a:spcAft>
              <a:buClr>
                <a:schemeClr val="accent2"/>
              </a:buClr>
              <a:buSzPct val="120000"/>
              <a:buFont typeface="Arial" panose="020B0604020202020204" pitchFamily="34" charset="0"/>
              <a:buChar char="•"/>
            </a:pPr>
            <a:r>
              <a:rPr lang="de-DE" sz="1400" b="1" dirty="0">
                <a:solidFill>
                  <a:srgbClr val="404040"/>
                </a:solidFill>
              </a:rPr>
              <a:t>Erkrankungsbeginn im Kindesalter </a:t>
            </a:r>
            <a:r>
              <a:rPr lang="de-DE" sz="1400" dirty="0">
                <a:solidFill>
                  <a:srgbClr val="404040"/>
                </a:solidFill>
              </a:rPr>
              <a:t>bringt ein </a:t>
            </a:r>
            <a:r>
              <a:rPr lang="de-DE" sz="1400" b="1" dirty="0">
                <a:solidFill>
                  <a:srgbClr val="404040"/>
                </a:solidFill>
              </a:rPr>
              <a:t>erhebliches Überrisiko </a:t>
            </a:r>
            <a:r>
              <a:rPr lang="de-DE" sz="1400" dirty="0">
                <a:solidFill>
                  <a:srgbClr val="404040"/>
                </a:solidFill>
              </a:rPr>
              <a:t>für </a:t>
            </a:r>
            <a:r>
              <a:rPr lang="de-DE" sz="1400" b="1" dirty="0">
                <a:solidFill>
                  <a:srgbClr val="404040"/>
                </a:solidFill>
              </a:rPr>
              <a:t>CVD </a:t>
            </a:r>
            <a:r>
              <a:rPr lang="de-DE" sz="1400" dirty="0">
                <a:solidFill>
                  <a:srgbClr val="404040"/>
                </a:solidFill>
              </a:rPr>
              <a:t>und </a:t>
            </a:r>
            <a:r>
              <a:rPr lang="de-DE" sz="1400" b="1" dirty="0">
                <a:solidFill>
                  <a:srgbClr val="404040"/>
                </a:solidFill>
              </a:rPr>
              <a:t>Schlaganfall</a:t>
            </a:r>
            <a:r>
              <a:rPr lang="de-DE" sz="1400" dirty="0">
                <a:solidFill>
                  <a:srgbClr val="404040"/>
                </a:solidFill>
              </a:rPr>
              <a:t> mit sich, </a:t>
            </a:r>
            <a:r>
              <a:rPr lang="de-DE" sz="1400" b="1" dirty="0">
                <a:solidFill>
                  <a:srgbClr val="404040"/>
                </a:solidFill>
              </a:rPr>
              <a:t>insbesondere bei Frauen</a:t>
            </a:r>
            <a:r>
              <a:rPr lang="de-DE" sz="1400" baseline="30000" dirty="0">
                <a:solidFill>
                  <a:srgbClr val="404040"/>
                </a:solidFill>
              </a:rPr>
              <a:t>11</a:t>
            </a:r>
            <a:endParaRPr lang="de-DE" sz="1400" dirty="0">
              <a:solidFill>
                <a:srgbClr val="404040"/>
              </a:solidFill>
            </a:endParaRPr>
          </a:p>
        </p:txBody>
      </p:sp>
      <p:sp>
        <p:nvSpPr>
          <p:cNvPr id="14" name="TextBox 3037">
            <a:extLst>
              <a:ext uri="{FF2B5EF4-FFF2-40B4-BE49-F238E27FC236}">
                <a16:creationId xmlns:a16="http://schemas.microsoft.com/office/drawing/2014/main" id="{64F7E670-AFA0-916C-0963-C7BEAF09C142}"/>
              </a:ext>
            </a:extLst>
          </p:cNvPr>
          <p:cNvSpPr txBox="1"/>
          <p:nvPr/>
        </p:nvSpPr>
        <p:spPr>
          <a:xfrm>
            <a:off x="331663" y="4573461"/>
            <a:ext cx="8369300" cy="553998"/>
          </a:xfrm>
          <a:prstGeom prst="rect">
            <a:avLst/>
          </a:prstGeom>
          <a:noFill/>
        </p:spPr>
        <p:txBody>
          <a:bodyPr wrap="square" rtlCol="0" anchor="b">
            <a:spAutoFit/>
          </a:bodyPr>
          <a:lstStyle/>
          <a:p>
            <a:pPr defTabSz="685766">
              <a:buClr>
                <a:srgbClr val="2F4B95"/>
              </a:buClr>
              <a:defRPr/>
            </a:pPr>
            <a:r>
              <a:rPr lang="de" sz="600" dirty="0">
                <a:solidFill>
                  <a:srgbClr val="404040"/>
                </a:solidFill>
                <a:ea typeface="Arial"/>
                <a:cs typeface="Arial"/>
              </a:rPr>
              <a:t>C-Peptid: Connecting peptide; Verbindungspeptid; CVD: Cardiovascular disease, kardiovaskuläre Erkankung; IAk: Inselautoantikörper; T1D: Typ-1-Diabetes.</a:t>
            </a:r>
          </a:p>
          <a:p>
            <a:pPr defTabSz="685766">
              <a:buClr>
                <a:srgbClr val="2F4B95"/>
              </a:buClr>
              <a:defRPr/>
            </a:pPr>
            <a:r>
              <a:rPr lang="de" sz="600" b="1" dirty="0">
                <a:solidFill>
                  <a:srgbClr val="404040"/>
                </a:solidFill>
                <a:ea typeface="Arial"/>
                <a:cs typeface="Arial"/>
              </a:rPr>
              <a:t>1. </a:t>
            </a:r>
            <a:r>
              <a:rPr lang="de" sz="600" dirty="0">
                <a:solidFill>
                  <a:srgbClr val="404040"/>
                </a:solidFill>
                <a:ea typeface="Arial"/>
                <a:cs typeface="Arial"/>
              </a:rPr>
              <a:t>DDG 2023. S3-Leitlinie Therapie des Typ-1-Diabetes, Version 5, </a:t>
            </a:r>
            <a:r>
              <a:rPr lang="de-DE" sz="600" dirty="0">
                <a:solidFill>
                  <a:srgbClr val="404040"/>
                </a:solidFill>
                <a:ea typeface="Arial"/>
                <a:cs typeface="Arial"/>
              </a:rPr>
              <a:t>AWMF-Registernummer: 057-013. Erhältlich unter: </a:t>
            </a:r>
            <a:r>
              <a:rPr lang="de-DE" sz="600" dirty="0">
                <a:solidFill>
                  <a:srgbClr val="404040"/>
                </a:solidFill>
                <a:ea typeface="Arial"/>
                <a:cs typeface="Arial"/>
                <a:hlinkClick r:id="rId3">
                  <a:extLst>
                    <a:ext uri="{A12FA001-AC4F-418D-AE19-62706E023703}">
                      <ahyp:hlinkClr xmlns:ahyp="http://schemas.microsoft.com/office/drawing/2018/hyperlinkcolor" val="tx"/>
                    </a:ext>
                  </a:extLst>
                </a:hlinkClick>
              </a:rPr>
              <a:t>https://www.ddg.info/behandlung-leitlinien/leitlinien-praxisempfehlungen</a:t>
            </a:r>
            <a:r>
              <a:rPr lang="de-DE" sz="600" dirty="0">
                <a:solidFill>
                  <a:srgbClr val="404040"/>
                </a:solidFill>
                <a:ea typeface="Arial"/>
                <a:cs typeface="Arial"/>
              </a:rPr>
              <a:t>. Zuletzt abgerufen am 12.01.2026. </a:t>
            </a:r>
            <a:r>
              <a:rPr lang="de-DE" sz="600" b="1" dirty="0">
                <a:solidFill>
                  <a:srgbClr val="404040"/>
                </a:solidFill>
                <a:ea typeface="Arial"/>
                <a:cs typeface="Arial"/>
              </a:rPr>
              <a:t>2.</a:t>
            </a:r>
            <a:r>
              <a:rPr lang="de-DE" sz="600" dirty="0">
                <a:solidFill>
                  <a:srgbClr val="404040"/>
                </a:solidFill>
                <a:ea typeface="Arial"/>
                <a:cs typeface="Arial"/>
              </a:rPr>
              <a:t> </a:t>
            </a:r>
            <a:r>
              <a:rPr lang="da-DK" sz="600" dirty="0">
                <a:solidFill>
                  <a:srgbClr val="404040"/>
                </a:solidFill>
                <a:ea typeface="Arial"/>
              </a:rPr>
              <a:t>Templeman EL </a:t>
            </a:r>
            <a:r>
              <a:rPr lang="da-DK" sz="600" i="1" dirty="0">
                <a:solidFill>
                  <a:srgbClr val="404040"/>
                </a:solidFill>
                <a:ea typeface="Arial"/>
              </a:rPr>
              <a:t>et al. Diabetes Care </a:t>
            </a:r>
            <a:r>
              <a:rPr lang="da-DK" sz="600" dirty="0">
                <a:solidFill>
                  <a:srgbClr val="404040"/>
                </a:solidFill>
                <a:ea typeface="Arial"/>
              </a:rPr>
              <a:t>2025; 48: 1571–80. </a:t>
            </a:r>
            <a:r>
              <a:rPr lang="da-DK" sz="600" b="1" dirty="0">
                <a:solidFill>
                  <a:srgbClr val="404040"/>
                </a:solidFill>
                <a:ea typeface="Arial"/>
              </a:rPr>
              <a:t>3.</a:t>
            </a:r>
            <a:r>
              <a:rPr lang="da-DK" sz="600" dirty="0">
                <a:solidFill>
                  <a:srgbClr val="404040"/>
                </a:solidFill>
                <a:ea typeface="Arial"/>
              </a:rPr>
              <a:t> Buzzetti R </a:t>
            </a:r>
            <a:r>
              <a:rPr lang="da-DK" sz="600" i="1" dirty="0">
                <a:solidFill>
                  <a:srgbClr val="404040"/>
                </a:solidFill>
                <a:ea typeface="Arial"/>
              </a:rPr>
              <a:t>et al. Nat Rev Dis Primers </a:t>
            </a:r>
            <a:r>
              <a:rPr lang="da-DK" sz="600" dirty="0">
                <a:solidFill>
                  <a:srgbClr val="404040"/>
                </a:solidFill>
                <a:ea typeface="Arial"/>
              </a:rPr>
              <a:t>2022; 8: 63. </a:t>
            </a:r>
            <a:r>
              <a:rPr lang="da-DK" sz="600" b="1" dirty="0">
                <a:solidFill>
                  <a:srgbClr val="404040"/>
                </a:solidFill>
                <a:ea typeface="Arial"/>
              </a:rPr>
              <a:t>4.</a:t>
            </a:r>
            <a:r>
              <a:rPr lang="da-DK" sz="600" dirty="0">
                <a:solidFill>
                  <a:srgbClr val="404040"/>
                </a:solidFill>
                <a:ea typeface="Arial"/>
              </a:rPr>
              <a:t> Buzzetti R </a:t>
            </a:r>
            <a:r>
              <a:rPr lang="da-DK" sz="600" i="1" dirty="0">
                <a:solidFill>
                  <a:srgbClr val="404040"/>
                </a:solidFill>
                <a:ea typeface="Arial"/>
              </a:rPr>
              <a:t>et al. Diabetes </a:t>
            </a:r>
            <a:r>
              <a:rPr lang="da-DK" sz="600" dirty="0">
                <a:solidFill>
                  <a:srgbClr val="404040"/>
                </a:solidFill>
                <a:ea typeface="Arial"/>
              </a:rPr>
              <a:t>2020; 69: 2037–47</a:t>
            </a:r>
            <a:r>
              <a:rPr lang="da-DK" sz="600" dirty="0">
                <a:solidFill>
                  <a:srgbClr val="404040"/>
                </a:solidFill>
                <a:ea typeface="Arial"/>
                <a:cs typeface="Arial"/>
              </a:rPr>
              <a:t>.</a:t>
            </a:r>
            <a:r>
              <a:rPr lang="de-DE" sz="600" b="1" dirty="0">
                <a:solidFill>
                  <a:srgbClr val="404040"/>
                </a:solidFill>
              </a:rPr>
              <a:t> 5. </a:t>
            </a:r>
            <a:r>
              <a:rPr lang="da-DK" sz="600" dirty="0">
                <a:solidFill>
                  <a:srgbClr val="404040"/>
                </a:solidFill>
                <a:ea typeface="Arial"/>
              </a:rPr>
              <a:t>Muñoz C </a:t>
            </a:r>
            <a:r>
              <a:rPr lang="da-DK" sz="600" i="1" dirty="0">
                <a:solidFill>
                  <a:srgbClr val="404040"/>
                </a:solidFill>
                <a:ea typeface="Arial"/>
              </a:rPr>
              <a:t>et al. Clin Diabetes </a:t>
            </a:r>
            <a:r>
              <a:rPr lang="da-DK" sz="600" dirty="0">
                <a:solidFill>
                  <a:srgbClr val="404040"/>
                </a:solidFill>
                <a:ea typeface="Arial"/>
              </a:rPr>
              <a:t>2019; 37: 276–81. </a:t>
            </a:r>
            <a:r>
              <a:rPr lang="de-DE" sz="600" b="1" dirty="0">
                <a:solidFill>
                  <a:srgbClr val="404040"/>
                </a:solidFill>
              </a:rPr>
              <a:t>6.</a:t>
            </a:r>
            <a:r>
              <a:rPr lang="de-DE" sz="600" dirty="0">
                <a:solidFill>
                  <a:srgbClr val="404040"/>
                </a:solidFill>
              </a:rPr>
              <a:t> Carlsson S. </a:t>
            </a:r>
            <a:r>
              <a:rPr lang="de-DE" sz="600" i="1" dirty="0">
                <a:solidFill>
                  <a:srgbClr val="404040"/>
                </a:solidFill>
              </a:rPr>
              <a:t>Front </a:t>
            </a:r>
            <a:r>
              <a:rPr lang="de-DE" sz="600" i="1" dirty="0" err="1">
                <a:solidFill>
                  <a:srgbClr val="404040"/>
                </a:solidFill>
              </a:rPr>
              <a:t>Endocrinol</a:t>
            </a:r>
            <a:r>
              <a:rPr lang="de-DE" sz="600" i="1" dirty="0">
                <a:solidFill>
                  <a:srgbClr val="404040"/>
                </a:solidFill>
              </a:rPr>
              <a:t> (Lausanne) </a:t>
            </a:r>
            <a:r>
              <a:rPr lang="de-DE" sz="600" dirty="0">
                <a:solidFill>
                  <a:srgbClr val="404040"/>
                </a:solidFill>
              </a:rPr>
              <a:t>2022; 13: 917850.</a:t>
            </a:r>
            <a:r>
              <a:rPr lang="de" sz="600" dirty="0">
                <a:solidFill>
                  <a:srgbClr val="404040"/>
                </a:solidFill>
                <a:ea typeface="Arial"/>
              </a:rPr>
              <a:t> </a:t>
            </a:r>
            <a:r>
              <a:rPr lang="de" sz="600" b="1" dirty="0">
                <a:solidFill>
                  <a:srgbClr val="404040"/>
                </a:solidFill>
                <a:ea typeface="Arial"/>
              </a:rPr>
              <a:t>7.</a:t>
            </a:r>
            <a:r>
              <a:rPr lang="de" sz="600" dirty="0">
                <a:solidFill>
                  <a:srgbClr val="404040"/>
                </a:solidFill>
                <a:ea typeface="Arial"/>
              </a:rPr>
              <a:t> </a:t>
            </a:r>
            <a:r>
              <a:rPr lang="de-DE" sz="600" dirty="0">
                <a:solidFill>
                  <a:srgbClr val="404040"/>
                </a:solidFill>
                <a:cs typeface="Verdana"/>
              </a:rPr>
              <a:t>So M </a:t>
            </a:r>
            <a:r>
              <a:rPr lang="de-DE" sz="600" i="1" dirty="0">
                <a:solidFill>
                  <a:srgbClr val="404040"/>
                </a:solidFill>
                <a:cs typeface="Verdana"/>
              </a:rPr>
              <a:t>et al. </a:t>
            </a:r>
            <a:r>
              <a:rPr lang="de-DE" sz="600" i="1" dirty="0" err="1">
                <a:solidFill>
                  <a:srgbClr val="404040"/>
                </a:solidFill>
                <a:cs typeface="Verdana"/>
              </a:rPr>
              <a:t>Diabetologia</a:t>
            </a:r>
            <a:r>
              <a:rPr lang="de-DE" sz="600" i="1" dirty="0">
                <a:solidFill>
                  <a:srgbClr val="404040"/>
                </a:solidFill>
                <a:cs typeface="Verdana"/>
              </a:rPr>
              <a:t> </a:t>
            </a:r>
            <a:r>
              <a:rPr lang="de-DE" sz="600" dirty="0">
                <a:solidFill>
                  <a:srgbClr val="404040"/>
                </a:solidFill>
                <a:cs typeface="Verdana"/>
              </a:rPr>
              <a:t>2022; 65: 684–94. </a:t>
            </a:r>
            <a:r>
              <a:rPr lang="de-DE" sz="600" b="1" dirty="0">
                <a:solidFill>
                  <a:srgbClr val="404040"/>
                </a:solidFill>
                <a:cs typeface="Verdana"/>
              </a:rPr>
              <a:t>8</a:t>
            </a:r>
            <a:r>
              <a:rPr lang="de" sz="600" b="1" dirty="0">
                <a:solidFill>
                  <a:srgbClr val="404040"/>
                </a:solidFill>
                <a:ea typeface="Arial"/>
              </a:rPr>
              <a:t>.</a:t>
            </a:r>
            <a:r>
              <a:rPr lang="de" sz="600" dirty="0">
                <a:solidFill>
                  <a:srgbClr val="404040"/>
                </a:solidFill>
                <a:ea typeface="Arial"/>
              </a:rPr>
              <a:t> </a:t>
            </a:r>
            <a:r>
              <a:rPr lang="da-DK" sz="600" dirty="0">
                <a:solidFill>
                  <a:srgbClr val="404040"/>
                </a:solidFill>
                <a:cs typeface="Verdana"/>
              </a:rPr>
              <a:t>Davis AK </a:t>
            </a:r>
            <a:r>
              <a:rPr lang="da-DK" sz="600" i="1" dirty="0">
                <a:solidFill>
                  <a:srgbClr val="404040"/>
                </a:solidFill>
                <a:cs typeface="Verdana"/>
              </a:rPr>
              <a:t>et al. Diabetes Care </a:t>
            </a:r>
            <a:r>
              <a:rPr lang="da-DK" sz="600" dirty="0">
                <a:solidFill>
                  <a:srgbClr val="404040"/>
                </a:solidFill>
                <a:cs typeface="Verdana"/>
              </a:rPr>
              <a:t>2015; 38: 476–81. </a:t>
            </a:r>
            <a:r>
              <a:rPr lang="da-DK" sz="600" b="1" dirty="0">
                <a:solidFill>
                  <a:srgbClr val="404040"/>
                </a:solidFill>
                <a:cs typeface="Verdana"/>
              </a:rPr>
              <a:t>9.</a:t>
            </a:r>
            <a:r>
              <a:rPr lang="da-DK" sz="600" dirty="0">
                <a:solidFill>
                  <a:srgbClr val="404040"/>
                </a:solidFill>
                <a:cs typeface="Verdana"/>
              </a:rPr>
              <a:t> McKeigue PM </a:t>
            </a:r>
            <a:r>
              <a:rPr lang="da-DK" sz="600" i="1" dirty="0">
                <a:solidFill>
                  <a:srgbClr val="404040"/>
                </a:solidFill>
                <a:cs typeface="Verdana"/>
              </a:rPr>
              <a:t>et al. BMC Med </a:t>
            </a:r>
            <a:r>
              <a:rPr lang="da-DK" sz="600" dirty="0">
                <a:solidFill>
                  <a:srgbClr val="404040"/>
                </a:solidFill>
                <a:cs typeface="Verdana"/>
              </a:rPr>
              <a:t>2019; 17: 165. </a:t>
            </a:r>
            <a:r>
              <a:rPr lang="da-DK" sz="600" b="1" dirty="0">
                <a:solidFill>
                  <a:srgbClr val="404040"/>
                </a:solidFill>
                <a:cs typeface="Verdana"/>
              </a:rPr>
              <a:t>10.</a:t>
            </a:r>
            <a:r>
              <a:rPr lang="da-DK" sz="600" dirty="0">
                <a:solidFill>
                  <a:srgbClr val="404040"/>
                </a:solidFill>
                <a:cs typeface="Verdana"/>
              </a:rPr>
              <a:t> Bogun MM </a:t>
            </a:r>
            <a:r>
              <a:rPr lang="da-DK" sz="600" i="1" dirty="0">
                <a:solidFill>
                  <a:srgbClr val="404040"/>
                </a:solidFill>
                <a:cs typeface="Verdana"/>
              </a:rPr>
              <a:t>et al. Diabetes Care </a:t>
            </a:r>
            <a:r>
              <a:rPr lang="da-DK" sz="600" dirty="0">
                <a:solidFill>
                  <a:srgbClr val="404040"/>
                </a:solidFill>
                <a:cs typeface="Verdana"/>
              </a:rPr>
              <a:t>2020; 43: 1836–42. </a:t>
            </a:r>
            <a:r>
              <a:rPr lang="da-DK" sz="600" b="1" dirty="0">
                <a:solidFill>
                  <a:srgbClr val="404040"/>
                </a:solidFill>
                <a:cs typeface="Verdana"/>
              </a:rPr>
              <a:t>11.</a:t>
            </a:r>
            <a:r>
              <a:rPr lang="da-DK" sz="600" dirty="0">
                <a:solidFill>
                  <a:srgbClr val="404040"/>
                </a:solidFill>
                <a:cs typeface="Verdana"/>
              </a:rPr>
              <a:t> </a:t>
            </a:r>
            <a:r>
              <a:rPr lang="de" sz="600" dirty="0">
                <a:solidFill>
                  <a:srgbClr val="404040"/>
                </a:solidFill>
                <a:cs typeface="Verdana"/>
              </a:rPr>
              <a:t>Rawshani A </a:t>
            </a:r>
            <a:r>
              <a:rPr lang="de" sz="600" i="1" dirty="0">
                <a:solidFill>
                  <a:srgbClr val="404040"/>
                </a:solidFill>
                <a:cs typeface="Verdana"/>
              </a:rPr>
              <a:t>et al. Lancet </a:t>
            </a:r>
            <a:r>
              <a:rPr lang="de" sz="600" dirty="0">
                <a:solidFill>
                  <a:srgbClr val="404040"/>
                </a:solidFill>
                <a:cs typeface="Verdana"/>
              </a:rPr>
              <a:t>2018; 392: 477</a:t>
            </a:r>
            <a:r>
              <a:rPr lang="de" sz="600" dirty="0">
                <a:solidFill>
                  <a:srgbClr val="404040"/>
                </a:solidFill>
                <a:ea typeface="Arial"/>
              </a:rPr>
              <a:t>–</a:t>
            </a:r>
            <a:r>
              <a:rPr lang="de" sz="600" dirty="0">
                <a:solidFill>
                  <a:srgbClr val="404040"/>
                </a:solidFill>
                <a:cs typeface="Verdana"/>
              </a:rPr>
              <a:t>86. </a:t>
            </a:r>
            <a:endParaRPr lang="da-DK" sz="600" dirty="0">
              <a:solidFill>
                <a:srgbClr val="404040"/>
              </a:solidFill>
              <a:ea typeface="Arial"/>
              <a:cs typeface="Arial"/>
            </a:endParaRPr>
          </a:p>
        </p:txBody>
      </p:sp>
    </p:spTree>
    <p:extLst>
      <p:ext uri="{BB962C8B-B14F-4D97-AF65-F5344CB8AC3E}">
        <p14:creationId xmlns:p14="http://schemas.microsoft.com/office/powerpoint/2010/main" val="2945787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martArt Placeholder 3">
            <a:extLst>
              <a:ext uri="{FF2B5EF4-FFF2-40B4-BE49-F238E27FC236}">
                <a16:creationId xmlns:a16="http://schemas.microsoft.com/office/drawing/2014/main" id="{9A0419C7-2BCD-C87A-ED3C-571D737CED1E}"/>
              </a:ext>
            </a:extLst>
          </p:cNvPr>
          <p:cNvSpPr>
            <a:spLocks noGrp="1"/>
          </p:cNvSpPr>
          <p:nvPr>
            <p:ph type="dgm" sz="quarter" idx="14"/>
          </p:nvPr>
        </p:nvSpPr>
        <p:spPr/>
        <p:txBody>
          <a:bodyPr/>
          <a:lstStyle/>
          <a:p>
            <a:endParaRPr lang="en-US"/>
          </a:p>
        </p:txBody>
      </p:sp>
      <p:sp>
        <p:nvSpPr>
          <p:cNvPr id="5" name="Text Placeholder 4">
            <a:extLst>
              <a:ext uri="{FF2B5EF4-FFF2-40B4-BE49-F238E27FC236}">
                <a16:creationId xmlns:a16="http://schemas.microsoft.com/office/drawing/2014/main" id="{4D268025-EF50-BD08-FF6C-404B6268EF94}"/>
              </a:ext>
            </a:extLst>
          </p:cNvPr>
          <p:cNvSpPr>
            <a:spLocks noGrp="1"/>
          </p:cNvSpPr>
          <p:nvPr>
            <p:ph type="body" sz="quarter" idx="21"/>
          </p:nvPr>
        </p:nvSpPr>
        <p:spPr>
          <a:xfrm>
            <a:off x="936901" y="1799732"/>
            <a:ext cx="7270198" cy="1008204"/>
          </a:xfrm>
        </p:spPr>
        <p:txBody>
          <a:bodyPr/>
          <a:lstStyle/>
          <a:p>
            <a:r>
              <a:rPr lang="de-DE" sz="2400">
                <a:latin typeface="Verdana"/>
                <a:ea typeface="Verdana"/>
              </a:rPr>
              <a:t>Typ-1-Diabetes weltweit und in Deutschland</a:t>
            </a:r>
          </a:p>
        </p:txBody>
      </p:sp>
      <p:pic>
        <p:nvPicPr>
          <p:cNvPr id="2" name="Grafik 1" descr="Start Silhouette">
            <a:hlinkClick r:id="rId2" action="ppaction://hlinksldjump"/>
            <a:extLst>
              <a:ext uri="{FF2B5EF4-FFF2-40B4-BE49-F238E27FC236}">
                <a16:creationId xmlns:a16="http://schemas.microsoft.com/office/drawing/2014/main" id="{953C9381-CD2A-4052-9B21-060E0756C32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4217852647"/>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DF9373C9-1A8F-C947-DEEE-4F8C5071F298}"/>
              </a:ext>
            </a:extLst>
          </p:cNvPr>
          <p:cNvSpPr>
            <a:spLocks noGrp="1"/>
          </p:cNvSpPr>
          <p:nvPr>
            <p:ph type="body" sz="quarter" idx="17"/>
          </p:nvPr>
        </p:nvSpPr>
        <p:spPr>
          <a:xfrm>
            <a:off x="358270" y="112369"/>
            <a:ext cx="8476488" cy="1012314"/>
          </a:xfrm>
        </p:spPr>
        <p:txBody>
          <a:bodyPr/>
          <a:lstStyle/>
          <a:p>
            <a:r>
              <a:rPr lang="de-DE" sz="2000" b="1" dirty="0">
                <a:solidFill>
                  <a:srgbClr val="7030A0"/>
                </a:solidFill>
                <a:latin typeface="+mj-lt"/>
              </a:rPr>
              <a:t>Voraussichtliche Steigerung der T1D-Prävalenz von       8,4 Millionen (2021) auf 13,5–17,4 Millionen (2040)</a:t>
            </a:r>
            <a:r>
              <a:rPr lang="de-DE" sz="2000" b="1" baseline="30000" dirty="0">
                <a:solidFill>
                  <a:srgbClr val="7030A0"/>
                </a:solidFill>
                <a:latin typeface="+mj-lt"/>
              </a:rPr>
              <a:t>1</a:t>
            </a:r>
            <a:r>
              <a:rPr lang="de-DE" sz="2000" b="1" dirty="0">
                <a:solidFill>
                  <a:srgbClr val="7030A0"/>
                </a:solidFill>
                <a:latin typeface="+mj-lt"/>
              </a:rPr>
              <a:t> </a:t>
            </a:r>
          </a:p>
        </p:txBody>
      </p:sp>
      <p:grpSp>
        <p:nvGrpSpPr>
          <p:cNvPr id="3" name="Gruppieren 2">
            <a:extLst>
              <a:ext uri="{FF2B5EF4-FFF2-40B4-BE49-F238E27FC236}">
                <a16:creationId xmlns:a16="http://schemas.microsoft.com/office/drawing/2014/main" id="{8B056E2C-4EED-C794-61C9-1B1CE21AA43B}"/>
              </a:ext>
            </a:extLst>
          </p:cNvPr>
          <p:cNvGrpSpPr/>
          <p:nvPr/>
        </p:nvGrpSpPr>
        <p:grpSpPr>
          <a:xfrm>
            <a:off x="358268" y="1143878"/>
            <a:ext cx="8423020" cy="3972819"/>
            <a:chOff x="358268" y="1143878"/>
            <a:chExt cx="8423020" cy="3972819"/>
          </a:xfrm>
        </p:grpSpPr>
        <p:sp>
          <p:nvSpPr>
            <p:cNvPr id="58" name="TextBox 3037">
              <a:extLst>
                <a:ext uri="{FF2B5EF4-FFF2-40B4-BE49-F238E27FC236}">
                  <a16:creationId xmlns:a16="http://schemas.microsoft.com/office/drawing/2014/main" id="{76CD9870-7435-31C6-22AC-E6D1EED98942}"/>
                </a:ext>
              </a:extLst>
            </p:cNvPr>
            <p:cNvSpPr txBox="1"/>
            <p:nvPr/>
          </p:nvSpPr>
          <p:spPr>
            <a:xfrm>
              <a:off x="358268" y="4839698"/>
              <a:ext cx="8271381" cy="276999"/>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Abbildung modifiziert nach Gregory 2022</a:t>
              </a:r>
              <a:r>
                <a:rPr kumimoji="0" lang="da-DK" sz="600" b="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IDF: International Diabetes Federation; M: Million; T1D: Typ-1-Diabetes.</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Gregory GA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Lancet Diabetes Endocrinol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10: 741–60.</a:t>
              </a:r>
            </a:p>
          </p:txBody>
        </p:sp>
        <p:grpSp>
          <p:nvGrpSpPr>
            <p:cNvPr id="36" name="Gruppieren 35">
              <a:extLst>
                <a:ext uri="{FF2B5EF4-FFF2-40B4-BE49-F238E27FC236}">
                  <a16:creationId xmlns:a16="http://schemas.microsoft.com/office/drawing/2014/main" id="{5F37C3A9-6AEB-827A-A180-EF0629B58C00}"/>
                </a:ext>
              </a:extLst>
            </p:cNvPr>
            <p:cNvGrpSpPr/>
            <p:nvPr/>
          </p:nvGrpSpPr>
          <p:grpSpPr>
            <a:xfrm>
              <a:off x="926452" y="1143878"/>
              <a:ext cx="7233184" cy="2863819"/>
              <a:chOff x="1694069" y="1268130"/>
              <a:chExt cx="10207920" cy="4502982"/>
            </a:xfrm>
          </p:grpSpPr>
          <p:cxnSp>
            <p:nvCxnSpPr>
              <p:cNvPr id="41" name="Straight Arrow Connector 7">
                <a:extLst>
                  <a:ext uri="{FF2B5EF4-FFF2-40B4-BE49-F238E27FC236}">
                    <a16:creationId xmlns:a16="http://schemas.microsoft.com/office/drawing/2014/main" id="{C42C0305-380D-5427-4C68-E125C3C3ED14}"/>
                  </a:ext>
                </a:extLst>
              </p:cNvPr>
              <p:cNvCxnSpPr>
                <a:cxnSpLocks/>
              </p:cNvCxnSpPr>
              <p:nvPr/>
            </p:nvCxnSpPr>
            <p:spPr>
              <a:xfrm flipV="1">
                <a:off x="4764156" y="3346756"/>
                <a:ext cx="1953869" cy="765259"/>
              </a:xfrm>
              <a:prstGeom prst="straightConnector1">
                <a:avLst/>
              </a:prstGeom>
              <a:noFill/>
              <a:ln w="38100" cap="flat" cmpd="sng" algn="ctr">
                <a:solidFill>
                  <a:srgbClr val="575D72"/>
                </a:solidFill>
                <a:prstDash val="solid"/>
                <a:tailEnd type="triangle"/>
              </a:ln>
              <a:effectLst/>
            </p:spPr>
          </p:cxnSp>
          <p:cxnSp>
            <p:nvCxnSpPr>
              <p:cNvPr id="42" name="Straight Arrow Connector 8">
                <a:extLst>
                  <a:ext uri="{FF2B5EF4-FFF2-40B4-BE49-F238E27FC236}">
                    <a16:creationId xmlns:a16="http://schemas.microsoft.com/office/drawing/2014/main" id="{09DB3C76-EE65-45AD-88E8-B68696C6CBFC}"/>
                  </a:ext>
                </a:extLst>
              </p:cNvPr>
              <p:cNvCxnSpPr>
                <a:cxnSpLocks/>
              </p:cNvCxnSpPr>
              <p:nvPr/>
            </p:nvCxnSpPr>
            <p:spPr>
              <a:xfrm flipV="1">
                <a:off x="4764156" y="2712975"/>
                <a:ext cx="1934819" cy="1399039"/>
              </a:xfrm>
              <a:prstGeom prst="straightConnector1">
                <a:avLst/>
              </a:prstGeom>
              <a:noFill/>
              <a:ln w="38100" cap="flat" cmpd="sng" algn="ctr">
                <a:solidFill>
                  <a:srgbClr val="CC9C50"/>
                </a:solidFill>
                <a:prstDash val="solid"/>
                <a:tailEnd type="triangle"/>
              </a:ln>
              <a:effectLst/>
            </p:spPr>
          </p:cxnSp>
          <p:sp>
            <p:nvSpPr>
              <p:cNvPr id="37" name="Rectangle: Rounded Corners 44">
                <a:extLst>
                  <a:ext uri="{FF2B5EF4-FFF2-40B4-BE49-F238E27FC236}">
                    <a16:creationId xmlns:a16="http://schemas.microsoft.com/office/drawing/2014/main" id="{6B0B0DF7-C602-2516-754A-3E4692D4F06F}"/>
                  </a:ext>
                </a:extLst>
              </p:cNvPr>
              <p:cNvSpPr/>
              <p:nvPr/>
            </p:nvSpPr>
            <p:spPr>
              <a:xfrm>
                <a:off x="8439148" y="2619376"/>
                <a:ext cx="3341924" cy="645459"/>
              </a:xfrm>
              <a:prstGeom prst="rect">
                <a:avLst/>
              </a:prstGeom>
              <a:solidFill>
                <a:srgbClr val="F7F0E5"/>
              </a:solidFill>
              <a:ln w="25400" cap="flat" cmpd="sng" algn="ctr">
                <a:noFill/>
                <a:prstDash val="solid"/>
              </a:ln>
              <a:effectLst/>
            </p:spPr>
            <p:txBody>
              <a:bodyPr tIns="64800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Verdana"/>
                  <a:ea typeface="+mn-ea"/>
                  <a:cs typeface="+mn-cs"/>
                </a:endParaRPr>
              </a:p>
            </p:txBody>
          </p:sp>
          <p:sp>
            <p:nvSpPr>
              <p:cNvPr id="38" name="Rectangle: Rounded Corners 44">
                <a:extLst>
                  <a:ext uri="{FF2B5EF4-FFF2-40B4-BE49-F238E27FC236}">
                    <a16:creationId xmlns:a16="http://schemas.microsoft.com/office/drawing/2014/main" id="{516950C7-CC3A-31E9-6133-4BC2FA8DAA0D}"/>
                  </a:ext>
                </a:extLst>
              </p:cNvPr>
              <p:cNvSpPr/>
              <p:nvPr/>
            </p:nvSpPr>
            <p:spPr>
              <a:xfrm>
                <a:off x="8458198" y="3260031"/>
                <a:ext cx="3322874" cy="892869"/>
              </a:xfrm>
              <a:prstGeom prst="rect">
                <a:avLst/>
              </a:prstGeom>
              <a:solidFill>
                <a:srgbClr val="2F3651">
                  <a:lumMod val="20000"/>
                  <a:lumOff val="80000"/>
                  <a:alpha val="60000"/>
                </a:srgbClr>
              </a:solidFill>
              <a:ln w="25400" cap="flat" cmpd="sng" algn="ctr">
                <a:noFill/>
                <a:prstDash val="solid"/>
              </a:ln>
              <a:effectLst/>
            </p:spPr>
            <p:txBody>
              <a:bodyPr tIns="64800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Verdana"/>
                  <a:ea typeface="+mn-ea"/>
                  <a:cs typeface="+mn-cs"/>
                </a:endParaRPr>
              </a:p>
            </p:txBody>
          </p:sp>
          <p:sp>
            <p:nvSpPr>
              <p:cNvPr id="39" name="Rectangle: Top Corners Rounded 1">
                <a:extLst>
                  <a:ext uri="{FF2B5EF4-FFF2-40B4-BE49-F238E27FC236}">
                    <a16:creationId xmlns:a16="http://schemas.microsoft.com/office/drawing/2014/main" id="{52242174-BD09-39A0-A7CE-55E6FF9FAD18}"/>
                  </a:ext>
                </a:extLst>
              </p:cNvPr>
              <p:cNvSpPr/>
              <p:nvPr/>
            </p:nvSpPr>
            <p:spPr>
              <a:xfrm rot="5400000">
                <a:off x="6409290" y="-1674252"/>
                <a:ext cx="579373" cy="6464137"/>
              </a:xfrm>
              <a:prstGeom prst="round2SameRect">
                <a:avLst>
                  <a:gd name="adj1" fmla="val 50000"/>
                  <a:gd name="adj2" fmla="val 50000"/>
                </a:avLst>
              </a:prstGeom>
              <a:solidFill>
                <a:srgbClr val="347475"/>
              </a:solidFill>
              <a:ln w="25400" cap="flat" cmpd="sng" algn="ctr">
                <a:noFill/>
                <a:prstDash val="solid"/>
              </a:ln>
              <a:effectLst/>
            </p:spPr>
            <p:txBody>
              <a:bodyPr vert="vert270" lIns="0" tIns="0" rIns="0" bIns="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err="1">
                    <a:ln>
                      <a:noFill/>
                    </a:ln>
                    <a:solidFill>
                      <a:prstClr val="white"/>
                    </a:solidFill>
                    <a:effectLst/>
                    <a:uLnTx/>
                    <a:uFillTx/>
                    <a:latin typeface="Verdana"/>
                    <a:ea typeface="+mn-ea"/>
                    <a:cs typeface="Arial" panose="020B0604020202020204" pitchFamily="34" charset="0"/>
                  </a:rPr>
                  <a:t>Geschätzte</a:t>
                </a:r>
                <a:r>
                  <a:rPr kumimoji="0" lang="en-GB" sz="1200" b="0" i="0" u="none" strike="noStrike" kern="0" cap="none" spc="0" normalizeH="0" baseline="0" noProof="0">
                    <a:ln>
                      <a:noFill/>
                    </a:ln>
                    <a:solidFill>
                      <a:prstClr val="white"/>
                    </a:solidFill>
                    <a:effectLst/>
                    <a:uLnTx/>
                    <a:uFillTx/>
                    <a:latin typeface="Verdana"/>
                    <a:ea typeface="+mn-ea"/>
                    <a:cs typeface="Arial" panose="020B0604020202020204" pitchFamily="34" charset="0"/>
                  </a:rPr>
                  <a:t> T1D-Prävalenz auf der </a:t>
                </a:r>
                <a:r>
                  <a:rPr kumimoji="0" lang="en-GB" sz="1200" b="0" i="0" u="none" strike="noStrike" kern="0" cap="none" spc="0" normalizeH="0" baseline="0" noProof="0" err="1">
                    <a:ln>
                      <a:noFill/>
                    </a:ln>
                    <a:solidFill>
                      <a:prstClr val="white"/>
                    </a:solidFill>
                    <a:effectLst/>
                    <a:uLnTx/>
                    <a:uFillTx/>
                    <a:latin typeface="Verdana"/>
                    <a:ea typeface="+mn-ea"/>
                    <a:cs typeface="Arial" panose="020B0604020202020204" pitchFamily="34" charset="0"/>
                  </a:rPr>
                  <a:t>Grundlage</a:t>
                </a:r>
                <a:r>
                  <a:rPr kumimoji="0" lang="en-GB" sz="1200" b="0" i="0" u="none" strike="noStrike" kern="0" cap="none" spc="0" normalizeH="0" baseline="0" noProof="0">
                    <a:ln>
                      <a:noFill/>
                    </a:ln>
                    <a:solidFill>
                      <a:prstClr val="white"/>
                    </a:solidFill>
                    <a:effectLst/>
                    <a:uLnTx/>
                    <a:uFillTx/>
                    <a:latin typeface="Verdana"/>
                    <a:ea typeface="+mn-ea"/>
                    <a:cs typeface="Arial" panose="020B0604020202020204" pitchFamily="34" charset="0"/>
                  </a:rPr>
                  <a:t> von </a:t>
                </a:r>
                <a:r>
                  <a:rPr kumimoji="0" lang="en-GB" sz="1200" b="0" i="0" u="none" strike="noStrike" kern="0" cap="none" spc="0" normalizeH="0" baseline="0" noProof="0" err="1">
                    <a:ln>
                      <a:noFill/>
                    </a:ln>
                    <a:solidFill>
                      <a:prstClr val="white"/>
                    </a:solidFill>
                    <a:effectLst/>
                    <a:uLnTx/>
                    <a:uFillTx/>
                    <a:latin typeface="Verdana"/>
                    <a:ea typeface="+mn-ea"/>
                    <a:cs typeface="Arial" panose="020B0604020202020204" pitchFamily="34" charset="0"/>
                  </a:rPr>
                  <a:t>Modellierungsdaten</a:t>
                </a:r>
                <a:r>
                  <a:rPr kumimoji="0" lang="en-GB" sz="1200" b="0" i="0" u="none" strike="noStrike" kern="0" cap="none" spc="0" normalizeH="0" baseline="0" noProof="0">
                    <a:ln>
                      <a:noFill/>
                    </a:ln>
                    <a:solidFill>
                      <a:prstClr val="white"/>
                    </a:solidFill>
                    <a:effectLst/>
                    <a:uLnTx/>
                    <a:uFillTx/>
                    <a:latin typeface="Verdana"/>
                    <a:ea typeface="+mn-ea"/>
                    <a:cs typeface="Arial" panose="020B0604020202020204" pitchFamily="34" charset="0"/>
                  </a:rPr>
                  <a:t> </a:t>
                </a:r>
                <a:r>
                  <a:rPr kumimoji="0" lang="en-GB" sz="1200" b="0" i="0" u="none" strike="noStrike" kern="0" cap="none" spc="0" normalizeH="0" baseline="0" noProof="0" err="1">
                    <a:ln>
                      <a:noFill/>
                    </a:ln>
                    <a:solidFill>
                      <a:prstClr val="white"/>
                    </a:solidFill>
                    <a:effectLst/>
                    <a:uLnTx/>
                    <a:uFillTx/>
                    <a:latin typeface="Verdana"/>
                    <a:ea typeface="+mn-ea"/>
                    <a:cs typeface="Arial" panose="020B0604020202020204" pitchFamily="34" charset="0"/>
                  </a:rPr>
                  <a:t>aus</a:t>
                </a:r>
                <a:r>
                  <a:rPr kumimoji="0" lang="en-GB" sz="1200" b="0" i="0" u="none" strike="noStrike" kern="0" cap="none" spc="0" normalizeH="0" baseline="0" noProof="0">
                    <a:ln>
                      <a:noFill/>
                    </a:ln>
                    <a:solidFill>
                      <a:prstClr val="white"/>
                    </a:solidFill>
                    <a:effectLst/>
                    <a:uLnTx/>
                    <a:uFillTx/>
                    <a:latin typeface="Verdana"/>
                    <a:ea typeface="+mn-ea"/>
                    <a:cs typeface="Arial" panose="020B0604020202020204" pitchFamily="34" charset="0"/>
                  </a:rPr>
                  <a:t> 97 Ländern</a:t>
                </a:r>
                <a:r>
                  <a:rPr kumimoji="0" lang="en-GB" sz="1200" b="0" i="0" u="none" strike="noStrike" kern="0" cap="none" spc="0" normalizeH="0" baseline="30000" noProof="0">
                    <a:ln>
                      <a:noFill/>
                    </a:ln>
                    <a:solidFill>
                      <a:prstClr val="white"/>
                    </a:solidFill>
                    <a:effectLst/>
                    <a:uLnTx/>
                    <a:uFillTx/>
                    <a:latin typeface="Verdana"/>
                    <a:ea typeface="+mn-ea"/>
                    <a:cs typeface="Arial" panose="020B0604020202020204" pitchFamily="34" charset="0"/>
                  </a:rPr>
                  <a:t>1*</a:t>
                </a:r>
                <a:endParaRPr kumimoji="0" lang="en-US" sz="1200" b="0" i="0" u="none" strike="noStrike" kern="0" cap="none" spc="0" normalizeH="0" baseline="30000" noProof="0">
                  <a:ln>
                    <a:noFill/>
                  </a:ln>
                  <a:solidFill>
                    <a:prstClr val="white"/>
                  </a:solidFill>
                  <a:effectLst/>
                  <a:uLnTx/>
                  <a:uFillTx/>
                  <a:latin typeface="Verdana"/>
                  <a:ea typeface="+mn-ea"/>
                  <a:cs typeface="Arial" panose="020B0604020202020204" pitchFamily="34" charset="0"/>
                </a:endParaRPr>
              </a:p>
            </p:txBody>
          </p:sp>
          <p:graphicFrame>
            <p:nvGraphicFramePr>
              <p:cNvPr id="40" name="Chart 4">
                <a:extLst>
                  <a:ext uri="{FF2B5EF4-FFF2-40B4-BE49-F238E27FC236}">
                    <a16:creationId xmlns:a16="http://schemas.microsoft.com/office/drawing/2014/main" id="{9E14CAEF-C5B6-5225-60A9-2D81CDF286D7}"/>
                  </a:ext>
                </a:extLst>
              </p:cNvPr>
              <p:cNvGraphicFramePr/>
              <p:nvPr/>
            </p:nvGraphicFramePr>
            <p:xfrm>
              <a:off x="1694069" y="2073281"/>
              <a:ext cx="7566047" cy="3697831"/>
            </p:xfrm>
            <a:graphic>
              <a:graphicData uri="http://schemas.openxmlformats.org/drawingml/2006/chart">
                <c:chart xmlns:c="http://schemas.openxmlformats.org/drawingml/2006/chart" xmlns:r="http://schemas.openxmlformats.org/officeDocument/2006/relationships" r:id="rId2"/>
              </a:graphicData>
            </a:graphic>
          </p:graphicFrame>
          <p:sp>
            <p:nvSpPr>
              <p:cNvPr id="43" name="Arrow: Down 45">
                <a:extLst>
                  <a:ext uri="{FF2B5EF4-FFF2-40B4-BE49-F238E27FC236}">
                    <a16:creationId xmlns:a16="http://schemas.microsoft.com/office/drawing/2014/main" id="{589691D1-7F83-7DEB-ABD8-98B7F23AA1CD}"/>
                  </a:ext>
                </a:extLst>
              </p:cNvPr>
              <p:cNvSpPr/>
              <p:nvPr/>
            </p:nvSpPr>
            <p:spPr>
              <a:xfrm flipV="1">
                <a:off x="8179316" y="2600323"/>
                <a:ext cx="500591" cy="1552576"/>
              </a:xfrm>
              <a:prstGeom prst="downArrow">
                <a:avLst>
                  <a:gd name="adj1" fmla="val 71545"/>
                  <a:gd name="adj2" fmla="val 37432"/>
                </a:avLst>
              </a:prstGeom>
              <a:solidFill>
                <a:srgbClr val="CC9C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Verdana"/>
                  <a:ea typeface="+mn-ea"/>
                  <a:cs typeface="+mn-cs"/>
                </a:endParaRPr>
              </a:p>
            </p:txBody>
          </p:sp>
          <p:sp>
            <p:nvSpPr>
              <p:cNvPr id="44" name="Rectangle: Rounded Corners 150">
                <a:extLst>
                  <a:ext uri="{FF2B5EF4-FFF2-40B4-BE49-F238E27FC236}">
                    <a16:creationId xmlns:a16="http://schemas.microsoft.com/office/drawing/2014/main" id="{6B4A9323-707F-9A47-3586-97724E79FB7F}"/>
                  </a:ext>
                </a:extLst>
              </p:cNvPr>
              <p:cNvSpPr/>
              <p:nvPr/>
            </p:nvSpPr>
            <p:spPr>
              <a:xfrm>
                <a:off x="8792787" y="2615207"/>
                <a:ext cx="1411342" cy="561924"/>
              </a:xfrm>
              <a:prstGeom prst="roundRect">
                <a:avLst>
                  <a:gd name="adj" fmla="val 50000"/>
                </a:avLst>
              </a:prstGeom>
              <a:solidFill>
                <a:srgbClr val="CC9C5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prstClr val="white"/>
                    </a:solidFill>
                    <a:effectLst/>
                    <a:uLnTx/>
                    <a:uFillTx/>
                    <a:latin typeface="Verdana"/>
                    <a:ea typeface="+mn-ea"/>
                    <a:cs typeface="Arial" panose="020B0604020202020204" pitchFamily="34" charset="0"/>
                  </a:rPr>
                  <a:t>107 % </a:t>
                </a:r>
                <a:r>
                  <a:rPr kumimoji="0" lang="en-US" sz="1050" b="1" i="0" u="none" strike="noStrike" kern="0" cap="none" spc="0" normalizeH="0" baseline="0" noProof="0" err="1">
                    <a:ln>
                      <a:noFill/>
                    </a:ln>
                    <a:solidFill>
                      <a:prstClr val="white"/>
                    </a:solidFill>
                    <a:effectLst/>
                    <a:uLnTx/>
                    <a:uFillTx/>
                    <a:latin typeface="Verdana"/>
                    <a:ea typeface="+mn-ea"/>
                    <a:cs typeface="Arial" panose="020B0604020202020204" pitchFamily="34" charset="0"/>
                  </a:rPr>
                  <a:t>Anstieg</a:t>
                </a:r>
                <a:endParaRPr kumimoji="0" lang="en-US" sz="1050" b="1" i="0" u="none" strike="noStrike" kern="0" cap="none" spc="0" normalizeH="0" baseline="0" noProof="0">
                  <a:ln>
                    <a:noFill/>
                  </a:ln>
                  <a:solidFill>
                    <a:prstClr val="white"/>
                  </a:solidFill>
                  <a:effectLst/>
                  <a:uLnTx/>
                  <a:uFillTx/>
                  <a:latin typeface="Verdana"/>
                  <a:ea typeface="+mn-ea"/>
                  <a:cs typeface="Arial" panose="020B0604020202020204" pitchFamily="34" charset="0"/>
                </a:endParaRPr>
              </a:p>
            </p:txBody>
          </p:sp>
          <p:sp>
            <p:nvSpPr>
              <p:cNvPr id="45" name="Rectangle: Rounded Corners 150">
                <a:extLst>
                  <a:ext uri="{FF2B5EF4-FFF2-40B4-BE49-F238E27FC236}">
                    <a16:creationId xmlns:a16="http://schemas.microsoft.com/office/drawing/2014/main" id="{0A982DFA-D8D8-9F30-FA0C-776CE296B611}"/>
                  </a:ext>
                </a:extLst>
              </p:cNvPr>
              <p:cNvSpPr/>
              <p:nvPr/>
            </p:nvSpPr>
            <p:spPr>
              <a:xfrm>
                <a:off x="8802312" y="3421036"/>
                <a:ext cx="1411342" cy="562452"/>
              </a:xfrm>
              <a:prstGeom prst="roundRect">
                <a:avLst>
                  <a:gd name="adj" fmla="val 50000"/>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prstClr val="white"/>
                    </a:solidFill>
                    <a:effectLst/>
                    <a:uLnTx/>
                    <a:uFillTx/>
                    <a:latin typeface="Verdana"/>
                    <a:ea typeface="+mn-ea"/>
                    <a:cs typeface="Arial" panose="020B0604020202020204" pitchFamily="34" charset="0"/>
                  </a:rPr>
                  <a:t>61 %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err="1">
                    <a:ln>
                      <a:noFill/>
                    </a:ln>
                    <a:solidFill>
                      <a:prstClr val="white"/>
                    </a:solidFill>
                    <a:effectLst/>
                    <a:uLnTx/>
                    <a:uFillTx/>
                    <a:latin typeface="Verdana"/>
                    <a:ea typeface="+mn-ea"/>
                    <a:cs typeface="Arial" panose="020B0604020202020204" pitchFamily="34" charset="0"/>
                  </a:rPr>
                  <a:t>Anstieg</a:t>
                </a:r>
                <a:endParaRPr kumimoji="0" lang="en-US" sz="1050" b="1" i="0" u="none" strike="noStrike" kern="0" cap="none" spc="0" normalizeH="0" baseline="0" noProof="0">
                  <a:ln>
                    <a:noFill/>
                  </a:ln>
                  <a:solidFill>
                    <a:prstClr val="white"/>
                  </a:solidFill>
                  <a:effectLst/>
                  <a:uLnTx/>
                  <a:uFillTx/>
                  <a:latin typeface="Verdana"/>
                  <a:ea typeface="+mn-ea"/>
                  <a:cs typeface="Arial" panose="020B0604020202020204" pitchFamily="34" charset="0"/>
                </a:endParaRPr>
              </a:p>
            </p:txBody>
          </p:sp>
          <p:sp>
            <p:nvSpPr>
              <p:cNvPr id="46" name="Arrow: Down 45">
                <a:extLst>
                  <a:ext uri="{FF2B5EF4-FFF2-40B4-BE49-F238E27FC236}">
                    <a16:creationId xmlns:a16="http://schemas.microsoft.com/office/drawing/2014/main" id="{3140B0AB-ECD9-B9D0-8A79-9557F2840A09}"/>
                  </a:ext>
                </a:extLst>
              </p:cNvPr>
              <p:cNvSpPr/>
              <p:nvPr/>
            </p:nvSpPr>
            <p:spPr>
              <a:xfrm flipV="1">
                <a:off x="8305800" y="3228974"/>
                <a:ext cx="374380" cy="923926"/>
              </a:xfrm>
              <a:prstGeom prst="downArrow">
                <a:avLst>
                  <a:gd name="adj1" fmla="val 71545"/>
                  <a:gd name="adj2" fmla="val 37432"/>
                </a:avLst>
              </a:prstGeom>
              <a:solidFill>
                <a:srgbClr val="575D72"/>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Verdana"/>
                  <a:ea typeface="+mn-ea"/>
                  <a:cs typeface="+mn-cs"/>
                </a:endParaRPr>
              </a:p>
            </p:txBody>
          </p:sp>
          <p:sp>
            <p:nvSpPr>
              <p:cNvPr id="47" name="TextBox 17">
                <a:extLst>
                  <a:ext uri="{FF2B5EF4-FFF2-40B4-BE49-F238E27FC236}">
                    <a16:creationId xmlns:a16="http://schemas.microsoft.com/office/drawing/2014/main" id="{9A92F4AB-515E-99C0-7FDF-E7A9E3CF6573}"/>
                  </a:ext>
                </a:extLst>
              </p:cNvPr>
              <p:cNvSpPr txBox="1"/>
              <p:nvPr/>
            </p:nvSpPr>
            <p:spPr>
              <a:xfrm>
                <a:off x="10200323" y="3416883"/>
                <a:ext cx="1411342" cy="4751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575D72"/>
                    </a:solidFill>
                    <a:effectLst/>
                    <a:uLnTx/>
                    <a:uFillTx/>
                    <a:latin typeface="Verdana"/>
                    <a:ea typeface="+mn-ea"/>
                    <a:cs typeface="+mn-cs"/>
                  </a:rPr>
                  <a:t>Konservativ</a:t>
                </a:r>
                <a:r>
                  <a:rPr kumimoji="0" lang="en-US" sz="800" b="0" i="0" u="none" strike="noStrike" kern="0" cap="none" spc="0" normalizeH="0" baseline="0" noProof="0">
                    <a:ln>
                      <a:noFill/>
                    </a:ln>
                    <a:solidFill>
                      <a:srgbClr val="575D72"/>
                    </a:solidFill>
                    <a:effectLst/>
                    <a:uLnTx/>
                    <a:uFillTx/>
                    <a:latin typeface="Verdana"/>
                    <a:ea typeface="+mn-ea"/>
                    <a:cs typeface="+mn-cs"/>
                  </a:rPr>
                  <a:t> </a:t>
                </a:r>
                <a:r>
                  <a:rPr kumimoji="0" lang="en-US" sz="800" b="0" i="0" u="none" strike="noStrike" kern="0" cap="none" spc="0" normalizeH="0" baseline="0" noProof="0" err="1">
                    <a:ln>
                      <a:noFill/>
                    </a:ln>
                    <a:solidFill>
                      <a:srgbClr val="575D72"/>
                    </a:solidFill>
                    <a:effectLst/>
                    <a:uLnTx/>
                    <a:uFillTx/>
                    <a:latin typeface="Verdana"/>
                    <a:ea typeface="+mn-ea"/>
                    <a:cs typeface="+mn-cs"/>
                  </a:rPr>
                  <a:t>geschätzt</a:t>
                </a:r>
                <a:r>
                  <a:rPr kumimoji="0" lang="en-US" sz="800" b="0" i="0" u="none" strike="noStrike" kern="0" cap="none" spc="0" normalizeH="0" baseline="30000" noProof="0">
                    <a:ln>
                      <a:noFill/>
                    </a:ln>
                    <a:solidFill>
                      <a:srgbClr val="575D72"/>
                    </a:solidFill>
                    <a:effectLst/>
                    <a:uLnTx/>
                    <a:uFillTx/>
                    <a:latin typeface="Verdana"/>
                    <a:ea typeface="+mn-ea"/>
                    <a:cs typeface="Arial" panose="020B0604020202020204" pitchFamily="34" charset="0"/>
                  </a:rPr>
                  <a:t>†</a:t>
                </a:r>
                <a:endParaRPr kumimoji="0" lang="en-NZ" sz="1000" b="0" i="0" u="none" strike="noStrike" kern="0" cap="none" spc="0" normalizeH="0" baseline="30000" noProof="0">
                  <a:ln>
                    <a:noFill/>
                  </a:ln>
                  <a:solidFill>
                    <a:srgbClr val="575D72"/>
                  </a:solidFill>
                  <a:effectLst/>
                  <a:uLnTx/>
                  <a:uFillTx/>
                  <a:latin typeface="Verdana"/>
                  <a:ea typeface="+mn-ea"/>
                  <a:cs typeface="+mn-cs"/>
                </a:endParaRPr>
              </a:p>
            </p:txBody>
          </p:sp>
          <p:sp>
            <p:nvSpPr>
              <p:cNvPr id="48" name="TextBox 15">
                <a:extLst>
                  <a:ext uri="{FF2B5EF4-FFF2-40B4-BE49-F238E27FC236}">
                    <a16:creationId xmlns:a16="http://schemas.microsoft.com/office/drawing/2014/main" id="{BCC830CF-E4D0-BF31-4962-039E33514D79}"/>
                  </a:ext>
                </a:extLst>
              </p:cNvPr>
              <p:cNvSpPr txBox="1"/>
              <p:nvPr/>
            </p:nvSpPr>
            <p:spPr>
              <a:xfrm>
                <a:off x="10197260" y="2620322"/>
                <a:ext cx="1704729" cy="7259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CC9C50"/>
                    </a:solidFill>
                    <a:effectLst/>
                    <a:uLnTx/>
                    <a:uFillTx/>
                    <a:latin typeface="Verdana"/>
                    <a:ea typeface="+mn-ea"/>
                    <a:cs typeface="+mn-cs"/>
                  </a:rPr>
                  <a:t>Geschätzt</a:t>
                </a:r>
                <a:r>
                  <a:rPr kumimoji="0" lang="en-US" sz="800" b="0" i="0" u="none" strike="noStrike" kern="0" cap="none" spc="0" normalizeH="0" baseline="0" noProof="0">
                    <a:ln>
                      <a:noFill/>
                    </a:ln>
                    <a:solidFill>
                      <a:srgbClr val="CC9C50"/>
                    </a:solidFill>
                    <a:effectLst/>
                    <a:uLnTx/>
                    <a:uFillTx/>
                    <a:latin typeface="Verdana"/>
                    <a:ea typeface="+mn-ea"/>
                    <a:cs typeface="+mn-cs"/>
                  </a:rPr>
                  <a:t> </a:t>
                </a:r>
                <a:r>
                  <a:rPr kumimoji="0" lang="en-US" sz="800" b="0" i="0" u="none" strike="noStrike" kern="0" cap="none" spc="0" normalizeH="0" baseline="0" noProof="0" err="1">
                    <a:ln>
                      <a:noFill/>
                    </a:ln>
                    <a:solidFill>
                      <a:srgbClr val="CC9C50"/>
                    </a:solidFill>
                    <a:effectLst/>
                    <a:uLnTx/>
                    <a:uFillTx/>
                    <a:latin typeface="Verdana"/>
                    <a:ea typeface="+mn-ea"/>
                    <a:cs typeface="+mn-cs"/>
                  </a:rPr>
                  <a:t>unter</a:t>
                </a:r>
                <a:r>
                  <a:rPr kumimoji="0" lang="en-US" sz="800" b="0" i="0" u="none" strike="noStrike" kern="0" cap="none" spc="0" normalizeH="0" baseline="0" noProof="0">
                    <a:ln>
                      <a:noFill/>
                    </a:ln>
                    <a:solidFill>
                      <a:srgbClr val="CC9C50"/>
                    </a:solidFill>
                    <a:effectLst/>
                    <a:uLnTx/>
                    <a:uFillTx/>
                    <a:latin typeface="Verdana"/>
                    <a:ea typeface="+mn-ea"/>
                    <a:cs typeface="+mn-cs"/>
                  </a:rPr>
                  <a:t> </a:t>
                </a:r>
                <a:r>
                  <a:rPr kumimoji="0" lang="en-US" sz="800" b="0" i="0" u="none" strike="noStrike" kern="0" cap="none" spc="0" normalizeH="0" baseline="0" noProof="0" err="1">
                    <a:ln>
                      <a:noFill/>
                    </a:ln>
                    <a:solidFill>
                      <a:srgbClr val="CC9C50"/>
                    </a:solidFill>
                    <a:effectLst/>
                    <a:uLnTx/>
                    <a:uFillTx/>
                    <a:latin typeface="Verdana"/>
                    <a:ea typeface="+mn-ea"/>
                    <a:cs typeface="+mn-cs"/>
                  </a:rPr>
                  <a:t>Verwendung</a:t>
                </a:r>
                <a:r>
                  <a:rPr kumimoji="0" lang="en-US" sz="800" b="0" i="0" u="none" strike="noStrike" kern="0" cap="none" spc="0" normalizeH="0" baseline="0" noProof="0">
                    <a:ln>
                      <a:noFill/>
                    </a:ln>
                    <a:solidFill>
                      <a:srgbClr val="CC9C50"/>
                    </a:solidFill>
                    <a:effectLst/>
                    <a:uLnTx/>
                    <a:uFillTx/>
                    <a:latin typeface="Verdana"/>
                    <a:ea typeface="+mn-ea"/>
                    <a:cs typeface="+mn-cs"/>
                  </a:rPr>
                  <a:t> der </a:t>
                </a:r>
                <a:r>
                  <a:rPr kumimoji="0" lang="en-US" sz="800" b="0" i="0" u="none" strike="noStrike" kern="0" cap="none" spc="0" normalizeH="0" baseline="0" noProof="0" err="1">
                    <a:ln>
                      <a:noFill/>
                    </a:ln>
                    <a:solidFill>
                      <a:srgbClr val="CC9C50"/>
                    </a:solidFill>
                    <a:effectLst/>
                    <a:uLnTx/>
                    <a:uFillTx/>
                    <a:latin typeface="Verdana"/>
                    <a:ea typeface="+mn-ea"/>
                    <a:cs typeface="+mn-cs"/>
                  </a:rPr>
                  <a:t>aktuellen</a:t>
                </a:r>
                <a:r>
                  <a:rPr kumimoji="0" lang="en-US" sz="800" b="0" i="0" u="none" strike="noStrike" kern="0" cap="none" spc="0" normalizeH="0" baseline="0" noProof="0">
                    <a:ln>
                      <a:noFill/>
                    </a:ln>
                    <a:solidFill>
                      <a:srgbClr val="CC9C50"/>
                    </a:solidFill>
                    <a:effectLst/>
                    <a:uLnTx/>
                    <a:uFillTx/>
                    <a:latin typeface="Verdana"/>
                    <a:ea typeface="+mn-ea"/>
                    <a:cs typeface="+mn-cs"/>
                  </a:rPr>
                  <a:t> </a:t>
                </a:r>
                <a:r>
                  <a:rPr kumimoji="0" lang="en-US" sz="800" b="0" i="0" u="none" strike="noStrike" kern="0" cap="none" spc="0" normalizeH="0" baseline="0" noProof="0" err="1">
                    <a:ln>
                      <a:noFill/>
                    </a:ln>
                    <a:solidFill>
                      <a:srgbClr val="CC9C50"/>
                    </a:solidFill>
                    <a:effectLst/>
                    <a:uLnTx/>
                    <a:uFillTx/>
                    <a:latin typeface="Verdana"/>
                    <a:ea typeface="+mn-ea"/>
                    <a:cs typeface="+mn-cs"/>
                  </a:rPr>
                  <a:t>Dynamik</a:t>
                </a:r>
                <a:r>
                  <a:rPr kumimoji="0" lang="en-US" sz="800" b="0" i="0" u="none" strike="noStrike" kern="0" cap="none" spc="0" normalizeH="0" baseline="30000" noProof="0">
                    <a:ln>
                      <a:noFill/>
                    </a:ln>
                    <a:solidFill>
                      <a:srgbClr val="CC9C50"/>
                    </a:solidFill>
                    <a:effectLst/>
                    <a:uLnTx/>
                    <a:uFillTx/>
                    <a:latin typeface="Verdana"/>
                    <a:ea typeface="+mn-ea"/>
                    <a:cs typeface="Arial" panose="020B0604020202020204" pitchFamily="34" charset="0"/>
                  </a:rPr>
                  <a:t>†</a:t>
                </a:r>
                <a:endParaRPr kumimoji="0" lang="en-NZ" sz="1000" b="0" i="0" u="none" strike="noStrike" kern="0" cap="none" spc="0" normalizeH="0" baseline="30000" noProof="0">
                  <a:ln>
                    <a:noFill/>
                  </a:ln>
                  <a:solidFill>
                    <a:srgbClr val="CC9C50"/>
                  </a:solidFill>
                  <a:effectLst/>
                  <a:uLnTx/>
                  <a:uFillTx/>
                  <a:latin typeface="Verdana"/>
                  <a:ea typeface="+mn-ea"/>
                  <a:cs typeface="+mn-cs"/>
                </a:endParaRPr>
              </a:p>
            </p:txBody>
          </p:sp>
          <p:sp>
            <p:nvSpPr>
              <p:cNvPr id="49" name="Rectangle: Rounded Corners 150">
                <a:extLst>
                  <a:ext uri="{FF2B5EF4-FFF2-40B4-BE49-F238E27FC236}">
                    <a16:creationId xmlns:a16="http://schemas.microsoft.com/office/drawing/2014/main" id="{41BCCF31-5137-3DE1-425A-9AA1E741364B}"/>
                  </a:ext>
                </a:extLst>
              </p:cNvPr>
              <p:cNvSpPr/>
              <p:nvPr/>
            </p:nvSpPr>
            <p:spPr>
              <a:xfrm>
                <a:off x="3588592" y="3441265"/>
                <a:ext cx="1411342" cy="464835"/>
              </a:xfrm>
              <a:prstGeom prst="roundRect">
                <a:avLst>
                  <a:gd name="adj" fmla="val 50000"/>
                </a:avLst>
              </a:prstGeom>
              <a:solidFill>
                <a:srgbClr val="347475"/>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prstClr val="white"/>
                    </a:solidFill>
                    <a:effectLst/>
                    <a:uLnTx/>
                    <a:uFillTx/>
                    <a:latin typeface="Verdana"/>
                    <a:ea typeface="+mn-ea"/>
                    <a:cs typeface="Arial" panose="020B0604020202020204" pitchFamily="34" charset="0"/>
                  </a:rPr>
                  <a:t>8,4 M</a:t>
                </a:r>
              </a:p>
            </p:txBody>
          </p:sp>
        </p:grpSp>
        <p:sp>
          <p:nvSpPr>
            <p:cNvPr id="53" name="Text Placeholder 10">
              <a:extLst>
                <a:ext uri="{FF2B5EF4-FFF2-40B4-BE49-F238E27FC236}">
                  <a16:creationId xmlns:a16="http://schemas.microsoft.com/office/drawing/2014/main" id="{B9B72602-4C0A-4A0B-33B3-46252BEFD4A5}"/>
                </a:ext>
              </a:extLst>
            </p:cNvPr>
            <p:cNvSpPr txBox="1">
              <a:spLocks/>
            </p:cNvSpPr>
            <p:nvPr/>
          </p:nvSpPr>
          <p:spPr>
            <a:xfrm>
              <a:off x="358269" y="4088195"/>
              <a:ext cx="8423019" cy="390525"/>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mn-cs"/>
                </a:rPr>
                <a:t>*</a:t>
              </a:r>
              <a:r>
                <a:rPr kumimoji="0" lang="de-DE" sz="600" b="0" i="0" u="none" strike="noStrike" kern="1200" cap="none" spc="0" normalizeH="0" baseline="0" noProof="0" dirty="0">
                  <a:ln>
                    <a:noFill/>
                  </a:ln>
                  <a:solidFill>
                    <a:srgbClr val="404040"/>
                  </a:solidFill>
                  <a:effectLst/>
                  <a:uLnTx/>
                  <a:uFillTx/>
                  <a:latin typeface="Verdana"/>
                  <a:ea typeface="+mn-ea"/>
                  <a:cs typeface="+mn-cs"/>
                </a:rPr>
                <a:t> T1D-Inzidenzdaten für Personen &lt; 20 Jahre wurden dem IDF-Atlas entnommen (stratifiziert nach Altersgruppen für 97 Länder, die 76 % der Weltbevölkerung repräsentieren); Inzidenzdaten für Erwachsene wurden aus einer systematischen Literaturübersicht gewonnen. Anhand der Inzidenzdaten wurden Schätzungen der weltweiten T1D-Prävalenz vorgenommen, indem ein zeitdiskretes Krankheits-Todes-Modell (Markov-Modell) angepasst wurde, das anhand der beobachteten Prävalenzdaten für 15 Länder validiert wurde (die Schätzungen wiesen im Median eine relative Differenz von 6 % zu den beobachteten Prävalenzfällen auf). </a:t>
              </a:r>
              <a:br>
                <a:rPr kumimoji="0" lang="en-US" sz="600" b="0" i="0" u="none" strike="noStrike" kern="1200" cap="none" spc="0" normalizeH="0" baseline="0" noProof="0" dirty="0">
                  <a:ln>
                    <a:noFill/>
                  </a:ln>
                  <a:solidFill>
                    <a:srgbClr val="404040"/>
                  </a:solidFill>
                  <a:effectLst/>
                  <a:uLnTx/>
                  <a:uFillTx/>
                  <a:latin typeface="Verdana"/>
                  <a:ea typeface="+mn-ea"/>
                  <a:cs typeface="+mn-cs"/>
                </a:rPr>
              </a:br>
              <a:r>
                <a:rPr kumimoji="0" lang="en-US" sz="600" b="0" i="0" u="none" strike="noStrike" kern="1200" cap="none" spc="0" normalizeH="0" baseline="0" noProof="0" dirty="0">
                  <a:ln>
                    <a:noFill/>
                  </a:ln>
                  <a:solidFill>
                    <a:srgbClr val="404040"/>
                  </a:solidFill>
                  <a:effectLst/>
                  <a:uLnTx/>
                  <a:uFillTx/>
                  <a:latin typeface="Verdana"/>
                  <a:ea typeface="+mn-ea"/>
                  <a:cs typeface="+mn-cs"/>
                </a:rPr>
                <a:t>†</a:t>
              </a:r>
              <a:r>
                <a:rPr kumimoji="0" lang="de-DE" sz="600" b="0" i="0" u="none" strike="noStrike" kern="1200" cap="none" spc="0" normalizeH="0" baseline="0" noProof="0" dirty="0">
                  <a:ln>
                    <a:noFill/>
                  </a:ln>
                  <a:solidFill>
                    <a:srgbClr val="404040"/>
                  </a:solidFill>
                  <a:effectLst/>
                  <a:uLnTx/>
                  <a:uFillTx/>
                  <a:latin typeface="Verdana"/>
                  <a:ea typeface="+mn-ea"/>
                  <a:cs typeface="+mn-cs"/>
                </a:rPr>
                <a:t> Bei der konservativen Schätzung blieben die Inzidenz-, Mortalitäts- und Diagnoseraten ab 2020 konstant; bei der dynamischen Schätzung werden diese Parameter weiterhin mit derselben jährlichen Änderungsrate wie für 2012-21 verändert</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p>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endParaRPr kumimoji="0" lang="en-US" sz="700" b="0" i="0" u="none" strike="noStrike" kern="1200" cap="none" spc="0" normalizeH="0" baseline="0" noProof="0" dirty="0">
                <a:ln>
                  <a:noFill/>
                </a:ln>
                <a:solidFill>
                  <a:srgbClr val="404040"/>
                </a:solidFill>
                <a:effectLst/>
                <a:uLnTx/>
                <a:uFillTx/>
                <a:latin typeface="Verdana"/>
                <a:ea typeface="Times New Roman" panose="02020603050405020304" pitchFamily="18" charset="0"/>
                <a:cs typeface="+mn-cs"/>
              </a:endParaRPr>
            </a:p>
          </p:txBody>
        </p:sp>
      </p:grpSp>
    </p:spTree>
    <p:extLst>
      <p:ext uri="{BB962C8B-B14F-4D97-AF65-F5344CB8AC3E}">
        <p14:creationId xmlns:p14="http://schemas.microsoft.com/office/powerpoint/2010/main" val="69368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671DEE9B-F6D0-B822-B2F5-DF4BE5123DD9}"/>
              </a:ext>
            </a:extLst>
          </p:cNvPr>
          <p:cNvSpPr>
            <a:spLocks noGrp="1"/>
          </p:cNvSpPr>
          <p:nvPr>
            <p:ph type="body" sz="quarter" idx="17"/>
          </p:nvPr>
        </p:nvSpPr>
        <p:spPr>
          <a:xfrm>
            <a:off x="358270" y="114437"/>
            <a:ext cx="8476488" cy="463296"/>
          </a:xfrm>
        </p:spPr>
        <p:txBody>
          <a:bodyPr/>
          <a:lstStyle/>
          <a:p>
            <a:r>
              <a:rPr lang="de-DE" sz="2000" b="1" dirty="0">
                <a:solidFill>
                  <a:srgbClr val="7030A0"/>
                </a:solidFill>
                <a:latin typeface="+mj-lt"/>
              </a:rPr>
              <a:t>Höhepunkt der T1D-Inzidenz bei 10-14 Jahren, insgesamt mehr Erwachsene als Kinder mit T1D diagnostiziert</a:t>
            </a:r>
            <a:r>
              <a:rPr lang="de-DE" sz="2000" b="1" baseline="30000" dirty="0">
                <a:solidFill>
                  <a:srgbClr val="7030A0"/>
                </a:solidFill>
                <a:latin typeface="+mj-lt"/>
              </a:rPr>
              <a:t>1</a:t>
            </a:r>
            <a:r>
              <a:rPr lang="de-DE" sz="2000" b="1" dirty="0">
                <a:solidFill>
                  <a:srgbClr val="7030A0"/>
                </a:solidFill>
                <a:latin typeface="+mj-lt"/>
              </a:rPr>
              <a:t> </a:t>
            </a:r>
          </a:p>
        </p:txBody>
      </p:sp>
      <p:grpSp>
        <p:nvGrpSpPr>
          <p:cNvPr id="2" name="Group 1">
            <a:extLst>
              <a:ext uri="{FF2B5EF4-FFF2-40B4-BE49-F238E27FC236}">
                <a16:creationId xmlns:a16="http://schemas.microsoft.com/office/drawing/2014/main" id="{24038DF6-E9D3-AFCE-4A6D-0C7BC776F9D6}"/>
              </a:ext>
            </a:extLst>
          </p:cNvPr>
          <p:cNvGrpSpPr>
            <a:grpSpLocks noChangeAspect="1"/>
          </p:cNvGrpSpPr>
          <p:nvPr/>
        </p:nvGrpSpPr>
        <p:grpSpPr>
          <a:xfrm>
            <a:off x="1049640" y="1008551"/>
            <a:ext cx="7171795" cy="3813292"/>
            <a:chOff x="2074436" y="2044056"/>
            <a:chExt cx="7772400" cy="4132636"/>
          </a:xfrm>
        </p:grpSpPr>
        <p:grpSp>
          <p:nvGrpSpPr>
            <p:cNvPr id="7" name="Group 6">
              <a:extLst>
                <a:ext uri="{FF2B5EF4-FFF2-40B4-BE49-F238E27FC236}">
                  <a16:creationId xmlns:a16="http://schemas.microsoft.com/office/drawing/2014/main" id="{2E14B91D-5C66-D5D4-3183-C716146809FB}"/>
                </a:ext>
              </a:extLst>
            </p:cNvPr>
            <p:cNvGrpSpPr/>
            <p:nvPr/>
          </p:nvGrpSpPr>
          <p:grpSpPr>
            <a:xfrm>
              <a:off x="2074436" y="2044056"/>
              <a:ext cx="7772400" cy="3510116"/>
              <a:chOff x="1976465" y="1673942"/>
              <a:chExt cx="7772400" cy="3510116"/>
            </a:xfrm>
          </p:grpSpPr>
          <p:pic>
            <p:nvPicPr>
              <p:cNvPr id="4" name="Picture 3">
                <a:extLst>
                  <a:ext uri="{FF2B5EF4-FFF2-40B4-BE49-F238E27FC236}">
                    <a16:creationId xmlns:a16="http://schemas.microsoft.com/office/drawing/2014/main" id="{96A40101-3B09-5DAF-FBC6-BC873CEC97C0}"/>
                  </a:ext>
                </a:extLst>
              </p:cNvPr>
              <p:cNvPicPr>
                <a:picLocks noChangeAspect="1"/>
              </p:cNvPicPr>
              <p:nvPr/>
            </p:nvPicPr>
            <p:blipFill>
              <a:blip r:embed="rId2"/>
              <a:stretch>
                <a:fillRect/>
              </a:stretch>
            </p:blipFill>
            <p:spPr>
              <a:xfrm>
                <a:off x="1976465" y="1673942"/>
                <a:ext cx="7772400" cy="3510116"/>
              </a:xfrm>
              <a:prstGeom prst="rect">
                <a:avLst/>
              </a:prstGeom>
            </p:spPr>
          </p:pic>
          <p:sp>
            <p:nvSpPr>
              <p:cNvPr id="6" name="TextBox 5">
                <a:extLst>
                  <a:ext uri="{FF2B5EF4-FFF2-40B4-BE49-F238E27FC236}">
                    <a16:creationId xmlns:a16="http://schemas.microsoft.com/office/drawing/2014/main" id="{F4D3F935-AAD9-AD4A-D0FC-E8F1FE0DB4BA}"/>
                  </a:ext>
                </a:extLst>
              </p:cNvPr>
              <p:cNvSpPr txBox="1"/>
              <p:nvPr/>
            </p:nvSpPr>
            <p:spPr>
              <a:xfrm>
                <a:off x="5169776" y="1740947"/>
                <a:ext cx="4140208" cy="3502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err="1">
                    <a:ln>
                      <a:noFill/>
                    </a:ln>
                    <a:solidFill>
                      <a:srgbClr val="23004C"/>
                    </a:solidFill>
                    <a:effectLst/>
                    <a:uLnTx/>
                    <a:uFillTx/>
                    <a:latin typeface="Verdana"/>
                    <a:ea typeface="+mn-ea"/>
                    <a:cs typeface="+mn-cs"/>
                  </a:rPr>
                  <a:t>Globale</a:t>
                </a:r>
                <a:r>
                  <a:rPr kumimoji="0" lang="en-US" sz="1500" b="1" i="0" u="none" strike="noStrike" kern="1200" cap="none" spc="0" normalizeH="0" baseline="0" noProof="0">
                    <a:ln>
                      <a:noFill/>
                    </a:ln>
                    <a:solidFill>
                      <a:srgbClr val="23004C"/>
                    </a:solidFill>
                    <a:effectLst/>
                    <a:uLnTx/>
                    <a:uFillTx/>
                    <a:latin typeface="Verdana"/>
                    <a:ea typeface="+mn-ea"/>
                    <a:cs typeface="+mn-cs"/>
                  </a:rPr>
                  <a:t> T1D-Inzidenz </a:t>
                </a:r>
                <a:r>
                  <a:rPr kumimoji="0" lang="en-US" sz="1500" b="1" i="0" u="none" strike="noStrike" kern="1200" cap="none" spc="0" normalizeH="0" baseline="0" noProof="0" err="1">
                    <a:ln>
                      <a:noFill/>
                    </a:ln>
                    <a:solidFill>
                      <a:srgbClr val="23004C"/>
                    </a:solidFill>
                    <a:effectLst/>
                    <a:uLnTx/>
                    <a:uFillTx/>
                    <a:latin typeface="Verdana"/>
                    <a:ea typeface="+mn-ea"/>
                    <a:cs typeface="+mn-cs"/>
                  </a:rPr>
                  <a:t>nach</a:t>
                </a:r>
                <a:r>
                  <a:rPr kumimoji="0" lang="en-US" sz="1500" b="1" i="0" u="none" strike="noStrike" kern="1200" cap="none" spc="0" normalizeH="0" baseline="0" noProof="0">
                    <a:ln>
                      <a:noFill/>
                    </a:ln>
                    <a:solidFill>
                      <a:srgbClr val="23004C"/>
                    </a:solidFill>
                    <a:effectLst/>
                    <a:uLnTx/>
                    <a:uFillTx/>
                    <a:latin typeface="Verdana"/>
                    <a:ea typeface="+mn-ea"/>
                    <a:cs typeface="+mn-cs"/>
                  </a:rPr>
                  <a:t> Alter</a:t>
                </a:r>
              </a:p>
            </p:txBody>
          </p:sp>
        </p:grpSp>
        <p:sp>
          <p:nvSpPr>
            <p:cNvPr id="9" name="TextBox 8">
              <a:extLst>
                <a:ext uri="{FF2B5EF4-FFF2-40B4-BE49-F238E27FC236}">
                  <a16:creationId xmlns:a16="http://schemas.microsoft.com/office/drawing/2014/main" id="{CF1CB3E5-FF54-511F-FD68-8F701A35C160}"/>
                </a:ext>
              </a:extLst>
            </p:cNvPr>
            <p:cNvSpPr txBox="1"/>
            <p:nvPr/>
          </p:nvSpPr>
          <p:spPr>
            <a:xfrm>
              <a:off x="2707460" y="5776430"/>
              <a:ext cx="1336291" cy="40026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srgbClr val="00B050"/>
                  </a:solidFill>
                  <a:effectLst/>
                  <a:uLnTx/>
                  <a:uFillTx/>
                  <a:latin typeface="Verdana"/>
                  <a:ea typeface="+mn-ea"/>
                  <a:cs typeface="+mn-cs"/>
                </a:rPr>
                <a:t>194.000 (38 %)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srgbClr val="00B050"/>
                  </a:solidFill>
                  <a:effectLst/>
                  <a:uLnTx/>
                  <a:uFillTx/>
                  <a:latin typeface="Verdana"/>
                  <a:ea typeface="+mn-ea"/>
                  <a:cs typeface="+mn-cs"/>
                </a:rPr>
                <a:t>Kinder</a:t>
              </a:r>
            </a:p>
          </p:txBody>
        </p:sp>
        <p:sp>
          <p:nvSpPr>
            <p:cNvPr id="11" name="Left Brace 10">
              <a:extLst>
                <a:ext uri="{FF2B5EF4-FFF2-40B4-BE49-F238E27FC236}">
                  <a16:creationId xmlns:a16="http://schemas.microsoft.com/office/drawing/2014/main" id="{8D26ADF8-EC6B-95F0-63F2-F1EA0F58AFC5}"/>
                </a:ext>
              </a:extLst>
            </p:cNvPr>
            <p:cNvSpPr/>
            <p:nvPr/>
          </p:nvSpPr>
          <p:spPr>
            <a:xfrm rot="16200000">
              <a:off x="3295857" y="4812684"/>
              <a:ext cx="174173" cy="165965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12" name="TextBox 11">
              <a:extLst>
                <a:ext uri="{FF2B5EF4-FFF2-40B4-BE49-F238E27FC236}">
                  <a16:creationId xmlns:a16="http://schemas.microsoft.com/office/drawing/2014/main" id="{B329DF0E-07FA-D3C2-3E34-C7416E3BA089}"/>
                </a:ext>
              </a:extLst>
            </p:cNvPr>
            <p:cNvSpPr txBox="1"/>
            <p:nvPr/>
          </p:nvSpPr>
          <p:spPr>
            <a:xfrm>
              <a:off x="6092328" y="5776430"/>
              <a:ext cx="1414379" cy="40026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srgbClr val="FF8A02"/>
                  </a:solidFill>
                  <a:effectLst/>
                  <a:uLnTx/>
                  <a:uFillTx/>
                  <a:latin typeface="Verdana"/>
                  <a:ea typeface="+mn-ea"/>
                  <a:cs typeface="+mn-cs"/>
                </a:rPr>
                <a:t>316.000 (62 %)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err="1">
                  <a:ln>
                    <a:noFill/>
                  </a:ln>
                  <a:solidFill>
                    <a:srgbClr val="FF8A02"/>
                  </a:solidFill>
                  <a:effectLst/>
                  <a:uLnTx/>
                  <a:uFillTx/>
                  <a:latin typeface="Verdana"/>
                  <a:ea typeface="+mn-ea"/>
                  <a:cs typeface="+mn-cs"/>
                </a:rPr>
                <a:t>Erwachsene</a:t>
              </a:r>
              <a:endParaRPr kumimoji="0" lang="en-US" sz="900" b="1" i="0" u="none" strike="noStrike" kern="1200" cap="none" spc="0" normalizeH="0" baseline="0" noProof="0">
                <a:ln>
                  <a:noFill/>
                </a:ln>
                <a:solidFill>
                  <a:srgbClr val="FF8A02"/>
                </a:solidFill>
                <a:effectLst/>
                <a:uLnTx/>
                <a:uFillTx/>
                <a:latin typeface="Verdana"/>
                <a:ea typeface="+mn-ea"/>
                <a:cs typeface="+mn-cs"/>
              </a:endParaRPr>
            </a:p>
          </p:txBody>
        </p:sp>
        <p:sp>
          <p:nvSpPr>
            <p:cNvPr id="13" name="Left Brace 12">
              <a:extLst>
                <a:ext uri="{FF2B5EF4-FFF2-40B4-BE49-F238E27FC236}">
                  <a16:creationId xmlns:a16="http://schemas.microsoft.com/office/drawing/2014/main" id="{3C6598CD-3179-0F40-F59C-84F30A8F7A4B}"/>
                </a:ext>
              </a:extLst>
            </p:cNvPr>
            <p:cNvSpPr/>
            <p:nvPr/>
          </p:nvSpPr>
          <p:spPr>
            <a:xfrm rot="16200000">
              <a:off x="6708530" y="3152608"/>
              <a:ext cx="174173" cy="497979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Verdana"/>
                <a:ea typeface="+mn-ea"/>
                <a:cs typeface="+mn-cs"/>
              </a:endParaRPr>
            </a:p>
          </p:txBody>
        </p:sp>
        <p:sp>
          <p:nvSpPr>
            <p:cNvPr id="14" name="TextBox 13">
              <a:extLst>
                <a:ext uri="{FF2B5EF4-FFF2-40B4-BE49-F238E27FC236}">
                  <a16:creationId xmlns:a16="http://schemas.microsoft.com/office/drawing/2014/main" id="{E18FF358-0ADE-0C70-05DD-DB421DA74B2F}"/>
                </a:ext>
              </a:extLst>
            </p:cNvPr>
            <p:cNvSpPr txBox="1"/>
            <p:nvPr/>
          </p:nvSpPr>
          <p:spPr>
            <a:xfrm rot="16200000">
              <a:off x="841685" y="3725414"/>
              <a:ext cx="2715665" cy="250163"/>
            </a:xfrm>
            <a:prstGeom prst="rect">
              <a:avLst/>
            </a:prstGeom>
            <a:solidFill>
              <a:schemeClr val="bg1"/>
            </a:solid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srgbClr val="23004C"/>
                  </a:solidFill>
                  <a:effectLst/>
                  <a:uLnTx/>
                  <a:uFillTx/>
                  <a:latin typeface="Verdana"/>
                  <a:ea typeface="+mn-ea"/>
                  <a:cs typeface="+mn-cs"/>
                </a:rPr>
                <a:t>Neu </a:t>
              </a:r>
              <a:r>
                <a:rPr kumimoji="0" lang="en-US" sz="900" b="1" i="0" u="none" strike="noStrike" kern="1200" cap="none" spc="0" normalizeH="0" baseline="0" noProof="0" err="1">
                  <a:ln>
                    <a:noFill/>
                  </a:ln>
                  <a:solidFill>
                    <a:srgbClr val="23004C"/>
                  </a:solidFill>
                  <a:effectLst/>
                  <a:uLnTx/>
                  <a:uFillTx/>
                  <a:latin typeface="Verdana"/>
                  <a:ea typeface="+mn-ea"/>
                  <a:cs typeface="+mn-cs"/>
                </a:rPr>
                <a:t>aufgetretene</a:t>
              </a:r>
              <a:r>
                <a:rPr kumimoji="0" lang="en-US" sz="900" b="1" i="0" u="none" strike="noStrike" kern="1200" cap="none" spc="0" normalizeH="0" baseline="0" noProof="0">
                  <a:ln>
                    <a:noFill/>
                  </a:ln>
                  <a:solidFill>
                    <a:srgbClr val="23004C"/>
                  </a:solidFill>
                  <a:effectLst/>
                  <a:uLnTx/>
                  <a:uFillTx/>
                  <a:latin typeface="Verdana"/>
                  <a:ea typeface="+mn-ea"/>
                  <a:cs typeface="+mn-cs"/>
                </a:rPr>
                <a:t> T1D-Fälle [x10</a:t>
              </a:r>
              <a:r>
                <a:rPr kumimoji="0" lang="en-US" sz="900" b="1" i="0" u="none" strike="noStrike" kern="1200" cap="none" spc="0" normalizeH="0" baseline="30000" noProof="0">
                  <a:ln>
                    <a:noFill/>
                  </a:ln>
                  <a:solidFill>
                    <a:srgbClr val="23004C"/>
                  </a:solidFill>
                  <a:effectLst/>
                  <a:uLnTx/>
                  <a:uFillTx/>
                  <a:latin typeface="Verdana"/>
                  <a:ea typeface="+mn-ea"/>
                  <a:cs typeface="+mn-cs"/>
                </a:rPr>
                <a:t>3</a:t>
              </a:r>
              <a:r>
                <a:rPr kumimoji="0" lang="en-US" sz="900" b="1" i="0" u="none" strike="noStrike" kern="1200" cap="none" spc="0" normalizeH="0" baseline="0" noProof="0">
                  <a:ln>
                    <a:noFill/>
                  </a:ln>
                  <a:solidFill>
                    <a:srgbClr val="23004C"/>
                  </a:solidFill>
                  <a:effectLst/>
                  <a:uLnTx/>
                  <a:uFillTx/>
                  <a:latin typeface="Verdana"/>
                  <a:ea typeface="+mn-ea"/>
                  <a:cs typeface="+mn-cs"/>
                </a:rPr>
                <a:t>]</a:t>
              </a:r>
            </a:p>
          </p:txBody>
        </p:sp>
      </p:grpSp>
      <p:sp>
        <p:nvSpPr>
          <p:cNvPr id="3" name="TextBox 2">
            <a:extLst>
              <a:ext uri="{FF2B5EF4-FFF2-40B4-BE49-F238E27FC236}">
                <a16:creationId xmlns:a16="http://schemas.microsoft.com/office/drawing/2014/main" id="{509EC9EB-13AA-5BAE-61DD-A4EEC1A2B5A3}"/>
              </a:ext>
            </a:extLst>
          </p:cNvPr>
          <p:cNvSpPr txBox="1"/>
          <p:nvPr/>
        </p:nvSpPr>
        <p:spPr>
          <a:xfrm>
            <a:off x="1576911" y="2810339"/>
            <a:ext cx="1360243" cy="830997"/>
          </a:xfrm>
          <a:prstGeom prst="rect">
            <a:avLst/>
          </a:prstGeom>
          <a:solidFill>
            <a:schemeClr val="bg1">
              <a:alpha val="82242"/>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Verdana"/>
                <a:ea typeface="+mn-ea"/>
                <a:cs typeface="+mn-cs"/>
              </a:rPr>
              <a:t>~ 33 % der </a:t>
            </a:r>
            <a:r>
              <a:rPr kumimoji="0" lang="en-US" sz="1200" b="0" i="0" u="none" strike="noStrike" kern="1200" cap="none" spc="0" normalizeH="0" baseline="0" noProof="0" err="1">
                <a:ln>
                  <a:noFill/>
                </a:ln>
                <a:solidFill>
                  <a:prstClr val="black"/>
                </a:solidFill>
                <a:effectLst/>
                <a:uLnTx/>
                <a:uFillTx/>
                <a:latin typeface="Verdana"/>
                <a:ea typeface="+mn-ea"/>
                <a:cs typeface="+mn-cs"/>
              </a:rPr>
              <a:t>globalen</a:t>
            </a:r>
            <a:r>
              <a:rPr kumimoji="0" lang="en-US" sz="1200" b="0" i="0" u="none" strike="noStrike" kern="1200" cap="none" spc="0" normalizeH="0" baseline="0" noProof="0">
                <a:ln>
                  <a:noFill/>
                </a:ln>
                <a:solidFill>
                  <a:prstClr val="black"/>
                </a:solidFill>
                <a:effectLst/>
                <a:uLnTx/>
                <a:uFillTx/>
                <a:latin typeface="Verdana"/>
                <a:ea typeface="+mn-ea"/>
                <a:cs typeface="+mn-cs"/>
              </a:rPr>
              <a:t> Population </a:t>
            </a:r>
            <a:r>
              <a:rPr kumimoji="0" lang="en-US" sz="1200" b="0" i="0" u="none" strike="noStrike" kern="1200" cap="none" spc="0" normalizeH="0" baseline="0" noProof="0" err="1">
                <a:ln>
                  <a:noFill/>
                </a:ln>
                <a:solidFill>
                  <a:prstClr val="black"/>
                </a:solidFill>
                <a:effectLst/>
                <a:uLnTx/>
                <a:uFillTx/>
                <a:latin typeface="Verdana"/>
                <a:ea typeface="+mn-ea"/>
                <a:cs typeface="+mn-cs"/>
              </a:rPr>
              <a:t>ist</a:t>
            </a:r>
            <a:r>
              <a:rPr kumimoji="0" lang="en-US" sz="1200" b="0" i="0" u="none" strike="noStrike" kern="1200" cap="none" spc="0" normalizeH="0" baseline="0" noProof="0">
                <a:ln>
                  <a:noFill/>
                </a:ln>
                <a:solidFill>
                  <a:prstClr val="black"/>
                </a:solidFill>
                <a:effectLst/>
                <a:uLnTx/>
                <a:uFillTx/>
                <a:latin typeface="Verdana"/>
                <a:ea typeface="+mn-ea"/>
                <a:cs typeface="+mn-cs"/>
              </a:rPr>
              <a:t> &lt; 20 Jahre alt</a:t>
            </a:r>
          </a:p>
        </p:txBody>
      </p:sp>
      <p:sp>
        <p:nvSpPr>
          <p:cNvPr id="17" name="TextBox 3037">
            <a:extLst>
              <a:ext uri="{FF2B5EF4-FFF2-40B4-BE49-F238E27FC236}">
                <a16:creationId xmlns:a16="http://schemas.microsoft.com/office/drawing/2014/main" id="{5CE06D8A-A9CD-1ED7-427E-85ADF3AE6C62}"/>
              </a:ext>
            </a:extLst>
          </p:cNvPr>
          <p:cNvSpPr txBox="1"/>
          <p:nvPr/>
        </p:nvSpPr>
        <p:spPr>
          <a:xfrm>
            <a:off x="358270" y="4847498"/>
            <a:ext cx="8271380" cy="276999"/>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i="0" u="none" strike="noStrike" kern="1200" cap="none" spc="0" normalizeH="0" baseline="0" noProof="0" dirty="0">
                <a:ln>
                  <a:noFill/>
                </a:ln>
                <a:solidFill>
                  <a:srgbClr val="404040"/>
                </a:solidFill>
                <a:effectLst/>
                <a:uLnTx/>
                <a:uFillTx/>
                <a:latin typeface="Verdana"/>
                <a:ea typeface="Arial"/>
                <a:cs typeface="Arial"/>
              </a:rPr>
              <a:t>Abbildung modifiziert nach Gregory 2022</a:t>
            </a:r>
            <a:r>
              <a:rPr kumimoji="0" lang="da-DK" sz="60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i="0" u="none" strike="noStrike" kern="1200" cap="none" spc="0" normalizeH="0" baseline="0" noProof="0" dirty="0">
                <a:ln>
                  <a:noFill/>
                </a:ln>
                <a:solidFill>
                  <a:srgbClr val="404040"/>
                </a:solidFill>
                <a:effectLst/>
                <a:uLnTx/>
                <a:uFillTx/>
                <a:latin typeface="Verdana"/>
                <a:ea typeface="Arial"/>
                <a:cs typeface="Arial"/>
              </a:rPr>
              <a:t>.</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Gregory GA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Lancet Diabetes Endocrinol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10: 741–60.</a:t>
            </a:r>
          </a:p>
        </p:txBody>
      </p:sp>
      <p:sp>
        <p:nvSpPr>
          <p:cNvPr id="18" name="TextBox 13">
            <a:extLst>
              <a:ext uri="{FF2B5EF4-FFF2-40B4-BE49-F238E27FC236}">
                <a16:creationId xmlns:a16="http://schemas.microsoft.com/office/drawing/2014/main" id="{AD7780BA-1AD4-3BB8-7736-79D1FB32B8BF}"/>
              </a:ext>
            </a:extLst>
          </p:cNvPr>
          <p:cNvSpPr txBox="1"/>
          <p:nvPr/>
        </p:nvSpPr>
        <p:spPr>
          <a:xfrm>
            <a:off x="4123217" y="4001051"/>
            <a:ext cx="1024640" cy="230832"/>
          </a:xfrm>
          <a:prstGeom prst="rect">
            <a:avLst/>
          </a:prstGeom>
          <a:solidFill>
            <a:schemeClr val="bg1"/>
          </a:solid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srgbClr val="23004C"/>
                </a:solidFill>
                <a:effectLst/>
                <a:uLnTx/>
                <a:uFillTx/>
                <a:latin typeface="Verdana"/>
                <a:ea typeface="+mn-ea"/>
                <a:cs typeface="+mn-cs"/>
              </a:rPr>
              <a:t>Alter [Jahre]</a:t>
            </a:r>
          </a:p>
        </p:txBody>
      </p:sp>
      <p:sp>
        <p:nvSpPr>
          <p:cNvPr id="19" name="TextBox 13">
            <a:extLst>
              <a:ext uri="{FF2B5EF4-FFF2-40B4-BE49-F238E27FC236}">
                <a16:creationId xmlns:a16="http://schemas.microsoft.com/office/drawing/2014/main" id="{CB285AD9-EDEA-B044-D95E-21CEE70A07FC}"/>
              </a:ext>
            </a:extLst>
          </p:cNvPr>
          <p:cNvSpPr txBox="1"/>
          <p:nvPr/>
        </p:nvSpPr>
        <p:spPr>
          <a:xfrm rot="5400000">
            <a:off x="7237716" y="2553210"/>
            <a:ext cx="1699504" cy="230832"/>
          </a:xfrm>
          <a:prstGeom prst="rect">
            <a:avLst/>
          </a:prstGeom>
          <a:solidFill>
            <a:schemeClr val="bg1"/>
          </a:solid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err="1">
                <a:ln>
                  <a:noFill/>
                </a:ln>
                <a:solidFill>
                  <a:srgbClr val="23004C"/>
                </a:solidFill>
                <a:effectLst/>
                <a:uLnTx/>
                <a:uFillTx/>
                <a:latin typeface="Verdana"/>
                <a:ea typeface="+mn-ea"/>
                <a:cs typeface="+mn-cs"/>
              </a:rPr>
              <a:t>Inzidenz</a:t>
            </a:r>
            <a:r>
              <a:rPr kumimoji="0" lang="en-US" sz="900" b="1" i="0" u="none" strike="noStrike" kern="1200" cap="none" spc="0" normalizeH="0" baseline="0" noProof="0">
                <a:ln>
                  <a:noFill/>
                </a:ln>
                <a:solidFill>
                  <a:srgbClr val="23004C"/>
                </a:solidFill>
                <a:effectLst/>
                <a:uLnTx/>
                <a:uFillTx/>
                <a:latin typeface="Verdana"/>
                <a:ea typeface="+mn-ea"/>
                <a:cs typeface="+mn-cs"/>
              </a:rPr>
              <a:t> [pro 100.000]</a:t>
            </a:r>
          </a:p>
        </p:txBody>
      </p:sp>
      <p:sp>
        <p:nvSpPr>
          <p:cNvPr id="20" name="Rechteck 19">
            <a:extLst>
              <a:ext uri="{FF2B5EF4-FFF2-40B4-BE49-F238E27FC236}">
                <a16:creationId xmlns:a16="http://schemas.microsoft.com/office/drawing/2014/main" id="{6ADCED11-C8CB-2EDC-3E1C-D1C537658570}"/>
              </a:ext>
            </a:extLst>
          </p:cNvPr>
          <p:cNvSpPr/>
          <p:nvPr/>
        </p:nvSpPr>
        <p:spPr>
          <a:xfrm>
            <a:off x="1042638" y="1007347"/>
            <a:ext cx="7178797" cy="3224536"/>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905477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9">
            <a:extLst>
              <a:ext uri="{FF2B5EF4-FFF2-40B4-BE49-F238E27FC236}">
                <a16:creationId xmlns:a16="http://schemas.microsoft.com/office/drawing/2014/main" id="{952E2691-9D1B-C424-0B72-6E2C67A0B525}"/>
              </a:ext>
            </a:extLst>
          </p:cNvPr>
          <p:cNvSpPr>
            <a:spLocks noGrp="1"/>
          </p:cNvSpPr>
          <p:nvPr>
            <p:ph type="body" sz="quarter" idx="17"/>
          </p:nvPr>
        </p:nvSpPr>
        <p:spPr>
          <a:xfrm>
            <a:off x="363617" y="116273"/>
            <a:ext cx="8476488" cy="463296"/>
          </a:xfrm>
        </p:spPr>
        <p:txBody>
          <a:bodyPr/>
          <a:lstStyle/>
          <a:p>
            <a:r>
              <a:rPr lang="de-DE" sz="2000" b="1" dirty="0">
                <a:solidFill>
                  <a:srgbClr val="7030A0"/>
                </a:solidFill>
                <a:latin typeface="+mj-lt"/>
              </a:rPr>
              <a:t>Erhöhte T1D-Inzidenz im Alter von 10-14 Jahren in Nordamerika und Europa/Zentralasien</a:t>
            </a:r>
            <a:r>
              <a:rPr lang="de-DE" sz="2000" b="1" baseline="30000" dirty="0">
                <a:solidFill>
                  <a:srgbClr val="7030A0"/>
                </a:solidFill>
                <a:latin typeface="+mj-lt"/>
              </a:rPr>
              <a:t>1</a:t>
            </a:r>
          </a:p>
        </p:txBody>
      </p:sp>
      <p:grpSp>
        <p:nvGrpSpPr>
          <p:cNvPr id="11" name="Gruppieren 10">
            <a:extLst>
              <a:ext uri="{FF2B5EF4-FFF2-40B4-BE49-F238E27FC236}">
                <a16:creationId xmlns:a16="http://schemas.microsoft.com/office/drawing/2014/main" id="{DCA35FDD-9286-AC51-86EC-2612B8777522}"/>
              </a:ext>
            </a:extLst>
          </p:cNvPr>
          <p:cNvGrpSpPr/>
          <p:nvPr/>
        </p:nvGrpSpPr>
        <p:grpSpPr>
          <a:xfrm>
            <a:off x="1424000" y="903113"/>
            <a:ext cx="6296000" cy="3140216"/>
            <a:chOff x="680456" y="938832"/>
            <a:chExt cx="6296000" cy="3140216"/>
          </a:xfrm>
        </p:grpSpPr>
        <p:pic>
          <p:nvPicPr>
            <p:cNvPr id="10" name="Picture 9">
              <a:extLst>
                <a:ext uri="{FF2B5EF4-FFF2-40B4-BE49-F238E27FC236}">
                  <a16:creationId xmlns:a16="http://schemas.microsoft.com/office/drawing/2014/main" id="{5968F8AE-AC96-0F66-8E52-3CD4602AA134}"/>
                </a:ext>
              </a:extLst>
            </p:cNvPr>
            <p:cNvPicPr>
              <a:picLocks noChangeAspect="1"/>
            </p:cNvPicPr>
            <p:nvPr/>
          </p:nvPicPr>
          <p:blipFill rotWithShape="1">
            <a:blip r:embed="rId2"/>
            <a:srcRect t="5913"/>
            <a:stretch/>
          </p:blipFill>
          <p:spPr>
            <a:xfrm>
              <a:off x="680456" y="1164210"/>
              <a:ext cx="6296000" cy="2914838"/>
            </a:xfrm>
            <a:prstGeom prst="rect">
              <a:avLst/>
            </a:prstGeom>
            <a:ln w="19050">
              <a:noFill/>
            </a:ln>
          </p:spPr>
        </p:pic>
        <p:sp>
          <p:nvSpPr>
            <p:cNvPr id="18" name="Rectangle: Rounded Corners 17">
              <a:extLst>
                <a:ext uri="{FF2B5EF4-FFF2-40B4-BE49-F238E27FC236}">
                  <a16:creationId xmlns:a16="http://schemas.microsoft.com/office/drawing/2014/main" id="{B7AD7B63-3EDC-A462-BB09-5101944B8FF1}"/>
                </a:ext>
              </a:extLst>
            </p:cNvPr>
            <p:cNvSpPr/>
            <p:nvPr/>
          </p:nvSpPr>
          <p:spPr>
            <a:xfrm>
              <a:off x="680456" y="947915"/>
              <a:ext cx="6296000" cy="23575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Verdana"/>
                <a:ea typeface="+mn-ea"/>
                <a:cs typeface="+mn-cs"/>
              </a:endParaRPr>
            </a:p>
          </p:txBody>
        </p:sp>
        <p:sp>
          <p:nvSpPr>
            <p:cNvPr id="13" name="TextBox 12">
              <a:extLst>
                <a:ext uri="{FF2B5EF4-FFF2-40B4-BE49-F238E27FC236}">
                  <a16:creationId xmlns:a16="http://schemas.microsoft.com/office/drawing/2014/main" id="{C981AF63-0725-EA02-7697-259159292F88}"/>
                </a:ext>
              </a:extLst>
            </p:cNvPr>
            <p:cNvSpPr txBox="1"/>
            <p:nvPr/>
          </p:nvSpPr>
          <p:spPr>
            <a:xfrm>
              <a:off x="1420019" y="938832"/>
              <a:ext cx="4816874" cy="253916"/>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IN" sz="1050" b="1" i="0" u="none" strike="noStrike" kern="1200" cap="none" spc="0" normalizeH="0" baseline="0" noProof="0">
                  <a:ln>
                    <a:noFill/>
                  </a:ln>
                  <a:solidFill>
                    <a:prstClr val="white"/>
                  </a:solidFill>
                  <a:effectLst/>
                  <a:uLnTx/>
                  <a:uFillTx/>
                  <a:latin typeface="Verdana"/>
                  <a:ea typeface="+mn-ea"/>
                  <a:cs typeface="+mn-cs"/>
                </a:rPr>
                <a:t>T1D-Inzidenz </a:t>
              </a:r>
              <a:r>
                <a:rPr kumimoji="0" lang="en-IN" sz="1050" b="1" i="0" u="none" strike="noStrike" kern="1200" cap="none" spc="0" normalizeH="0" baseline="0" noProof="0" err="1">
                  <a:ln>
                    <a:noFill/>
                  </a:ln>
                  <a:solidFill>
                    <a:prstClr val="white"/>
                  </a:solidFill>
                  <a:effectLst/>
                  <a:uLnTx/>
                  <a:uFillTx/>
                  <a:latin typeface="Verdana"/>
                  <a:ea typeface="+mn-ea"/>
                  <a:cs typeface="+mn-cs"/>
                </a:rPr>
                <a:t>nach</a:t>
              </a:r>
              <a:r>
                <a:rPr kumimoji="0" lang="en-IN" sz="1050" b="1" i="0" u="none" strike="noStrike" kern="1200" cap="none" spc="0" normalizeH="0" baseline="0" noProof="0">
                  <a:ln>
                    <a:noFill/>
                  </a:ln>
                  <a:solidFill>
                    <a:prstClr val="white"/>
                  </a:solidFill>
                  <a:effectLst/>
                  <a:uLnTx/>
                  <a:uFillTx/>
                  <a:latin typeface="Verdana"/>
                  <a:ea typeface="+mn-ea"/>
                  <a:cs typeface="+mn-cs"/>
                </a:rPr>
                <a:t> Alter und Region </a:t>
              </a:r>
            </a:p>
          </p:txBody>
        </p:sp>
      </p:grpSp>
      <p:sp>
        <p:nvSpPr>
          <p:cNvPr id="8" name="TextBox 3037">
            <a:extLst>
              <a:ext uri="{FF2B5EF4-FFF2-40B4-BE49-F238E27FC236}">
                <a16:creationId xmlns:a16="http://schemas.microsoft.com/office/drawing/2014/main" id="{B34E3BC8-BDDE-692C-202B-D26ED41CCE05}"/>
              </a:ext>
            </a:extLst>
          </p:cNvPr>
          <p:cNvSpPr txBox="1"/>
          <p:nvPr/>
        </p:nvSpPr>
        <p:spPr>
          <a:xfrm>
            <a:off x="363616" y="4842061"/>
            <a:ext cx="8266033" cy="276999"/>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Abbildung modifiziert nach Gregory 2022</a:t>
            </a:r>
            <a:r>
              <a:rPr kumimoji="0" lang="da-DK" sz="600" b="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T1D: Typ-1-Diabetes.</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Gregory GA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Lancet Diabetes Endocrinol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10: 741–60.</a:t>
            </a:r>
          </a:p>
        </p:txBody>
      </p:sp>
      <p:sp>
        <p:nvSpPr>
          <p:cNvPr id="15" name="Rechteck 14">
            <a:extLst>
              <a:ext uri="{FF2B5EF4-FFF2-40B4-BE49-F238E27FC236}">
                <a16:creationId xmlns:a16="http://schemas.microsoft.com/office/drawing/2014/main" id="{54641609-9DE8-83CF-FBFD-2FFA0B4161DE}"/>
              </a:ext>
            </a:extLst>
          </p:cNvPr>
          <p:cNvSpPr/>
          <p:nvPr/>
        </p:nvSpPr>
        <p:spPr>
          <a:xfrm>
            <a:off x="1424000" y="909819"/>
            <a:ext cx="6296000" cy="3166623"/>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4" name="Rectangle: Rounded Corners 78">
            <a:extLst>
              <a:ext uri="{FF2B5EF4-FFF2-40B4-BE49-F238E27FC236}">
                <a16:creationId xmlns:a16="http://schemas.microsoft.com/office/drawing/2014/main" id="{EC73FB27-FEBD-1261-C122-20DED2AE376A}"/>
              </a:ext>
            </a:extLst>
          </p:cNvPr>
          <p:cNvSpPr/>
          <p:nvPr/>
        </p:nvSpPr>
        <p:spPr>
          <a:xfrm>
            <a:off x="363616" y="4213063"/>
            <a:ext cx="8410196" cy="584389"/>
          </a:xfrm>
          <a:prstGeom prst="roundRect">
            <a:avLst>
              <a:gd name="adj" fmla="val 340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Nach geografischer </a:t>
            </a:r>
            <a:r>
              <a:rPr kumimoji="0" lang="de-DE" sz="11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rPr>
              <a:t>Region/Land </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große </a:t>
            </a:r>
            <a:r>
              <a:rPr kumimoji="0" lang="de-DE" sz="11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rPr>
              <a:t>Unterschiede</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in der </a:t>
            </a:r>
            <a:r>
              <a:rPr kumimoji="0" lang="de-DE" sz="11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rPr>
              <a:t>T1D-Inzidenz</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von </a:t>
            </a:r>
            <a:r>
              <a:rPr kumimoji="0" lang="de-DE" sz="11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rPr>
              <a:t>2,51</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(1,90–3,12) in </a:t>
            </a:r>
            <a:r>
              <a:rPr kumimoji="0" lang="de-DE" sz="11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rPr>
              <a:t>Ostasien</a:t>
            </a:r>
            <a:r>
              <a:rPr kumimoji="0" lang="de-DE" sz="1100" i="0" u="none" strike="noStrike" kern="1200" cap="none" spc="0" normalizeH="0" baseline="0" noProof="0" dirty="0">
                <a:ln>
                  <a:noFill/>
                </a:ln>
                <a:solidFill>
                  <a:schemeClr val="accent2">
                    <a:lumMod val="40000"/>
                    <a:lumOff val="60000"/>
                  </a:schemeClr>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und der Pazifikregion bis </a:t>
            </a:r>
            <a:r>
              <a:rPr kumimoji="0" lang="de-DE" sz="11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rPr>
              <a:t>25,06</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(21,96–28,48) pro 100.000 Einwohner in </a:t>
            </a:r>
            <a:r>
              <a:rPr kumimoji="0" lang="de-DE" sz="11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rPr>
              <a:t>Nordamerika</a:t>
            </a:r>
            <a:r>
              <a:rPr kumimoji="0" lang="de-DE" sz="110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bei Personen             </a:t>
            </a:r>
            <a:r>
              <a:rPr kumimoji="0" lang="de-DE" sz="11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rPr>
              <a:t>unter 20 Jahren</a:t>
            </a:r>
            <a:endParaRPr kumimoji="0" lang="de-DE" sz="1100" b="1" i="0" u="none" strike="noStrike" kern="1200" cap="none" spc="0" normalizeH="0" baseline="30000" noProof="0" dirty="0">
              <a:ln>
                <a:noFill/>
              </a:ln>
              <a:solidFill>
                <a:schemeClr val="bg1"/>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9414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platzhalter 9">
            <a:extLst>
              <a:ext uri="{FF2B5EF4-FFF2-40B4-BE49-F238E27FC236}">
                <a16:creationId xmlns:a16="http://schemas.microsoft.com/office/drawing/2014/main" id="{B6B733E8-CA19-60C8-DFBF-F6709EA759D3}"/>
              </a:ext>
            </a:extLst>
          </p:cNvPr>
          <p:cNvSpPr txBox="1">
            <a:spLocks/>
          </p:cNvSpPr>
          <p:nvPr/>
        </p:nvSpPr>
        <p:spPr>
          <a:xfrm>
            <a:off x="330960" y="116375"/>
            <a:ext cx="864332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T1D-Inzidenzspitze zwischen 10 und 19 Jahren	in den USA (2001-2015)</a:t>
            </a:r>
            <a:r>
              <a:rPr lang="de-DE" sz="2000" b="1" baseline="30000" dirty="0">
                <a:solidFill>
                  <a:srgbClr val="7030A0"/>
                </a:solidFill>
                <a:latin typeface="+mj-lt"/>
              </a:rPr>
              <a:t>1</a:t>
            </a:r>
          </a:p>
        </p:txBody>
      </p:sp>
      <p:grpSp>
        <p:nvGrpSpPr>
          <p:cNvPr id="4" name="Gruppieren 3">
            <a:extLst>
              <a:ext uri="{FF2B5EF4-FFF2-40B4-BE49-F238E27FC236}">
                <a16:creationId xmlns:a16="http://schemas.microsoft.com/office/drawing/2014/main" id="{C67D464F-2E57-0DC6-1822-BB1151857E9B}"/>
              </a:ext>
            </a:extLst>
          </p:cNvPr>
          <p:cNvGrpSpPr/>
          <p:nvPr/>
        </p:nvGrpSpPr>
        <p:grpSpPr>
          <a:xfrm>
            <a:off x="472734" y="1560243"/>
            <a:ext cx="5403853" cy="2951860"/>
            <a:chOff x="1034216" y="1196904"/>
            <a:chExt cx="6765509" cy="3475144"/>
          </a:xfrm>
        </p:grpSpPr>
        <p:grpSp>
          <p:nvGrpSpPr>
            <p:cNvPr id="5" name="Group 29">
              <a:extLst>
                <a:ext uri="{FF2B5EF4-FFF2-40B4-BE49-F238E27FC236}">
                  <a16:creationId xmlns:a16="http://schemas.microsoft.com/office/drawing/2014/main" id="{A894AD31-EDCD-3BB4-21FF-808D4592C08F}"/>
                </a:ext>
              </a:extLst>
            </p:cNvPr>
            <p:cNvGrpSpPr/>
            <p:nvPr/>
          </p:nvGrpSpPr>
          <p:grpSpPr>
            <a:xfrm>
              <a:off x="1034216" y="1196904"/>
              <a:ext cx="6649068" cy="3475144"/>
              <a:chOff x="-1422537" y="-253596"/>
              <a:chExt cx="5943053" cy="3754496"/>
            </a:xfrm>
          </p:grpSpPr>
          <p:grpSp>
            <p:nvGrpSpPr>
              <p:cNvPr id="6" name="Group 72">
                <a:extLst>
                  <a:ext uri="{FF2B5EF4-FFF2-40B4-BE49-F238E27FC236}">
                    <a16:creationId xmlns:a16="http://schemas.microsoft.com/office/drawing/2014/main" id="{AA546901-42E2-B07E-25F9-F42E9978E40B}"/>
                  </a:ext>
                </a:extLst>
              </p:cNvPr>
              <p:cNvGrpSpPr/>
              <p:nvPr/>
            </p:nvGrpSpPr>
            <p:grpSpPr>
              <a:xfrm>
                <a:off x="-699605" y="-253596"/>
                <a:ext cx="5091582" cy="313171"/>
                <a:chOff x="-699605" y="-253596"/>
                <a:chExt cx="5091582" cy="313171"/>
              </a:xfrm>
            </p:grpSpPr>
            <p:cxnSp>
              <p:nvCxnSpPr>
                <p:cNvPr id="37" name="Straight Connector 103">
                  <a:extLst>
                    <a:ext uri="{FF2B5EF4-FFF2-40B4-BE49-F238E27FC236}">
                      <a16:creationId xmlns:a16="http://schemas.microsoft.com/office/drawing/2014/main" id="{6ECC0174-E6C4-709D-A414-6F6E7BE8FF2E}"/>
                    </a:ext>
                  </a:extLst>
                </p:cNvPr>
                <p:cNvCxnSpPr/>
                <p:nvPr/>
              </p:nvCxnSpPr>
              <p:spPr>
                <a:xfrm>
                  <a:off x="-273156" y="-56485"/>
                  <a:ext cx="4665133" cy="0"/>
                </a:xfrm>
                <a:prstGeom prst="line">
                  <a:avLst/>
                </a:prstGeom>
                <a:noFill/>
                <a:ln w="9525" cap="flat" cmpd="sng" algn="ctr">
                  <a:solidFill>
                    <a:srgbClr val="FFFFFF">
                      <a:lumMod val="85000"/>
                    </a:srgbClr>
                  </a:solidFill>
                  <a:prstDash val="solid"/>
                  <a:miter lim="800000"/>
                </a:ln>
                <a:effectLst/>
              </p:spPr>
            </p:cxnSp>
            <p:sp>
              <p:nvSpPr>
                <p:cNvPr id="38" name="TextBox 104">
                  <a:extLst>
                    <a:ext uri="{FF2B5EF4-FFF2-40B4-BE49-F238E27FC236}">
                      <a16:creationId xmlns:a16="http://schemas.microsoft.com/office/drawing/2014/main" id="{55C2F8BD-C83D-F981-6357-12AFC0B4B1F4}"/>
                    </a:ext>
                  </a:extLst>
                </p:cNvPr>
                <p:cNvSpPr txBox="1"/>
                <p:nvPr/>
              </p:nvSpPr>
              <p:spPr>
                <a:xfrm>
                  <a:off x="-699605" y="-253596"/>
                  <a:ext cx="389618" cy="313171"/>
                </a:xfrm>
                <a:prstGeom prst="rect">
                  <a:avLst/>
                </a:prstGeom>
                <a:noFill/>
              </p:spPr>
              <p:txBody>
                <a:bodyPr wrap="none" rtlCol="0">
                  <a:spAutoFit/>
                </a:bodyPr>
                <a:lstStyle/>
                <a:p>
                  <a:pPr algn="r" defTabSz="914354">
                    <a:defRPr/>
                  </a:pPr>
                  <a:r>
                    <a:rPr lang="de" sz="1000">
                      <a:solidFill>
                        <a:srgbClr val="404040"/>
                      </a:solidFill>
                      <a:ea typeface="Arial"/>
                      <a:cs typeface="Arial"/>
                    </a:rPr>
                    <a:t>50</a:t>
                  </a:r>
                </a:p>
              </p:txBody>
            </p:sp>
          </p:grpSp>
          <p:sp>
            <p:nvSpPr>
              <p:cNvPr id="7" name="TextBox 73">
                <a:extLst>
                  <a:ext uri="{FF2B5EF4-FFF2-40B4-BE49-F238E27FC236}">
                    <a16:creationId xmlns:a16="http://schemas.microsoft.com/office/drawing/2014/main" id="{90AB9999-69F7-B4E9-646C-37E919A061BF}"/>
                  </a:ext>
                </a:extLst>
              </p:cNvPr>
              <p:cNvSpPr txBox="1"/>
              <p:nvPr/>
            </p:nvSpPr>
            <p:spPr>
              <a:xfrm>
                <a:off x="-1422537" y="301438"/>
                <a:ext cx="551064" cy="2233548"/>
              </a:xfrm>
              <a:prstGeom prst="rect">
                <a:avLst/>
              </a:prstGeom>
              <a:noFill/>
            </p:spPr>
            <p:txBody>
              <a:bodyPr vert="vert270" wrap="square" rtlCol="0">
                <a:spAutoFit/>
              </a:bodyPr>
              <a:lstStyle/>
              <a:p>
                <a:pPr algn="ctr" defTabSz="914354">
                  <a:defRPr/>
                </a:pPr>
                <a:r>
                  <a:rPr lang="de" sz="1000">
                    <a:solidFill>
                      <a:srgbClr val="404040"/>
                    </a:solidFill>
                    <a:ea typeface="Arial"/>
                    <a:cs typeface="Arial"/>
                  </a:rPr>
                  <a:t>Inzidenzrate für T1D              [pro 100.000 Personen]</a:t>
                </a:r>
              </a:p>
            </p:txBody>
          </p:sp>
          <p:grpSp>
            <p:nvGrpSpPr>
              <p:cNvPr id="8" name="Group 74">
                <a:extLst>
                  <a:ext uri="{FF2B5EF4-FFF2-40B4-BE49-F238E27FC236}">
                    <a16:creationId xmlns:a16="http://schemas.microsoft.com/office/drawing/2014/main" id="{CC1435A1-8D39-08B7-1FAA-31DC19A23891}"/>
                  </a:ext>
                </a:extLst>
              </p:cNvPr>
              <p:cNvGrpSpPr/>
              <p:nvPr/>
            </p:nvGrpSpPr>
            <p:grpSpPr>
              <a:xfrm>
                <a:off x="-608124" y="2557665"/>
                <a:ext cx="5000101" cy="313171"/>
                <a:chOff x="-608124" y="2557665"/>
                <a:chExt cx="5000101" cy="313171"/>
              </a:xfrm>
            </p:grpSpPr>
            <p:sp>
              <p:nvSpPr>
                <p:cNvPr id="35" name="TextBox 101">
                  <a:extLst>
                    <a:ext uri="{FF2B5EF4-FFF2-40B4-BE49-F238E27FC236}">
                      <a16:creationId xmlns:a16="http://schemas.microsoft.com/office/drawing/2014/main" id="{60FD869A-9677-4E58-2DAD-05785D4EAFC3}"/>
                    </a:ext>
                  </a:extLst>
                </p:cNvPr>
                <p:cNvSpPr txBox="1"/>
                <p:nvPr/>
              </p:nvSpPr>
              <p:spPr>
                <a:xfrm>
                  <a:off x="-608124" y="2557665"/>
                  <a:ext cx="298135" cy="313171"/>
                </a:xfrm>
                <a:prstGeom prst="rect">
                  <a:avLst/>
                </a:prstGeom>
                <a:noFill/>
              </p:spPr>
              <p:txBody>
                <a:bodyPr wrap="none" rtlCol="0">
                  <a:spAutoFit/>
                </a:bodyPr>
                <a:lstStyle/>
                <a:p>
                  <a:pPr algn="r" defTabSz="914354">
                    <a:defRPr/>
                  </a:pPr>
                  <a:r>
                    <a:rPr lang="de" sz="1000">
                      <a:solidFill>
                        <a:srgbClr val="404040"/>
                      </a:solidFill>
                      <a:ea typeface="Arial"/>
                      <a:cs typeface="Arial"/>
                    </a:rPr>
                    <a:t>0</a:t>
                  </a:r>
                </a:p>
              </p:txBody>
            </p:sp>
            <p:cxnSp>
              <p:nvCxnSpPr>
                <p:cNvPr id="36" name="Straight Connector 102">
                  <a:extLst>
                    <a:ext uri="{FF2B5EF4-FFF2-40B4-BE49-F238E27FC236}">
                      <a16:creationId xmlns:a16="http://schemas.microsoft.com/office/drawing/2014/main" id="{C4686A4B-B63F-3437-6B14-8C49B5BEC930}"/>
                    </a:ext>
                  </a:extLst>
                </p:cNvPr>
                <p:cNvCxnSpPr/>
                <p:nvPr/>
              </p:nvCxnSpPr>
              <p:spPr>
                <a:xfrm>
                  <a:off x="-273156" y="2751989"/>
                  <a:ext cx="4665133" cy="0"/>
                </a:xfrm>
                <a:prstGeom prst="line">
                  <a:avLst/>
                </a:prstGeom>
                <a:noFill/>
                <a:ln w="9525" cap="flat" cmpd="sng" algn="ctr">
                  <a:solidFill>
                    <a:srgbClr val="FFFFFF">
                      <a:lumMod val="85000"/>
                    </a:srgbClr>
                  </a:solidFill>
                  <a:prstDash val="solid"/>
                  <a:miter lim="800000"/>
                </a:ln>
                <a:effectLst/>
              </p:spPr>
            </p:cxnSp>
          </p:grpSp>
          <p:grpSp>
            <p:nvGrpSpPr>
              <p:cNvPr id="9" name="Group 75">
                <a:extLst>
                  <a:ext uri="{FF2B5EF4-FFF2-40B4-BE49-F238E27FC236}">
                    <a16:creationId xmlns:a16="http://schemas.microsoft.com/office/drawing/2014/main" id="{AB827C73-E716-D06B-597D-56513C556BDA}"/>
                  </a:ext>
                </a:extLst>
              </p:cNvPr>
              <p:cNvGrpSpPr/>
              <p:nvPr/>
            </p:nvGrpSpPr>
            <p:grpSpPr>
              <a:xfrm>
                <a:off x="-699605" y="294508"/>
                <a:ext cx="5091582" cy="313171"/>
                <a:chOff x="-699605" y="-265386"/>
                <a:chExt cx="5091582" cy="313171"/>
              </a:xfrm>
            </p:grpSpPr>
            <p:cxnSp>
              <p:nvCxnSpPr>
                <p:cNvPr id="33" name="Straight Connector 99">
                  <a:extLst>
                    <a:ext uri="{FF2B5EF4-FFF2-40B4-BE49-F238E27FC236}">
                      <a16:creationId xmlns:a16="http://schemas.microsoft.com/office/drawing/2014/main" id="{F3FA8AFF-F22E-AB0E-F971-9D216E06B084}"/>
                    </a:ext>
                  </a:extLst>
                </p:cNvPr>
                <p:cNvCxnSpPr/>
                <p:nvPr/>
              </p:nvCxnSpPr>
              <p:spPr>
                <a:xfrm>
                  <a:off x="-273156" y="-56485"/>
                  <a:ext cx="4665133" cy="0"/>
                </a:xfrm>
                <a:prstGeom prst="line">
                  <a:avLst/>
                </a:prstGeom>
                <a:noFill/>
                <a:ln w="9525" cap="flat" cmpd="sng" algn="ctr">
                  <a:solidFill>
                    <a:srgbClr val="FFFFFF">
                      <a:lumMod val="85000"/>
                    </a:srgbClr>
                  </a:solidFill>
                  <a:prstDash val="solid"/>
                  <a:miter lim="800000"/>
                </a:ln>
                <a:effectLst/>
              </p:spPr>
            </p:cxnSp>
            <p:sp>
              <p:nvSpPr>
                <p:cNvPr id="34" name="TextBox 100">
                  <a:extLst>
                    <a:ext uri="{FF2B5EF4-FFF2-40B4-BE49-F238E27FC236}">
                      <a16:creationId xmlns:a16="http://schemas.microsoft.com/office/drawing/2014/main" id="{3455E050-6D23-2773-5024-4528CD6EBB9E}"/>
                    </a:ext>
                  </a:extLst>
                </p:cNvPr>
                <p:cNvSpPr txBox="1"/>
                <p:nvPr/>
              </p:nvSpPr>
              <p:spPr>
                <a:xfrm>
                  <a:off x="-699605" y="-265386"/>
                  <a:ext cx="389618" cy="313171"/>
                </a:xfrm>
                <a:prstGeom prst="rect">
                  <a:avLst/>
                </a:prstGeom>
                <a:noFill/>
              </p:spPr>
              <p:txBody>
                <a:bodyPr wrap="none" rtlCol="0">
                  <a:spAutoFit/>
                </a:bodyPr>
                <a:lstStyle/>
                <a:p>
                  <a:pPr algn="r" defTabSz="914354">
                    <a:defRPr/>
                  </a:pPr>
                  <a:r>
                    <a:rPr lang="de" sz="1000">
                      <a:solidFill>
                        <a:srgbClr val="404040"/>
                      </a:solidFill>
                      <a:ea typeface="Arial"/>
                      <a:cs typeface="Arial"/>
                    </a:rPr>
                    <a:t>40</a:t>
                  </a:r>
                </a:p>
              </p:txBody>
            </p:sp>
          </p:grpSp>
          <p:grpSp>
            <p:nvGrpSpPr>
              <p:cNvPr id="10" name="Group 76">
                <a:extLst>
                  <a:ext uri="{FF2B5EF4-FFF2-40B4-BE49-F238E27FC236}">
                    <a16:creationId xmlns:a16="http://schemas.microsoft.com/office/drawing/2014/main" id="{223FB334-414E-5034-744A-846860C7D679}"/>
                  </a:ext>
                </a:extLst>
              </p:cNvPr>
              <p:cNvGrpSpPr/>
              <p:nvPr/>
            </p:nvGrpSpPr>
            <p:grpSpPr>
              <a:xfrm>
                <a:off x="-699605" y="866192"/>
                <a:ext cx="5091582" cy="313171"/>
                <a:chOff x="-699605" y="-253596"/>
                <a:chExt cx="5091582" cy="313171"/>
              </a:xfrm>
            </p:grpSpPr>
            <p:cxnSp>
              <p:nvCxnSpPr>
                <p:cNvPr id="31" name="Straight Connector 97">
                  <a:extLst>
                    <a:ext uri="{FF2B5EF4-FFF2-40B4-BE49-F238E27FC236}">
                      <a16:creationId xmlns:a16="http://schemas.microsoft.com/office/drawing/2014/main" id="{1F796B6A-B390-711A-2C0D-5C7C15AE2E51}"/>
                    </a:ext>
                  </a:extLst>
                </p:cNvPr>
                <p:cNvCxnSpPr/>
                <p:nvPr/>
              </p:nvCxnSpPr>
              <p:spPr>
                <a:xfrm>
                  <a:off x="-273156" y="-56485"/>
                  <a:ext cx="4665133" cy="0"/>
                </a:xfrm>
                <a:prstGeom prst="line">
                  <a:avLst/>
                </a:prstGeom>
                <a:noFill/>
                <a:ln w="9525" cap="flat" cmpd="sng" algn="ctr">
                  <a:solidFill>
                    <a:srgbClr val="FFFFFF">
                      <a:lumMod val="85000"/>
                    </a:srgbClr>
                  </a:solidFill>
                  <a:prstDash val="solid"/>
                  <a:miter lim="800000"/>
                </a:ln>
                <a:effectLst/>
              </p:spPr>
            </p:cxnSp>
            <p:sp>
              <p:nvSpPr>
                <p:cNvPr id="32" name="TextBox 98">
                  <a:extLst>
                    <a:ext uri="{FF2B5EF4-FFF2-40B4-BE49-F238E27FC236}">
                      <a16:creationId xmlns:a16="http://schemas.microsoft.com/office/drawing/2014/main" id="{4AC1D88A-5364-0B0F-780C-CC6C287F191C}"/>
                    </a:ext>
                  </a:extLst>
                </p:cNvPr>
                <p:cNvSpPr txBox="1"/>
                <p:nvPr/>
              </p:nvSpPr>
              <p:spPr>
                <a:xfrm>
                  <a:off x="-699605" y="-253596"/>
                  <a:ext cx="389618" cy="313171"/>
                </a:xfrm>
                <a:prstGeom prst="rect">
                  <a:avLst/>
                </a:prstGeom>
                <a:noFill/>
              </p:spPr>
              <p:txBody>
                <a:bodyPr wrap="none" rtlCol="0">
                  <a:spAutoFit/>
                </a:bodyPr>
                <a:lstStyle/>
                <a:p>
                  <a:pPr algn="r" defTabSz="914354">
                    <a:defRPr/>
                  </a:pPr>
                  <a:r>
                    <a:rPr lang="de" sz="1000">
                      <a:solidFill>
                        <a:srgbClr val="404040"/>
                      </a:solidFill>
                      <a:ea typeface="Arial"/>
                      <a:cs typeface="Arial"/>
                    </a:rPr>
                    <a:t>30</a:t>
                  </a:r>
                </a:p>
              </p:txBody>
            </p:sp>
          </p:grpSp>
          <p:grpSp>
            <p:nvGrpSpPr>
              <p:cNvPr id="11" name="Group 77">
                <a:extLst>
                  <a:ext uri="{FF2B5EF4-FFF2-40B4-BE49-F238E27FC236}">
                    <a16:creationId xmlns:a16="http://schemas.microsoft.com/office/drawing/2014/main" id="{DA83789F-7FFD-2922-0504-9F84C2A5650E}"/>
                  </a:ext>
                </a:extLst>
              </p:cNvPr>
              <p:cNvGrpSpPr/>
              <p:nvPr/>
            </p:nvGrpSpPr>
            <p:grpSpPr>
              <a:xfrm>
                <a:off x="-699605" y="1426086"/>
                <a:ext cx="5091582" cy="313171"/>
                <a:chOff x="-699605" y="-253596"/>
                <a:chExt cx="5091582" cy="313171"/>
              </a:xfrm>
            </p:grpSpPr>
            <p:cxnSp>
              <p:nvCxnSpPr>
                <p:cNvPr id="29" name="Straight Connector 95">
                  <a:extLst>
                    <a:ext uri="{FF2B5EF4-FFF2-40B4-BE49-F238E27FC236}">
                      <a16:creationId xmlns:a16="http://schemas.microsoft.com/office/drawing/2014/main" id="{3A702763-70C3-C512-114F-92C880E3A360}"/>
                    </a:ext>
                  </a:extLst>
                </p:cNvPr>
                <p:cNvCxnSpPr/>
                <p:nvPr/>
              </p:nvCxnSpPr>
              <p:spPr>
                <a:xfrm>
                  <a:off x="-273156" y="-56485"/>
                  <a:ext cx="4665133" cy="0"/>
                </a:xfrm>
                <a:prstGeom prst="line">
                  <a:avLst/>
                </a:prstGeom>
                <a:noFill/>
                <a:ln w="9525" cap="flat" cmpd="sng" algn="ctr">
                  <a:solidFill>
                    <a:srgbClr val="FFFFFF">
                      <a:lumMod val="85000"/>
                    </a:srgbClr>
                  </a:solidFill>
                  <a:prstDash val="solid"/>
                  <a:miter lim="800000"/>
                </a:ln>
                <a:effectLst/>
              </p:spPr>
            </p:cxnSp>
            <p:sp>
              <p:nvSpPr>
                <p:cNvPr id="30" name="TextBox 96">
                  <a:extLst>
                    <a:ext uri="{FF2B5EF4-FFF2-40B4-BE49-F238E27FC236}">
                      <a16:creationId xmlns:a16="http://schemas.microsoft.com/office/drawing/2014/main" id="{18FCEEB3-F95A-4910-9487-BAF8D69BEE8E}"/>
                    </a:ext>
                  </a:extLst>
                </p:cNvPr>
                <p:cNvSpPr txBox="1"/>
                <p:nvPr/>
              </p:nvSpPr>
              <p:spPr>
                <a:xfrm>
                  <a:off x="-699605" y="-253596"/>
                  <a:ext cx="389618" cy="313171"/>
                </a:xfrm>
                <a:prstGeom prst="rect">
                  <a:avLst/>
                </a:prstGeom>
                <a:noFill/>
              </p:spPr>
              <p:txBody>
                <a:bodyPr wrap="none" rtlCol="0">
                  <a:spAutoFit/>
                </a:bodyPr>
                <a:lstStyle/>
                <a:p>
                  <a:pPr algn="r" defTabSz="914354">
                    <a:defRPr/>
                  </a:pPr>
                  <a:r>
                    <a:rPr lang="de" sz="1000">
                      <a:solidFill>
                        <a:srgbClr val="404040"/>
                      </a:solidFill>
                      <a:ea typeface="Arial"/>
                      <a:cs typeface="Arial"/>
                    </a:rPr>
                    <a:t>20</a:t>
                  </a:r>
                </a:p>
              </p:txBody>
            </p:sp>
          </p:grpSp>
          <p:grpSp>
            <p:nvGrpSpPr>
              <p:cNvPr id="12" name="Group 78">
                <a:extLst>
                  <a:ext uri="{FF2B5EF4-FFF2-40B4-BE49-F238E27FC236}">
                    <a16:creationId xmlns:a16="http://schemas.microsoft.com/office/drawing/2014/main" id="{68231831-47A9-FC88-DC52-BA29A8AE86F0}"/>
                  </a:ext>
                </a:extLst>
              </p:cNvPr>
              <p:cNvGrpSpPr/>
              <p:nvPr/>
            </p:nvGrpSpPr>
            <p:grpSpPr>
              <a:xfrm>
                <a:off x="-699605" y="2009560"/>
                <a:ext cx="5091582" cy="313171"/>
                <a:chOff x="-699605" y="-230016"/>
                <a:chExt cx="5091582" cy="313171"/>
              </a:xfrm>
            </p:grpSpPr>
            <p:cxnSp>
              <p:nvCxnSpPr>
                <p:cNvPr id="27" name="Straight Connector 93">
                  <a:extLst>
                    <a:ext uri="{FF2B5EF4-FFF2-40B4-BE49-F238E27FC236}">
                      <a16:creationId xmlns:a16="http://schemas.microsoft.com/office/drawing/2014/main" id="{91C3EFB9-FA8E-5D67-A634-3AFF8324E885}"/>
                    </a:ext>
                  </a:extLst>
                </p:cNvPr>
                <p:cNvCxnSpPr/>
                <p:nvPr/>
              </p:nvCxnSpPr>
              <p:spPr>
                <a:xfrm>
                  <a:off x="-273156" y="-56485"/>
                  <a:ext cx="4665133" cy="0"/>
                </a:xfrm>
                <a:prstGeom prst="line">
                  <a:avLst/>
                </a:prstGeom>
                <a:noFill/>
                <a:ln w="9525" cap="flat" cmpd="sng" algn="ctr">
                  <a:solidFill>
                    <a:srgbClr val="FFFFFF">
                      <a:lumMod val="85000"/>
                    </a:srgbClr>
                  </a:solidFill>
                  <a:prstDash val="solid"/>
                  <a:miter lim="800000"/>
                </a:ln>
                <a:effectLst/>
              </p:spPr>
            </p:cxnSp>
            <p:sp>
              <p:nvSpPr>
                <p:cNvPr id="28" name="TextBox 94">
                  <a:extLst>
                    <a:ext uri="{FF2B5EF4-FFF2-40B4-BE49-F238E27FC236}">
                      <a16:creationId xmlns:a16="http://schemas.microsoft.com/office/drawing/2014/main" id="{251CD1AA-667A-26DF-E74F-044E14E0B804}"/>
                    </a:ext>
                  </a:extLst>
                </p:cNvPr>
                <p:cNvSpPr txBox="1"/>
                <p:nvPr/>
              </p:nvSpPr>
              <p:spPr>
                <a:xfrm>
                  <a:off x="-699605" y="-230016"/>
                  <a:ext cx="389618" cy="313171"/>
                </a:xfrm>
                <a:prstGeom prst="rect">
                  <a:avLst/>
                </a:prstGeom>
                <a:noFill/>
              </p:spPr>
              <p:txBody>
                <a:bodyPr wrap="none" rtlCol="0">
                  <a:spAutoFit/>
                </a:bodyPr>
                <a:lstStyle/>
                <a:p>
                  <a:pPr algn="r" defTabSz="914354">
                    <a:defRPr/>
                  </a:pPr>
                  <a:r>
                    <a:rPr lang="de" sz="1000">
                      <a:solidFill>
                        <a:srgbClr val="404040"/>
                      </a:solidFill>
                      <a:ea typeface="Arial"/>
                      <a:cs typeface="Arial"/>
                    </a:rPr>
                    <a:t>10</a:t>
                  </a:r>
                </a:p>
              </p:txBody>
            </p:sp>
          </p:grpSp>
          <p:sp>
            <p:nvSpPr>
              <p:cNvPr id="13" name="TextBox 79">
                <a:extLst>
                  <a:ext uri="{FF2B5EF4-FFF2-40B4-BE49-F238E27FC236}">
                    <a16:creationId xmlns:a16="http://schemas.microsoft.com/office/drawing/2014/main" id="{202A6978-4FC6-FB8E-94AA-6239BF134286}"/>
                  </a:ext>
                </a:extLst>
              </p:cNvPr>
              <p:cNvSpPr txBox="1"/>
              <p:nvPr/>
            </p:nvSpPr>
            <p:spPr>
              <a:xfrm>
                <a:off x="-388785" y="2799916"/>
                <a:ext cx="298133" cy="313170"/>
              </a:xfrm>
              <a:prstGeom prst="rect">
                <a:avLst/>
              </a:prstGeom>
              <a:noFill/>
            </p:spPr>
            <p:txBody>
              <a:bodyPr wrap="none" rtlCol="0">
                <a:spAutoFit/>
              </a:bodyPr>
              <a:lstStyle/>
              <a:p>
                <a:pPr algn="ctr" defTabSz="914354">
                  <a:defRPr/>
                </a:pPr>
                <a:r>
                  <a:rPr lang="de" sz="1000">
                    <a:solidFill>
                      <a:srgbClr val="404040"/>
                    </a:solidFill>
                    <a:ea typeface="Arial"/>
                    <a:cs typeface="Arial"/>
                  </a:rPr>
                  <a:t>4</a:t>
                </a:r>
              </a:p>
            </p:txBody>
          </p:sp>
          <p:sp>
            <p:nvSpPr>
              <p:cNvPr id="14" name="TextBox 80">
                <a:extLst>
                  <a:ext uri="{FF2B5EF4-FFF2-40B4-BE49-F238E27FC236}">
                    <a16:creationId xmlns:a16="http://schemas.microsoft.com/office/drawing/2014/main" id="{7854BC3B-1828-FDBE-8347-9CA01DB24111}"/>
                  </a:ext>
                </a:extLst>
              </p:cNvPr>
              <p:cNvSpPr txBox="1"/>
              <p:nvPr/>
            </p:nvSpPr>
            <p:spPr>
              <a:xfrm>
                <a:off x="-28871" y="2799918"/>
                <a:ext cx="298133" cy="313170"/>
              </a:xfrm>
              <a:prstGeom prst="rect">
                <a:avLst/>
              </a:prstGeom>
              <a:noFill/>
            </p:spPr>
            <p:txBody>
              <a:bodyPr wrap="none" rtlCol="0">
                <a:spAutoFit/>
              </a:bodyPr>
              <a:lstStyle/>
              <a:p>
                <a:pPr algn="ctr" defTabSz="914354">
                  <a:defRPr/>
                </a:pPr>
                <a:r>
                  <a:rPr lang="de" sz="1000">
                    <a:solidFill>
                      <a:srgbClr val="404040"/>
                    </a:solidFill>
                    <a:ea typeface="Arial"/>
                    <a:cs typeface="Arial"/>
                  </a:rPr>
                  <a:t>9</a:t>
                </a:r>
              </a:p>
            </p:txBody>
          </p:sp>
          <p:sp>
            <p:nvSpPr>
              <p:cNvPr id="15" name="TextBox 81">
                <a:extLst>
                  <a:ext uri="{FF2B5EF4-FFF2-40B4-BE49-F238E27FC236}">
                    <a16:creationId xmlns:a16="http://schemas.microsoft.com/office/drawing/2014/main" id="{6011E39A-1C27-12F2-7A45-788E29FA710C}"/>
                  </a:ext>
                </a:extLst>
              </p:cNvPr>
              <p:cNvSpPr txBox="1"/>
              <p:nvPr/>
            </p:nvSpPr>
            <p:spPr>
              <a:xfrm>
                <a:off x="303019"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14</a:t>
                </a:r>
              </a:p>
            </p:txBody>
          </p:sp>
          <p:sp>
            <p:nvSpPr>
              <p:cNvPr id="16" name="TextBox 82">
                <a:extLst>
                  <a:ext uri="{FF2B5EF4-FFF2-40B4-BE49-F238E27FC236}">
                    <a16:creationId xmlns:a16="http://schemas.microsoft.com/office/drawing/2014/main" id="{D7BF0DB3-CD48-7C48-53AB-5F181F5E5D1E}"/>
                  </a:ext>
                </a:extLst>
              </p:cNvPr>
              <p:cNvSpPr txBox="1"/>
              <p:nvPr/>
            </p:nvSpPr>
            <p:spPr>
              <a:xfrm>
                <a:off x="677377"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19</a:t>
                </a:r>
              </a:p>
            </p:txBody>
          </p:sp>
          <p:sp>
            <p:nvSpPr>
              <p:cNvPr id="17" name="TextBox 83">
                <a:extLst>
                  <a:ext uri="{FF2B5EF4-FFF2-40B4-BE49-F238E27FC236}">
                    <a16:creationId xmlns:a16="http://schemas.microsoft.com/office/drawing/2014/main" id="{C55A0E05-DEB5-111A-60B2-834149A333FD}"/>
                  </a:ext>
                </a:extLst>
              </p:cNvPr>
              <p:cNvSpPr txBox="1"/>
              <p:nvPr/>
            </p:nvSpPr>
            <p:spPr>
              <a:xfrm>
                <a:off x="1046538"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24</a:t>
                </a:r>
              </a:p>
            </p:txBody>
          </p:sp>
          <p:sp>
            <p:nvSpPr>
              <p:cNvPr id="18" name="TextBox 84">
                <a:extLst>
                  <a:ext uri="{FF2B5EF4-FFF2-40B4-BE49-F238E27FC236}">
                    <a16:creationId xmlns:a16="http://schemas.microsoft.com/office/drawing/2014/main" id="{471BFFBE-9662-9862-CC4D-D0B7271222E8}"/>
                  </a:ext>
                </a:extLst>
              </p:cNvPr>
              <p:cNvSpPr txBox="1"/>
              <p:nvPr/>
            </p:nvSpPr>
            <p:spPr>
              <a:xfrm>
                <a:off x="1397071"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29</a:t>
                </a:r>
              </a:p>
            </p:txBody>
          </p:sp>
          <p:sp>
            <p:nvSpPr>
              <p:cNvPr id="19" name="TextBox 85">
                <a:extLst>
                  <a:ext uri="{FF2B5EF4-FFF2-40B4-BE49-F238E27FC236}">
                    <a16:creationId xmlns:a16="http://schemas.microsoft.com/office/drawing/2014/main" id="{AB83017A-0F2A-A0EB-AEAA-8B6553BA8ADA}"/>
                  </a:ext>
                </a:extLst>
              </p:cNvPr>
              <p:cNvSpPr txBox="1"/>
              <p:nvPr/>
            </p:nvSpPr>
            <p:spPr>
              <a:xfrm>
                <a:off x="1778099"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34</a:t>
                </a:r>
              </a:p>
            </p:txBody>
          </p:sp>
          <p:sp>
            <p:nvSpPr>
              <p:cNvPr id="20" name="TextBox 86">
                <a:extLst>
                  <a:ext uri="{FF2B5EF4-FFF2-40B4-BE49-F238E27FC236}">
                    <a16:creationId xmlns:a16="http://schemas.microsoft.com/office/drawing/2014/main" id="{91B483A3-9417-713E-F0C4-10535496786D}"/>
                  </a:ext>
                </a:extLst>
              </p:cNvPr>
              <p:cNvSpPr txBox="1"/>
              <p:nvPr/>
            </p:nvSpPr>
            <p:spPr>
              <a:xfrm>
                <a:off x="2170237"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39</a:t>
                </a:r>
              </a:p>
            </p:txBody>
          </p:sp>
          <p:sp>
            <p:nvSpPr>
              <p:cNvPr id="21" name="TextBox 87">
                <a:extLst>
                  <a:ext uri="{FF2B5EF4-FFF2-40B4-BE49-F238E27FC236}">
                    <a16:creationId xmlns:a16="http://schemas.microsoft.com/office/drawing/2014/main" id="{0B7A3A3C-DF33-9DC4-7BE4-FC084BBC1EEC}"/>
                  </a:ext>
                </a:extLst>
              </p:cNvPr>
              <p:cNvSpPr txBox="1"/>
              <p:nvPr/>
            </p:nvSpPr>
            <p:spPr>
              <a:xfrm>
                <a:off x="2562367"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44</a:t>
                </a:r>
              </a:p>
            </p:txBody>
          </p:sp>
          <p:sp>
            <p:nvSpPr>
              <p:cNvPr id="22" name="TextBox 88">
                <a:extLst>
                  <a:ext uri="{FF2B5EF4-FFF2-40B4-BE49-F238E27FC236}">
                    <a16:creationId xmlns:a16="http://schemas.microsoft.com/office/drawing/2014/main" id="{5444513E-E558-4761-587B-27A58D99FA52}"/>
                  </a:ext>
                </a:extLst>
              </p:cNvPr>
              <p:cNvSpPr txBox="1"/>
              <p:nvPr/>
            </p:nvSpPr>
            <p:spPr>
              <a:xfrm>
                <a:off x="2954497"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49</a:t>
                </a:r>
              </a:p>
            </p:txBody>
          </p:sp>
          <p:sp>
            <p:nvSpPr>
              <p:cNvPr id="23" name="TextBox 89">
                <a:extLst>
                  <a:ext uri="{FF2B5EF4-FFF2-40B4-BE49-F238E27FC236}">
                    <a16:creationId xmlns:a16="http://schemas.microsoft.com/office/drawing/2014/main" id="{613298C8-3066-CF0F-BA9F-B0EA567EE4D4}"/>
                  </a:ext>
                </a:extLst>
              </p:cNvPr>
              <p:cNvSpPr txBox="1"/>
              <p:nvPr/>
            </p:nvSpPr>
            <p:spPr>
              <a:xfrm>
                <a:off x="3346630"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54</a:t>
                </a:r>
              </a:p>
            </p:txBody>
          </p:sp>
          <p:sp>
            <p:nvSpPr>
              <p:cNvPr id="24" name="TextBox 90">
                <a:extLst>
                  <a:ext uri="{FF2B5EF4-FFF2-40B4-BE49-F238E27FC236}">
                    <a16:creationId xmlns:a16="http://schemas.microsoft.com/office/drawing/2014/main" id="{D0E7D82B-FC52-D4B7-C7AE-F1177D9513DA}"/>
                  </a:ext>
                </a:extLst>
              </p:cNvPr>
              <p:cNvSpPr txBox="1"/>
              <p:nvPr/>
            </p:nvSpPr>
            <p:spPr>
              <a:xfrm>
                <a:off x="3738761"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59</a:t>
                </a:r>
              </a:p>
            </p:txBody>
          </p:sp>
          <p:sp>
            <p:nvSpPr>
              <p:cNvPr id="25" name="TextBox 91">
                <a:extLst>
                  <a:ext uri="{FF2B5EF4-FFF2-40B4-BE49-F238E27FC236}">
                    <a16:creationId xmlns:a16="http://schemas.microsoft.com/office/drawing/2014/main" id="{08D7AE1E-9697-5676-DA73-AAE4441DCEE9}"/>
                  </a:ext>
                </a:extLst>
              </p:cNvPr>
              <p:cNvSpPr txBox="1"/>
              <p:nvPr/>
            </p:nvSpPr>
            <p:spPr>
              <a:xfrm>
                <a:off x="4130898" y="2799918"/>
                <a:ext cx="389618" cy="313170"/>
              </a:xfrm>
              <a:prstGeom prst="rect">
                <a:avLst/>
              </a:prstGeom>
              <a:noFill/>
            </p:spPr>
            <p:txBody>
              <a:bodyPr wrap="none" rtlCol="0">
                <a:spAutoFit/>
              </a:bodyPr>
              <a:lstStyle/>
              <a:p>
                <a:pPr algn="ctr" defTabSz="914354">
                  <a:defRPr/>
                </a:pPr>
                <a:r>
                  <a:rPr lang="de" sz="1000">
                    <a:solidFill>
                      <a:srgbClr val="404040"/>
                    </a:solidFill>
                    <a:ea typeface="Arial"/>
                    <a:cs typeface="Arial"/>
                  </a:rPr>
                  <a:t>64</a:t>
                </a:r>
              </a:p>
            </p:txBody>
          </p:sp>
          <p:sp>
            <p:nvSpPr>
              <p:cNvPr id="26" name="TextBox 92">
                <a:extLst>
                  <a:ext uri="{FF2B5EF4-FFF2-40B4-BE49-F238E27FC236}">
                    <a16:creationId xmlns:a16="http://schemas.microsoft.com/office/drawing/2014/main" id="{0D6BB19A-C459-909B-D9F6-720C67A286D4}"/>
                  </a:ext>
                </a:extLst>
              </p:cNvPr>
              <p:cNvSpPr txBox="1"/>
              <p:nvPr/>
            </p:nvSpPr>
            <p:spPr>
              <a:xfrm>
                <a:off x="205107" y="3187729"/>
                <a:ext cx="3279773" cy="313171"/>
              </a:xfrm>
              <a:prstGeom prst="rect">
                <a:avLst/>
              </a:prstGeom>
              <a:noFill/>
            </p:spPr>
            <p:txBody>
              <a:bodyPr wrap="square" rtlCol="0">
                <a:spAutoFit/>
              </a:bodyPr>
              <a:lstStyle/>
              <a:p>
                <a:pPr algn="ctr" defTabSz="914354">
                  <a:defRPr/>
                </a:pPr>
                <a:r>
                  <a:rPr lang="de" sz="1000" dirty="0">
                    <a:solidFill>
                      <a:srgbClr val="404040"/>
                    </a:solidFill>
                    <a:ea typeface="Arial"/>
                    <a:cs typeface="Arial"/>
                  </a:rPr>
                  <a:t>Alter bei Diagnosestellung [Jahre]</a:t>
                </a:r>
              </a:p>
            </p:txBody>
          </p:sp>
        </p:grpSp>
        <p:grpSp>
          <p:nvGrpSpPr>
            <p:cNvPr id="39" name="Group 57">
              <a:extLst>
                <a:ext uri="{FF2B5EF4-FFF2-40B4-BE49-F238E27FC236}">
                  <a16:creationId xmlns:a16="http://schemas.microsoft.com/office/drawing/2014/main" id="{FC0A68C2-3DB1-1D1F-D6AF-93195265F653}"/>
                </a:ext>
              </a:extLst>
            </p:cNvPr>
            <p:cNvGrpSpPr/>
            <p:nvPr/>
          </p:nvGrpSpPr>
          <p:grpSpPr>
            <a:xfrm>
              <a:off x="2298718" y="1781257"/>
              <a:ext cx="5240756" cy="1733856"/>
              <a:chOff x="7320376" y="2366925"/>
              <a:chExt cx="3937499" cy="1200695"/>
            </a:xfrm>
            <a:solidFill>
              <a:srgbClr val="2198DD"/>
            </a:solidFill>
          </p:grpSpPr>
          <p:sp>
            <p:nvSpPr>
              <p:cNvPr id="40" name="Oval 59">
                <a:extLst>
                  <a:ext uri="{FF2B5EF4-FFF2-40B4-BE49-F238E27FC236}">
                    <a16:creationId xmlns:a16="http://schemas.microsoft.com/office/drawing/2014/main" id="{CF21FB0D-E2DC-7BAA-9CCA-C996CB9880FF}"/>
                  </a:ext>
                </a:extLst>
              </p:cNvPr>
              <p:cNvSpPr/>
              <p:nvPr/>
            </p:nvSpPr>
            <p:spPr>
              <a:xfrm>
                <a:off x="7320376" y="3115070"/>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41" name="Oval 60">
                <a:extLst>
                  <a:ext uri="{FF2B5EF4-FFF2-40B4-BE49-F238E27FC236}">
                    <a16:creationId xmlns:a16="http://schemas.microsoft.com/office/drawing/2014/main" id="{99D2BBA4-4193-E353-BA62-E0FD7AF0B6E2}"/>
                  </a:ext>
                </a:extLst>
              </p:cNvPr>
              <p:cNvSpPr/>
              <p:nvPr/>
            </p:nvSpPr>
            <p:spPr>
              <a:xfrm>
                <a:off x="7640097" y="2744195"/>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42" name="Oval 61">
                <a:extLst>
                  <a:ext uri="{FF2B5EF4-FFF2-40B4-BE49-F238E27FC236}">
                    <a16:creationId xmlns:a16="http://schemas.microsoft.com/office/drawing/2014/main" id="{08555CAF-2C65-AB62-9146-90CFDCC01B7F}"/>
                  </a:ext>
                </a:extLst>
              </p:cNvPr>
              <p:cNvSpPr/>
              <p:nvPr/>
            </p:nvSpPr>
            <p:spPr>
              <a:xfrm>
                <a:off x="7959817" y="2366925"/>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43" name="Oval 62">
                <a:extLst>
                  <a:ext uri="{FF2B5EF4-FFF2-40B4-BE49-F238E27FC236}">
                    <a16:creationId xmlns:a16="http://schemas.microsoft.com/office/drawing/2014/main" id="{631BF378-48FD-D7E5-C5C7-B67FF1372296}"/>
                  </a:ext>
                </a:extLst>
              </p:cNvPr>
              <p:cNvSpPr/>
              <p:nvPr/>
            </p:nvSpPr>
            <p:spPr>
              <a:xfrm>
                <a:off x="8279537" y="2699434"/>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44" name="Oval 63">
                <a:extLst>
                  <a:ext uri="{FF2B5EF4-FFF2-40B4-BE49-F238E27FC236}">
                    <a16:creationId xmlns:a16="http://schemas.microsoft.com/office/drawing/2014/main" id="{0F7B3560-1073-6F5C-1A7A-E8C49D5CD063}"/>
                  </a:ext>
                </a:extLst>
              </p:cNvPr>
              <p:cNvSpPr/>
              <p:nvPr/>
            </p:nvSpPr>
            <p:spPr>
              <a:xfrm>
                <a:off x="8599257" y="3332481"/>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45" name="Oval 64">
                <a:extLst>
                  <a:ext uri="{FF2B5EF4-FFF2-40B4-BE49-F238E27FC236}">
                    <a16:creationId xmlns:a16="http://schemas.microsoft.com/office/drawing/2014/main" id="{62A6F51C-9CC0-AB90-E27F-92DE24FD1004}"/>
                  </a:ext>
                </a:extLst>
              </p:cNvPr>
              <p:cNvSpPr/>
              <p:nvPr/>
            </p:nvSpPr>
            <p:spPr>
              <a:xfrm>
                <a:off x="8857477" y="3447580"/>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46" name="Oval 65">
                <a:extLst>
                  <a:ext uri="{FF2B5EF4-FFF2-40B4-BE49-F238E27FC236}">
                    <a16:creationId xmlns:a16="http://schemas.microsoft.com/office/drawing/2014/main" id="{E05DDBD7-02EC-3458-FBB4-F58C4995D6CD}"/>
                  </a:ext>
                </a:extLst>
              </p:cNvPr>
              <p:cNvSpPr/>
              <p:nvPr/>
            </p:nvSpPr>
            <p:spPr>
              <a:xfrm>
                <a:off x="9191303" y="3460369"/>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47" name="Oval 66">
                <a:extLst>
                  <a:ext uri="{FF2B5EF4-FFF2-40B4-BE49-F238E27FC236}">
                    <a16:creationId xmlns:a16="http://schemas.microsoft.com/office/drawing/2014/main" id="{9588D02D-7CA4-497B-AC94-CAFD6CA77265}"/>
                  </a:ext>
                </a:extLst>
              </p:cNvPr>
              <p:cNvSpPr/>
              <p:nvPr/>
            </p:nvSpPr>
            <p:spPr>
              <a:xfrm>
                <a:off x="9527423" y="3415609"/>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48" name="Oval 67">
                <a:extLst>
                  <a:ext uri="{FF2B5EF4-FFF2-40B4-BE49-F238E27FC236}">
                    <a16:creationId xmlns:a16="http://schemas.microsoft.com/office/drawing/2014/main" id="{6A11A71D-FBAC-6325-E85C-D017B9D0C6C3}"/>
                  </a:ext>
                </a:extLst>
              </p:cNvPr>
              <p:cNvSpPr/>
              <p:nvPr/>
            </p:nvSpPr>
            <p:spPr>
              <a:xfrm>
                <a:off x="9861737" y="3377243"/>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49" name="Oval 68">
                <a:extLst>
                  <a:ext uri="{FF2B5EF4-FFF2-40B4-BE49-F238E27FC236}">
                    <a16:creationId xmlns:a16="http://schemas.microsoft.com/office/drawing/2014/main" id="{AAEDA077-9A7E-B0F2-DD2B-31F4266C9579}"/>
                  </a:ext>
                </a:extLst>
              </p:cNvPr>
              <p:cNvSpPr/>
              <p:nvPr/>
            </p:nvSpPr>
            <p:spPr>
              <a:xfrm>
                <a:off x="10191463" y="3319694"/>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50" name="Oval 69">
                <a:extLst>
                  <a:ext uri="{FF2B5EF4-FFF2-40B4-BE49-F238E27FC236}">
                    <a16:creationId xmlns:a16="http://schemas.microsoft.com/office/drawing/2014/main" id="{1098EA10-5826-CCF2-317A-21B1E2CFCC54}"/>
                  </a:ext>
                </a:extLst>
              </p:cNvPr>
              <p:cNvSpPr/>
              <p:nvPr/>
            </p:nvSpPr>
            <p:spPr>
              <a:xfrm>
                <a:off x="10517578" y="3230172"/>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51" name="Oval 70">
                <a:extLst>
                  <a:ext uri="{FF2B5EF4-FFF2-40B4-BE49-F238E27FC236}">
                    <a16:creationId xmlns:a16="http://schemas.microsoft.com/office/drawing/2014/main" id="{5370B58D-BDB5-02D9-ABE7-647EEB3C9000}"/>
                  </a:ext>
                </a:extLst>
              </p:cNvPr>
              <p:cNvSpPr/>
              <p:nvPr/>
            </p:nvSpPr>
            <p:spPr>
              <a:xfrm>
                <a:off x="10830904" y="3108678"/>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52" name="Oval 71">
                <a:extLst>
                  <a:ext uri="{FF2B5EF4-FFF2-40B4-BE49-F238E27FC236}">
                    <a16:creationId xmlns:a16="http://schemas.microsoft.com/office/drawing/2014/main" id="{2F8E4CD7-7CA8-4B07-2E17-30158202C17D}"/>
                  </a:ext>
                </a:extLst>
              </p:cNvPr>
              <p:cNvSpPr/>
              <p:nvPr/>
            </p:nvSpPr>
            <p:spPr>
              <a:xfrm>
                <a:off x="11150624" y="2929635"/>
                <a:ext cx="107251" cy="107251"/>
              </a:xfrm>
              <a:prstGeom prst="ellipse">
                <a:avLst/>
              </a:prstGeom>
              <a:solidFill>
                <a:srgbClr val="9B3EEC"/>
              </a:solid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grpSp>
        <p:sp>
          <p:nvSpPr>
            <p:cNvPr id="53" name="Freeform 106">
              <a:extLst>
                <a:ext uri="{FF2B5EF4-FFF2-40B4-BE49-F238E27FC236}">
                  <a16:creationId xmlns:a16="http://schemas.microsoft.com/office/drawing/2014/main" id="{0DDAB9FD-D192-C2DB-A000-DA5277D54312}"/>
                </a:ext>
              </a:extLst>
            </p:cNvPr>
            <p:cNvSpPr/>
            <p:nvPr/>
          </p:nvSpPr>
          <p:spPr>
            <a:xfrm>
              <a:off x="2338898" y="1856481"/>
              <a:ext cx="5106516" cy="1569748"/>
            </a:xfrm>
            <a:custGeom>
              <a:avLst/>
              <a:gdLst>
                <a:gd name="connsiteX0" fmla="*/ 0 w 3836643"/>
                <a:gd name="connsiteY0" fmla="*/ 741751 h 1087049"/>
                <a:gd name="connsiteX1" fmla="*/ 319720 w 3836643"/>
                <a:gd name="connsiteY1" fmla="*/ 370875 h 1087049"/>
                <a:gd name="connsiteX2" fmla="*/ 626651 w 3836643"/>
                <a:gd name="connsiteY2" fmla="*/ 0 h 1087049"/>
                <a:gd name="connsiteX3" fmla="*/ 952766 w 3836643"/>
                <a:gd name="connsiteY3" fmla="*/ 319720 h 1087049"/>
                <a:gd name="connsiteX4" fmla="*/ 1285275 w 3836643"/>
                <a:gd name="connsiteY4" fmla="*/ 978344 h 1087049"/>
                <a:gd name="connsiteX5" fmla="*/ 1604995 w 3836643"/>
                <a:gd name="connsiteY5" fmla="*/ 1080654 h 1087049"/>
                <a:gd name="connsiteX6" fmla="*/ 1911927 w 3836643"/>
                <a:gd name="connsiteY6" fmla="*/ 1087049 h 1087049"/>
                <a:gd name="connsiteX7" fmla="*/ 2238042 w 3836643"/>
                <a:gd name="connsiteY7" fmla="*/ 1042288 h 1087049"/>
                <a:gd name="connsiteX8" fmla="*/ 2557762 w 3836643"/>
                <a:gd name="connsiteY8" fmla="*/ 1010316 h 1087049"/>
                <a:gd name="connsiteX9" fmla="*/ 2871088 w 3836643"/>
                <a:gd name="connsiteY9" fmla="*/ 946372 h 1087049"/>
                <a:gd name="connsiteX10" fmla="*/ 3197202 w 3836643"/>
                <a:gd name="connsiteY10" fmla="*/ 856850 h 1087049"/>
                <a:gd name="connsiteX11" fmla="*/ 3504134 w 3836643"/>
                <a:gd name="connsiteY11" fmla="*/ 735356 h 1087049"/>
                <a:gd name="connsiteX12" fmla="*/ 3836643 w 3836643"/>
                <a:gd name="connsiteY12" fmla="*/ 556313 h 1087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36642" h="1087049">
                  <a:moveTo>
                    <a:pt x="0" y="741751"/>
                  </a:moveTo>
                  <a:lnTo>
                    <a:pt x="319720" y="370875"/>
                  </a:lnTo>
                  <a:lnTo>
                    <a:pt x="626651" y="0"/>
                  </a:lnTo>
                  <a:lnTo>
                    <a:pt x="952766" y="319720"/>
                  </a:lnTo>
                  <a:lnTo>
                    <a:pt x="1285275" y="978344"/>
                  </a:lnTo>
                  <a:lnTo>
                    <a:pt x="1604995" y="1080654"/>
                  </a:lnTo>
                  <a:lnTo>
                    <a:pt x="1911927" y="1087049"/>
                  </a:lnTo>
                  <a:lnTo>
                    <a:pt x="2238042" y="1042288"/>
                  </a:lnTo>
                  <a:lnTo>
                    <a:pt x="2557762" y="1010316"/>
                  </a:lnTo>
                  <a:lnTo>
                    <a:pt x="2871088" y="946372"/>
                  </a:lnTo>
                  <a:lnTo>
                    <a:pt x="3197202" y="856850"/>
                  </a:lnTo>
                  <a:lnTo>
                    <a:pt x="3504134" y="735356"/>
                  </a:lnTo>
                  <a:lnTo>
                    <a:pt x="3836643" y="556313"/>
                  </a:lnTo>
                </a:path>
              </a:pathLst>
            </a:custGeom>
            <a:noFill/>
            <a:ln w="12700" cap="flat" cmpd="sng" algn="ctr">
              <a:solidFill>
                <a:srgbClr val="9B3EE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grpSp>
          <p:nvGrpSpPr>
            <p:cNvPr id="54" name="Group 42">
              <a:extLst>
                <a:ext uri="{FF2B5EF4-FFF2-40B4-BE49-F238E27FC236}">
                  <a16:creationId xmlns:a16="http://schemas.microsoft.com/office/drawing/2014/main" id="{ADB0BDF4-6DB0-F06E-B658-A0839AEEAA92}"/>
                </a:ext>
              </a:extLst>
            </p:cNvPr>
            <p:cNvGrpSpPr/>
            <p:nvPr/>
          </p:nvGrpSpPr>
          <p:grpSpPr>
            <a:xfrm>
              <a:off x="2269187" y="1442397"/>
              <a:ext cx="5240756" cy="1659801"/>
              <a:chOff x="7320376" y="2366925"/>
              <a:chExt cx="3937499" cy="1149412"/>
            </a:xfrm>
            <a:solidFill>
              <a:srgbClr val="004F72"/>
            </a:solidFill>
          </p:grpSpPr>
          <p:sp>
            <p:nvSpPr>
              <p:cNvPr id="55" name="Oval 44">
                <a:extLst>
                  <a:ext uri="{FF2B5EF4-FFF2-40B4-BE49-F238E27FC236}">
                    <a16:creationId xmlns:a16="http://schemas.microsoft.com/office/drawing/2014/main" id="{3129052F-FD89-FD21-C41F-0880AFCB0369}"/>
                  </a:ext>
                </a:extLst>
              </p:cNvPr>
              <p:cNvSpPr/>
              <p:nvPr/>
            </p:nvSpPr>
            <p:spPr>
              <a:xfrm>
                <a:off x="7320376" y="3185075"/>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56" name="Oval 45">
                <a:extLst>
                  <a:ext uri="{FF2B5EF4-FFF2-40B4-BE49-F238E27FC236}">
                    <a16:creationId xmlns:a16="http://schemas.microsoft.com/office/drawing/2014/main" id="{E9C08187-0E2F-4FBE-D4F1-ADD798950F70}"/>
                  </a:ext>
                </a:extLst>
              </p:cNvPr>
              <p:cNvSpPr/>
              <p:nvPr/>
            </p:nvSpPr>
            <p:spPr>
              <a:xfrm>
                <a:off x="7640097" y="3043419"/>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57" name="Oval 46">
                <a:extLst>
                  <a:ext uri="{FF2B5EF4-FFF2-40B4-BE49-F238E27FC236}">
                    <a16:creationId xmlns:a16="http://schemas.microsoft.com/office/drawing/2014/main" id="{12532965-2A09-2C11-AF87-E1D33EC02408}"/>
                  </a:ext>
                </a:extLst>
              </p:cNvPr>
              <p:cNvSpPr/>
              <p:nvPr/>
            </p:nvSpPr>
            <p:spPr>
              <a:xfrm>
                <a:off x="7969770" y="2366925"/>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58" name="Oval 47">
                <a:extLst>
                  <a:ext uri="{FF2B5EF4-FFF2-40B4-BE49-F238E27FC236}">
                    <a16:creationId xmlns:a16="http://schemas.microsoft.com/office/drawing/2014/main" id="{D68E0625-1ABC-557B-4BC7-B50187B6A24D}"/>
                  </a:ext>
                </a:extLst>
              </p:cNvPr>
              <p:cNvSpPr/>
              <p:nvPr/>
            </p:nvSpPr>
            <p:spPr>
              <a:xfrm>
                <a:off x="8279537" y="2665900"/>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59" name="Oval 48">
                <a:extLst>
                  <a:ext uri="{FF2B5EF4-FFF2-40B4-BE49-F238E27FC236}">
                    <a16:creationId xmlns:a16="http://schemas.microsoft.com/office/drawing/2014/main" id="{5FF99102-2EE0-43A6-D661-2277D6F55798}"/>
                  </a:ext>
                </a:extLst>
              </p:cNvPr>
              <p:cNvSpPr/>
              <p:nvPr/>
            </p:nvSpPr>
            <p:spPr>
              <a:xfrm>
                <a:off x="8599257" y="3287170"/>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60" name="Oval 49">
                <a:extLst>
                  <a:ext uri="{FF2B5EF4-FFF2-40B4-BE49-F238E27FC236}">
                    <a16:creationId xmlns:a16="http://schemas.microsoft.com/office/drawing/2014/main" id="{8C34101B-0181-3E27-9D78-A755BF66E981}"/>
                  </a:ext>
                </a:extLst>
              </p:cNvPr>
              <p:cNvSpPr/>
              <p:nvPr/>
            </p:nvSpPr>
            <p:spPr>
              <a:xfrm>
                <a:off x="8857477" y="3287170"/>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61" name="Oval 50">
                <a:extLst>
                  <a:ext uri="{FF2B5EF4-FFF2-40B4-BE49-F238E27FC236}">
                    <a16:creationId xmlns:a16="http://schemas.microsoft.com/office/drawing/2014/main" id="{34B49675-1898-5F5B-3F1B-3DA80A142F9F}"/>
                  </a:ext>
                </a:extLst>
              </p:cNvPr>
              <p:cNvSpPr/>
              <p:nvPr/>
            </p:nvSpPr>
            <p:spPr>
              <a:xfrm>
                <a:off x="9191302" y="3371621"/>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62" name="Oval 51">
                <a:extLst>
                  <a:ext uri="{FF2B5EF4-FFF2-40B4-BE49-F238E27FC236}">
                    <a16:creationId xmlns:a16="http://schemas.microsoft.com/office/drawing/2014/main" id="{04199F91-CDC5-43D8-1878-58C4B9267DB6}"/>
                  </a:ext>
                </a:extLst>
              </p:cNvPr>
              <p:cNvSpPr/>
              <p:nvPr/>
            </p:nvSpPr>
            <p:spPr>
              <a:xfrm>
                <a:off x="9527423" y="3389820"/>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63" name="Oval 52">
                <a:extLst>
                  <a:ext uri="{FF2B5EF4-FFF2-40B4-BE49-F238E27FC236}">
                    <a16:creationId xmlns:a16="http://schemas.microsoft.com/office/drawing/2014/main" id="{9B447DA8-6E1C-C405-6BFE-063B41251655}"/>
                  </a:ext>
                </a:extLst>
              </p:cNvPr>
              <p:cNvSpPr/>
              <p:nvPr/>
            </p:nvSpPr>
            <p:spPr>
              <a:xfrm>
                <a:off x="9861737" y="3409086"/>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64" name="Oval 53">
                <a:extLst>
                  <a:ext uri="{FF2B5EF4-FFF2-40B4-BE49-F238E27FC236}">
                    <a16:creationId xmlns:a16="http://schemas.microsoft.com/office/drawing/2014/main" id="{C75991FC-21D7-080F-E5A4-03256435709B}"/>
                  </a:ext>
                </a:extLst>
              </p:cNvPr>
              <p:cNvSpPr/>
              <p:nvPr/>
            </p:nvSpPr>
            <p:spPr>
              <a:xfrm>
                <a:off x="10191463" y="3319694"/>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65" name="Oval 54">
                <a:extLst>
                  <a:ext uri="{FF2B5EF4-FFF2-40B4-BE49-F238E27FC236}">
                    <a16:creationId xmlns:a16="http://schemas.microsoft.com/office/drawing/2014/main" id="{0E95F233-E63B-422B-C5A6-11C6CCA2E002}"/>
                  </a:ext>
                </a:extLst>
              </p:cNvPr>
              <p:cNvSpPr/>
              <p:nvPr/>
            </p:nvSpPr>
            <p:spPr>
              <a:xfrm>
                <a:off x="10517578" y="3268508"/>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66" name="Oval 55">
                <a:extLst>
                  <a:ext uri="{FF2B5EF4-FFF2-40B4-BE49-F238E27FC236}">
                    <a16:creationId xmlns:a16="http://schemas.microsoft.com/office/drawing/2014/main" id="{08ADD029-BFAE-FDCE-C74F-4AA037EF4781}"/>
                  </a:ext>
                </a:extLst>
              </p:cNvPr>
              <p:cNvSpPr/>
              <p:nvPr/>
            </p:nvSpPr>
            <p:spPr>
              <a:xfrm>
                <a:off x="10830904" y="3153535"/>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67" name="Oval 56">
                <a:extLst>
                  <a:ext uri="{FF2B5EF4-FFF2-40B4-BE49-F238E27FC236}">
                    <a16:creationId xmlns:a16="http://schemas.microsoft.com/office/drawing/2014/main" id="{F85B8078-5E24-8AD1-C055-0DB142063813}"/>
                  </a:ext>
                </a:extLst>
              </p:cNvPr>
              <p:cNvSpPr/>
              <p:nvPr/>
            </p:nvSpPr>
            <p:spPr>
              <a:xfrm>
                <a:off x="11150624" y="2929635"/>
                <a:ext cx="107251" cy="107251"/>
              </a:xfrm>
              <a:prstGeom prst="ellipse">
                <a:avLst/>
              </a:prstGeom>
              <a:solidFill>
                <a:srgbClr val="23004C"/>
              </a:solid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grpSp>
        <p:sp>
          <p:nvSpPr>
            <p:cNvPr id="68" name="Freeform 105">
              <a:extLst>
                <a:ext uri="{FF2B5EF4-FFF2-40B4-BE49-F238E27FC236}">
                  <a16:creationId xmlns:a16="http://schemas.microsoft.com/office/drawing/2014/main" id="{B4EA1F81-B76F-D67D-B9B3-AE016D2E0EEE}"/>
                </a:ext>
              </a:extLst>
            </p:cNvPr>
            <p:cNvSpPr/>
            <p:nvPr/>
          </p:nvSpPr>
          <p:spPr>
            <a:xfrm>
              <a:off x="2338897" y="1514831"/>
              <a:ext cx="5089495" cy="1514343"/>
            </a:xfrm>
            <a:custGeom>
              <a:avLst/>
              <a:gdLst>
                <a:gd name="connsiteX0" fmla="*/ 0 w 3823854"/>
                <a:gd name="connsiteY0" fmla="*/ 818484 h 1048682"/>
                <a:gd name="connsiteX1" fmla="*/ 338903 w 3823854"/>
                <a:gd name="connsiteY1" fmla="*/ 690596 h 1048682"/>
                <a:gd name="connsiteX2" fmla="*/ 639440 w 3823854"/>
                <a:gd name="connsiteY2" fmla="*/ 0 h 1048682"/>
                <a:gd name="connsiteX3" fmla="*/ 959160 w 3823854"/>
                <a:gd name="connsiteY3" fmla="*/ 300537 h 1048682"/>
                <a:gd name="connsiteX4" fmla="*/ 1278881 w 3823854"/>
                <a:gd name="connsiteY4" fmla="*/ 927189 h 1048682"/>
                <a:gd name="connsiteX5" fmla="*/ 1604995 w 3823854"/>
                <a:gd name="connsiteY5" fmla="*/ 933583 h 1048682"/>
                <a:gd name="connsiteX6" fmla="*/ 1918321 w 3823854"/>
                <a:gd name="connsiteY6" fmla="*/ 1010316 h 1048682"/>
                <a:gd name="connsiteX7" fmla="*/ 2231647 w 3823854"/>
                <a:gd name="connsiteY7" fmla="*/ 1023105 h 1048682"/>
                <a:gd name="connsiteX8" fmla="*/ 2557762 w 3823854"/>
                <a:gd name="connsiteY8" fmla="*/ 1048682 h 1048682"/>
                <a:gd name="connsiteX9" fmla="*/ 2877482 w 3823854"/>
                <a:gd name="connsiteY9" fmla="*/ 971949 h 1048682"/>
                <a:gd name="connsiteX10" fmla="*/ 3197202 w 3823854"/>
                <a:gd name="connsiteY10" fmla="*/ 901611 h 1048682"/>
                <a:gd name="connsiteX11" fmla="*/ 3497740 w 3823854"/>
                <a:gd name="connsiteY11" fmla="*/ 786512 h 1048682"/>
                <a:gd name="connsiteX12" fmla="*/ 3823854 w 3823854"/>
                <a:gd name="connsiteY12" fmla="*/ 569102 h 1048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23854" h="1048682">
                  <a:moveTo>
                    <a:pt x="0" y="818484"/>
                  </a:moveTo>
                  <a:lnTo>
                    <a:pt x="338903" y="690596"/>
                  </a:lnTo>
                  <a:lnTo>
                    <a:pt x="639440" y="0"/>
                  </a:lnTo>
                  <a:lnTo>
                    <a:pt x="959160" y="300537"/>
                  </a:lnTo>
                  <a:lnTo>
                    <a:pt x="1278881" y="927189"/>
                  </a:lnTo>
                  <a:lnTo>
                    <a:pt x="1604995" y="933583"/>
                  </a:lnTo>
                  <a:lnTo>
                    <a:pt x="1918321" y="1010316"/>
                  </a:lnTo>
                  <a:lnTo>
                    <a:pt x="2231647" y="1023105"/>
                  </a:lnTo>
                  <a:lnTo>
                    <a:pt x="2557762" y="1048682"/>
                  </a:lnTo>
                  <a:lnTo>
                    <a:pt x="2877482" y="971949"/>
                  </a:lnTo>
                  <a:lnTo>
                    <a:pt x="3197202" y="901611"/>
                  </a:lnTo>
                  <a:lnTo>
                    <a:pt x="3497740" y="786512"/>
                  </a:lnTo>
                  <a:lnTo>
                    <a:pt x="3823854" y="569102"/>
                  </a:lnTo>
                </a:path>
              </a:pathLst>
            </a:custGeom>
            <a:noFill/>
            <a:ln w="12700" cap="flat" cmpd="sng" algn="ctr">
              <a:solidFill>
                <a:srgbClr val="23004C"/>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0000">
                    <a:lumMod val="50000"/>
                    <a:lumOff val="50000"/>
                  </a:srgbClr>
                </a:solidFill>
                <a:effectLst/>
                <a:uLnTx/>
                <a:uFillTx/>
                <a:latin typeface="Arial" panose="020B0604020202020204" pitchFamily="34" charset="0"/>
                <a:cs typeface="Arial" panose="020B0604020202020204" pitchFamily="34" charset="0"/>
              </a:endParaRPr>
            </a:p>
          </p:txBody>
        </p:sp>
        <p:sp>
          <p:nvSpPr>
            <p:cNvPr id="69" name="TextBox 36">
              <a:extLst>
                <a:ext uri="{FF2B5EF4-FFF2-40B4-BE49-F238E27FC236}">
                  <a16:creationId xmlns:a16="http://schemas.microsoft.com/office/drawing/2014/main" id="{78D531AE-61A8-E6A8-4138-00CA840FA291}"/>
                </a:ext>
              </a:extLst>
            </p:cNvPr>
            <p:cNvSpPr txBox="1"/>
            <p:nvPr/>
          </p:nvSpPr>
          <p:spPr>
            <a:xfrm>
              <a:off x="5632503" y="1473255"/>
              <a:ext cx="839296" cy="271752"/>
            </a:xfrm>
            <a:prstGeom prst="rect">
              <a:avLst/>
            </a:prstGeom>
            <a:noFill/>
          </p:spPr>
          <p:txBody>
            <a:bodyPr wrap="none" rtlCol="0">
              <a:spAutoFit/>
            </a:bodyPr>
            <a:lstStyle/>
            <a:p>
              <a:pPr defTabSz="914354">
                <a:defRPr/>
              </a:pPr>
              <a:r>
                <a:rPr lang="de" sz="900">
                  <a:solidFill>
                    <a:srgbClr val="404040"/>
                  </a:solidFill>
                  <a:ea typeface="Arial"/>
                  <a:cs typeface="Arial"/>
                </a:rPr>
                <a:t>Weiblich</a:t>
              </a:r>
            </a:p>
          </p:txBody>
        </p:sp>
        <p:sp>
          <p:nvSpPr>
            <p:cNvPr id="70" name="TextBox 37">
              <a:extLst>
                <a:ext uri="{FF2B5EF4-FFF2-40B4-BE49-F238E27FC236}">
                  <a16:creationId xmlns:a16="http://schemas.microsoft.com/office/drawing/2014/main" id="{1B6FAB2B-2DD7-2196-9DA6-215D5EE701A3}"/>
                </a:ext>
              </a:extLst>
            </p:cNvPr>
            <p:cNvSpPr txBox="1"/>
            <p:nvPr/>
          </p:nvSpPr>
          <p:spPr>
            <a:xfrm>
              <a:off x="6926312" y="1473255"/>
              <a:ext cx="873413" cy="271752"/>
            </a:xfrm>
            <a:prstGeom prst="rect">
              <a:avLst/>
            </a:prstGeom>
            <a:noFill/>
          </p:spPr>
          <p:txBody>
            <a:bodyPr wrap="none" rtlCol="0">
              <a:spAutoFit/>
            </a:bodyPr>
            <a:lstStyle/>
            <a:p>
              <a:pPr defTabSz="914354">
                <a:defRPr/>
              </a:pPr>
              <a:r>
                <a:rPr lang="de" sz="900">
                  <a:solidFill>
                    <a:srgbClr val="404040"/>
                  </a:solidFill>
                  <a:ea typeface="Arial"/>
                  <a:cs typeface="Arial"/>
                </a:rPr>
                <a:t>Männlich</a:t>
              </a:r>
            </a:p>
          </p:txBody>
        </p:sp>
        <p:sp>
          <p:nvSpPr>
            <p:cNvPr id="71" name="Oval 38">
              <a:extLst>
                <a:ext uri="{FF2B5EF4-FFF2-40B4-BE49-F238E27FC236}">
                  <a16:creationId xmlns:a16="http://schemas.microsoft.com/office/drawing/2014/main" id="{B6A5F54B-FF9B-6FC0-6188-A3CFC40F5BB2}"/>
                </a:ext>
              </a:extLst>
            </p:cNvPr>
            <p:cNvSpPr/>
            <p:nvPr/>
          </p:nvSpPr>
          <p:spPr>
            <a:xfrm>
              <a:off x="5434355" y="1553992"/>
              <a:ext cx="142751" cy="146304"/>
            </a:xfrm>
            <a:prstGeom prst="ellipse">
              <a:avLst/>
            </a:prstGeom>
            <a:solidFill>
              <a:srgbClr val="9B3EEC"/>
            </a:solidFill>
            <a:ln w="12700" cap="flat" cmpd="sng" algn="ctr">
              <a:solidFill>
                <a:srgbClr val="9B3EEC"/>
              </a:solidFill>
              <a:prstDash val="solid"/>
              <a:miter lim="800000"/>
            </a:ln>
            <a:effectLst/>
          </p:spPr>
          <p:txBody>
            <a:bodyPr rtlCol="0" anchor="ctr"/>
            <a:lstStyle/>
            <a:p>
              <a:pPr algn="ctr" defTabSz="914354">
                <a:defRPr/>
              </a:pPr>
              <a:endParaRPr lang="en-US" sz="1100" kern="0">
                <a:solidFill>
                  <a:srgbClr val="000000">
                    <a:lumMod val="50000"/>
                    <a:lumOff val="50000"/>
                  </a:srgbClr>
                </a:solidFill>
                <a:latin typeface="Arial" panose="020B0604020202020204" pitchFamily="34" charset="0"/>
                <a:cs typeface="Arial" panose="020B0604020202020204" pitchFamily="34" charset="0"/>
              </a:endParaRPr>
            </a:p>
          </p:txBody>
        </p:sp>
        <p:sp>
          <p:nvSpPr>
            <p:cNvPr id="72" name="Oval 39">
              <a:extLst>
                <a:ext uri="{FF2B5EF4-FFF2-40B4-BE49-F238E27FC236}">
                  <a16:creationId xmlns:a16="http://schemas.microsoft.com/office/drawing/2014/main" id="{58CC1943-137C-28C8-B359-E5A216ADE202}"/>
                </a:ext>
              </a:extLst>
            </p:cNvPr>
            <p:cNvSpPr/>
            <p:nvPr/>
          </p:nvSpPr>
          <p:spPr>
            <a:xfrm>
              <a:off x="6729935" y="1553992"/>
              <a:ext cx="142751" cy="146304"/>
            </a:xfrm>
            <a:prstGeom prst="ellipse">
              <a:avLst/>
            </a:prstGeom>
            <a:solidFill>
              <a:srgbClr val="23004C"/>
            </a:solidFill>
            <a:ln w="12700" cap="flat" cmpd="sng" algn="ctr">
              <a:solidFill>
                <a:srgbClr val="23004C"/>
              </a:solidFill>
              <a:prstDash val="solid"/>
              <a:miter lim="800000"/>
            </a:ln>
            <a:effectLst/>
          </p:spPr>
          <p:txBody>
            <a:bodyPr rtlCol="0" anchor="ctr"/>
            <a:lstStyle/>
            <a:p>
              <a:pPr algn="ctr" defTabSz="914354">
                <a:defRPr/>
              </a:pPr>
              <a:endParaRPr lang="en-US" sz="1100" kern="0">
                <a:solidFill>
                  <a:srgbClr val="000000">
                    <a:lumMod val="50000"/>
                    <a:lumOff val="50000"/>
                  </a:srgbClr>
                </a:solidFill>
                <a:latin typeface="Arial" panose="020B0604020202020204" pitchFamily="34" charset="0"/>
                <a:cs typeface="Arial" panose="020B0604020202020204" pitchFamily="34" charset="0"/>
              </a:endParaRPr>
            </a:p>
          </p:txBody>
        </p:sp>
        <p:cxnSp>
          <p:nvCxnSpPr>
            <p:cNvPr id="73" name="Straight Connector 40">
              <a:extLst>
                <a:ext uri="{FF2B5EF4-FFF2-40B4-BE49-F238E27FC236}">
                  <a16:creationId xmlns:a16="http://schemas.microsoft.com/office/drawing/2014/main" id="{CBB17AB1-DC08-F14B-FC7B-6B2F1BC6FCDA}"/>
                </a:ext>
              </a:extLst>
            </p:cNvPr>
            <p:cNvCxnSpPr/>
            <p:nvPr/>
          </p:nvCxnSpPr>
          <p:spPr>
            <a:xfrm flipH="1">
              <a:off x="5330456" y="1627144"/>
              <a:ext cx="345537" cy="0"/>
            </a:xfrm>
            <a:prstGeom prst="line">
              <a:avLst/>
            </a:prstGeom>
            <a:noFill/>
            <a:ln w="12700" cap="flat" cmpd="sng" algn="ctr">
              <a:solidFill>
                <a:srgbClr val="9B3EEC"/>
              </a:solidFill>
              <a:prstDash val="solid"/>
              <a:miter lim="800000"/>
            </a:ln>
            <a:effectLst/>
          </p:spPr>
        </p:cxnSp>
        <p:cxnSp>
          <p:nvCxnSpPr>
            <p:cNvPr id="74" name="Straight Connector 41">
              <a:extLst>
                <a:ext uri="{FF2B5EF4-FFF2-40B4-BE49-F238E27FC236}">
                  <a16:creationId xmlns:a16="http://schemas.microsoft.com/office/drawing/2014/main" id="{EFF2A6C0-AB7B-6FD6-EABA-2AE115383AE0}"/>
                </a:ext>
              </a:extLst>
            </p:cNvPr>
            <p:cNvCxnSpPr/>
            <p:nvPr/>
          </p:nvCxnSpPr>
          <p:spPr>
            <a:xfrm flipH="1">
              <a:off x="6618268" y="1627144"/>
              <a:ext cx="345537" cy="0"/>
            </a:xfrm>
            <a:prstGeom prst="line">
              <a:avLst/>
            </a:prstGeom>
            <a:noFill/>
            <a:ln w="12700" cap="flat" cmpd="sng" algn="ctr">
              <a:solidFill>
                <a:srgbClr val="23004C"/>
              </a:solidFill>
              <a:prstDash val="solid"/>
              <a:miter lim="800000"/>
            </a:ln>
            <a:effectLst/>
          </p:spPr>
        </p:cxnSp>
      </p:grpSp>
      <p:sp>
        <p:nvSpPr>
          <p:cNvPr id="81" name="Textfeld 80">
            <a:extLst>
              <a:ext uri="{FF2B5EF4-FFF2-40B4-BE49-F238E27FC236}">
                <a16:creationId xmlns:a16="http://schemas.microsoft.com/office/drawing/2014/main" id="{BBD4DFA6-6266-FF46-71A3-CB996B543280}"/>
              </a:ext>
            </a:extLst>
          </p:cNvPr>
          <p:cNvSpPr txBox="1"/>
          <p:nvPr/>
        </p:nvSpPr>
        <p:spPr>
          <a:xfrm>
            <a:off x="1250159" y="1082613"/>
            <a:ext cx="4797987" cy="461665"/>
          </a:xfrm>
          <a:prstGeom prst="rect">
            <a:avLst/>
          </a:prstGeom>
          <a:noFill/>
        </p:spPr>
        <p:txBody>
          <a:bodyPr wrap="square" rtlCol="0">
            <a:spAutoFit/>
          </a:bodyPr>
          <a:lstStyle/>
          <a:p>
            <a:pPr algn="ctr"/>
            <a:r>
              <a:rPr lang="de-DE" sz="1200" b="1">
                <a:solidFill>
                  <a:srgbClr val="404040"/>
                </a:solidFill>
              </a:rPr>
              <a:t>Inzidenzrate für T1D nach </a:t>
            </a:r>
          </a:p>
          <a:p>
            <a:pPr algn="ctr"/>
            <a:r>
              <a:rPr lang="de-DE" sz="1200" b="1">
                <a:solidFill>
                  <a:srgbClr val="404040"/>
                </a:solidFill>
              </a:rPr>
              <a:t>Alter bei Diagnose und Geschlecht</a:t>
            </a:r>
          </a:p>
        </p:txBody>
      </p:sp>
      <p:sp>
        <p:nvSpPr>
          <p:cNvPr id="83" name="TextBox 3037">
            <a:extLst>
              <a:ext uri="{FF2B5EF4-FFF2-40B4-BE49-F238E27FC236}">
                <a16:creationId xmlns:a16="http://schemas.microsoft.com/office/drawing/2014/main" id="{D60A7973-CB92-C3D1-04CA-E150D1C85E8E}"/>
              </a:ext>
            </a:extLst>
          </p:cNvPr>
          <p:cNvSpPr txBox="1"/>
          <p:nvPr/>
        </p:nvSpPr>
        <p:spPr>
          <a:xfrm>
            <a:off x="330961" y="4934533"/>
            <a:ext cx="8298690" cy="184666"/>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a:t>
            </a:r>
            <a:r>
              <a:rPr lang="da-DK" sz="600" dirty="0">
                <a:solidFill>
                  <a:srgbClr val="404040"/>
                </a:solidFill>
                <a:ea typeface="Arial"/>
                <a:cs typeface="Arial"/>
              </a:rPr>
              <a:t>Rogers MAM </a:t>
            </a:r>
            <a:r>
              <a:rPr lang="da-DK" sz="600" i="1" dirty="0">
                <a:solidFill>
                  <a:srgbClr val="404040"/>
                </a:solidFill>
                <a:ea typeface="Arial"/>
                <a:cs typeface="Arial"/>
              </a:rPr>
              <a:t>et al. BMC Medicine </a:t>
            </a:r>
            <a:r>
              <a:rPr lang="da-DK" sz="600" dirty="0">
                <a:solidFill>
                  <a:srgbClr val="404040"/>
                </a:solidFill>
                <a:ea typeface="Arial"/>
                <a:cs typeface="Arial"/>
              </a:rPr>
              <a:t>2017; 15: 199</a:t>
            </a:r>
            <a:r>
              <a:rPr lang="de-DE" sz="600" dirty="0">
                <a:solidFill>
                  <a:srgbClr val="404040"/>
                </a:solidFill>
              </a:rPr>
              <a:t>. </a:t>
            </a:r>
          </a:p>
        </p:txBody>
      </p:sp>
      <p:sp>
        <p:nvSpPr>
          <p:cNvPr id="84" name="Footer Placeholder 4">
            <a:extLst>
              <a:ext uri="{FF2B5EF4-FFF2-40B4-BE49-F238E27FC236}">
                <a16:creationId xmlns:a16="http://schemas.microsoft.com/office/drawing/2014/main" id="{0CB612DD-B59F-B42A-E2AF-E7A02C120D3D}"/>
              </a:ext>
            </a:extLst>
          </p:cNvPr>
          <p:cNvSpPr txBox="1">
            <a:spLocks/>
          </p:cNvSpPr>
          <p:nvPr/>
        </p:nvSpPr>
        <p:spPr>
          <a:xfrm>
            <a:off x="352348" y="4797736"/>
            <a:ext cx="8600793"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Grafik modifiziert nach: Rogers 2017.</a:t>
            </a:r>
            <a:r>
              <a:rPr kumimoji="0" lang="de-DE" sz="600" b="0" i="0" u="none" strike="noStrike" kern="1200" cap="none" spc="0" normalizeH="0" baseline="30000" noProof="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noProof="0" dirty="0">
                <a:ln>
                  <a:noFill/>
                </a:ln>
                <a:solidFill>
                  <a:srgbClr val="404040"/>
                </a:solidFill>
                <a:effectLst/>
                <a:uLnTx/>
                <a:uFillTx/>
                <a:latin typeface="+mn-lt"/>
                <a:ea typeface="Verdana" panose="020B0604030504040204" pitchFamily="34" charset="0"/>
                <a:cs typeface="Verdana" panose="020B0604030504040204" pitchFamily="34" charset="0"/>
              </a:rPr>
              <a:t> m/w: männlich/weiblich; T1D: Typ-1-Diabetes. </a:t>
            </a:r>
            <a:endParaRPr kumimoji="0" lang="en-US" sz="600" b="0" i="0" u="none" strike="noStrike" kern="1200" cap="none" spc="0" normalizeH="0" baseline="30000" noProof="0" dirty="0">
              <a:ln>
                <a:noFill/>
              </a:ln>
              <a:solidFill>
                <a:srgbClr val="404040"/>
              </a:solidFill>
              <a:effectLst/>
              <a:uLnTx/>
              <a:uFillTx/>
              <a:latin typeface="+mn-lt"/>
              <a:ea typeface="+mn-ea"/>
              <a:cs typeface="Arial" panose="020B0604020202020204" pitchFamily="34" charset="0"/>
            </a:endParaRPr>
          </a:p>
        </p:txBody>
      </p:sp>
      <p:sp>
        <p:nvSpPr>
          <p:cNvPr id="77" name="Rechteck: abgerundete Ecken 76">
            <a:extLst>
              <a:ext uri="{FF2B5EF4-FFF2-40B4-BE49-F238E27FC236}">
                <a16:creationId xmlns:a16="http://schemas.microsoft.com/office/drawing/2014/main" id="{3EA44F9C-1B10-EDDB-C7E2-8D9E2D59E8FF}"/>
              </a:ext>
            </a:extLst>
          </p:cNvPr>
          <p:cNvSpPr/>
          <p:nvPr/>
        </p:nvSpPr>
        <p:spPr>
          <a:xfrm>
            <a:off x="6015308" y="1275444"/>
            <a:ext cx="2733292" cy="2827108"/>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Bef>
                <a:spcPts val="1200"/>
              </a:spcBef>
              <a:buClr>
                <a:schemeClr val="accent2"/>
              </a:buClr>
              <a:buSzPct val="120000"/>
              <a:buFont typeface="Arial" panose="020B0604020202020204" pitchFamily="34" charset="0"/>
              <a:buChar char="•"/>
            </a:pPr>
            <a:r>
              <a:rPr lang="de-DE" sz="1100" dirty="0">
                <a:solidFill>
                  <a:schemeClr val="bg1"/>
                </a:solidFill>
              </a:rPr>
              <a:t>T1D entwickelte sich häufiger bei Jungen als bei Mädchen</a:t>
            </a:r>
          </a:p>
          <a:p>
            <a:pPr marL="361950" lvl="1" indent="-184150">
              <a:spcBef>
                <a:spcPts val="600"/>
              </a:spcBef>
              <a:buClr>
                <a:schemeClr val="accent2"/>
              </a:buClr>
              <a:buSzPct val="120000"/>
              <a:buFont typeface="Arial" panose="020B0604020202020204" pitchFamily="34" charset="0"/>
              <a:buChar char="•"/>
            </a:pPr>
            <a:r>
              <a:rPr lang="de-DE" sz="1100" dirty="0"/>
              <a:t>Inzidenz 26,1/100.000 Personen Jungen</a:t>
            </a:r>
          </a:p>
          <a:p>
            <a:pPr marL="361950" lvl="1" indent="-184150">
              <a:spcBef>
                <a:spcPts val="600"/>
              </a:spcBef>
              <a:buClr>
                <a:schemeClr val="accent2"/>
              </a:buClr>
              <a:buSzPct val="120000"/>
              <a:buFont typeface="Arial" panose="020B0604020202020204" pitchFamily="34" charset="0"/>
              <a:buChar char="•"/>
            </a:pPr>
            <a:r>
              <a:rPr lang="de-DE" sz="1100" dirty="0">
                <a:solidFill>
                  <a:srgbClr val="CA8FFF"/>
                </a:solidFill>
              </a:rPr>
              <a:t>Inzidenz 19,7/100.000 Personen Mädchen</a:t>
            </a:r>
          </a:p>
          <a:p>
            <a:pPr marL="177800" indent="-177800" defTabSz="179388">
              <a:spcBef>
                <a:spcPts val="1200"/>
              </a:spcBef>
              <a:buClr>
                <a:schemeClr val="accent2"/>
              </a:buClr>
              <a:buSzPct val="120000"/>
              <a:buFont typeface="Arial" panose="020B0604020202020204" pitchFamily="34" charset="0"/>
              <a:buChar char="•"/>
            </a:pPr>
            <a:r>
              <a:rPr lang="de-DE" sz="1100" dirty="0">
                <a:solidFill>
                  <a:schemeClr val="bg1"/>
                </a:solidFill>
              </a:rPr>
              <a:t>m/w-Inzidenz-Ratenverhältnis = 1,32 (95 %-KI: 1,30; 1,35)</a:t>
            </a:r>
          </a:p>
          <a:p>
            <a:pPr marL="177800" indent="-177800" defTabSz="179388">
              <a:spcBef>
                <a:spcPts val="1200"/>
              </a:spcBef>
              <a:buClr>
                <a:schemeClr val="accent2"/>
              </a:buClr>
              <a:buSzPct val="120000"/>
              <a:buFont typeface="Arial" panose="020B0604020202020204" pitchFamily="34" charset="0"/>
              <a:buChar char="•"/>
            </a:pPr>
            <a:r>
              <a:rPr lang="de-DE" sz="1100" dirty="0">
                <a:solidFill>
                  <a:schemeClr val="bg1"/>
                </a:solidFill>
              </a:rPr>
              <a:t>Das Überwiegen des Anteils bei männlichen Personen begann ab einem Alter von 10 Jahren und bestand ab da fort</a:t>
            </a:r>
          </a:p>
        </p:txBody>
      </p:sp>
    </p:spTree>
    <p:extLst>
      <p:ext uri="{BB962C8B-B14F-4D97-AF65-F5344CB8AC3E}">
        <p14:creationId xmlns:p14="http://schemas.microsoft.com/office/powerpoint/2010/main" val="3920930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9">
            <a:extLst>
              <a:ext uri="{FF2B5EF4-FFF2-40B4-BE49-F238E27FC236}">
                <a16:creationId xmlns:a16="http://schemas.microsoft.com/office/drawing/2014/main" id="{E44CC2D4-A7AB-F0D1-1C75-F3EE6EA6D8D1}"/>
              </a:ext>
            </a:extLst>
          </p:cNvPr>
          <p:cNvSpPr txBox="1">
            <a:spLocks/>
          </p:cNvSpPr>
          <p:nvPr/>
        </p:nvSpPr>
        <p:spPr>
          <a:xfrm>
            <a:off x="320263" y="115981"/>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Typ-1-Diabetes in Deutschland</a:t>
            </a:r>
          </a:p>
        </p:txBody>
      </p:sp>
      <p:sp>
        <p:nvSpPr>
          <p:cNvPr id="9" name="Rechteck: abgerundete Ecken 8">
            <a:extLst>
              <a:ext uri="{FF2B5EF4-FFF2-40B4-BE49-F238E27FC236}">
                <a16:creationId xmlns:a16="http://schemas.microsoft.com/office/drawing/2014/main" id="{54E1990B-F6E0-3B4A-52C4-4BE26679B225}"/>
              </a:ext>
            </a:extLst>
          </p:cNvPr>
          <p:cNvSpPr/>
          <p:nvPr/>
        </p:nvSpPr>
        <p:spPr>
          <a:xfrm>
            <a:off x="789752" y="2851830"/>
            <a:ext cx="7699442" cy="152726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0363" lvl="1" indent="-268288">
              <a:spcBef>
                <a:spcPts val="600"/>
              </a:spcBef>
              <a:spcAft>
                <a:spcPts val="300"/>
              </a:spcAft>
              <a:buClr>
                <a:srgbClr val="7A00E6"/>
              </a:buClr>
              <a:buSzPct val="120000"/>
              <a:buFont typeface="Arial" panose="020B0604020202020204" pitchFamily="34" charset="0"/>
              <a:buChar char="•"/>
              <a:defRPr/>
            </a:pPr>
            <a:r>
              <a:rPr lang="de" sz="1400" dirty="0">
                <a:solidFill>
                  <a:schemeClr val="bg1"/>
                </a:solidFill>
                <a:ea typeface="Verdana" panose="020B0604030504040204" pitchFamily="34" charset="0"/>
              </a:rPr>
              <a:t>Von den ca. 375.000 Menschen, die 2025 in Deutschland mit T1D lebten, waren </a:t>
            </a:r>
            <a:r>
              <a:rPr lang="de" sz="1400" b="1" dirty="0">
                <a:solidFill>
                  <a:srgbClr val="62D488">
                    <a:lumMod val="75000"/>
                  </a:srgbClr>
                </a:solidFill>
                <a:ea typeface="Verdana" panose="020B0604030504040204" pitchFamily="34" charset="0"/>
              </a:rPr>
              <a:t>9 % </a:t>
            </a:r>
            <a:r>
              <a:rPr lang="de" sz="1400" dirty="0">
                <a:solidFill>
                  <a:srgbClr val="62D488">
                    <a:lumMod val="75000"/>
                  </a:srgbClr>
                </a:solidFill>
                <a:ea typeface="Verdana" panose="020B0604030504040204" pitchFamily="34" charset="0"/>
              </a:rPr>
              <a:t>(n ~ </a:t>
            </a:r>
            <a:r>
              <a:rPr lang="de" sz="1400" b="1" dirty="0">
                <a:solidFill>
                  <a:srgbClr val="62D488">
                    <a:lumMod val="75000"/>
                  </a:srgbClr>
                </a:solidFill>
                <a:ea typeface="Verdana" panose="020B0604030504040204" pitchFamily="34" charset="0"/>
              </a:rPr>
              <a:t>35.000</a:t>
            </a:r>
            <a:r>
              <a:rPr lang="de" sz="1400" dirty="0">
                <a:solidFill>
                  <a:srgbClr val="62D488">
                    <a:lumMod val="75000"/>
                  </a:srgbClr>
                </a:solidFill>
                <a:ea typeface="Verdana" panose="020B0604030504040204" pitchFamily="34" charset="0"/>
              </a:rPr>
              <a:t>) </a:t>
            </a:r>
            <a:r>
              <a:rPr lang="de" sz="1400" b="1" dirty="0">
                <a:solidFill>
                  <a:srgbClr val="62D488">
                    <a:lumMod val="75000"/>
                  </a:srgbClr>
                </a:solidFill>
                <a:ea typeface="Verdana" panose="020B0604030504040204" pitchFamily="34" charset="0"/>
              </a:rPr>
              <a:t>Kinder</a:t>
            </a:r>
            <a:r>
              <a:rPr lang="de" sz="1400" dirty="0">
                <a:solidFill>
                  <a:srgbClr val="62D488">
                    <a:lumMod val="75000"/>
                  </a:srgbClr>
                </a:solidFill>
                <a:ea typeface="Verdana" panose="020B0604030504040204" pitchFamily="34" charset="0"/>
              </a:rPr>
              <a:t> </a:t>
            </a:r>
            <a:r>
              <a:rPr lang="de" sz="1400" dirty="0">
                <a:solidFill>
                  <a:schemeClr val="bg1"/>
                </a:solidFill>
                <a:ea typeface="Verdana" panose="020B0604030504040204" pitchFamily="34" charset="0"/>
              </a:rPr>
              <a:t>und</a:t>
            </a:r>
            <a:r>
              <a:rPr lang="de" sz="1400" dirty="0">
                <a:solidFill>
                  <a:srgbClr val="404040"/>
                </a:solidFill>
                <a:ea typeface="Verdana" panose="020B0604030504040204" pitchFamily="34" charset="0"/>
              </a:rPr>
              <a:t> </a:t>
            </a:r>
            <a:r>
              <a:rPr lang="de" sz="1400" b="1" dirty="0">
                <a:solidFill>
                  <a:srgbClr val="F6C243">
                    <a:lumMod val="75000"/>
                  </a:srgbClr>
                </a:solidFill>
                <a:ea typeface="Verdana" panose="020B0604030504040204" pitchFamily="34" charset="0"/>
              </a:rPr>
              <a:t>91 %</a:t>
            </a:r>
            <a:r>
              <a:rPr lang="de" sz="1400" dirty="0">
                <a:solidFill>
                  <a:srgbClr val="F6C243">
                    <a:lumMod val="75000"/>
                  </a:srgbClr>
                </a:solidFill>
                <a:ea typeface="Verdana" panose="020B0604030504040204" pitchFamily="34" charset="0"/>
              </a:rPr>
              <a:t> (n ~ </a:t>
            </a:r>
            <a:r>
              <a:rPr lang="de" sz="1400" b="1" dirty="0">
                <a:solidFill>
                  <a:srgbClr val="F6C243">
                    <a:lumMod val="75000"/>
                  </a:srgbClr>
                </a:solidFill>
                <a:ea typeface="Verdana" panose="020B0604030504040204" pitchFamily="34" charset="0"/>
              </a:rPr>
              <a:t>340.000</a:t>
            </a:r>
            <a:r>
              <a:rPr lang="de" sz="1400" dirty="0">
                <a:solidFill>
                  <a:srgbClr val="F6C243">
                    <a:lumMod val="75000"/>
                  </a:srgbClr>
                </a:solidFill>
                <a:ea typeface="Verdana" panose="020B0604030504040204" pitchFamily="34" charset="0"/>
              </a:rPr>
              <a:t>) </a:t>
            </a:r>
            <a:r>
              <a:rPr lang="de" sz="1400" b="1" dirty="0">
                <a:solidFill>
                  <a:srgbClr val="F6C243">
                    <a:lumMod val="75000"/>
                  </a:srgbClr>
                </a:solidFill>
                <a:ea typeface="Verdana" panose="020B0604030504040204" pitchFamily="34" charset="0"/>
              </a:rPr>
              <a:t>Erwachsene</a:t>
            </a:r>
            <a:r>
              <a:rPr lang="de" sz="1400" baseline="30000" dirty="0">
                <a:solidFill>
                  <a:schemeClr val="bg1"/>
                </a:solidFill>
                <a:ea typeface="Verdana" panose="020B0604030504040204" pitchFamily="34" charset="0"/>
              </a:rPr>
              <a:t>3</a:t>
            </a:r>
          </a:p>
          <a:p>
            <a:pPr marL="360363" lvl="1" indent="-268288">
              <a:spcBef>
                <a:spcPts val="600"/>
              </a:spcBef>
              <a:spcAft>
                <a:spcPts val="300"/>
              </a:spcAft>
              <a:buClr>
                <a:srgbClr val="7A00E6"/>
              </a:buClr>
              <a:buSzPct val="120000"/>
              <a:buFont typeface="Arial" panose="020B0604020202020204" pitchFamily="34" charset="0"/>
              <a:buChar char="•"/>
              <a:defRPr/>
            </a:pPr>
            <a:r>
              <a:rPr lang="de" sz="1400" dirty="0">
                <a:solidFill>
                  <a:schemeClr val="bg1"/>
                </a:solidFill>
                <a:ea typeface="Verdana" panose="020B0604030504040204" pitchFamily="34" charset="0"/>
              </a:rPr>
              <a:t>Von den ca. 7.250 jährlichen Neuerkrankungen mit T1D in Deutschland waren   </a:t>
            </a:r>
            <a:r>
              <a:rPr lang="de" sz="1400" b="1" dirty="0">
                <a:solidFill>
                  <a:srgbClr val="00B050"/>
                </a:solidFill>
                <a:ea typeface="Verdana" panose="020B0604030504040204" pitchFamily="34" charset="0"/>
              </a:rPr>
              <a:t>43 %</a:t>
            </a:r>
            <a:r>
              <a:rPr lang="de" sz="1400" dirty="0">
                <a:solidFill>
                  <a:srgbClr val="00B050"/>
                </a:solidFill>
                <a:ea typeface="Verdana" panose="020B0604030504040204" pitchFamily="34" charset="0"/>
              </a:rPr>
              <a:t> (n ~</a:t>
            </a:r>
            <a:r>
              <a:rPr lang="de" sz="1400" b="1" dirty="0">
                <a:solidFill>
                  <a:srgbClr val="00B050"/>
                </a:solidFill>
                <a:ea typeface="Verdana" panose="020B0604030504040204" pitchFamily="34" charset="0"/>
              </a:rPr>
              <a:t>3.100</a:t>
            </a:r>
            <a:r>
              <a:rPr lang="de" sz="1400" dirty="0">
                <a:solidFill>
                  <a:srgbClr val="00B050"/>
                </a:solidFill>
                <a:ea typeface="Verdana" panose="020B0604030504040204" pitchFamily="34" charset="0"/>
              </a:rPr>
              <a:t>) </a:t>
            </a:r>
            <a:r>
              <a:rPr lang="de" sz="1400" b="1" dirty="0">
                <a:solidFill>
                  <a:srgbClr val="00B050"/>
                </a:solidFill>
                <a:ea typeface="Verdana" panose="020B0604030504040204" pitchFamily="34" charset="0"/>
              </a:rPr>
              <a:t>Kinder</a:t>
            </a:r>
            <a:r>
              <a:rPr lang="de" sz="1400" dirty="0">
                <a:solidFill>
                  <a:srgbClr val="00B050"/>
                </a:solidFill>
                <a:ea typeface="Verdana" panose="020B0604030504040204" pitchFamily="34" charset="0"/>
              </a:rPr>
              <a:t> </a:t>
            </a:r>
            <a:r>
              <a:rPr lang="de" sz="1400" dirty="0">
                <a:solidFill>
                  <a:schemeClr val="bg1"/>
                </a:solidFill>
                <a:ea typeface="Verdana" panose="020B0604030504040204" pitchFamily="34" charset="0"/>
              </a:rPr>
              <a:t>unter 18 Jahre und							 </a:t>
            </a:r>
            <a:r>
              <a:rPr lang="de" sz="1400" b="1" dirty="0">
                <a:solidFill>
                  <a:srgbClr val="F6C243">
                    <a:lumMod val="75000"/>
                  </a:srgbClr>
                </a:solidFill>
                <a:ea typeface="Verdana" panose="020B0604030504040204" pitchFamily="34" charset="0"/>
              </a:rPr>
              <a:t>57 %</a:t>
            </a:r>
            <a:r>
              <a:rPr lang="de" sz="1400" dirty="0">
                <a:solidFill>
                  <a:srgbClr val="F6C243">
                    <a:lumMod val="75000"/>
                  </a:srgbClr>
                </a:solidFill>
                <a:ea typeface="Verdana" panose="020B0604030504040204" pitchFamily="34" charset="0"/>
              </a:rPr>
              <a:t> (n ~ </a:t>
            </a:r>
            <a:r>
              <a:rPr lang="de" sz="1400" b="1" dirty="0">
                <a:solidFill>
                  <a:srgbClr val="F6C243">
                    <a:lumMod val="75000"/>
                  </a:srgbClr>
                </a:solidFill>
                <a:ea typeface="Verdana" panose="020B0604030504040204" pitchFamily="34" charset="0"/>
              </a:rPr>
              <a:t>4.150</a:t>
            </a:r>
            <a:r>
              <a:rPr lang="de" sz="1400" dirty="0">
                <a:solidFill>
                  <a:srgbClr val="F6C243">
                    <a:lumMod val="75000"/>
                  </a:srgbClr>
                </a:solidFill>
                <a:ea typeface="Verdana" panose="020B0604030504040204" pitchFamily="34" charset="0"/>
              </a:rPr>
              <a:t>) </a:t>
            </a:r>
            <a:r>
              <a:rPr lang="de" sz="1400" b="1" dirty="0">
                <a:solidFill>
                  <a:srgbClr val="F6C243">
                    <a:lumMod val="75000"/>
                  </a:srgbClr>
                </a:solidFill>
                <a:ea typeface="Verdana" panose="020B0604030504040204" pitchFamily="34" charset="0"/>
              </a:rPr>
              <a:t>Erwachsene</a:t>
            </a:r>
            <a:r>
              <a:rPr lang="de" sz="1400" dirty="0">
                <a:solidFill>
                  <a:srgbClr val="F6C243">
                    <a:lumMod val="75000"/>
                  </a:srgbClr>
                </a:solidFill>
                <a:ea typeface="Verdana" panose="020B0604030504040204" pitchFamily="34" charset="0"/>
              </a:rPr>
              <a:t> </a:t>
            </a:r>
            <a:r>
              <a:rPr lang="de" sz="1400" dirty="0">
                <a:solidFill>
                  <a:schemeClr val="bg1"/>
                </a:solidFill>
                <a:ea typeface="Verdana" panose="020B0604030504040204" pitchFamily="34" charset="0"/>
              </a:rPr>
              <a:t>über 18 Jahre</a:t>
            </a:r>
            <a:r>
              <a:rPr lang="de" sz="1400" baseline="30000" dirty="0">
                <a:solidFill>
                  <a:schemeClr val="bg1"/>
                </a:solidFill>
                <a:ea typeface="Verdana" panose="020B0604030504040204" pitchFamily="34" charset="0"/>
              </a:rPr>
              <a:t>2</a:t>
            </a:r>
          </a:p>
        </p:txBody>
      </p:sp>
      <p:sp>
        <p:nvSpPr>
          <p:cNvPr id="19" name="Rechteck: abgerundete Ecken 18">
            <a:extLst>
              <a:ext uri="{FF2B5EF4-FFF2-40B4-BE49-F238E27FC236}">
                <a16:creationId xmlns:a16="http://schemas.microsoft.com/office/drawing/2014/main" id="{B4E64927-2978-3B73-C738-6D6281C9BD8C}"/>
              </a:ext>
            </a:extLst>
          </p:cNvPr>
          <p:cNvSpPr/>
          <p:nvPr/>
        </p:nvSpPr>
        <p:spPr>
          <a:xfrm>
            <a:off x="789752" y="1403452"/>
            <a:ext cx="3013839" cy="1114535"/>
          </a:xfrm>
          <a:prstGeom prst="roundRect">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3600" b="1" i="0" u="none" strike="noStrike" kern="1200" cap="none" spc="0" normalizeH="0" baseline="0" noProof="0" dirty="0">
                <a:ln>
                  <a:noFill/>
                </a:ln>
                <a:solidFill>
                  <a:prstClr val="white"/>
                </a:solidFill>
                <a:effectLst/>
                <a:uLnTx/>
                <a:uFillTx/>
                <a:latin typeface="Verdana"/>
                <a:ea typeface="+mn-ea"/>
                <a:cs typeface="+mn-cs"/>
              </a:rPr>
              <a:t>~ 375.000</a:t>
            </a:r>
            <a:endParaRPr kumimoji="0" lang="de-DE" sz="3600" b="0" i="0" u="none" strike="noStrike" kern="1200" cap="none" spc="0" normalizeH="0" baseline="30000" noProof="0" dirty="0">
              <a:ln>
                <a:noFill/>
              </a:ln>
              <a:solidFill>
                <a:prstClr val="white"/>
              </a:solidFill>
              <a:effectLst/>
              <a:uLnTx/>
              <a:uFillTx/>
              <a:latin typeface="Verdana"/>
              <a:ea typeface="+mn-ea"/>
              <a:cs typeface="+mn-cs"/>
            </a:endParaRPr>
          </a:p>
        </p:txBody>
      </p:sp>
      <p:sp>
        <p:nvSpPr>
          <p:cNvPr id="20" name="Rechteck: abgerundete Ecken 19">
            <a:extLst>
              <a:ext uri="{FF2B5EF4-FFF2-40B4-BE49-F238E27FC236}">
                <a16:creationId xmlns:a16="http://schemas.microsoft.com/office/drawing/2014/main" id="{26B54ADD-859F-311E-9C24-A40B4EA7E7A5}"/>
              </a:ext>
            </a:extLst>
          </p:cNvPr>
          <p:cNvSpPr/>
          <p:nvPr/>
        </p:nvSpPr>
        <p:spPr>
          <a:xfrm>
            <a:off x="5603860" y="1403452"/>
            <a:ext cx="2885334" cy="1114535"/>
          </a:xfrm>
          <a:prstGeom prst="roundRect">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3600" b="1" i="0" u="none" strike="noStrike" kern="1200" cap="none" spc="0" normalizeH="0" baseline="0" noProof="0">
                <a:ln>
                  <a:noFill/>
                </a:ln>
                <a:solidFill>
                  <a:prstClr val="white"/>
                </a:solidFill>
                <a:effectLst/>
                <a:uLnTx/>
                <a:uFillTx/>
                <a:latin typeface="Verdana"/>
                <a:ea typeface="+mn-ea"/>
                <a:cs typeface="+mn-cs"/>
              </a:rPr>
              <a:t>~ 7.250</a:t>
            </a:r>
            <a:endParaRPr kumimoji="0" lang="de-DE" sz="3600" b="0" i="0" u="none" strike="noStrike" kern="1200" cap="none" spc="0" normalizeH="0" baseline="0" noProof="0">
              <a:ln>
                <a:noFill/>
              </a:ln>
              <a:solidFill>
                <a:prstClr val="white"/>
              </a:solidFill>
              <a:effectLst/>
              <a:uLnTx/>
              <a:uFillTx/>
              <a:latin typeface="Verdana"/>
              <a:ea typeface="+mn-ea"/>
              <a:cs typeface="+mn-cs"/>
            </a:endParaRPr>
          </a:p>
        </p:txBody>
      </p:sp>
      <p:sp>
        <p:nvSpPr>
          <p:cNvPr id="2" name="Textfeld 1">
            <a:extLst>
              <a:ext uri="{FF2B5EF4-FFF2-40B4-BE49-F238E27FC236}">
                <a16:creationId xmlns:a16="http://schemas.microsoft.com/office/drawing/2014/main" id="{53178FEB-CBEF-7CC8-E824-CF9D65A413D0}"/>
              </a:ext>
            </a:extLst>
          </p:cNvPr>
          <p:cNvSpPr txBox="1"/>
          <p:nvPr/>
        </p:nvSpPr>
        <p:spPr>
          <a:xfrm>
            <a:off x="1214483" y="802589"/>
            <a:ext cx="2164375" cy="523220"/>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a:ln>
                  <a:noFill/>
                </a:ln>
                <a:solidFill>
                  <a:srgbClr val="404040"/>
                </a:solidFill>
                <a:effectLst/>
                <a:uLnTx/>
                <a:uFillTx/>
                <a:latin typeface="Verdana"/>
                <a:ea typeface="+mn-ea"/>
                <a:cs typeface="+mn-cs"/>
              </a:rPr>
              <a:t>Anzahl der Menschen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a:ln>
                  <a:noFill/>
                </a:ln>
                <a:solidFill>
                  <a:srgbClr val="404040"/>
                </a:solidFill>
                <a:effectLst/>
                <a:uLnTx/>
                <a:uFillTx/>
                <a:latin typeface="Verdana"/>
                <a:ea typeface="+mn-ea"/>
                <a:cs typeface="+mn-cs"/>
              </a:rPr>
              <a:t>mit Typ-1-Diabetes</a:t>
            </a:r>
            <a:r>
              <a:rPr kumimoji="0" lang="de-DE" sz="1400" b="0" i="0" u="none" strike="noStrike" kern="1200" cap="none" spc="0" normalizeH="0" baseline="30000" noProof="0">
                <a:ln>
                  <a:noFill/>
                </a:ln>
                <a:solidFill>
                  <a:srgbClr val="404040"/>
                </a:solidFill>
                <a:effectLst/>
                <a:uLnTx/>
                <a:uFillTx/>
                <a:latin typeface="Verdana"/>
                <a:ea typeface="+mn-ea"/>
                <a:cs typeface="+mn-cs"/>
              </a:rPr>
              <a:t>1</a:t>
            </a:r>
          </a:p>
        </p:txBody>
      </p:sp>
      <p:sp>
        <p:nvSpPr>
          <p:cNvPr id="3" name="Textfeld 2">
            <a:extLst>
              <a:ext uri="{FF2B5EF4-FFF2-40B4-BE49-F238E27FC236}">
                <a16:creationId xmlns:a16="http://schemas.microsoft.com/office/drawing/2014/main" id="{53C0F6F2-9C95-546E-01A2-A5BCD89D8805}"/>
              </a:ext>
            </a:extLst>
          </p:cNvPr>
          <p:cNvSpPr txBox="1"/>
          <p:nvPr/>
        </p:nvSpPr>
        <p:spPr>
          <a:xfrm>
            <a:off x="5700645" y="978508"/>
            <a:ext cx="2691763" cy="307777"/>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a:ln>
                  <a:noFill/>
                </a:ln>
                <a:solidFill>
                  <a:srgbClr val="404040"/>
                </a:solidFill>
                <a:effectLst/>
                <a:uLnTx/>
                <a:uFillTx/>
                <a:latin typeface="Verdana"/>
                <a:ea typeface="+mn-ea"/>
                <a:cs typeface="+mn-cs"/>
              </a:rPr>
              <a:t>Neumanifestationen / Jahr</a:t>
            </a:r>
            <a:r>
              <a:rPr kumimoji="0" lang="de-DE" sz="1400" b="0" i="0" u="none" strike="noStrike" kern="1200" cap="none" spc="0" normalizeH="0" baseline="30000" noProof="0">
                <a:ln>
                  <a:noFill/>
                </a:ln>
                <a:solidFill>
                  <a:srgbClr val="404040"/>
                </a:solidFill>
                <a:effectLst/>
                <a:uLnTx/>
                <a:uFillTx/>
                <a:latin typeface="Verdana"/>
                <a:ea typeface="+mn-ea"/>
                <a:cs typeface="+mn-cs"/>
              </a:rPr>
              <a:t>2</a:t>
            </a:r>
          </a:p>
        </p:txBody>
      </p:sp>
      <p:sp>
        <p:nvSpPr>
          <p:cNvPr id="8" name="TextBox 4">
            <a:extLst>
              <a:ext uri="{FF2B5EF4-FFF2-40B4-BE49-F238E27FC236}">
                <a16:creationId xmlns:a16="http://schemas.microsoft.com/office/drawing/2014/main" id="{0D8F0F50-3DEF-F3CA-4110-DFFC61163ED9}"/>
              </a:ext>
            </a:extLst>
          </p:cNvPr>
          <p:cNvSpPr txBox="1"/>
          <p:nvPr/>
        </p:nvSpPr>
        <p:spPr>
          <a:xfrm>
            <a:off x="320263" y="4839169"/>
            <a:ext cx="8406295" cy="276999"/>
          </a:xfrm>
          <a:prstGeom prst="rect">
            <a:avLst/>
          </a:prstGeom>
          <a:noFill/>
        </p:spPr>
        <p:txBody>
          <a:bodyPr wrap="square" anchor="b">
            <a:spAutoFit/>
          </a:bodyPr>
          <a:lstStyle/>
          <a:p>
            <a:pPr marL="0" marR="0" lvl="0" indent="0" algn="l" defTabSz="685783" rtl="0" eaLnBrk="1" fontAlgn="auto" latinLnBrk="0" hangingPunct="1">
              <a:lnSpc>
                <a:spcPct val="100000"/>
              </a:lnSpc>
              <a:spcBef>
                <a:spcPct val="0"/>
              </a:spcBef>
              <a:spcAft>
                <a:spcPts val="0"/>
              </a:spcAft>
              <a:buClr>
                <a:srgbClr val="2198DD"/>
              </a:buClr>
              <a:buSzTx/>
              <a:buFontTx/>
              <a:buNone/>
              <a:tabLst/>
              <a:defRPr/>
            </a:pPr>
            <a:r>
              <a:rPr kumimoji="0" lang="de" sz="600" b="1" i="0" u="none" strike="noStrike" kern="1200" cap="none" spc="0" normalizeH="0" baseline="0" noProof="0" dirty="0">
                <a:ln>
                  <a:noFill/>
                </a:ln>
                <a:solidFill>
                  <a:srgbClr val="404040"/>
                </a:solidFill>
                <a:effectLst/>
                <a:uLnTx/>
                <a:uFillTx/>
                <a:latin typeface="Verdana"/>
                <a:ea typeface="+mn-ea"/>
                <a:cs typeface="+mn-cs"/>
              </a:rPr>
              <a:t>1. </a:t>
            </a:r>
            <a:r>
              <a:rPr kumimoji="0" lang="de" sz="600" b="0" i="0" u="none" strike="noStrike" kern="1200" cap="none" spc="0" normalizeH="0" baseline="0" noProof="0" dirty="0">
                <a:ln>
                  <a:noFill/>
                </a:ln>
                <a:solidFill>
                  <a:srgbClr val="404040"/>
                </a:solidFill>
                <a:effectLst/>
                <a:uLnTx/>
                <a:uFillTx/>
                <a:latin typeface="Verdana"/>
                <a:ea typeface="+mn-ea"/>
                <a:cs typeface="+mn-cs"/>
              </a:rPr>
              <a:t>Deutscher Gesundheitsbericht Diabetes 2026; erhältlich unter: </a:t>
            </a:r>
            <a:r>
              <a:rPr kumimoji="0" lang="de-DE" sz="600" b="0" i="0" u="none" strike="noStrike" kern="1200" cap="none" spc="0" normalizeH="0" baseline="0" noProof="0" dirty="0">
                <a:ln>
                  <a:noFill/>
                </a:ln>
                <a:solidFill>
                  <a:srgbClr val="404040"/>
                </a:solidFill>
                <a:effectLst/>
                <a:uLnTx/>
                <a:uFillTx/>
                <a:latin typeface="Verdana"/>
                <a:ea typeface="+mn-ea"/>
                <a:cs typeface="+mn-cs"/>
                <a:hlinkClick r:id="rId4">
                  <a:extLst>
                    <a:ext uri="{A12FA001-AC4F-418D-AE19-62706E023703}">
                      <ahyp:hlinkClr xmlns:ahyp="http://schemas.microsoft.com/office/drawing/2018/hyperlinkcolor" val="tx"/>
                    </a:ext>
                  </a:extLst>
                </a:hlinkClick>
              </a:rPr>
              <a:t>https://www.ddg.info/fileadmin/user_upload/Deutscher_Gesundheitsbericht_2026_final.pdf</a:t>
            </a:r>
            <a:r>
              <a:rPr kumimoji="0" lang="de-DE" sz="600" b="0" i="0" u="none" strike="noStrike" kern="1200" cap="none" spc="0" normalizeH="0" baseline="0" noProof="0" dirty="0">
                <a:ln>
                  <a:noFill/>
                </a:ln>
                <a:solidFill>
                  <a:srgbClr val="404040"/>
                </a:solidFill>
                <a:effectLst/>
                <a:uLnTx/>
                <a:uFillTx/>
                <a:latin typeface="Verdana"/>
                <a:ea typeface="+mn-ea"/>
                <a:cs typeface="+mn-cs"/>
              </a:rPr>
              <a:t>. Zuletzt abgerufen am 12.01.2026. </a:t>
            </a:r>
          </a:p>
          <a:p>
            <a:pPr marL="0" marR="0" lvl="0" indent="0" algn="l" defTabSz="685783" rtl="0" eaLnBrk="1" fontAlgn="auto" latinLnBrk="0" hangingPunct="1">
              <a:lnSpc>
                <a:spcPct val="100000"/>
              </a:lnSpc>
              <a:spcBef>
                <a:spcPct val="0"/>
              </a:spcBef>
              <a:spcAft>
                <a:spcPts val="0"/>
              </a:spcAft>
              <a:buClr>
                <a:srgbClr val="2198DD"/>
              </a:buClr>
              <a:buSzTx/>
              <a:buFontTx/>
              <a:buNone/>
              <a:tabLst/>
              <a:defRPr/>
            </a:pPr>
            <a:r>
              <a:rPr kumimoji="0" lang="de" sz="600" b="1" i="0" u="none" strike="noStrike" kern="1200" cap="none" spc="0" normalizeH="0" baseline="0" noProof="0" dirty="0">
                <a:ln>
                  <a:noFill/>
                </a:ln>
                <a:solidFill>
                  <a:srgbClr val="404040"/>
                </a:solidFill>
                <a:effectLst/>
                <a:uLnTx/>
                <a:uFillTx/>
                <a:latin typeface="Verdana"/>
                <a:ea typeface="+mn-ea"/>
                <a:cs typeface="+mn-cs"/>
              </a:rPr>
              <a:t>2.</a:t>
            </a:r>
            <a:r>
              <a:rPr kumimoji="0" lang="de" sz="600" b="0" i="0" u="none" strike="noStrike" kern="1200" cap="none" spc="0" normalizeH="0" baseline="0" noProof="0" dirty="0">
                <a:ln>
                  <a:noFill/>
                </a:ln>
                <a:solidFill>
                  <a:srgbClr val="404040"/>
                </a:solidFill>
                <a:effectLst/>
                <a:uLnTx/>
                <a:uFillTx/>
                <a:latin typeface="Verdana"/>
                <a:ea typeface="+mn-ea"/>
                <a:cs typeface="+mn-cs"/>
              </a:rPr>
              <a:t> </a:t>
            </a:r>
            <a:r>
              <a:rPr kumimoji="0" lang="pt-BR" sz="600" b="0" i="0" u="none" strike="noStrike" kern="1200" cap="none" spc="0" normalizeH="0" baseline="0" noProof="0" dirty="0">
                <a:ln>
                  <a:noFill/>
                </a:ln>
                <a:solidFill>
                  <a:srgbClr val="404040"/>
                </a:solidFill>
                <a:effectLst/>
                <a:uLnTx/>
                <a:uFillTx/>
                <a:latin typeface="Verdana"/>
                <a:ea typeface="+mn-ea"/>
                <a:cs typeface="+mn-cs"/>
              </a:rPr>
              <a:t>Stahl-Pehe A &amp; Rosenbauer J. </a:t>
            </a:r>
            <a:r>
              <a:rPr kumimoji="0" lang="pt-BR" sz="600" b="0" i="1" u="none" strike="noStrike" kern="1200" cap="none" spc="0" normalizeH="0" baseline="0" noProof="0" dirty="0">
                <a:ln>
                  <a:noFill/>
                </a:ln>
                <a:solidFill>
                  <a:srgbClr val="404040"/>
                </a:solidFill>
                <a:effectLst/>
                <a:uLnTx/>
                <a:uFillTx/>
                <a:latin typeface="Verdana"/>
                <a:ea typeface="+mn-ea"/>
                <a:cs typeface="+mn-cs"/>
              </a:rPr>
              <a:t>Diabetologe</a:t>
            </a:r>
            <a:r>
              <a:rPr kumimoji="0" lang="pt-BR" sz="600" b="0" i="0" u="none" strike="noStrike" kern="1200" cap="none" spc="0" normalizeH="0" baseline="0" noProof="0" dirty="0">
                <a:ln>
                  <a:noFill/>
                </a:ln>
                <a:solidFill>
                  <a:srgbClr val="404040"/>
                </a:solidFill>
                <a:effectLst/>
                <a:uLnTx/>
                <a:uFillTx/>
                <a:latin typeface="Verdana"/>
                <a:ea typeface="+mn-ea"/>
                <a:cs typeface="+mn-cs"/>
              </a:rPr>
              <a:t> 2019; 15: 206–16</a:t>
            </a:r>
            <a:r>
              <a:rPr kumimoji="0" lang="de" sz="600" b="0" i="0" u="none" strike="noStrike" kern="1200" cap="none" spc="0" normalizeH="0" baseline="0" noProof="0" dirty="0">
                <a:ln>
                  <a:noFill/>
                </a:ln>
                <a:solidFill>
                  <a:srgbClr val="404040"/>
                </a:solidFill>
                <a:effectLst/>
                <a:uLnTx/>
                <a:uFillTx/>
                <a:latin typeface="Verdana"/>
                <a:ea typeface="+mn-ea"/>
                <a:cs typeface="+mn-cs"/>
              </a:rPr>
              <a:t>. </a:t>
            </a:r>
          </a:p>
        </p:txBody>
      </p:sp>
    </p:spTree>
    <p:extLst>
      <p:ext uri="{BB962C8B-B14F-4D97-AF65-F5344CB8AC3E}">
        <p14:creationId xmlns:p14="http://schemas.microsoft.com/office/powerpoint/2010/main" val="989938389"/>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9">
            <a:extLst>
              <a:ext uri="{FF2B5EF4-FFF2-40B4-BE49-F238E27FC236}">
                <a16:creationId xmlns:a16="http://schemas.microsoft.com/office/drawing/2014/main" id="{E44CC2D4-A7AB-F0D1-1C75-F3EE6EA6D8D1}"/>
              </a:ext>
            </a:extLst>
          </p:cNvPr>
          <p:cNvSpPr txBox="1">
            <a:spLocks/>
          </p:cNvSpPr>
          <p:nvPr/>
        </p:nvSpPr>
        <p:spPr>
          <a:xfrm>
            <a:off x="320264" y="11230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T1D-Inzidenz pro 100.000 Personen in Deutschland</a:t>
            </a:r>
          </a:p>
        </p:txBody>
      </p:sp>
      <p:sp>
        <p:nvSpPr>
          <p:cNvPr id="6" name="Rechteck: abgerundete Ecken 5">
            <a:extLst>
              <a:ext uri="{FF2B5EF4-FFF2-40B4-BE49-F238E27FC236}">
                <a16:creationId xmlns:a16="http://schemas.microsoft.com/office/drawing/2014/main" id="{14CAE03D-6B4C-FD82-CCF9-2F0A56CD832B}"/>
              </a:ext>
            </a:extLst>
          </p:cNvPr>
          <p:cNvSpPr/>
          <p:nvPr/>
        </p:nvSpPr>
        <p:spPr>
          <a:xfrm>
            <a:off x="400472" y="3388772"/>
            <a:ext cx="8326085" cy="1367830"/>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marR="0" lvl="1" indent="-177800" algn="l" defTabSz="457200" rtl="0" eaLnBrk="1" fontAlgn="auto" latinLnBrk="0" hangingPunct="1">
              <a:lnSpc>
                <a:spcPct val="100000"/>
              </a:lnSpc>
              <a:spcBef>
                <a:spcPts val="600"/>
              </a:spcBef>
              <a:spcAft>
                <a:spcPts val="300"/>
              </a:spcAft>
              <a:buClr>
                <a:srgbClr val="7A00E6"/>
              </a:buClr>
              <a:buSzPct val="120000"/>
              <a:buFont typeface="Arial" panose="020B0604020202020204" pitchFamily="34" charset="0"/>
              <a:buChar char="•"/>
              <a:tabLst/>
              <a:defRPr/>
            </a:pP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Die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T1D-Inzidenz insgesamt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stieg von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9,5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(2015) auf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11,6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(2021) Neuerkrankte pro 100.000 Personen an. Das waren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7.007</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(2015) bzw.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8.699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Personen</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(2021)</a:t>
            </a:r>
          </a:p>
          <a:p>
            <a:pPr marL="269875" marR="0" lvl="1" indent="-177800" algn="l" defTabSz="457200" rtl="0" eaLnBrk="1" fontAlgn="auto" latinLnBrk="0" hangingPunct="1">
              <a:lnSpc>
                <a:spcPct val="100000"/>
              </a:lnSpc>
              <a:spcBef>
                <a:spcPts val="600"/>
              </a:spcBef>
              <a:spcAft>
                <a:spcPts val="300"/>
              </a:spcAft>
              <a:buClr>
                <a:srgbClr val="7A00E6"/>
              </a:buClr>
              <a:buSzPct val="120000"/>
              <a:buFont typeface="Arial" panose="020B0604020202020204" pitchFamily="34" charset="0"/>
              <a:buChar char="•"/>
              <a:tabLst/>
              <a:defRPr/>
            </a:pP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Die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T1D-Inzidenz</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stieg bei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Kindern und Jugendlichen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von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25,8</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(2015) auf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33,6</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(2021) Neuerkrankte pro 100.000 Personen an, bei Erwachsenen von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5,8</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(2015) auf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6,6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(2021) Neuerkrankte pro 100.000 Personen</a:t>
            </a:r>
          </a:p>
          <a:p>
            <a:pPr marL="269875" marR="0" lvl="1" indent="-177800" algn="l" defTabSz="457200" rtl="0" eaLnBrk="1" fontAlgn="auto" latinLnBrk="0" hangingPunct="1">
              <a:lnSpc>
                <a:spcPct val="100000"/>
              </a:lnSpc>
              <a:spcBef>
                <a:spcPts val="600"/>
              </a:spcBef>
              <a:spcAft>
                <a:spcPts val="300"/>
              </a:spcAft>
              <a:buClr>
                <a:srgbClr val="7A00E6"/>
              </a:buClr>
              <a:buSzPct val="120000"/>
              <a:buFont typeface="Arial" panose="020B0604020202020204" pitchFamily="34" charset="0"/>
              <a:buChar char="•"/>
              <a:tabLst/>
              <a:defRPr/>
            </a:pP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Ein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Anstieg der Inzidenz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in den Jahren der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COVID-19-Pandemie</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wurde bei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Kindern und Jugendlichen</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nicht jedoch bei Erwachsenen beobachtet</a:t>
            </a:r>
          </a:p>
        </p:txBody>
      </p:sp>
      <p:sp>
        <p:nvSpPr>
          <p:cNvPr id="8" name="TextBox 4">
            <a:extLst>
              <a:ext uri="{FF2B5EF4-FFF2-40B4-BE49-F238E27FC236}">
                <a16:creationId xmlns:a16="http://schemas.microsoft.com/office/drawing/2014/main" id="{0D8F0F50-3DEF-F3CA-4110-DFFC61163ED9}"/>
              </a:ext>
            </a:extLst>
          </p:cNvPr>
          <p:cNvSpPr txBox="1"/>
          <p:nvPr/>
        </p:nvSpPr>
        <p:spPr>
          <a:xfrm>
            <a:off x="400473" y="4838891"/>
            <a:ext cx="8326085" cy="276999"/>
          </a:xfrm>
          <a:prstGeom prst="rect">
            <a:avLst/>
          </a:prstGeom>
          <a:noFill/>
        </p:spPr>
        <p:txBody>
          <a:bodyPr wrap="square" anchor="b">
            <a:spAutoFit/>
          </a:bodyPr>
          <a:lstStyle/>
          <a:p>
            <a:pPr marL="0" marR="0" lvl="0" indent="0" algn="l" defTabSz="685783" rtl="0" eaLnBrk="1" fontAlgn="auto" latinLnBrk="0" hangingPunct="1">
              <a:lnSpc>
                <a:spcPct val="100000"/>
              </a:lnSpc>
              <a:spcBef>
                <a:spcPct val="0"/>
              </a:spcBef>
              <a:spcAft>
                <a:spcPts val="0"/>
              </a:spcAft>
              <a:buClr>
                <a:srgbClr val="2198DD"/>
              </a:buClr>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mn-cs"/>
              </a:rPr>
              <a:t>Abbildung modifiziert nach Reitzle 2023</a:t>
            </a:r>
            <a:r>
              <a:rPr kumimoji="0" lang="de-DE" sz="600" b="0" i="0" u="none" strike="noStrike" kern="1200" cap="none" spc="0" normalizeH="0" baseline="30000" noProof="0" dirty="0">
                <a:ln>
                  <a:noFill/>
                </a:ln>
                <a:solidFill>
                  <a:srgbClr val="404040"/>
                </a:solidFill>
                <a:effectLst/>
                <a:uLnTx/>
                <a:uFillTx/>
                <a:latin typeface="Verdana"/>
                <a:ea typeface="+mn-ea"/>
                <a:cs typeface="+mn-cs"/>
              </a:rPr>
              <a:t>1</a:t>
            </a:r>
            <a:r>
              <a:rPr kumimoji="0" lang="de-DE" sz="600" b="0" i="0" u="none" strike="noStrike" kern="1200" cap="none" spc="0" normalizeH="0" baseline="0" noProof="0" dirty="0">
                <a:ln>
                  <a:noFill/>
                </a:ln>
                <a:solidFill>
                  <a:srgbClr val="404040"/>
                </a:solidFill>
                <a:effectLst/>
                <a:uLnTx/>
                <a:uFillTx/>
                <a:latin typeface="Verdana"/>
                <a:ea typeface="+mn-ea"/>
                <a:cs typeface="+mn-cs"/>
              </a:rPr>
              <a:t>. T1D: Typ-1-Diabetes.</a:t>
            </a:r>
          </a:p>
          <a:p>
            <a:pPr marL="0" marR="0" lvl="0" indent="0" algn="l" defTabSz="685783" rtl="0" eaLnBrk="1" fontAlgn="auto" latinLnBrk="0" hangingPunct="1">
              <a:lnSpc>
                <a:spcPct val="100000"/>
              </a:lnSpc>
              <a:spcBef>
                <a:spcPct val="0"/>
              </a:spcBef>
              <a:spcAft>
                <a:spcPts val="0"/>
              </a:spcAft>
              <a:buClr>
                <a:srgbClr val="2198DD"/>
              </a:buClr>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 </a:t>
            </a:r>
            <a:r>
              <a:rPr kumimoji="0" lang="de-DE" sz="600" b="0" i="0" u="none" strike="noStrike" kern="1200" cap="none" spc="0" normalizeH="0" baseline="0" noProof="0" dirty="0">
                <a:ln>
                  <a:noFill/>
                </a:ln>
                <a:solidFill>
                  <a:srgbClr val="404040"/>
                </a:solidFill>
                <a:effectLst/>
                <a:uLnTx/>
                <a:uFillTx/>
                <a:latin typeface="Verdana"/>
                <a:ea typeface="+mn-ea"/>
                <a:cs typeface="+mn-cs"/>
              </a:rPr>
              <a:t>Reitzle L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Journal </a:t>
            </a:r>
            <a:r>
              <a:rPr kumimoji="0" lang="de-DE" sz="600" b="0" i="1" u="none" strike="noStrike" kern="1200" cap="none" spc="0" normalizeH="0" baseline="0" noProof="0" dirty="0" err="1">
                <a:ln>
                  <a:noFill/>
                </a:ln>
                <a:solidFill>
                  <a:srgbClr val="404040"/>
                </a:solidFill>
                <a:effectLst/>
                <a:uLnTx/>
                <a:uFillTx/>
                <a:latin typeface="Verdana"/>
                <a:ea typeface="+mn-ea"/>
                <a:cs typeface="+mn-cs"/>
              </a:rPr>
              <a:t>of</a:t>
            </a:r>
            <a:r>
              <a:rPr kumimoji="0" lang="de-DE" sz="600" b="0" i="1" u="none" strike="noStrike" kern="1200" cap="none" spc="0" normalizeH="0" baseline="0" noProof="0" dirty="0">
                <a:ln>
                  <a:noFill/>
                </a:ln>
                <a:solidFill>
                  <a:srgbClr val="404040"/>
                </a:solidFill>
                <a:effectLst/>
                <a:uLnTx/>
                <a:uFillTx/>
                <a:latin typeface="Verdana"/>
                <a:ea typeface="+mn-ea"/>
                <a:cs typeface="+mn-cs"/>
              </a:rPr>
              <a:t> Health Monitoring </a:t>
            </a:r>
            <a:r>
              <a:rPr kumimoji="0" lang="de-DE" sz="600" b="0" i="0" u="none" strike="noStrike" kern="1200" cap="none" spc="0" normalizeH="0" baseline="0" noProof="0" dirty="0">
                <a:ln>
                  <a:noFill/>
                </a:ln>
                <a:solidFill>
                  <a:srgbClr val="404040"/>
                </a:solidFill>
                <a:effectLst/>
                <a:uLnTx/>
                <a:uFillTx/>
                <a:latin typeface="Verdana"/>
                <a:ea typeface="+mn-ea"/>
                <a:cs typeface="+mn-cs"/>
              </a:rPr>
              <a:t>2023; 8 (S5): 1</a:t>
            </a:r>
            <a:r>
              <a:rPr kumimoji="0" lang="fr-FR" sz="600" b="0" i="0" u="none" strike="noStrike" kern="1200" cap="none" spc="0" normalizeH="0" baseline="0" noProof="0" dirty="0">
                <a:ln>
                  <a:noFill/>
                </a:ln>
                <a:solidFill>
                  <a:srgbClr val="404040"/>
                </a:solidFill>
                <a:effectLst/>
                <a:uLnTx/>
                <a:uFillTx/>
                <a:latin typeface="Verdana"/>
                <a:ea typeface="+mn-ea"/>
                <a:cs typeface="+mn-cs"/>
              </a:rPr>
              <a:t>–</a:t>
            </a:r>
            <a:r>
              <a:rPr kumimoji="0" lang="de-DE" sz="600" b="0" i="0" u="none" strike="noStrike" kern="1200" cap="none" spc="0" normalizeH="0" baseline="0" noProof="0" dirty="0">
                <a:ln>
                  <a:noFill/>
                </a:ln>
                <a:solidFill>
                  <a:srgbClr val="404040"/>
                </a:solidFill>
                <a:effectLst/>
                <a:uLnTx/>
                <a:uFillTx/>
                <a:latin typeface="Verdana"/>
                <a:ea typeface="+mn-ea"/>
                <a:cs typeface="+mn-cs"/>
              </a:rPr>
              <a:t>26. </a:t>
            </a:r>
            <a:endParaRPr kumimoji="0" lang="de" sz="600" b="0" i="0" u="none" strike="noStrike" kern="1200" cap="none" spc="0" normalizeH="0" baseline="0" noProof="0" dirty="0">
              <a:ln>
                <a:noFill/>
              </a:ln>
              <a:solidFill>
                <a:srgbClr val="404040"/>
              </a:solidFill>
              <a:effectLst/>
              <a:uLnTx/>
              <a:uFillTx/>
              <a:latin typeface="Verdana"/>
              <a:ea typeface="+mn-ea"/>
              <a:cs typeface="+mn-cs"/>
            </a:endParaRPr>
          </a:p>
        </p:txBody>
      </p:sp>
      <p:grpSp>
        <p:nvGrpSpPr>
          <p:cNvPr id="25" name="Gruppieren 24">
            <a:extLst>
              <a:ext uri="{FF2B5EF4-FFF2-40B4-BE49-F238E27FC236}">
                <a16:creationId xmlns:a16="http://schemas.microsoft.com/office/drawing/2014/main" id="{A5B53F61-245C-6168-0ED1-FC1EC9D61DAF}"/>
              </a:ext>
            </a:extLst>
          </p:cNvPr>
          <p:cNvGrpSpPr/>
          <p:nvPr/>
        </p:nvGrpSpPr>
        <p:grpSpPr>
          <a:xfrm>
            <a:off x="1443788" y="834189"/>
            <a:ext cx="6239185" cy="2400341"/>
            <a:chOff x="1108953" y="927897"/>
            <a:chExt cx="6926094" cy="2849282"/>
          </a:xfrm>
        </p:grpSpPr>
        <p:pic>
          <p:nvPicPr>
            <p:cNvPr id="7" name="Grafik 6" descr="Ein Bild, das Text, Reihe, Schrift, Screenshot enthält.&#10;&#10;Automatisch generierte Beschreibung">
              <a:extLst>
                <a:ext uri="{FF2B5EF4-FFF2-40B4-BE49-F238E27FC236}">
                  <a16:creationId xmlns:a16="http://schemas.microsoft.com/office/drawing/2014/main" id="{A841C379-ECF6-DD39-6629-E3CE860AD8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953" y="927897"/>
              <a:ext cx="6926094" cy="2849282"/>
            </a:xfrm>
            <a:prstGeom prst="rect">
              <a:avLst/>
            </a:prstGeom>
          </p:spPr>
        </p:pic>
        <p:sp>
          <p:nvSpPr>
            <p:cNvPr id="11" name="Textfeld 10">
              <a:extLst>
                <a:ext uri="{FF2B5EF4-FFF2-40B4-BE49-F238E27FC236}">
                  <a16:creationId xmlns:a16="http://schemas.microsoft.com/office/drawing/2014/main" id="{2853D663-65A4-87B9-AAC6-6D949147BB35}"/>
                </a:ext>
              </a:extLst>
            </p:cNvPr>
            <p:cNvSpPr txBox="1"/>
            <p:nvPr/>
          </p:nvSpPr>
          <p:spPr>
            <a:xfrm>
              <a:off x="1410510" y="1696757"/>
              <a:ext cx="418704"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99B5DF"/>
                  </a:solidFill>
                  <a:effectLst/>
                  <a:uLnTx/>
                  <a:uFillTx/>
                  <a:latin typeface="Verdana"/>
                  <a:ea typeface="+mn-ea"/>
                  <a:cs typeface="+mn-cs"/>
                </a:rPr>
                <a:t>24,9</a:t>
              </a:r>
            </a:p>
          </p:txBody>
        </p:sp>
        <p:sp>
          <p:nvSpPr>
            <p:cNvPr id="12" name="Textfeld 11">
              <a:extLst>
                <a:ext uri="{FF2B5EF4-FFF2-40B4-BE49-F238E27FC236}">
                  <a16:creationId xmlns:a16="http://schemas.microsoft.com/office/drawing/2014/main" id="{CBCB4149-3184-F0B7-F984-FFB7830A9F87}"/>
                </a:ext>
              </a:extLst>
            </p:cNvPr>
            <p:cNvSpPr txBox="1"/>
            <p:nvPr/>
          </p:nvSpPr>
          <p:spPr>
            <a:xfrm>
              <a:off x="4759258" y="1602202"/>
              <a:ext cx="418705"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99B5DF"/>
                  </a:solidFill>
                  <a:effectLst/>
                  <a:uLnTx/>
                  <a:uFillTx/>
                  <a:latin typeface="Verdana"/>
                  <a:ea typeface="+mn-ea"/>
                  <a:cs typeface="+mn-cs"/>
                </a:rPr>
                <a:t>26,5</a:t>
              </a:r>
            </a:p>
          </p:txBody>
        </p:sp>
        <p:sp>
          <p:nvSpPr>
            <p:cNvPr id="13" name="Textfeld 12">
              <a:extLst>
                <a:ext uri="{FF2B5EF4-FFF2-40B4-BE49-F238E27FC236}">
                  <a16:creationId xmlns:a16="http://schemas.microsoft.com/office/drawing/2014/main" id="{7075C491-AFA8-EA2D-3DC1-4B9003C2C0E2}"/>
                </a:ext>
              </a:extLst>
            </p:cNvPr>
            <p:cNvSpPr txBox="1"/>
            <p:nvPr/>
          </p:nvSpPr>
          <p:spPr>
            <a:xfrm>
              <a:off x="4072647" y="1386758"/>
              <a:ext cx="418704"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99B5DF"/>
                  </a:solidFill>
                  <a:effectLst/>
                  <a:uLnTx/>
                  <a:uFillTx/>
                  <a:latin typeface="Verdana"/>
                  <a:ea typeface="+mn-ea"/>
                  <a:cs typeface="+mn-cs"/>
                </a:rPr>
                <a:t>30,8</a:t>
              </a:r>
            </a:p>
          </p:txBody>
        </p:sp>
        <p:sp>
          <p:nvSpPr>
            <p:cNvPr id="14" name="Textfeld 13">
              <a:extLst>
                <a:ext uri="{FF2B5EF4-FFF2-40B4-BE49-F238E27FC236}">
                  <a16:creationId xmlns:a16="http://schemas.microsoft.com/office/drawing/2014/main" id="{C05CDED4-BE98-6D95-6A43-DF0D65EFCBB9}"/>
                </a:ext>
              </a:extLst>
            </p:cNvPr>
            <p:cNvSpPr txBox="1"/>
            <p:nvPr/>
          </p:nvSpPr>
          <p:spPr>
            <a:xfrm>
              <a:off x="7430311" y="1120869"/>
              <a:ext cx="418704"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99B5DF"/>
                  </a:solidFill>
                  <a:effectLst/>
                  <a:uLnTx/>
                  <a:uFillTx/>
                  <a:latin typeface="Verdana"/>
                  <a:ea typeface="+mn-ea"/>
                  <a:cs typeface="+mn-cs"/>
                </a:rPr>
                <a:t>36,2</a:t>
              </a:r>
            </a:p>
          </p:txBody>
        </p:sp>
        <p:sp>
          <p:nvSpPr>
            <p:cNvPr id="15" name="Textfeld 14">
              <a:extLst>
                <a:ext uri="{FF2B5EF4-FFF2-40B4-BE49-F238E27FC236}">
                  <a16:creationId xmlns:a16="http://schemas.microsoft.com/office/drawing/2014/main" id="{F317F238-3FA0-8B09-13E9-552C08B3BA20}"/>
                </a:ext>
              </a:extLst>
            </p:cNvPr>
            <p:cNvSpPr txBox="1"/>
            <p:nvPr/>
          </p:nvSpPr>
          <p:spPr>
            <a:xfrm>
              <a:off x="1446177" y="2943512"/>
              <a:ext cx="352982"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0069B4"/>
                  </a:solidFill>
                  <a:effectLst/>
                  <a:uLnTx/>
                  <a:uFillTx/>
                  <a:latin typeface="Verdana"/>
                  <a:ea typeface="+mn-ea"/>
                  <a:cs typeface="+mn-cs"/>
                </a:rPr>
                <a:t>5,2</a:t>
              </a:r>
            </a:p>
          </p:txBody>
        </p:sp>
        <p:sp>
          <p:nvSpPr>
            <p:cNvPr id="16" name="Textfeld 15">
              <a:extLst>
                <a:ext uri="{FF2B5EF4-FFF2-40B4-BE49-F238E27FC236}">
                  <a16:creationId xmlns:a16="http://schemas.microsoft.com/office/drawing/2014/main" id="{E1B7F90C-6DA9-B49D-3829-3F8147AB2292}"/>
                </a:ext>
              </a:extLst>
            </p:cNvPr>
            <p:cNvSpPr txBox="1"/>
            <p:nvPr/>
          </p:nvSpPr>
          <p:spPr>
            <a:xfrm>
              <a:off x="4793739" y="2887869"/>
              <a:ext cx="352981"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0069B4"/>
                  </a:solidFill>
                  <a:effectLst/>
                  <a:uLnTx/>
                  <a:uFillTx/>
                  <a:latin typeface="Verdana"/>
                  <a:ea typeface="+mn-ea"/>
                  <a:cs typeface="+mn-cs"/>
                </a:rPr>
                <a:t>6,5</a:t>
              </a:r>
            </a:p>
          </p:txBody>
        </p:sp>
        <p:sp>
          <p:nvSpPr>
            <p:cNvPr id="17" name="Textfeld 16">
              <a:extLst>
                <a:ext uri="{FF2B5EF4-FFF2-40B4-BE49-F238E27FC236}">
                  <a16:creationId xmlns:a16="http://schemas.microsoft.com/office/drawing/2014/main" id="{B8E063C3-E8F2-0B7A-B028-12F8C8CAFA62}"/>
                </a:ext>
              </a:extLst>
            </p:cNvPr>
            <p:cNvSpPr txBox="1"/>
            <p:nvPr/>
          </p:nvSpPr>
          <p:spPr>
            <a:xfrm>
              <a:off x="4107127" y="2905889"/>
              <a:ext cx="352982"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0069B4"/>
                  </a:solidFill>
                  <a:effectLst/>
                  <a:uLnTx/>
                  <a:uFillTx/>
                  <a:latin typeface="Verdana"/>
                  <a:ea typeface="+mn-ea"/>
                  <a:cs typeface="+mn-cs"/>
                </a:rPr>
                <a:t>5,4</a:t>
              </a:r>
            </a:p>
          </p:txBody>
        </p:sp>
        <p:sp>
          <p:nvSpPr>
            <p:cNvPr id="18" name="Textfeld 17">
              <a:extLst>
                <a:ext uri="{FF2B5EF4-FFF2-40B4-BE49-F238E27FC236}">
                  <a16:creationId xmlns:a16="http://schemas.microsoft.com/office/drawing/2014/main" id="{D68CBA8E-3CF5-D8DD-1B4D-90BC4153EAD6}"/>
                </a:ext>
              </a:extLst>
            </p:cNvPr>
            <p:cNvSpPr txBox="1"/>
            <p:nvPr/>
          </p:nvSpPr>
          <p:spPr>
            <a:xfrm>
              <a:off x="7463172" y="2825004"/>
              <a:ext cx="352982"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0069B4"/>
                  </a:solidFill>
                  <a:effectLst/>
                  <a:uLnTx/>
                  <a:uFillTx/>
                  <a:latin typeface="Verdana"/>
                  <a:ea typeface="+mn-ea"/>
                  <a:cs typeface="+mn-cs"/>
                </a:rPr>
                <a:t>7,8</a:t>
              </a:r>
            </a:p>
          </p:txBody>
        </p:sp>
        <p:sp>
          <p:nvSpPr>
            <p:cNvPr id="21" name="Textfeld 20">
              <a:extLst>
                <a:ext uri="{FF2B5EF4-FFF2-40B4-BE49-F238E27FC236}">
                  <a16:creationId xmlns:a16="http://schemas.microsoft.com/office/drawing/2014/main" id="{ACD1630E-22B1-F5D0-7A17-37CD3CF41663}"/>
                </a:ext>
              </a:extLst>
            </p:cNvPr>
            <p:cNvSpPr txBox="1"/>
            <p:nvPr/>
          </p:nvSpPr>
          <p:spPr>
            <a:xfrm>
              <a:off x="1447797" y="2497661"/>
              <a:ext cx="352982"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6F6F6E"/>
                  </a:solidFill>
                  <a:effectLst/>
                  <a:uLnTx/>
                  <a:uFillTx/>
                  <a:latin typeface="Verdana"/>
                  <a:ea typeface="+mn-ea"/>
                  <a:cs typeface="+mn-cs"/>
                </a:rPr>
                <a:t>8,7</a:t>
              </a:r>
            </a:p>
          </p:txBody>
        </p:sp>
        <p:sp>
          <p:nvSpPr>
            <p:cNvPr id="22" name="Textfeld 21">
              <a:extLst>
                <a:ext uri="{FF2B5EF4-FFF2-40B4-BE49-F238E27FC236}">
                  <a16:creationId xmlns:a16="http://schemas.microsoft.com/office/drawing/2014/main" id="{B1FA1ECC-309E-A388-E9DA-535C213ED79B}"/>
                </a:ext>
              </a:extLst>
            </p:cNvPr>
            <p:cNvSpPr txBox="1"/>
            <p:nvPr/>
          </p:nvSpPr>
          <p:spPr>
            <a:xfrm>
              <a:off x="4757634" y="2403106"/>
              <a:ext cx="418705"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6F6F6E"/>
                  </a:solidFill>
                  <a:effectLst/>
                  <a:uLnTx/>
                  <a:uFillTx/>
                  <a:latin typeface="Verdana"/>
                  <a:ea typeface="+mn-ea"/>
                  <a:cs typeface="+mn-cs"/>
                </a:rPr>
                <a:t>10,4</a:t>
              </a:r>
            </a:p>
          </p:txBody>
        </p:sp>
        <p:sp>
          <p:nvSpPr>
            <p:cNvPr id="23" name="Textfeld 22">
              <a:extLst>
                <a:ext uri="{FF2B5EF4-FFF2-40B4-BE49-F238E27FC236}">
                  <a16:creationId xmlns:a16="http://schemas.microsoft.com/office/drawing/2014/main" id="{4454D69F-2B53-5C02-3059-E0B2EE8EA181}"/>
                </a:ext>
              </a:extLst>
            </p:cNvPr>
            <p:cNvSpPr txBox="1"/>
            <p:nvPr/>
          </p:nvSpPr>
          <p:spPr>
            <a:xfrm>
              <a:off x="4108747" y="2435718"/>
              <a:ext cx="352982"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6F6F6E"/>
                  </a:solidFill>
                  <a:effectLst/>
                  <a:uLnTx/>
                  <a:uFillTx/>
                  <a:latin typeface="Verdana"/>
                  <a:ea typeface="+mn-ea"/>
                  <a:cs typeface="+mn-cs"/>
                </a:rPr>
                <a:t>9,9</a:t>
              </a:r>
            </a:p>
          </p:txBody>
        </p:sp>
        <p:sp>
          <p:nvSpPr>
            <p:cNvPr id="24" name="Textfeld 23">
              <a:extLst>
                <a:ext uri="{FF2B5EF4-FFF2-40B4-BE49-F238E27FC236}">
                  <a16:creationId xmlns:a16="http://schemas.microsoft.com/office/drawing/2014/main" id="{FD277956-5D12-BE34-78C2-33EE61C47CB0}"/>
                </a:ext>
              </a:extLst>
            </p:cNvPr>
            <p:cNvSpPr txBox="1"/>
            <p:nvPr/>
          </p:nvSpPr>
          <p:spPr>
            <a:xfrm>
              <a:off x="7431931" y="2262417"/>
              <a:ext cx="418705" cy="215444"/>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a:ln>
                    <a:noFill/>
                  </a:ln>
                  <a:solidFill>
                    <a:srgbClr val="6F6F6E"/>
                  </a:solidFill>
                  <a:effectLst/>
                  <a:uLnTx/>
                  <a:uFillTx/>
                  <a:latin typeface="Verdana"/>
                  <a:ea typeface="+mn-ea"/>
                  <a:cs typeface="+mn-cs"/>
                </a:rPr>
                <a:t>13,3</a:t>
              </a:r>
            </a:p>
          </p:txBody>
        </p:sp>
      </p:grpSp>
      <p:sp>
        <p:nvSpPr>
          <p:cNvPr id="26" name="Rechteck 25">
            <a:extLst>
              <a:ext uri="{FF2B5EF4-FFF2-40B4-BE49-F238E27FC236}">
                <a16:creationId xmlns:a16="http://schemas.microsoft.com/office/drawing/2014/main" id="{1CC29542-20A4-5D80-0772-052459DAE583}"/>
              </a:ext>
            </a:extLst>
          </p:cNvPr>
          <p:cNvSpPr/>
          <p:nvPr/>
        </p:nvSpPr>
        <p:spPr>
          <a:xfrm>
            <a:off x="1443788" y="834189"/>
            <a:ext cx="6239185" cy="2399564"/>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763664226"/>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95A22F-3619-E4AD-01DE-595BCCE82E5A}"/>
            </a:ext>
          </a:extLst>
        </p:cNvPr>
        <p:cNvGrpSpPr/>
        <p:nvPr/>
      </p:nvGrpSpPr>
      <p:grpSpPr>
        <a:xfrm>
          <a:off x="0" y="0"/>
          <a:ext cx="0" cy="0"/>
          <a:chOff x="0" y="0"/>
          <a:chExt cx="0" cy="0"/>
        </a:xfrm>
      </p:grpSpPr>
      <p:sp>
        <p:nvSpPr>
          <p:cNvPr id="4" name="Textplatzhalter 9">
            <a:extLst>
              <a:ext uri="{FF2B5EF4-FFF2-40B4-BE49-F238E27FC236}">
                <a16:creationId xmlns:a16="http://schemas.microsoft.com/office/drawing/2014/main" id="{B7C51D43-F1A8-F9A4-AF42-6C42853A745D}"/>
              </a:ext>
            </a:extLst>
          </p:cNvPr>
          <p:cNvSpPr txBox="1">
            <a:spLocks/>
          </p:cNvSpPr>
          <p:nvPr/>
        </p:nvSpPr>
        <p:spPr>
          <a:xfrm>
            <a:off x="314918" y="112309"/>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und T2D-Inzidenz pro 100.000 PJ bei Kindern und Jugendlichen (0-17 Jahre) in Deutschland</a:t>
            </a:r>
          </a:p>
        </p:txBody>
      </p:sp>
      <p:sp>
        <p:nvSpPr>
          <p:cNvPr id="6" name="Rechteck: abgerundete Ecken 5">
            <a:extLst>
              <a:ext uri="{FF2B5EF4-FFF2-40B4-BE49-F238E27FC236}">
                <a16:creationId xmlns:a16="http://schemas.microsoft.com/office/drawing/2014/main" id="{05EF6FFD-01D4-A36E-3B4A-915B1E958065}"/>
              </a:ext>
            </a:extLst>
          </p:cNvPr>
          <p:cNvSpPr/>
          <p:nvPr/>
        </p:nvSpPr>
        <p:spPr>
          <a:xfrm>
            <a:off x="400473" y="3854773"/>
            <a:ext cx="8326085" cy="630142"/>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marR="0" lvl="1" indent="-177800" algn="l" defTabSz="457200" rtl="0" eaLnBrk="1" fontAlgn="auto" latinLnBrk="0" hangingPunct="1">
              <a:lnSpc>
                <a:spcPct val="100000"/>
              </a:lnSpc>
              <a:spcBef>
                <a:spcPts val="600"/>
              </a:spcBef>
              <a:spcAft>
                <a:spcPts val="300"/>
              </a:spcAft>
              <a:buClr>
                <a:srgbClr val="7A00E6"/>
              </a:buClr>
              <a:buSzPct val="120000"/>
              <a:buFont typeface="Arial" panose="020B0604020202020204" pitchFamily="34" charset="0"/>
              <a:buChar char="•"/>
              <a:tabLst/>
              <a:defRPr/>
            </a:pPr>
            <a:r>
              <a:rPr kumimoji="0" lang="de" sz="1050" b="0"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Die </a:t>
            </a:r>
            <a:r>
              <a:rPr kumimoji="0" lang="de" sz="1050" b="1"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T1D-Inzidenz insgesamt </a:t>
            </a:r>
            <a:r>
              <a:rPr kumimoji="0" lang="de" sz="1050" b="0"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lag 2014-2019 bei </a:t>
            </a:r>
            <a:r>
              <a:rPr kumimoji="0" lang="de" sz="1050" b="1"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28-29 pro 100.000 PJ </a:t>
            </a:r>
            <a:r>
              <a:rPr kumimoji="0" lang="de" sz="1050" b="0"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mit einem Gipfel in der </a:t>
            </a:r>
            <a:r>
              <a:rPr kumimoji="0" lang="de" sz="1050" b="1"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COVID-19-Pandemie</a:t>
            </a:r>
            <a:r>
              <a:rPr kumimoji="0" lang="de" sz="1050" b="0"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 2021 bei </a:t>
            </a:r>
            <a:r>
              <a:rPr kumimoji="0" lang="de" sz="1050" b="1"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36,5 pro 100.000 PJ</a:t>
            </a:r>
            <a:r>
              <a:rPr kumimoji="0" lang="de" sz="1050" b="0"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 Der jährliche Inzidenzanstieg betrug </a:t>
            </a:r>
            <a:r>
              <a:rPr kumimoji="0" lang="de" sz="1050" b="1"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1,2</a:t>
            </a:r>
            <a:r>
              <a:rPr kumimoji="0" lang="de" sz="1050" b="0"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 (0,2; 2,3) </a:t>
            </a:r>
            <a:r>
              <a:rPr kumimoji="0" lang="de" sz="1050" b="1"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a:t>
            </a:r>
            <a:r>
              <a:rPr kumimoji="0" lang="de" sz="1050" b="0" i="0" u="none" strike="noStrike" kern="1200" cap="none" spc="0" normalizeH="0" baseline="0" noProof="0" dirty="0">
                <a:ln>
                  <a:noFill/>
                </a:ln>
                <a:solidFill>
                  <a:schemeClr val="bg1"/>
                </a:solidFill>
                <a:effectLst/>
                <a:uLnTx/>
                <a:uFillTx/>
                <a:latin typeface="Verdana"/>
                <a:ea typeface="Verdana" panose="020B0604030504040204" pitchFamily="34" charset="0"/>
                <a:cs typeface="+mn-cs"/>
              </a:rPr>
              <a:t>. </a:t>
            </a:r>
            <a:r>
              <a:rPr lang="de" sz="1050" dirty="0">
                <a:solidFill>
                  <a:schemeClr val="bg1"/>
                </a:solidFill>
                <a:latin typeface="Verdana"/>
                <a:ea typeface="Verdana" panose="020B0604030504040204" pitchFamily="34" charset="0"/>
              </a:rPr>
              <a:t>Die Inzidenz lag bei Jungen höher als bei Mädchen, ebenso die langjährigen Trends.</a:t>
            </a:r>
            <a:r>
              <a:rPr lang="de" sz="1050" baseline="30000" dirty="0">
                <a:solidFill>
                  <a:schemeClr val="bg1"/>
                </a:solidFill>
                <a:latin typeface="Verdana"/>
                <a:ea typeface="Verdana" panose="020B0604030504040204" pitchFamily="34" charset="0"/>
              </a:rPr>
              <a:t>2</a:t>
            </a:r>
            <a:endParaRPr kumimoji="0" lang="de" sz="1050" b="0" i="0" u="none" strike="noStrike" kern="1200" cap="none" spc="0" normalizeH="0" baseline="30000" noProof="0" dirty="0">
              <a:ln>
                <a:noFill/>
              </a:ln>
              <a:solidFill>
                <a:schemeClr val="bg1"/>
              </a:solidFill>
              <a:effectLst/>
              <a:uLnTx/>
              <a:uFillTx/>
              <a:latin typeface="Verdana"/>
              <a:ea typeface="Verdana" panose="020B0604030504040204" pitchFamily="34" charset="0"/>
              <a:cs typeface="+mn-cs"/>
            </a:endParaRPr>
          </a:p>
        </p:txBody>
      </p:sp>
      <p:sp>
        <p:nvSpPr>
          <p:cNvPr id="8" name="TextBox 4">
            <a:extLst>
              <a:ext uri="{FF2B5EF4-FFF2-40B4-BE49-F238E27FC236}">
                <a16:creationId xmlns:a16="http://schemas.microsoft.com/office/drawing/2014/main" id="{F8D07014-0F7C-5D70-F199-69040A20E25D}"/>
              </a:ext>
            </a:extLst>
          </p:cNvPr>
          <p:cNvSpPr txBox="1"/>
          <p:nvPr/>
        </p:nvSpPr>
        <p:spPr>
          <a:xfrm>
            <a:off x="314918" y="4654225"/>
            <a:ext cx="8563555" cy="461665"/>
          </a:xfrm>
          <a:prstGeom prst="rect">
            <a:avLst/>
          </a:prstGeom>
          <a:noFill/>
        </p:spPr>
        <p:txBody>
          <a:bodyPr wrap="square" anchor="b">
            <a:spAutoFit/>
          </a:bodyPr>
          <a:lstStyle/>
          <a:p>
            <a:pPr marL="0" marR="0" lvl="0" indent="0" algn="l" defTabSz="685783" rtl="0" eaLnBrk="1" fontAlgn="auto" latinLnBrk="0" hangingPunct="1">
              <a:lnSpc>
                <a:spcPct val="100000"/>
              </a:lnSpc>
              <a:spcBef>
                <a:spcPct val="0"/>
              </a:spcBef>
              <a:spcAft>
                <a:spcPts val="0"/>
              </a:spcAft>
              <a:buClr>
                <a:srgbClr val="2198DD"/>
              </a:buClr>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mn-cs"/>
              </a:rPr>
              <a:t>Abbildung modifiziert von Seidel-Jacobs E 2025</a:t>
            </a:r>
            <a:r>
              <a:rPr kumimoji="0" lang="de-DE" sz="600" b="0" i="0" u="none" strike="noStrike" kern="1200" cap="none" spc="0" normalizeH="0" baseline="30000" noProof="0" dirty="0">
                <a:ln>
                  <a:noFill/>
                </a:ln>
                <a:solidFill>
                  <a:srgbClr val="404040"/>
                </a:solidFill>
                <a:effectLst/>
                <a:uLnTx/>
                <a:uFillTx/>
                <a:latin typeface="Verdana"/>
                <a:ea typeface="+mn-ea"/>
                <a:cs typeface="+mn-cs"/>
              </a:rPr>
              <a:t>1</a:t>
            </a:r>
            <a:r>
              <a:rPr kumimoji="0" lang="de-DE" sz="600" b="0" i="0" u="none" strike="noStrike" kern="1200" cap="none" spc="0" normalizeH="0" noProof="0" dirty="0">
                <a:ln>
                  <a:noFill/>
                </a:ln>
                <a:solidFill>
                  <a:srgbClr val="404040"/>
                </a:solidFill>
                <a:effectLst/>
                <a:uLnTx/>
                <a:uFillTx/>
                <a:latin typeface="Verdana"/>
                <a:ea typeface="+mn-ea"/>
                <a:cs typeface="+mn-cs"/>
              </a:rPr>
              <a:t>, eigene Analyse mit </a:t>
            </a:r>
            <a:r>
              <a:rPr kumimoji="0" lang="de-DE" sz="600" b="0" i="0" u="none" strike="noStrike" kern="1200" cap="none" spc="0" normalizeH="0" noProof="0" dirty="0" err="1">
                <a:ln>
                  <a:noFill/>
                </a:ln>
                <a:solidFill>
                  <a:srgbClr val="404040"/>
                </a:solidFill>
                <a:effectLst/>
                <a:uLnTx/>
                <a:uFillTx/>
                <a:latin typeface="Verdana"/>
                <a:ea typeface="+mn-ea"/>
                <a:cs typeface="+mn-cs"/>
              </a:rPr>
              <a:t>Joinpoint</a:t>
            </a:r>
            <a:r>
              <a:rPr kumimoji="0" lang="de-DE" sz="600" b="0" i="0" u="none" strike="noStrike" kern="1200" cap="none" spc="0" normalizeH="0" noProof="0" dirty="0">
                <a:ln>
                  <a:noFill/>
                </a:ln>
                <a:solidFill>
                  <a:srgbClr val="404040"/>
                </a:solidFill>
                <a:effectLst/>
                <a:uLnTx/>
                <a:uFillTx/>
                <a:latin typeface="Verdana"/>
                <a:ea typeface="+mn-ea"/>
                <a:cs typeface="+mn-cs"/>
              </a:rPr>
              <a:t>-Regression</a:t>
            </a:r>
            <a:r>
              <a:rPr kumimoji="0" lang="de-DE" sz="600" b="0" i="0" u="none" strike="noStrike" kern="1200" cap="none" spc="0" normalizeH="0" baseline="0" noProof="0" dirty="0">
                <a:ln>
                  <a:noFill/>
                </a:ln>
                <a:solidFill>
                  <a:srgbClr val="404040"/>
                </a:solidFill>
                <a:effectLst/>
                <a:uLnTx/>
                <a:uFillTx/>
                <a:latin typeface="Verdana"/>
                <a:ea typeface="+mn-ea"/>
                <a:cs typeface="+mn-cs"/>
              </a:rPr>
              <a:t> basierend auf Rosenbauer J 2024</a:t>
            </a:r>
            <a:r>
              <a:rPr kumimoji="0" lang="de-DE" sz="600" b="0" i="0" u="none" strike="noStrike" kern="1200" cap="none" spc="0" normalizeH="0" baseline="30000" noProof="0" dirty="0">
                <a:ln>
                  <a:noFill/>
                </a:ln>
                <a:solidFill>
                  <a:srgbClr val="404040"/>
                </a:solidFill>
                <a:effectLst/>
                <a:uLnTx/>
                <a:uFillTx/>
                <a:latin typeface="Verdana"/>
                <a:ea typeface="+mn-ea"/>
                <a:cs typeface="+mn-cs"/>
              </a:rPr>
              <a:t>2</a:t>
            </a:r>
            <a:r>
              <a:rPr kumimoji="0" lang="de-DE" sz="600" b="0" i="0" u="none" strike="noStrike" kern="1200" cap="none" spc="0" normalizeH="0" baseline="0" noProof="0" dirty="0">
                <a:ln>
                  <a:noFill/>
                </a:ln>
                <a:solidFill>
                  <a:srgbClr val="404040"/>
                </a:solidFill>
                <a:effectLst/>
                <a:uLnTx/>
                <a:uFillTx/>
                <a:latin typeface="Verdana"/>
                <a:ea typeface="+mn-ea"/>
                <a:cs typeface="+mn-cs"/>
              </a:rPr>
              <a:t>. PJ: Personenjahre; T1D: Typ-1-Diabetes.</a:t>
            </a:r>
          </a:p>
          <a:p>
            <a:pPr lvl="0" defTabSz="685783">
              <a:spcBef>
                <a:spcPct val="0"/>
              </a:spcBef>
              <a:buClr>
                <a:srgbClr val="2198DD"/>
              </a:buClr>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 </a:t>
            </a:r>
            <a:r>
              <a:rPr kumimoji="0" lang="de-DE" sz="600" b="0" i="0" u="none" strike="noStrike" kern="1200" cap="none" spc="0" normalizeH="0" baseline="0" noProof="0" dirty="0">
                <a:ln>
                  <a:noFill/>
                </a:ln>
                <a:solidFill>
                  <a:srgbClr val="404040"/>
                </a:solidFill>
                <a:effectLst/>
                <a:uLnTx/>
                <a:uFillTx/>
                <a:latin typeface="Verdana"/>
                <a:ea typeface="+mn-ea"/>
                <a:cs typeface="+mn-cs"/>
              </a:rPr>
              <a:t>Seidel-Jacobs E </a:t>
            </a:r>
            <a:r>
              <a:rPr kumimoji="0" lang="de-DE" sz="600" b="0" i="1" u="none" strike="noStrike" kern="1200" cap="none" spc="0" normalizeH="0" baseline="0" noProof="0" dirty="0">
                <a:ln>
                  <a:noFill/>
                </a:ln>
                <a:solidFill>
                  <a:srgbClr val="404040"/>
                </a:solidFill>
                <a:effectLst/>
                <a:uLnTx/>
                <a:uFillTx/>
                <a:latin typeface="Verdana"/>
                <a:ea typeface="+mn-ea"/>
                <a:cs typeface="+mn-cs"/>
              </a:rPr>
              <a:t>et al. </a:t>
            </a:r>
            <a:r>
              <a:rPr kumimoji="0" lang="de-DE" sz="600" b="0" u="none" strike="noStrike" kern="1200" cap="none" spc="0" normalizeH="0" baseline="0" noProof="0" dirty="0">
                <a:ln>
                  <a:noFill/>
                </a:ln>
                <a:solidFill>
                  <a:srgbClr val="404040"/>
                </a:solidFill>
                <a:effectLst/>
                <a:uLnTx/>
                <a:uFillTx/>
                <a:latin typeface="Verdana"/>
                <a:ea typeface="+mn-ea"/>
                <a:cs typeface="+mn-cs"/>
              </a:rPr>
              <a:t>Kapitel Epidemiologie des Diabetes in Deutschland.</a:t>
            </a:r>
            <a:r>
              <a:rPr kumimoji="0" lang="de-DE" sz="600" b="0" i="1" u="none" strike="noStrike" kern="1200" cap="none" spc="0" normalizeH="0" baseline="0" noProof="0" dirty="0">
                <a:ln>
                  <a:noFill/>
                </a:ln>
                <a:solidFill>
                  <a:srgbClr val="404040"/>
                </a:solidFill>
                <a:effectLst/>
                <a:uLnTx/>
                <a:uFillTx/>
                <a:latin typeface="Verdana"/>
                <a:ea typeface="+mn-ea"/>
                <a:cs typeface="+mn-cs"/>
              </a:rPr>
              <a:t> </a:t>
            </a:r>
            <a:r>
              <a:rPr lang="de" sz="600" dirty="0">
                <a:solidFill>
                  <a:srgbClr val="404040"/>
                </a:solidFill>
              </a:rPr>
              <a:t>Deutscher Gesundheitsbericht Diabetes 2026; erhältlich unter: </a:t>
            </a:r>
            <a:r>
              <a:rPr lang="de-DE" sz="600" dirty="0">
                <a:solidFill>
                  <a:srgbClr val="404040"/>
                </a:solidFill>
                <a:hlinkClick r:id="rId4">
                  <a:extLst>
                    <a:ext uri="{A12FA001-AC4F-418D-AE19-62706E023703}">
                      <ahyp:hlinkClr xmlns:ahyp="http://schemas.microsoft.com/office/drawing/2018/hyperlinkcolor" val="tx"/>
                    </a:ext>
                  </a:extLst>
                </a:hlinkClick>
              </a:rPr>
              <a:t>https://www.ddg.info/fileadmin/user_upload/Deutscher_Gesundheitsbericht_2026_final.pdf</a:t>
            </a:r>
            <a:r>
              <a:rPr lang="de-DE" sz="600" dirty="0">
                <a:solidFill>
                  <a:srgbClr val="404040"/>
                </a:solidFill>
              </a:rPr>
              <a:t>. Zuletzt abgerufen am 12.01.2026. </a:t>
            </a:r>
            <a:r>
              <a:rPr kumimoji="0" lang="de-DE" sz="600" b="1" i="0" u="none" strike="noStrike" kern="1200" cap="none" spc="0" normalizeH="0" baseline="0" noProof="0" dirty="0">
                <a:ln>
                  <a:noFill/>
                </a:ln>
                <a:solidFill>
                  <a:srgbClr val="404040"/>
                </a:solidFill>
                <a:effectLst/>
                <a:uLnTx/>
                <a:uFillTx/>
                <a:latin typeface="Verdana"/>
                <a:ea typeface="+mn-ea"/>
                <a:cs typeface="+mn-cs"/>
              </a:rPr>
              <a:t>2.</a:t>
            </a:r>
            <a:r>
              <a:rPr kumimoji="0" lang="de-DE" sz="600" b="0" i="0" u="none" strike="noStrike" kern="1200" cap="none" spc="0" normalizeH="0" baseline="0" noProof="0" dirty="0">
                <a:ln>
                  <a:noFill/>
                </a:ln>
                <a:solidFill>
                  <a:srgbClr val="404040"/>
                </a:solidFill>
                <a:effectLst/>
                <a:uLnTx/>
                <a:uFillTx/>
                <a:latin typeface="Verdana"/>
                <a:ea typeface="+mn-ea"/>
                <a:cs typeface="+mn-cs"/>
              </a:rPr>
              <a:t> </a:t>
            </a:r>
            <a:r>
              <a:rPr lang="de-DE" sz="600" dirty="0">
                <a:solidFill>
                  <a:srgbClr val="404040"/>
                </a:solidFill>
                <a:latin typeface="Verdana"/>
              </a:rPr>
              <a:t>Rosenbauer J </a:t>
            </a:r>
            <a:r>
              <a:rPr lang="de-DE" sz="600" i="1" dirty="0">
                <a:solidFill>
                  <a:srgbClr val="404040"/>
                </a:solidFill>
                <a:latin typeface="Verdana"/>
              </a:rPr>
              <a:t>et al. </a:t>
            </a:r>
            <a:r>
              <a:rPr lang="de-DE" sz="600" dirty="0">
                <a:solidFill>
                  <a:srgbClr val="404040"/>
                </a:solidFill>
                <a:latin typeface="Verdana"/>
              </a:rPr>
              <a:t>Publikationsserver des RKI. Online gestellt am 12.11.2024. Poster online erhältlich unter: </a:t>
            </a:r>
            <a:r>
              <a:rPr lang="de-DE" sz="600" dirty="0">
                <a:solidFill>
                  <a:srgbClr val="404040"/>
                </a:solidFill>
                <a:latin typeface="Verdana"/>
                <a:hlinkClick r:id="rId5">
                  <a:extLst>
                    <a:ext uri="{A12FA001-AC4F-418D-AE19-62706E023703}">
                      <ahyp:hlinkClr xmlns:ahyp="http://schemas.microsoft.com/office/drawing/2018/hyperlinkcolor" val="tx"/>
                    </a:ext>
                  </a:extLst>
                </a:hlinkClick>
              </a:rPr>
              <a:t>https://edoc.rki.de/bitstream/handle/176904/12304/Rosenbauer%20et%20al.%202024_InzidenzPr%c3%a4valenzDiabetes.pdf?sequence=1&amp;isAllowed=y</a:t>
            </a:r>
            <a:r>
              <a:rPr lang="de-DE" sz="600" dirty="0">
                <a:solidFill>
                  <a:srgbClr val="404040"/>
                </a:solidFill>
                <a:latin typeface="Verdana"/>
              </a:rPr>
              <a:t>. Zuletzt abgerufen am 12.01.2026.</a:t>
            </a:r>
            <a:endParaRPr kumimoji="0" lang="de" sz="600" b="0" i="0" u="none" strike="noStrike" kern="1200" cap="none" spc="0" normalizeH="0" baseline="0" noProof="0" dirty="0">
              <a:ln>
                <a:noFill/>
              </a:ln>
              <a:solidFill>
                <a:srgbClr val="404040"/>
              </a:solidFill>
              <a:effectLst/>
              <a:uLnTx/>
              <a:uFillTx/>
              <a:latin typeface="Verdana"/>
              <a:ea typeface="+mn-ea"/>
              <a:cs typeface="+mn-cs"/>
            </a:endParaRPr>
          </a:p>
        </p:txBody>
      </p:sp>
      <p:pic>
        <p:nvPicPr>
          <p:cNvPr id="3" name="Grafik 2" descr="Ein Bild, das Text, Reihe, Diagramm, Schrift enthält.&#10;&#10;KI-generierte Inhalte können fehlerhaft sein.">
            <a:extLst>
              <a:ext uri="{FF2B5EF4-FFF2-40B4-BE49-F238E27FC236}">
                <a16:creationId xmlns:a16="http://schemas.microsoft.com/office/drawing/2014/main" id="{A2FDC6CB-2ECE-D25F-03B7-92663C3B7D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94839" y="847420"/>
            <a:ext cx="3410661" cy="2869979"/>
          </a:xfrm>
          <a:prstGeom prst="rect">
            <a:avLst/>
          </a:prstGeom>
        </p:spPr>
      </p:pic>
      <p:sp>
        <p:nvSpPr>
          <p:cNvPr id="26" name="Rechteck 25">
            <a:extLst>
              <a:ext uri="{FF2B5EF4-FFF2-40B4-BE49-F238E27FC236}">
                <a16:creationId xmlns:a16="http://schemas.microsoft.com/office/drawing/2014/main" id="{750E85C6-0DAD-CCF1-55E5-6E909891ACE0}"/>
              </a:ext>
            </a:extLst>
          </p:cNvPr>
          <p:cNvSpPr/>
          <p:nvPr/>
        </p:nvSpPr>
        <p:spPr>
          <a:xfrm>
            <a:off x="2494841" y="847420"/>
            <a:ext cx="3410660" cy="286998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1004367420"/>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35E21-1258-977A-6C4F-48E36FDF0491}"/>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E93003BE-32FC-7C61-E50A-093BA962C0FA}"/>
              </a:ext>
            </a:extLst>
          </p:cNvPr>
          <p:cNvSpPr txBox="1">
            <a:spLocks/>
          </p:cNvSpPr>
          <p:nvPr/>
        </p:nvSpPr>
        <p:spPr>
          <a:xfrm>
            <a:off x="320267" y="113533"/>
            <a:ext cx="860734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T1D-Inzidenz bei Kindern und Jugendlichen                       in Deutschland 2002–2022</a:t>
            </a:r>
          </a:p>
        </p:txBody>
      </p:sp>
      <p:pic>
        <p:nvPicPr>
          <p:cNvPr id="60" name="Grafik 59" descr="Ein Bild, das Text, Diagramm, Reihe, Screenshot enthält.&#10;&#10;KI-generierte Inhalte können fehlerhaft sein.">
            <a:extLst>
              <a:ext uri="{FF2B5EF4-FFF2-40B4-BE49-F238E27FC236}">
                <a16:creationId xmlns:a16="http://schemas.microsoft.com/office/drawing/2014/main" id="{61A1FC36-B1C8-FD8F-9CA9-FF02473303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6953" y="1247915"/>
            <a:ext cx="3419737" cy="2556619"/>
          </a:xfrm>
          <a:prstGeom prst="rect">
            <a:avLst/>
          </a:prstGeom>
        </p:spPr>
      </p:pic>
      <p:sp>
        <p:nvSpPr>
          <p:cNvPr id="14" name="Textfeld 13">
            <a:extLst>
              <a:ext uri="{FF2B5EF4-FFF2-40B4-BE49-F238E27FC236}">
                <a16:creationId xmlns:a16="http://schemas.microsoft.com/office/drawing/2014/main" id="{192F0D89-6ECC-A3A2-1DA4-3798B0187EFA}"/>
              </a:ext>
            </a:extLst>
          </p:cNvPr>
          <p:cNvSpPr txBox="1"/>
          <p:nvPr/>
        </p:nvSpPr>
        <p:spPr>
          <a:xfrm>
            <a:off x="320267" y="4845187"/>
            <a:ext cx="8137922" cy="276999"/>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err="1">
                <a:ln>
                  <a:noFill/>
                </a:ln>
                <a:solidFill>
                  <a:srgbClr val="404040"/>
                </a:solidFill>
                <a:effectLst/>
                <a:uLnTx/>
                <a:uFillTx/>
                <a:latin typeface="Verdana"/>
                <a:ea typeface="+mn-ea"/>
                <a:cs typeface="+mn-cs"/>
              </a:rPr>
              <a:t>Abbildungen</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modifiziert</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nach</a:t>
            </a:r>
            <a:r>
              <a:rPr kumimoji="0" lang="en-US" sz="600" b="0" i="0" u="none" strike="noStrike" kern="1200" cap="none" spc="0" normalizeH="0" baseline="0" noProof="0" dirty="0">
                <a:ln>
                  <a:noFill/>
                </a:ln>
                <a:solidFill>
                  <a:srgbClr val="404040"/>
                </a:solidFill>
                <a:effectLst/>
                <a:uLnTx/>
                <a:uFillTx/>
                <a:latin typeface="Verdana"/>
                <a:ea typeface="+mn-ea"/>
                <a:cs typeface="+mn-cs"/>
              </a:rPr>
              <a:t> Stahl-Pehe 2024</a:t>
            </a:r>
            <a:r>
              <a:rPr kumimoji="0" lang="en-US" sz="600" b="0" i="0" u="none" strike="noStrike" kern="1200" cap="none" spc="0" normalizeH="0" baseline="30000" noProof="0" dirty="0">
                <a:ln>
                  <a:noFill/>
                </a:ln>
                <a:solidFill>
                  <a:srgbClr val="404040"/>
                </a:solidFill>
                <a:effectLst/>
                <a:uLnTx/>
                <a:uFillTx/>
                <a:latin typeface="Verdana"/>
                <a:ea typeface="+mn-ea"/>
                <a:cs typeface="+mn-cs"/>
              </a:rPr>
              <a:t>1</a:t>
            </a:r>
            <a:r>
              <a:rPr kumimoji="0" lang="en-US" sz="600" b="0" i="0" u="none" strike="noStrike" kern="1200" cap="none" spc="0" normalizeH="0" baseline="0" noProof="0" dirty="0">
                <a:ln>
                  <a:noFill/>
                </a:ln>
                <a:solidFill>
                  <a:srgbClr val="404040"/>
                </a:solidFill>
                <a:effectLst/>
                <a:uLnTx/>
                <a:uFillTx/>
                <a:latin typeface="Verdana"/>
                <a:ea typeface="+mn-ea"/>
                <a:cs typeface="+mn-cs"/>
              </a:rPr>
              <a:t>. KI: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Konfidenzintervall</a:t>
            </a:r>
            <a:r>
              <a:rPr kumimoji="0" lang="en-US" sz="600" b="0" i="0" u="none" strike="noStrike" kern="1200" cap="none" spc="0" normalizeH="0" baseline="0" noProof="0" dirty="0">
                <a:ln>
                  <a:noFill/>
                </a:ln>
                <a:solidFill>
                  <a:srgbClr val="404040"/>
                </a:solidFill>
                <a:effectLst/>
                <a:uLnTx/>
                <a:uFillTx/>
                <a:latin typeface="Verdana"/>
                <a:ea typeface="+mn-ea"/>
                <a:cs typeface="+mn-cs"/>
              </a:rPr>
              <a:t>; PJ: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Personenjahre</a:t>
            </a:r>
            <a:r>
              <a:rPr kumimoji="0" lang="en-US" sz="600" b="0" i="0" u="none" strike="noStrike" kern="1200" cap="none" spc="0" normalizeH="0" baseline="0" noProof="0" dirty="0">
                <a:ln>
                  <a:noFill/>
                </a:ln>
                <a:solidFill>
                  <a:srgbClr val="404040"/>
                </a:solidFill>
                <a:effectLst/>
                <a:uLnTx/>
                <a:uFillTx/>
                <a:latin typeface="Verdana"/>
                <a:ea typeface="+mn-ea"/>
                <a:cs typeface="+mn-cs"/>
              </a:rPr>
              <a:t>; SIR: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Standardisierte</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Inzidenzrate</a:t>
            </a:r>
            <a:r>
              <a:rPr kumimoji="0" lang="en-US" sz="600" b="0" i="0" u="none" strike="noStrike" kern="1200" cap="none" spc="0" normalizeH="0" baseline="0" noProof="0" dirty="0">
                <a:ln>
                  <a:noFill/>
                </a:ln>
                <a:solidFill>
                  <a:srgbClr val="404040"/>
                </a:solidFill>
                <a:effectLst/>
                <a:uLnTx/>
                <a:uFillTx/>
                <a:latin typeface="Verdana"/>
                <a:ea typeface="+mn-ea"/>
                <a:cs typeface="+mn-cs"/>
              </a:rPr>
              <a:t>; 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404040"/>
                </a:solidFill>
                <a:effectLst/>
                <a:uLnTx/>
                <a:uFillTx/>
                <a:latin typeface="Verdana"/>
                <a:ea typeface="+mn-ea"/>
                <a:cs typeface="+mn-cs"/>
              </a:rPr>
              <a:t>1. </a:t>
            </a:r>
            <a:r>
              <a:rPr kumimoji="0" lang="en-US" sz="600" b="0" i="0" u="none" strike="noStrike" kern="1200" cap="none" spc="0" normalizeH="0" baseline="0" noProof="0" dirty="0">
                <a:ln>
                  <a:noFill/>
                </a:ln>
                <a:solidFill>
                  <a:srgbClr val="404040"/>
                </a:solidFill>
                <a:effectLst/>
                <a:uLnTx/>
                <a:uFillTx/>
                <a:latin typeface="Verdana"/>
                <a:ea typeface="+mn-ea"/>
                <a:cs typeface="+mn-cs"/>
              </a:rPr>
              <a:t>Stahl-Pehe A </a:t>
            </a:r>
            <a:r>
              <a:rPr kumimoji="0" lang="en-US" sz="600" b="0" i="1" u="none" strike="noStrike" kern="1200" cap="none" spc="0" normalizeH="0" baseline="0" noProof="0" dirty="0">
                <a:ln>
                  <a:noFill/>
                </a:ln>
                <a:solidFill>
                  <a:srgbClr val="404040"/>
                </a:solidFill>
                <a:effectLst/>
                <a:uLnTx/>
                <a:uFillTx/>
                <a:latin typeface="Verdana"/>
                <a:ea typeface="+mn-ea"/>
                <a:cs typeface="+mn-cs"/>
              </a:rPr>
              <a:t>et al.</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pt-BR" sz="600" b="0" i="1" u="none" strike="noStrike" kern="1200" cap="none" spc="0" normalizeH="0" baseline="0" noProof="0" dirty="0">
                <a:ln>
                  <a:noFill/>
                </a:ln>
                <a:solidFill>
                  <a:srgbClr val="404040"/>
                </a:solidFill>
                <a:effectLst/>
                <a:uLnTx/>
                <a:uFillTx/>
                <a:latin typeface="Verdana"/>
                <a:ea typeface="+mn-ea"/>
                <a:cs typeface="+mn-cs"/>
              </a:rPr>
              <a:t>Diabetes Metab</a:t>
            </a:r>
            <a:r>
              <a:rPr kumimoji="0" lang="pt-BR" sz="600" b="0" i="0" u="none" strike="noStrike" kern="1200" cap="none" spc="0" normalizeH="0" baseline="0" noProof="0" dirty="0">
                <a:ln>
                  <a:noFill/>
                </a:ln>
                <a:solidFill>
                  <a:srgbClr val="404040"/>
                </a:solidFill>
                <a:effectLst/>
                <a:uLnTx/>
                <a:uFillTx/>
                <a:latin typeface="Verdana"/>
                <a:ea typeface="+mn-ea"/>
                <a:cs typeface="+mn-cs"/>
              </a:rPr>
              <a:t> 2024; 50: </a:t>
            </a:r>
            <a:r>
              <a:rPr kumimoji="0" lang="de-DE" sz="600" b="0" i="0" u="none" strike="noStrike" kern="1200" cap="none" spc="0" normalizeH="0" baseline="0" noProof="0" dirty="0">
                <a:ln>
                  <a:noFill/>
                </a:ln>
                <a:solidFill>
                  <a:srgbClr val="404040"/>
                </a:solidFill>
                <a:effectLst/>
                <a:uLnTx/>
                <a:uFillTx/>
                <a:latin typeface="Verdana"/>
                <a:ea typeface="+mn-ea"/>
                <a:cs typeface="+mn-cs"/>
              </a:rPr>
              <a:t>101567.</a:t>
            </a:r>
          </a:p>
        </p:txBody>
      </p:sp>
      <p:sp>
        <p:nvSpPr>
          <p:cNvPr id="15" name="Textfeld 14">
            <a:extLst>
              <a:ext uri="{FF2B5EF4-FFF2-40B4-BE49-F238E27FC236}">
                <a16:creationId xmlns:a16="http://schemas.microsoft.com/office/drawing/2014/main" id="{DB904753-DFA8-ADE6-A48F-E2783F42D94C}"/>
              </a:ext>
            </a:extLst>
          </p:cNvPr>
          <p:cNvSpPr txBox="1"/>
          <p:nvPr/>
        </p:nvSpPr>
        <p:spPr>
          <a:xfrm>
            <a:off x="1015673" y="882763"/>
            <a:ext cx="2870658" cy="276999"/>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7030A0"/>
                </a:solidFill>
                <a:effectLst/>
                <a:uLnTx/>
                <a:uFillTx/>
                <a:latin typeface="Verdana"/>
                <a:ea typeface="+mn-ea"/>
                <a:cs typeface="+mn-cs"/>
              </a:rPr>
              <a:t>T1D-Inzidenz gesamt (0-19 Jahre)</a:t>
            </a:r>
          </a:p>
        </p:txBody>
      </p:sp>
      <p:sp>
        <p:nvSpPr>
          <p:cNvPr id="16" name="Textfeld 15">
            <a:extLst>
              <a:ext uri="{FF2B5EF4-FFF2-40B4-BE49-F238E27FC236}">
                <a16:creationId xmlns:a16="http://schemas.microsoft.com/office/drawing/2014/main" id="{3F8EDFCB-3EB0-3E37-CC56-3D7A72C3C808}"/>
              </a:ext>
            </a:extLst>
          </p:cNvPr>
          <p:cNvSpPr txBox="1"/>
          <p:nvPr/>
        </p:nvSpPr>
        <p:spPr>
          <a:xfrm>
            <a:off x="4935243" y="882763"/>
            <a:ext cx="3563156" cy="276999"/>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7030A0"/>
                </a:solidFill>
                <a:effectLst/>
                <a:uLnTx/>
                <a:uFillTx/>
                <a:latin typeface="Verdana"/>
                <a:ea typeface="+mn-ea"/>
                <a:cs typeface="+mn-cs"/>
              </a:rPr>
              <a:t>T1D-Inzidenz nach Geschlecht (0-19 Jahre)</a:t>
            </a:r>
          </a:p>
        </p:txBody>
      </p:sp>
      <p:pic>
        <p:nvPicPr>
          <p:cNvPr id="8" name="Grafik 7" descr="Ein Bild, das Text, Diagramm, Reihe, Screenshot enthält.&#10;&#10;KI-generierte Inhalte können fehlerhaft sein.">
            <a:extLst>
              <a:ext uri="{FF2B5EF4-FFF2-40B4-BE49-F238E27FC236}">
                <a16:creationId xmlns:a16="http://schemas.microsoft.com/office/drawing/2014/main" id="{A5172A2C-FB1D-9E0C-6455-9BB33908D8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11" y="1246577"/>
            <a:ext cx="3419737" cy="2542186"/>
          </a:xfrm>
          <a:prstGeom prst="rect">
            <a:avLst/>
          </a:prstGeom>
        </p:spPr>
      </p:pic>
      <p:sp>
        <p:nvSpPr>
          <p:cNvPr id="17" name="Rechteck 16">
            <a:extLst>
              <a:ext uri="{FF2B5EF4-FFF2-40B4-BE49-F238E27FC236}">
                <a16:creationId xmlns:a16="http://schemas.microsoft.com/office/drawing/2014/main" id="{245516B8-C5E4-E231-01EA-E470EE72211C}"/>
              </a:ext>
            </a:extLst>
          </p:cNvPr>
          <p:cNvSpPr/>
          <p:nvPr/>
        </p:nvSpPr>
        <p:spPr>
          <a:xfrm>
            <a:off x="685811" y="1253967"/>
            <a:ext cx="3419737" cy="2541569"/>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pic>
        <p:nvPicPr>
          <p:cNvPr id="19" name="Grafik 18" descr="Ein Bild, das Reihe, Quittung, Text enthält.&#10;&#10;KI-generierte Inhalte können fehlerhaft sein.">
            <a:extLst>
              <a:ext uri="{FF2B5EF4-FFF2-40B4-BE49-F238E27FC236}">
                <a16:creationId xmlns:a16="http://schemas.microsoft.com/office/drawing/2014/main" id="{FAA396BC-3269-9722-67D7-48056EB2F7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9667" y="1327389"/>
            <a:ext cx="954508" cy="277018"/>
          </a:xfrm>
          <a:prstGeom prst="rect">
            <a:avLst/>
          </a:prstGeom>
        </p:spPr>
      </p:pic>
      <p:sp>
        <p:nvSpPr>
          <p:cNvPr id="20" name="Textfeld 19">
            <a:extLst>
              <a:ext uri="{FF2B5EF4-FFF2-40B4-BE49-F238E27FC236}">
                <a16:creationId xmlns:a16="http://schemas.microsoft.com/office/drawing/2014/main" id="{780E900F-0269-8C5F-2496-D4419592DEE5}"/>
              </a:ext>
            </a:extLst>
          </p:cNvPr>
          <p:cNvSpPr txBox="1"/>
          <p:nvPr/>
        </p:nvSpPr>
        <p:spPr>
          <a:xfrm>
            <a:off x="2018741" y="3483311"/>
            <a:ext cx="721920" cy="92333"/>
          </a:xfrm>
          <a:prstGeom prst="rect">
            <a:avLst/>
          </a:prstGeom>
          <a:solidFill>
            <a:schemeClr val="bg1"/>
          </a:solidFill>
        </p:spPr>
        <p:txBody>
          <a:bodyPr wrap="none" lIns="36000" tIns="0" rIns="36000" bIns="0" rtlCol="0" anchor="ctr">
            <a:spAutoFit/>
          </a:bodyPr>
          <a:lstStyle/>
          <a:p>
            <a:pPr algn="r"/>
            <a:r>
              <a:rPr lang="de-DE" sz="600"/>
              <a:t>SIR mit 95 %-KI</a:t>
            </a:r>
          </a:p>
        </p:txBody>
      </p:sp>
      <p:sp>
        <p:nvSpPr>
          <p:cNvPr id="21" name="Textfeld 20">
            <a:extLst>
              <a:ext uri="{FF2B5EF4-FFF2-40B4-BE49-F238E27FC236}">
                <a16:creationId xmlns:a16="http://schemas.microsoft.com/office/drawing/2014/main" id="{A33EA5AB-EA7C-0F6C-7B66-B24DE79516F7}"/>
              </a:ext>
            </a:extLst>
          </p:cNvPr>
          <p:cNvSpPr txBox="1"/>
          <p:nvPr/>
        </p:nvSpPr>
        <p:spPr>
          <a:xfrm rot="16200000">
            <a:off x="24048" y="2141665"/>
            <a:ext cx="1601968" cy="215444"/>
          </a:xfrm>
          <a:prstGeom prst="rect">
            <a:avLst/>
          </a:prstGeom>
          <a:solidFill>
            <a:schemeClr val="bg1"/>
          </a:solidFill>
        </p:spPr>
        <p:txBody>
          <a:bodyPr wrap="none" lIns="36000" tIns="0" rIns="36000" bIns="0" rtlCol="0" anchor="ctr">
            <a:spAutoFit/>
          </a:bodyPr>
          <a:lstStyle/>
          <a:p>
            <a:pPr algn="l"/>
            <a:endParaRPr lang="de-DE" sz="700" b="1" dirty="0"/>
          </a:p>
          <a:p>
            <a:pPr algn="l"/>
            <a:r>
              <a:rPr lang="de-DE" sz="700" b="1" dirty="0"/>
              <a:t>Inzidenzrate [pro 100.000 PJ]</a:t>
            </a:r>
          </a:p>
        </p:txBody>
      </p:sp>
      <p:sp>
        <p:nvSpPr>
          <p:cNvPr id="22" name="Rechteck 21">
            <a:extLst>
              <a:ext uri="{FF2B5EF4-FFF2-40B4-BE49-F238E27FC236}">
                <a16:creationId xmlns:a16="http://schemas.microsoft.com/office/drawing/2014/main" id="{9C8AEF76-ED1D-79C7-FCBB-EE03C2EE194A}"/>
              </a:ext>
            </a:extLst>
          </p:cNvPr>
          <p:cNvSpPr/>
          <p:nvPr/>
        </p:nvSpPr>
        <p:spPr>
          <a:xfrm>
            <a:off x="717309" y="1286517"/>
            <a:ext cx="213315" cy="15204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feld 22">
            <a:extLst>
              <a:ext uri="{FF2B5EF4-FFF2-40B4-BE49-F238E27FC236}">
                <a16:creationId xmlns:a16="http://schemas.microsoft.com/office/drawing/2014/main" id="{013B589D-71E9-C416-A05D-D63347A45609}"/>
              </a:ext>
            </a:extLst>
          </p:cNvPr>
          <p:cNvSpPr txBox="1"/>
          <p:nvPr/>
        </p:nvSpPr>
        <p:spPr>
          <a:xfrm>
            <a:off x="2153361" y="3578350"/>
            <a:ext cx="595282" cy="92333"/>
          </a:xfrm>
          <a:prstGeom prst="rect">
            <a:avLst/>
          </a:prstGeom>
          <a:solidFill>
            <a:schemeClr val="bg1"/>
          </a:solidFill>
        </p:spPr>
        <p:txBody>
          <a:bodyPr wrap="none" lIns="36000" tIns="0" rIns="36000" bIns="0" rtlCol="0" anchor="ctr">
            <a:spAutoFit/>
          </a:bodyPr>
          <a:lstStyle/>
          <a:p>
            <a:pPr algn="r"/>
            <a:r>
              <a:rPr lang="de-DE" sz="600"/>
              <a:t>           Trend</a:t>
            </a:r>
          </a:p>
        </p:txBody>
      </p:sp>
      <p:sp>
        <p:nvSpPr>
          <p:cNvPr id="24" name="Textfeld 23">
            <a:extLst>
              <a:ext uri="{FF2B5EF4-FFF2-40B4-BE49-F238E27FC236}">
                <a16:creationId xmlns:a16="http://schemas.microsoft.com/office/drawing/2014/main" id="{C9F3FF49-00D0-8C23-CE1E-CF61BA43EFA1}"/>
              </a:ext>
            </a:extLst>
          </p:cNvPr>
          <p:cNvSpPr txBox="1"/>
          <p:nvPr/>
        </p:nvSpPr>
        <p:spPr>
          <a:xfrm>
            <a:off x="1888349" y="3665164"/>
            <a:ext cx="854969" cy="92333"/>
          </a:xfrm>
          <a:prstGeom prst="rect">
            <a:avLst/>
          </a:prstGeom>
          <a:solidFill>
            <a:schemeClr val="bg1"/>
          </a:solidFill>
        </p:spPr>
        <p:txBody>
          <a:bodyPr wrap="none" lIns="36000" tIns="0" rIns="36000" bIns="0" rtlCol="0" anchor="ctr">
            <a:spAutoFit/>
          </a:bodyPr>
          <a:lstStyle/>
          <a:p>
            <a:pPr algn="r"/>
            <a:r>
              <a:rPr lang="de-DE" sz="600"/>
              <a:t>95 %-KI des Trends</a:t>
            </a:r>
          </a:p>
        </p:txBody>
      </p:sp>
      <p:sp>
        <p:nvSpPr>
          <p:cNvPr id="25" name="Rechteck 24">
            <a:extLst>
              <a:ext uri="{FF2B5EF4-FFF2-40B4-BE49-F238E27FC236}">
                <a16:creationId xmlns:a16="http://schemas.microsoft.com/office/drawing/2014/main" id="{FC4243FF-5D69-D621-0942-87773EE6E80D}"/>
              </a:ext>
            </a:extLst>
          </p:cNvPr>
          <p:cNvSpPr/>
          <p:nvPr/>
        </p:nvSpPr>
        <p:spPr>
          <a:xfrm>
            <a:off x="5006954" y="1253967"/>
            <a:ext cx="3419737" cy="2541569"/>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26" name="Rechteck: abgerundete Ecken 25">
            <a:extLst>
              <a:ext uri="{FF2B5EF4-FFF2-40B4-BE49-F238E27FC236}">
                <a16:creationId xmlns:a16="http://schemas.microsoft.com/office/drawing/2014/main" id="{A81FC6C3-8F9D-BCE7-38C0-5CA5575BEC82}"/>
              </a:ext>
            </a:extLst>
          </p:cNvPr>
          <p:cNvSpPr/>
          <p:nvPr/>
        </p:nvSpPr>
        <p:spPr>
          <a:xfrm>
            <a:off x="1243468" y="2243927"/>
            <a:ext cx="604062" cy="237901"/>
          </a:xfrm>
          <a:prstGeom prst="roundRect">
            <a:avLst/>
          </a:prstGeom>
          <a:solidFill>
            <a:schemeClr val="accent1">
              <a:lumMod val="10000"/>
              <a:lumOff val="9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chemeClr val="accent2"/>
                </a:solidFill>
              </a:rPr>
              <a:t>17,6</a:t>
            </a:r>
          </a:p>
          <a:p>
            <a:pPr algn="ctr"/>
            <a:r>
              <a:rPr lang="de-DE" sz="600">
                <a:solidFill>
                  <a:schemeClr val="accent2"/>
                </a:solidFill>
              </a:rPr>
              <a:t>[16,3; 18,9]</a:t>
            </a:r>
          </a:p>
        </p:txBody>
      </p:sp>
      <p:sp>
        <p:nvSpPr>
          <p:cNvPr id="43" name="Rechteck: abgerundete Ecken 42">
            <a:extLst>
              <a:ext uri="{FF2B5EF4-FFF2-40B4-BE49-F238E27FC236}">
                <a16:creationId xmlns:a16="http://schemas.microsoft.com/office/drawing/2014/main" id="{76EAD6E1-791F-E252-2441-DFAD5F5D6700}"/>
              </a:ext>
            </a:extLst>
          </p:cNvPr>
          <p:cNvSpPr/>
          <p:nvPr/>
        </p:nvSpPr>
        <p:spPr>
          <a:xfrm>
            <a:off x="3341130" y="1914489"/>
            <a:ext cx="604062" cy="237901"/>
          </a:xfrm>
          <a:prstGeom prst="roundRect">
            <a:avLst/>
          </a:prstGeom>
          <a:solidFill>
            <a:schemeClr val="accent1">
              <a:lumMod val="10000"/>
              <a:lumOff val="9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chemeClr val="accent2"/>
                </a:solidFill>
              </a:rPr>
              <a:t>33,2</a:t>
            </a:r>
          </a:p>
          <a:p>
            <a:pPr algn="ctr"/>
            <a:r>
              <a:rPr lang="de-DE" sz="600">
                <a:solidFill>
                  <a:schemeClr val="accent2"/>
                </a:solidFill>
              </a:rPr>
              <a:t>[31,3; 35,1]</a:t>
            </a:r>
          </a:p>
        </p:txBody>
      </p:sp>
      <p:cxnSp>
        <p:nvCxnSpPr>
          <p:cNvPr id="54" name="Gerade Verbindung mit Pfeil 53">
            <a:extLst>
              <a:ext uri="{FF2B5EF4-FFF2-40B4-BE49-F238E27FC236}">
                <a16:creationId xmlns:a16="http://schemas.microsoft.com/office/drawing/2014/main" id="{26C8D5BC-FBFF-4366-5BA8-555E7AAE08E0}"/>
              </a:ext>
            </a:extLst>
          </p:cNvPr>
          <p:cNvCxnSpPr>
            <a:stCxn id="26" idx="2"/>
          </p:cNvCxnSpPr>
          <p:nvPr/>
        </p:nvCxnSpPr>
        <p:spPr>
          <a:xfrm flipH="1">
            <a:off x="1243468" y="2481828"/>
            <a:ext cx="302031" cy="204472"/>
          </a:xfrm>
          <a:prstGeom prst="straightConnector1">
            <a:avLst/>
          </a:prstGeom>
          <a:ln w="95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a:extLst>
              <a:ext uri="{FF2B5EF4-FFF2-40B4-BE49-F238E27FC236}">
                <a16:creationId xmlns:a16="http://schemas.microsoft.com/office/drawing/2014/main" id="{40FB7E8D-CC90-3D27-8C64-C9EFD95A01A7}"/>
              </a:ext>
            </a:extLst>
          </p:cNvPr>
          <p:cNvCxnSpPr>
            <a:cxnSpLocks/>
          </p:cNvCxnSpPr>
          <p:nvPr/>
        </p:nvCxnSpPr>
        <p:spPr>
          <a:xfrm>
            <a:off x="3643161" y="2159780"/>
            <a:ext cx="302031" cy="155868"/>
          </a:xfrm>
          <a:prstGeom prst="straightConnector1">
            <a:avLst/>
          </a:prstGeom>
          <a:ln w="95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61" name="Textfeld 60">
            <a:extLst>
              <a:ext uri="{FF2B5EF4-FFF2-40B4-BE49-F238E27FC236}">
                <a16:creationId xmlns:a16="http://schemas.microsoft.com/office/drawing/2014/main" id="{A1B37943-22E0-398E-FDA3-EE4961116936}"/>
              </a:ext>
            </a:extLst>
          </p:cNvPr>
          <p:cNvSpPr txBox="1"/>
          <p:nvPr/>
        </p:nvSpPr>
        <p:spPr>
          <a:xfrm>
            <a:off x="6160635" y="3488830"/>
            <a:ext cx="721920" cy="92333"/>
          </a:xfrm>
          <a:prstGeom prst="rect">
            <a:avLst/>
          </a:prstGeom>
          <a:solidFill>
            <a:schemeClr val="bg1"/>
          </a:solidFill>
        </p:spPr>
        <p:txBody>
          <a:bodyPr wrap="none" lIns="36000" tIns="0" rIns="36000" bIns="0" rtlCol="0" anchor="ctr">
            <a:spAutoFit/>
          </a:bodyPr>
          <a:lstStyle/>
          <a:p>
            <a:pPr algn="r"/>
            <a:r>
              <a:rPr lang="de-DE" sz="600"/>
              <a:t>SIR mit 95 %-KI</a:t>
            </a:r>
          </a:p>
        </p:txBody>
      </p:sp>
      <p:sp>
        <p:nvSpPr>
          <p:cNvPr id="62" name="Textfeld 61">
            <a:extLst>
              <a:ext uri="{FF2B5EF4-FFF2-40B4-BE49-F238E27FC236}">
                <a16:creationId xmlns:a16="http://schemas.microsoft.com/office/drawing/2014/main" id="{A9072668-3FF6-3E07-ACCA-C8C8DE088492}"/>
              </a:ext>
            </a:extLst>
          </p:cNvPr>
          <p:cNvSpPr txBox="1"/>
          <p:nvPr/>
        </p:nvSpPr>
        <p:spPr>
          <a:xfrm>
            <a:off x="6295255" y="3583869"/>
            <a:ext cx="595282" cy="92333"/>
          </a:xfrm>
          <a:prstGeom prst="rect">
            <a:avLst/>
          </a:prstGeom>
          <a:solidFill>
            <a:schemeClr val="bg1"/>
          </a:solidFill>
        </p:spPr>
        <p:txBody>
          <a:bodyPr wrap="none" lIns="36000" tIns="0" rIns="36000" bIns="0" rtlCol="0" anchor="ctr">
            <a:spAutoFit/>
          </a:bodyPr>
          <a:lstStyle/>
          <a:p>
            <a:pPr algn="r"/>
            <a:r>
              <a:rPr lang="de-DE" sz="600"/>
              <a:t>           Trend</a:t>
            </a:r>
          </a:p>
        </p:txBody>
      </p:sp>
      <p:sp>
        <p:nvSpPr>
          <p:cNvPr id="63" name="Textfeld 62">
            <a:extLst>
              <a:ext uri="{FF2B5EF4-FFF2-40B4-BE49-F238E27FC236}">
                <a16:creationId xmlns:a16="http://schemas.microsoft.com/office/drawing/2014/main" id="{0FEE4CA4-49DA-255A-1D82-794A77DD0128}"/>
              </a:ext>
            </a:extLst>
          </p:cNvPr>
          <p:cNvSpPr txBox="1"/>
          <p:nvPr/>
        </p:nvSpPr>
        <p:spPr>
          <a:xfrm>
            <a:off x="6030243" y="3670683"/>
            <a:ext cx="854969" cy="92333"/>
          </a:xfrm>
          <a:prstGeom prst="rect">
            <a:avLst/>
          </a:prstGeom>
          <a:solidFill>
            <a:schemeClr val="bg1"/>
          </a:solidFill>
        </p:spPr>
        <p:txBody>
          <a:bodyPr wrap="none" lIns="36000" tIns="0" rIns="36000" bIns="0" rtlCol="0" anchor="ctr">
            <a:spAutoFit/>
          </a:bodyPr>
          <a:lstStyle/>
          <a:p>
            <a:pPr algn="r"/>
            <a:r>
              <a:rPr lang="de-DE" sz="600"/>
              <a:t>95 %-KI des Trends</a:t>
            </a:r>
          </a:p>
        </p:txBody>
      </p:sp>
      <p:sp>
        <p:nvSpPr>
          <p:cNvPr id="64" name="Textfeld 63">
            <a:extLst>
              <a:ext uri="{FF2B5EF4-FFF2-40B4-BE49-F238E27FC236}">
                <a16:creationId xmlns:a16="http://schemas.microsoft.com/office/drawing/2014/main" id="{F0E49258-8810-2240-350E-4B800522DF3E}"/>
              </a:ext>
            </a:extLst>
          </p:cNvPr>
          <p:cNvSpPr txBox="1"/>
          <p:nvPr/>
        </p:nvSpPr>
        <p:spPr>
          <a:xfrm>
            <a:off x="6851545" y="3397614"/>
            <a:ext cx="385289" cy="92333"/>
          </a:xfrm>
          <a:prstGeom prst="rect">
            <a:avLst/>
          </a:prstGeom>
          <a:solidFill>
            <a:schemeClr val="bg1"/>
          </a:solidFill>
        </p:spPr>
        <p:txBody>
          <a:bodyPr wrap="none" lIns="36000" tIns="0" rIns="36000" bIns="0" rtlCol="0" anchor="ctr">
            <a:spAutoFit/>
          </a:bodyPr>
          <a:lstStyle/>
          <a:p>
            <a:pPr algn="ctr"/>
            <a:r>
              <a:rPr lang="de-DE" sz="600" b="1">
                <a:solidFill>
                  <a:srgbClr val="00008A"/>
                </a:solidFill>
              </a:rPr>
              <a:t>Jungen</a:t>
            </a:r>
          </a:p>
        </p:txBody>
      </p:sp>
      <p:sp>
        <p:nvSpPr>
          <p:cNvPr id="65" name="Textfeld 64">
            <a:extLst>
              <a:ext uri="{FF2B5EF4-FFF2-40B4-BE49-F238E27FC236}">
                <a16:creationId xmlns:a16="http://schemas.microsoft.com/office/drawing/2014/main" id="{63370227-EFAB-5A55-7962-396C03128B4C}"/>
              </a:ext>
            </a:extLst>
          </p:cNvPr>
          <p:cNvSpPr txBox="1"/>
          <p:nvPr/>
        </p:nvSpPr>
        <p:spPr>
          <a:xfrm>
            <a:off x="7208644" y="3398217"/>
            <a:ext cx="383118" cy="92333"/>
          </a:xfrm>
          <a:prstGeom prst="rect">
            <a:avLst/>
          </a:prstGeom>
          <a:solidFill>
            <a:schemeClr val="bg1"/>
          </a:solidFill>
        </p:spPr>
        <p:txBody>
          <a:bodyPr wrap="none" lIns="0" tIns="0" rIns="0" bIns="0" rtlCol="0" anchor="ctr">
            <a:spAutoFit/>
          </a:bodyPr>
          <a:lstStyle/>
          <a:p>
            <a:pPr algn="ctr"/>
            <a:r>
              <a:rPr lang="de-DE" sz="600" b="1">
                <a:solidFill>
                  <a:srgbClr val="890000"/>
                </a:solidFill>
              </a:rPr>
              <a:t>Mädchen</a:t>
            </a:r>
          </a:p>
        </p:txBody>
      </p:sp>
      <p:sp>
        <p:nvSpPr>
          <p:cNvPr id="66" name="Rechteck: abgerundete Ecken 65">
            <a:extLst>
              <a:ext uri="{FF2B5EF4-FFF2-40B4-BE49-F238E27FC236}">
                <a16:creationId xmlns:a16="http://schemas.microsoft.com/office/drawing/2014/main" id="{0C93903B-4B25-3064-6FA9-CFF013593613}"/>
              </a:ext>
            </a:extLst>
          </p:cNvPr>
          <p:cNvSpPr/>
          <p:nvPr/>
        </p:nvSpPr>
        <p:spPr>
          <a:xfrm>
            <a:off x="5556573" y="2192176"/>
            <a:ext cx="604062" cy="237901"/>
          </a:xfrm>
          <a:prstGeom prst="roundRect">
            <a:avLst/>
          </a:prstGeom>
          <a:solidFill>
            <a:srgbClr val="EBEBFF"/>
          </a:solidFill>
          <a:ln w="9525">
            <a:solidFill>
              <a:srgbClr val="00008A"/>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00008A"/>
                </a:solidFill>
              </a:rPr>
              <a:t>18,1</a:t>
            </a:r>
          </a:p>
          <a:p>
            <a:pPr algn="ctr"/>
            <a:r>
              <a:rPr lang="de-DE" sz="600">
                <a:solidFill>
                  <a:srgbClr val="00008A"/>
                </a:solidFill>
              </a:rPr>
              <a:t>[16,2; 20,0]</a:t>
            </a:r>
          </a:p>
        </p:txBody>
      </p:sp>
      <p:sp>
        <p:nvSpPr>
          <p:cNvPr id="67" name="Rechteck: abgerundete Ecken 66">
            <a:extLst>
              <a:ext uri="{FF2B5EF4-FFF2-40B4-BE49-F238E27FC236}">
                <a16:creationId xmlns:a16="http://schemas.microsoft.com/office/drawing/2014/main" id="{D7CA768D-E71B-5E1F-69A2-47BEE091F7B5}"/>
              </a:ext>
            </a:extLst>
          </p:cNvPr>
          <p:cNvSpPr/>
          <p:nvPr/>
        </p:nvSpPr>
        <p:spPr>
          <a:xfrm>
            <a:off x="7654235" y="1862738"/>
            <a:ext cx="604062" cy="237901"/>
          </a:xfrm>
          <a:prstGeom prst="roundRect">
            <a:avLst/>
          </a:prstGeom>
          <a:solidFill>
            <a:srgbClr val="EBEBFF"/>
          </a:solidFill>
          <a:ln w="9525">
            <a:solidFill>
              <a:srgbClr val="00008A"/>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00008A"/>
                </a:solidFill>
              </a:rPr>
              <a:t>36,1</a:t>
            </a:r>
          </a:p>
          <a:p>
            <a:pPr algn="ctr"/>
            <a:r>
              <a:rPr lang="de-DE" sz="600">
                <a:solidFill>
                  <a:srgbClr val="00008A"/>
                </a:solidFill>
              </a:rPr>
              <a:t>[33,3; 38,9]</a:t>
            </a:r>
          </a:p>
        </p:txBody>
      </p:sp>
      <p:cxnSp>
        <p:nvCxnSpPr>
          <p:cNvPr id="68" name="Gerade Verbindung mit Pfeil 67">
            <a:extLst>
              <a:ext uri="{FF2B5EF4-FFF2-40B4-BE49-F238E27FC236}">
                <a16:creationId xmlns:a16="http://schemas.microsoft.com/office/drawing/2014/main" id="{3617EBD5-2174-662D-1880-0310D50F2D9E}"/>
              </a:ext>
            </a:extLst>
          </p:cNvPr>
          <p:cNvCxnSpPr>
            <a:cxnSpLocks/>
            <a:stCxn id="66" idx="2"/>
          </p:cNvCxnSpPr>
          <p:nvPr/>
        </p:nvCxnSpPr>
        <p:spPr>
          <a:xfrm flipH="1">
            <a:off x="5540929" y="2430077"/>
            <a:ext cx="317675" cy="256223"/>
          </a:xfrm>
          <a:prstGeom prst="straightConnector1">
            <a:avLst/>
          </a:prstGeom>
          <a:ln w="9525">
            <a:solidFill>
              <a:srgbClr val="00008A"/>
            </a:solidFill>
            <a:tailEnd type="triangle"/>
          </a:ln>
        </p:spPr>
        <p:style>
          <a:lnRef idx="1">
            <a:schemeClr val="accent1"/>
          </a:lnRef>
          <a:fillRef idx="0">
            <a:schemeClr val="accent1"/>
          </a:fillRef>
          <a:effectRef idx="0">
            <a:schemeClr val="accent1"/>
          </a:effectRef>
          <a:fontRef idx="minor">
            <a:schemeClr val="tx1"/>
          </a:fontRef>
        </p:style>
      </p:cxnSp>
      <p:cxnSp>
        <p:nvCxnSpPr>
          <p:cNvPr id="69" name="Gerade Verbindung mit Pfeil 68">
            <a:extLst>
              <a:ext uri="{FF2B5EF4-FFF2-40B4-BE49-F238E27FC236}">
                <a16:creationId xmlns:a16="http://schemas.microsoft.com/office/drawing/2014/main" id="{EDD82AE5-C1E9-757A-375D-B56E2764A5F2}"/>
              </a:ext>
            </a:extLst>
          </p:cNvPr>
          <p:cNvCxnSpPr>
            <a:cxnSpLocks/>
          </p:cNvCxnSpPr>
          <p:nvPr/>
        </p:nvCxnSpPr>
        <p:spPr>
          <a:xfrm>
            <a:off x="7956266" y="2108029"/>
            <a:ext cx="266561" cy="162134"/>
          </a:xfrm>
          <a:prstGeom prst="straightConnector1">
            <a:avLst/>
          </a:prstGeom>
          <a:ln w="9525">
            <a:solidFill>
              <a:srgbClr val="00008A"/>
            </a:solidFill>
            <a:tailEnd type="triangle"/>
          </a:ln>
        </p:spPr>
        <p:style>
          <a:lnRef idx="1">
            <a:schemeClr val="accent1"/>
          </a:lnRef>
          <a:fillRef idx="0">
            <a:schemeClr val="accent1"/>
          </a:fillRef>
          <a:effectRef idx="0">
            <a:schemeClr val="accent1"/>
          </a:effectRef>
          <a:fontRef idx="minor">
            <a:schemeClr val="tx1"/>
          </a:fontRef>
        </p:style>
      </p:cxnSp>
      <p:sp>
        <p:nvSpPr>
          <p:cNvPr id="72" name="Rechteck: abgerundete Ecken 71">
            <a:extLst>
              <a:ext uri="{FF2B5EF4-FFF2-40B4-BE49-F238E27FC236}">
                <a16:creationId xmlns:a16="http://schemas.microsoft.com/office/drawing/2014/main" id="{A0DF1436-584B-FBD2-5FDA-5EF7A35BF0E1}"/>
              </a:ext>
            </a:extLst>
          </p:cNvPr>
          <p:cNvSpPr/>
          <p:nvPr/>
        </p:nvSpPr>
        <p:spPr>
          <a:xfrm>
            <a:off x="5556573" y="2943029"/>
            <a:ext cx="604062" cy="237901"/>
          </a:xfrm>
          <a:prstGeom prst="roundRect">
            <a:avLst/>
          </a:prstGeom>
          <a:solidFill>
            <a:srgbClr val="FFE5E5"/>
          </a:solidFill>
          <a:ln w="9525">
            <a:solidFill>
              <a:srgbClr val="89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890000"/>
                </a:solidFill>
              </a:rPr>
              <a:t>17,1</a:t>
            </a:r>
          </a:p>
          <a:p>
            <a:pPr algn="ctr"/>
            <a:r>
              <a:rPr lang="de-DE" sz="600">
                <a:solidFill>
                  <a:srgbClr val="890000"/>
                </a:solidFill>
              </a:rPr>
              <a:t>[15,2; 18,9]</a:t>
            </a:r>
          </a:p>
        </p:txBody>
      </p:sp>
      <p:sp>
        <p:nvSpPr>
          <p:cNvPr id="73" name="Rechteck: abgerundete Ecken 72">
            <a:extLst>
              <a:ext uri="{FF2B5EF4-FFF2-40B4-BE49-F238E27FC236}">
                <a16:creationId xmlns:a16="http://schemas.microsoft.com/office/drawing/2014/main" id="{0D8EAE73-7D51-773D-D94B-568436560A80}"/>
              </a:ext>
            </a:extLst>
          </p:cNvPr>
          <p:cNvSpPr/>
          <p:nvPr/>
        </p:nvSpPr>
        <p:spPr>
          <a:xfrm>
            <a:off x="7654235" y="2823563"/>
            <a:ext cx="604062" cy="237901"/>
          </a:xfrm>
          <a:prstGeom prst="roundRect">
            <a:avLst/>
          </a:prstGeom>
          <a:solidFill>
            <a:srgbClr val="FFE5E5"/>
          </a:solidFill>
          <a:ln w="9525">
            <a:solidFill>
              <a:srgbClr val="89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890000"/>
                </a:solidFill>
              </a:rPr>
              <a:t>30,4</a:t>
            </a:r>
          </a:p>
          <a:p>
            <a:pPr algn="ctr"/>
            <a:r>
              <a:rPr lang="de-DE" sz="600">
                <a:solidFill>
                  <a:srgbClr val="890000"/>
                </a:solidFill>
              </a:rPr>
              <a:t>[27,7; 33,0]</a:t>
            </a:r>
          </a:p>
        </p:txBody>
      </p:sp>
      <p:cxnSp>
        <p:nvCxnSpPr>
          <p:cNvPr id="74" name="Gerade Verbindung mit Pfeil 73">
            <a:extLst>
              <a:ext uri="{FF2B5EF4-FFF2-40B4-BE49-F238E27FC236}">
                <a16:creationId xmlns:a16="http://schemas.microsoft.com/office/drawing/2014/main" id="{D4F5D137-AC12-1696-0BCE-2CAB47BD2E19}"/>
              </a:ext>
            </a:extLst>
          </p:cNvPr>
          <p:cNvCxnSpPr>
            <a:cxnSpLocks/>
            <a:stCxn id="72" idx="0"/>
          </p:cNvCxnSpPr>
          <p:nvPr/>
        </p:nvCxnSpPr>
        <p:spPr>
          <a:xfrm flipH="1" flipV="1">
            <a:off x="5560907" y="2845897"/>
            <a:ext cx="297697" cy="97132"/>
          </a:xfrm>
          <a:prstGeom prst="straightConnector1">
            <a:avLst/>
          </a:prstGeom>
          <a:ln w="9525">
            <a:solidFill>
              <a:srgbClr val="89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a:extLst>
              <a:ext uri="{FF2B5EF4-FFF2-40B4-BE49-F238E27FC236}">
                <a16:creationId xmlns:a16="http://schemas.microsoft.com/office/drawing/2014/main" id="{A5B4A7B0-DE95-66F7-7821-E703B7543A23}"/>
              </a:ext>
            </a:extLst>
          </p:cNvPr>
          <p:cNvCxnSpPr>
            <a:cxnSpLocks/>
            <a:stCxn id="73" idx="0"/>
          </p:cNvCxnSpPr>
          <p:nvPr/>
        </p:nvCxnSpPr>
        <p:spPr>
          <a:xfrm flipV="1">
            <a:off x="7956266" y="2581737"/>
            <a:ext cx="280107" cy="241826"/>
          </a:xfrm>
          <a:prstGeom prst="straightConnector1">
            <a:avLst/>
          </a:prstGeom>
          <a:ln w="9525">
            <a:solidFill>
              <a:srgbClr val="890000"/>
            </a:solidFill>
            <a:tailEnd type="triangle"/>
          </a:ln>
        </p:spPr>
        <p:style>
          <a:lnRef idx="1">
            <a:schemeClr val="accent1"/>
          </a:lnRef>
          <a:fillRef idx="0">
            <a:schemeClr val="accent1"/>
          </a:fillRef>
          <a:effectRef idx="0">
            <a:schemeClr val="accent1"/>
          </a:effectRef>
          <a:fontRef idx="minor">
            <a:schemeClr val="tx1"/>
          </a:fontRef>
        </p:style>
      </p:cxnSp>
      <p:pic>
        <p:nvPicPr>
          <p:cNvPr id="83" name="Grafik 82" descr="Ein Bild, das Reihe, Quadrat, Text enthält.&#10;&#10;KI-generierte Inhalte können fehlerhaft sein.">
            <a:extLst>
              <a:ext uri="{FF2B5EF4-FFF2-40B4-BE49-F238E27FC236}">
                <a16:creationId xmlns:a16="http://schemas.microsoft.com/office/drawing/2014/main" id="{254507A0-DA7D-FD62-B629-4D37E6CFF7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53793" y="1354396"/>
            <a:ext cx="1023208" cy="437243"/>
          </a:xfrm>
          <a:prstGeom prst="rect">
            <a:avLst/>
          </a:prstGeom>
        </p:spPr>
      </p:pic>
      <p:sp>
        <p:nvSpPr>
          <p:cNvPr id="84" name="Rechteck 83">
            <a:extLst>
              <a:ext uri="{FF2B5EF4-FFF2-40B4-BE49-F238E27FC236}">
                <a16:creationId xmlns:a16="http://schemas.microsoft.com/office/drawing/2014/main" id="{CA24ED95-C4E9-A83F-2290-6584BD880470}"/>
              </a:ext>
            </a:extLst>
          </p:cNvPr>
          <p:cNvSpPr/>
          <p:nvPr/>
        </p:nvSpPr>
        <p:spPr>
          <a:xfrm>
            <a:off x="5040492" y="1310701"/>
            <a:ext cx="213315" cy="15204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5" name="Textfeld 84">
            <a:extLst>
              <a:ext uri="{FF2B5EF4-FFF2-40B4-BE49-F238E27FC236}">
                <a16:creationId xmlns:a16="http://schemas.microsoft.com/office/drawing/2014/main" id="{7818CEAB-DEC9-F24A-03B3-FD748DA698A5}"/>
              </a:ext>
            </a:extLst>
          </p:cNvPr>
          <p:cNvSpPr txBox="1"/>
          <p:nvPr/>
        </p:nvSpPr>
        <p:spPr>
          <a:xfrm rot="16200000">
            <a:off x="4349989" y="2137578"/>
            <a:ext cx="1601968" cy="215444"/>
          </a:xfrm>
          <a:prstGeom prst="rect">
            <a:avLst/>
          </a:prstGeom>
          <a:solidFill>
            <a:schemeClr val="bg1"/>
          </a:solidFill>
        </p:spPr>
        <p:txBody>
          <a:bodyPr wrap="none" lIns="36000" tIns="0" rIns="36000" bIns="0" rtlCol="0" anchor="ctr">
            <a:spAutoFit/>
          </a:bodyPr>
          <a:lstStyle/>
          <a:p>
            <a:pPr algn="l"/>
            <a:endParaRPr lang="de-DE" sz="700" b="1" dirty="0"/>
          </a:p>
          <a:p>
            <a:pPr algn="l"/>
            <a:r>
              <a:rPr lang="de-DE" sz="700" b="1" dirty="0"/>
              <a:t>Inzidenzrate [pro 100.000 PJ]</a:t>
            </a:r>
          </a:p>
        </p:txBody>
      </p:sp>
      <p:sp>
        <p:nvSpPr>
          <p:cNvPr id="86" name="Textfeld 85">
            <a:extLst>
              <a:ext uri="{FF2B5EF4-FFF2-40B4-BE49-F238E27FC236}">
                <a16:creationId xmlns:a16="http://schemas.microsoft.com/office/drawing/2014/main" id="{6A2591CC-E96F-7E3E-6493-1D0297DFA83E}"/>
              </a:ext>
            </a:extLst>
          </p:cNvPr>
          <p:cNvSpPr txBox="1"/>
          <p:nvPr/>
        </p:nvSpPr>
        <p:spPr>
          <a:xfrm>
            <a:off x="1150952" y="1350075"/>
            <a:ext cx="2638864" cy="176972"/>
          </a:xfrm>
          <a:prstGeom prst="rect">
            <a:avLst/>
          </a:prstGeom>
          <a:noFill/>
        </p:spPr>
        <p:txBody>
          <a:bodyPr wrap="none" rtlCol="0" anchor="ctr">
            <a:spAutoFit/>
          </a:bodyPr>
          <a:lstStyle/>
          <a:p>
            <a:r>
              <a:rPr lang="de-DE" sz="550">
                <a:solidFill>
                  <a:schemeClr val="accent2"/>
                </a:solidFill>
              </a:rPr>
              <a:t>Mittlere standardisierte T1D-Inzidenz 2002-2022: </a:t>
            </a:r>
            <a:r>
              <a:rPr lang="de-DE" sz="550" b="1">
                <a:solidFill>
                  <a:schemeClr val="accent2"/>
                </a:solidFill>
              </a:rPr>
              <a:t>23,9</a:t>
            </a:r>
            <a:r>
              <a:rPr lang="de-DE" sz="550">
                <a:solidFill>
                  <a:schemeClr val="accent2"/>
                </a:solidFill>
              </a:rPr>
              <a:t> [23,5; 24,3]</a:t>
            </a:r>
          </a:p>
        </p:txBody>
      </p:sp>
      <p:sp>
        <p:nvSpPr>
          <p:cNvPr id="87" name="Textfeld 86">
            <a:extLst>
              <a:ext uri="{FF2B5EF4-FFF2-40B4-BE49-F238E27FC236}">
                <a16:creationId xmlns:a16="http://schemas.microsoft.com/office/drawing/2014/main" id="{9C0E1406-CEB3-B66A-1896-AF96AF92CFAE}"/>
              </a:ext>
            </a:extLst>
          </p:cNvPr>
          <p:cNvSpPr txBox="1"/>
          <p:nvPr/>
        </p:nvSpPr>
        <p:spPr>
          <a:xfrm>
            <a:off x="5655501" y="1521343"/>
            <a:ext cx="2668044" cy="176972"/>
          </a:xfrm>
          <a:prstGeom prst="rect">
            <a:avLst/>
          </a:prstGeom>
          <a:noFill/>
        </p:spPr>
        <p:txBody>
          <a:bodyPr wrap="square" rtlCol="0" anchor="ctr">
            <a:spAutoFit/>
          </a:bodyPr>
          <a:lstStyle/>
          <a:p>
            <a:r>
              <a:rPr lang="de-DE" sz="550">
                <a:solidFill>
                  <a:srgbClr val="890000"/>
                </a:solidFill>
              </a:rPr>
              <a:t>Mittlere standardisierte T1D-Inzidenz 2002-2022: </a:t>
            </a:r>
            <a:r>
              <a:rPr lang="de-DE" sz="550" b="1">
                <a:solidFill>
                  <a:srgbClr val="890000"/>
                </a:solidFill>
              </a:rPr>
              <a:t>22,3</a:t>
            </a:r>
            <a:r>
              <a:rPr lang="de-DE" sz="550">
                <a:solidFill>
                  <a:srgbClr val="890000"/>
                </a:solidFill>
              </a:rPr>
              <a:t> [21,8; 22,8]</a:t>
            </a:r>
          </a:p>
        </p:txBody>
      </p:sp>
      <p:pic>
        <p:nvPicPr>
          <p:cNvPr id="89" name="Grafik 88" descr="Schulmädchen Silhouette">
            <a:extLst>
              <a:ext uri="{FF2B5EF4-FFF2-40B4-BE49-F238E27FC236}">
                <a16:creationId xmlns:a16="http://schemas.microsoft.com/office/drawing/2014/main" id="{3ED11994-EB8B-6DA0-324A-AB1E5DC820B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82950" y="1488603"/>
            <a:ext cx="206595" cy="206595"/>
          </a:xfrm>
          <a:prstGeom prst="rect">
            <a:avLst/>
          </a:prstGeom>
        </p:spPr>
      </p:pic>
      <p:pic>
        <p:nvPicPr>
          <p:cNvPr id="91" name="Grafik 90" descr="Schuljunge Silhouette">
            <a:extLst>
              <a:ext uri="{FF2B5EF4-FFF2-40B4-BE49-F238E27FC236}">
                <a16:creationId xmlns:a16="http://schemas.microsoft.com/office/drawing/2014/main" id="{C0750B05-F6B1-62DE-4830-72B95DA0A9F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482949" y="1324111"/>
            <a:ext cx="206596" cy="206596"/>
          </a:xfrm>
          <a:prstGeom prst="rect">
            <a:avLst/>
          </a:prstGeom>
        </p:spPr>
      </p:pic>
      <p:sp>
        <p:nvSpPr>
          <p:cNvPr id="92" name="Textfeld 91">
            <a:extLst>
              <a:ext uri="{FF2B5EF4-FFF2-40B4-BE49-F238E27FC236}">
                <a16:creationId xmlns:a16="http://schemas.microsoft.com/office/drawing/2014/main" id="{4E60E8B6-A20F-1218-98F2-B2B73F0F2BB6}"/>
              </a:ext>
            </a:extLst>
          </p:cNvPr>
          <p:cNvSpPr txBox="1"/>
          <p:nvPr/>
        </p:nvSpPr>
        <p:spPr>
          <a:xfrm>
            <a:off x="5655501" y="1367052"/>
            <a:ext cx="2668044" cy="176972"/>
          </a:xfrm>
          <a:prstGeom prst="rect">
            <a:avLst/>
          </a:prstGeom>
          <a:noFill/>
        </p:spPr>
        <p:txBody>
          <a:bodyPr wrap="square" rtlCol="0" anchor="ctr">
            <a:spAutoFit/>
          </a:bodyPr>
          <a:lstStyle/>
          <a:p>
            <a:r>
              <a:rPr lang="de-DE" sz="550">
                <a:solidFill>
                  <a:srgbClr val="00008A"/>
                </a:solidFill>
              </a:rPr>
              <a:t>Mittlere standardisierte T1D-Inzidenz 2002-2022: </a:t>
            </a:r>
            <a:r>
              <a:rPr lang="de-DE" sz="550" b="1">
                <a:solidFill>
                  <a:srgbClr val="00008A"/>
                </a:solidFill>
              </a:rPr>
              <a:t>25,5</a:t>
            </a:r>
            <a:r>
              <a:rPr lang="de-DE" sz="550">
                <a:solidFill>
                  <a:srgbClr val="00008A"/>
                </a:solidFill>
              </a:rPr>
              <a:t> [25,0; 26,0]</a:t>
            </a:r>
          </a:p>
        </p:txBody>
      </p:sp>
      <p:sp>
        <p:nvSpPr>
          <p:cNvPr id="6" name="Rechteck: abgerundete Ecken 5">
            <a:extLst>
              <a:ext uri="{FF2B5EF4-FFF2-40B4-BE49-F238E27FC236}">
                <a16:creationId xmlns:a16="http://schemas.microsoft.com/office/drawing/2014/main" id="{276ED54F-8D15-C7C1-2D66-4011C32FEE8B}"/>
              </a:ext>
            </a:extLst>
          </p:cNvPr>
          <p:cNvSpPr/>
          <p:nvPr/>
        </p:nvSpPr>
        <p:spPr>
          <a:xfrm>
            <a:off x="685810" y="3913475"/>
            <a:ext cx="3419737" cy="615701"/>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050">
                <a:solidFill>
                  <a:schemeClr val="bg1"/>
                </a:solidFill>
              </a:rPr>
              <a:t>Die Änderung des Prozentsatzes der T1D-Inzidenz steigt jährlich um </a:t>
            </a:r>
            <a:r>
              <a:rPr lang="de-DE" sz="1050" b="1">
                <a:solidFill>
                  <a:schemeClr val="bg1"/>
                </a:solidFill>
              </a:rPr>
              <a:t>2,7 %</a:t>
            </a:r>
            <a:r>
              <a:rPr lang="de-DE" sz="1050">
                <a:solidFill>
                  <a:schemeClr val="bg1"/>
                </a:solidFill>
              </a:rPr>
              <a:t> </a:t>
            </a:r>
          </a:p>
          <a:p>
            <a:pPr lvl="0">
              <a:defRPr/>
            </a:pPr>
            <a:r>
              <a:rPr lang="de-DE" sz="1050">
                <a:solidFill>
                  <a:schemeClr val="bg1"/>
                </a:solidFill>
              </a:rPr>
              <a:t>(95 %-KI: 2,3 %; 3,1 %)</a:t>
            </a:r>
          </a:p>
        </p:txBody>
      </p:sp>
      <p:sp>
        <p:nvSpPr>
          <p:cNvPr id="7" name="Rechteck: abgerundete Ecken 6">
            <a:extLst>
              <a:ext uri="{FF2B5EF4-FFF2-40B4-BE49-F238E27FC236}">
                <a16:creationId xmlns:a16="http://schemas.microsoft.com/office/drawing/2014/main" id="{D4FAAEB6-EAE3-5683-164C-D423DAC84795}"/>
              </a:ext>
            </a:extLst>
          </p:cNvPr>
          <p:cNvSpPr/>
          <p:nvPr/>
        </p:nvSpPr>
        <p:spPr>
          <a:xfrm>
            <a:off x="5006953" y="3913475"/>
            <a:ext cx="3419737" cy="615701"/>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050">
                <a:solidFill>
                  <a:schemeClr val="bg1"/>
                </a:solidFill>
              </a:rPr>
              <a:t>T1D-Inzidenz steigt jährlich um </a:t>
            </a:r>
          </a:p>
          <a:p>
            <a:pPr lvl="0">
              <a:defRPr/>
            </a:pPr>
            <a:r>
              <a:rPr lang="de-DE" sz="1050" b="1">
                <a:solidFill>
                  <a:srgbClr val="8181FF"/>
                </a:solidFill>
              </a:rPr>
              <a:t>3,2 %</a:t>
            </a:r>
            <a:r>
              <a:rPr lang="de-DE" sz="1050">
                <a:solidFill>
                  <a:srgbClr val="8181FF"/>
                </a:solidFill>
              </a:rPr>
              <a:t> (95 %-KI: 2,6 %; 3,7 %) bei Jungen,  </a:t>
            </a:r>
            <a:r>
              <a:rPr lang="de-DE" sz="1050" b="1">
                <a:solidFill>
                  <a:srgbClr val="FF9F9F"/>
                </a:solidFill>
              </a:rPr>
              <a:t>2,3 %</a:t>
            </a:r>
            <a:r>
              <a:rPr lang="de-DE" sz="1050">
                <a:solidFill>
                  <a:srgbClr val="FF9F9F"/>
                </a:solidFill>
              </a:rPr>
              <a:t> (95 %-KI: 1,7 %; 2,9 %) bei Mädchen</a:t>
            </a:r>
          </a:p>
        </p:txBody>
      </p:sp>
    </p:spTree>
    <p:extLst>
      <p:ext uri="{BB962C8B-B14F-4D97-AF65-F5344CB8AC3E}">
        <p14:creationId xmlns:p14="http://schemas.microsoft.com/office/powerpoint/2010/main" val="340080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A62110-46A1-4C4E-6C1D-3B9DF2A12B94}"/>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0688A8CD-37CB-9A62-0950-9D6C57664C5E}"/>
              </a:ext>
            </a:extLst>
          </p:cNvPr>
          <p:cNvSpPr txBox="1">
            <a:spLocks/>
          </p:cNvSpPr>
          <p:nvPr/>
        </p:nvSpPr>
        <p:spPr>
          <a:xfrm>
            <a:off x="314921"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Es gibt deutliche Unterschiede zwischen Beginn eines T1D im Kindes- vs. im Erwachsenenalter</a:t>
            </a:r>
          </a:p>
        </p:txBody>
      </p:sp>
      <p:sp>
        <p:nvSpPr>
          <p:cNvPr id="2" name="Textfeld 1">
            <a:extLst>
              <a:ext uri="{FF2B5EF4-FFF2-40B4-BE49-F238E27FC236}">
                <a16:creationId xmlns:a16="http://schemas.microsoft.com/office/drawing/2014/main" id="{FD2949AD-4A42-3AA9-4935-D95CFB61B44B}"/>
              </a:ext>
            </a:extLst>
          </p:cNvPr>
          <p:cNvSpPr txBox="1"/>
          <p:nvPr/>
        </p:nvSpPr>
        <p:spPr>
          <a:xfrm>
            <a:off x="318215" y="4849663"/>
            <a:ext cx="8380816"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DKA: Diabetische Ketoazidose; T1D: Typ-1-Diabetes.</a:t>
            </a:r>
          </a:p>
          <a:p>
            <a:pPr lvl="0">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lang="de-DE" sz="600" dirty="0">
                <a:solidFill>
                  <a:srgbClr val="404040"/>
                </a:solidFill>
                <a:ea typeface="Arial"/>
                <a:cs typeface="Arial"/>
              </a:rPr>
              <a:t>American Diabetes </a:t>
            </a:r>
            <a:r>
              <a:rPr lang="de-DE" sz="600" dirty="0" err="1">
                <a:solidFill>
                  <a:srgbClr val="404040"/>
                </a:solidFill>
                <a:ea typeface="Arial"/>
                <a:cs typeface="Arial"/>
              </a:rPr>
              <a:t>Association</a:t>
            </a:r>
            <a:r>
              <a:rPr lang="de-DE" sz="600" dirty="0">
                <a:solidFill>
                  <a:srgbClr val="404040"/>
                </a:solidFill>
                <a:ea typeface="Arial"/>
                <a:cs typeface="Arial"/>
              </a:rPr>
              <a:t> Professional Practice Committee. </a:t>
            </a:r>
            <a:r>
              <a:rPr lang="de-DE" sz="600" i="1" dirty="0">
                <a:solidFill>
                  <a:srgbClr val="404040"/>
                </a:solidFill>
                <a:ea typeface="Arial"/>
                <a:cs typeface="Arial"/>
              </a:rPr>
              <a:t>Diabetes Care </a:t>
            </a:r>
            <a:r>
              <a:rPr lang="de-DE" sz="600" dirty="0">
                <a:solidFill>
                  <a:srgbClr val="404040"/>
                </a:solidFill>
                <a:ea typeface="Arial"/>
                <a:cs typeface="Arial"/>
              </a:rPr>
              <a:t>2026; 49 (</a:t>
            </a:r>
            <a:r>
              <a:rPr lang="de-DE" sz="600" dirty="0" err="1">
                <a:solidFill>
                  <a:srgbClr val="404040"/>
                </a:solidFill>
                <a:ea typeface="Arial"/>
                <a:cs typeface="Arial"/>
              </a:rPr>
              <a:t>Suppl</a:t>
            </a:r>
            <a:r>
              <a:rPr lang="de-DE" sz="600" dirty="0">
                <a:solidFill>
                  <a:srgbClr val="404040"/>
                </a:solidFill>
                <a:ea typeface="Arial"/>
                <a:cs typeface="Arial"/>
              </a:rPr>
              <a:t>. 1): S27–S49</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1" i="0" u="none" strike="noStrike" kern="1200" cap="none" spc="0" normalizeH="0" baseline="0" noProof="0" dirty="0">
                <a:ln>
                  <a:noFill/>
                </a:ln>
                <a:solidFill>
                  <a:srgbClr val="404040"/>
                </a:solidFill>
                <a:effectLst/>
                <a:uLnTx/>
                <a:uFillTx/>
                <a:latin typeface="Verdana"/>
                <a:ea typeface="+mn-ea"/>
                <a:cs typeface="Arial"/>
              </a:rPr>
              <a:t>2. </a:t>
            </a:r>
            <a:r>
              <a:rPr kumimoji="0" lang="da-DK" sz="600" b="0" i="0" u="none" strike="noStrike" kern="1200" cap="none" spc="0" normalizeH="0" baseline="0" noProof="0" dirty="0">
                <a:ln>
                  <a:noFill/>
                </a:ln>
                <a:solidFill>
                  <a:srgbClr val="404040"/>
                </a:solidFill>
                <a:effectLst/>
                <a:uLnTx/>
                <a:uFillTx/>
                <a:latin typeface="Verdana"/>
                <a:ea typeface="+mn-ea"/>
                <a:cs typeface="Arial"/>
              </a:rPr>
              <a:t>Casu A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Diabet Med </a:t>
            </a:r>
            <a:r>
              <a:rPr kumimoji="0" lang="da-DK" sz="600" b="0" i="0" u="none" strike="noStrike" kern="1200" cap="none" spc="0" normalizeH="0" baseline="0" noProof="0" dirty="0">
                <a:ln>
                  <a:noFill/>
                </a:ln>
                <a:solidFill>
                  <a:srgbClr val="404040"/>
                </a:solidFill>
                <a:effectLst/>
                <a:uLnTx/>
                <a:uFillTx/>
                <a:latin typeface="Verdana"/>
                <a:ea typeface="+mn-ea"/>
                <a:cs typeface="Arial"/>
              </a:rPr>
              <a:t>2020; 37: 2109–15.</a:t>
            </a:r>
            <a:endParaRPr kumimoji="0" lang="de-DE" sz="600" b="0" i="0" u="none" strike="noStrike" kern="1200" cap="none" spc="0" normalizeH="0" baseline="0" noProof="0" dirty="0">
              <a:ln>
                <a:noFill/>
              </a:ln>
              <a:solidFill>
                <a:srgbClr val="404040"/>
              </a:solidFill>
              <a:effectLst/>
              <a:uLnTx/>
              <a:uFillTx/>
              <a:latin typeface="Verdana"/>
              <a:ea typeface="+mn-ea"/>
              <a:cs typeface="Arial"/>
            </a:endParaRPr>
          </a:p>
        </p:txBody>
      </p:sp>
      <p:sp>
        <p:nvSpPr>
          <p:cNvPr id="4" name="Text Placeholder 2">
            <a:extLst>
              <a:ext uri="{FF2B5EF4-FFF2-40B4-BE49-F238E27FC236}">
                <a16:creationId xmlns:a16="http://schemas.microsoft.com/office/drawing/2014/main" id="{02EC3749-F811-49A3-137B-4DB5C38F7AED}"/>
              </a:ext>
            </a:extLst>
          </p:cNvPr>
          <p:cNvSpPr txBox="1">
            <a:spLocks/>
          </p:cNvSpPr>
          <p:nvPr/>
        </p:nvSpPr>
        <p:spPr>
          <a:xfrm>
            <a:off x="426013" y="982193"/>
            <a:ext cx="8408670" cy="179308"/>
          </a:xfrm>
          <a:prstGeom prst="rect">
            <a:avLst/>
          </a:prstGeom>
          <a:noFill/>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1" kern="1200">
                <a:solidFill>
                  <a:schemeClr val="accent5"/>
                </a:solidFill>
                <a:latin typeface="Tinos" panose="02020603050405020304" pitchFamily="18" charset="0"/>
                <a:ea typeface="Tinos" panose="02020603050405020304" pitchFamily="18" charset="0"/>
                <a:cs typeface="Tinos" panose="02020603050405020304" pitchFamily="18" charset="0"/>
              </a:defRPr>
            </a:lvl1pPr>
            <a:lvl2pPr marL="0" indent="0" algn="l" defTabSz="685800" rtl="0" eaLnBrk="1" latinLnBrk="0" hangingPunct="1">
              <a:lnSpc>
                <a:spcPct val="90000"/>
              </a:lnSpc>
              <a:spcBef>
                <a:spcPts val="900"/>
              </a:spcBef>
              <a:buFont typeface="Arial" panose="020B0604020202020204" pitchFamily="34" charset="0"/>
              <a:buNone/>
              <a:defRPr sz="1050" kern="1200">
                <a:solidFill>
                  <a:schemeClr val="tx2"/>
                </a:solidFill>
                <a:latin typeface="Poppins" panose="00000500000000000000" pitchFamily="2" charset="0"/>
                <a:ea typeface="+mn-ea"/>
                <a:cs typeface="Poppins" panose="00000500000000000000" pitchFamily="2" charset="0"/>
              </a:defRPr>
            </a:lvl2pPr>
            <a:lvl3pPr marL="270272" indent="-133350" algn="l" defTabSz="685800" rtl="0" eaLnBrk="1" latinLnBrk="0" hangingPunct="1">
              <a:lnSpc>
                <a:spcPct val="90000"/>
              </a:lnSpc>
              <a:spcBef>
                <a:spcPts val="450"/>
              </a:spcBef>
              <a:buFont typeface="Arial" panose="020B0604020202020204" pitchFamily="34" charset="0"/>
              <a:buChar char="–"/>
              <a:defRPr sz="900" kern="1200">
                <a:solidFill>
                  <a:schemeClr val="tx2"/>
                </a:solidFill>
                <a:latin typeface="Poppins" panose="00000500000000000000" pitchFamily="2" charset="0"/>
                <a:ea typeface="+mn-ea"/>
                <a:cs typeface="Poppins" panose="00000500000000000000" pitchFamily="2" charset="0"/>
              </a:defRPr>
            </a:lvl3pPr>
            <a:lvl4pPr marL="407194" indent="-105966" algn="l" defTabSz="685800" rtl="0" eaLnBrk="1" latinLnBrk="0" hangingPunct="1">
              <a:lnSpc>
                <a:spcPct val="90000"/>
              </a:lnSpc>
              <a:spcBef>
                <a:spcPts val="450"/>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4pPr>
            <a:lvl5pPr marL="1543050" indent="-171450" algn="l" defTabSz="685800" rtl="0" eaLnBrk="1" latinLnBrk="0" hangingPunct="1">
              <a:lnSpc>
                <a:spcPct val="90000"/>
              </a:lnSpc>
              <a:spcBef>
                <a:spcPts val="375"/>
              </a:spcBef>
              <a:buFont typeface="Arial" panose="020B0604020202020204" pitchFamily="34" charset="0"/>
              <a:buChar char="•"/>
              <a:defRPr sz="825" kern="1200">
                <a:solidFill>
                  <a:schemeClr val="tx2"/>
                </a:solidFill>
                <a:latin typeface="Poppins" panose="00000500000000000000" pitchFamily="2" charset="0"/>
                <a:ea typeface="+mn-ea"/>
                <a:cs typeface="Poppins" panose="00000500000000000000" pitchFamily="2"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de-DE" sz="1100" b="0" i="1" u="none" strike="noStrike" kern="1200" cap="none" spc="0" normalizeH="0" baseline="0" noProof="0" dirty="0">
                <a:ln>
                  <a:noFill/>
                </a:ln>
                <a:solidFill>
                  <a:srgbClr val="119693"/>
                </a:solidFill>
                <a:effectLst/>
                <a:uLnTx/>
                <a:uFillTx/>
                <a:latin typeface="+mn-lt"/>
              </a:rPr>
              <a:t>T1D im Kindesalter tritt typischerweise akut mit klassischen Symptomen auf, was oft zu einer schnellen Diagnose führt. Dies führt jedoch zu dem Irrglauben, dass es sich ausschließlich um eine „Kinderkrankheit“ handelt.</a:t>
            </a:r>
            <a:endParaRPr kumimoji="0" lang="en-US" sz="1100" b="0" i="1" u="none" strike="noStrike" kern="1200" cap="none" spc="0" normalizeH="0" baseline="0" noProof="0" dirty="0">
              <a:ln>
                <a:noFill/>
              </a:ln>
              <a:solidFill>
                <a:srgbClr val="119693"/>
              </a:solidFill>
              <a:effectLst/>
              <a:uLnTx/>
              <a:uFillTx/>
              <a:latin typeface="+mn-lt"/>
            </a:endParaRPr>
          </a:p>
        </p:txBody>
      </p:sp>
      <p:sp>
        <p:nvSpPr>
          <p:cNvPr id="16" name="Rounded Rectangle 16">
            <a:extLst>
              <a:ext uri="{FF2B5EF4-FFF2-40B4-BE49-F238E27FC236}">
                <a16:creationId xmlns:a16="http://schemas.microsoft.com/office/drawing/2014/main" id="{A0F9353E-52F5-AABF-1919-8BB6600CCDE2}"/>
              </a:ext>
            </a:extLst>
          </p:cNvPr>
          <p:cNvSpPr/>
          <p:nvPr/>
        </p:nvSpPr>
        <p:spPr>
          <a:xfrm>
            <a:off x="359569" y="1465579"/>
            <a:ext cx="8424863" cy="1862591"/>
          </a:xfrm>
          <a:prstGeom prst="roundRect">
            <a:avLst>
              <a:gd name="adj" fmla="val 7156"/>
            </a:avLst>
          </a:prstGeom>
          <a:solidFill>
            <a:srgbClr val="FFFFFF"/>
          </a:solidFill>
          <a:ln w="28575" cap="flat" cmpd="sng" algn="ctr">
            <a:solidFill>
              <a:schemeClr val="accent2"/>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latin typeface="Poppins"/>
              <a:ea typeface="+mn-ea"/>
              <a:cs typeface="+mn-cs"/>
            </a:endParaRPr>
          </a:p>
        </p:txBody>
      </p:sp>
      <p:sp>
        <p:nvSpPr>
          <p:cNvPr id="17" name="Rounded Rectangle 17">
            <a:extLst>
              <a:ext uri="{FF2B5EF4-FFF2-40B4-BE49-F238E27FC236}">
                <a16:creationId xmlns:a16="http://schemas.microsoft.com/office/drawing/2014/main" id="{B6111110-AECB-F2CA-8BEF-53ACC35E3FD0}"/>
              </a:ext>
            </a:extLst>
          </p:cNvPr>
          <p:cNvSpPr/>
          <p:nvPr/>
        </p:nvSpPr>
        <p:spPr>
          <a:xfrm>
            <a:off x="359569" y="3442334"/>
            <a:ext cx="8424863" cy="1319678"/>
          </a:xfrm>
          <a:prstGeom prst="roundRect">
            <a:avLst>
              <a:gd name="adj" fmla="val 10819"/>
            </a:avLst>
          </a:prstGeom>
          <a:solidFill>
            <a:srgbClr val="FFFFFF"/>
          </a:solidFill>
          <a:ln w="28575" cap="flat" cmpd="sng" algn="ctr">
            <a:solidFill>
              <a:schemeClr val="accent2"/>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latin typeface="Poppins"/>
              <a:ea typeface="+mn-ea"/>
              <a:cs typeface="+mn-cs"/>
            </a:endParaRPr>
          </a:p>
        </p:txBody>
      </p:sp>
      <p:sp>
        <p:nvSpPr>
          <p:cNvPr id="18" name="Rounded Rectangle 35">
            <a:extLst>
              <a:ext uri="{FF2B5EF4-FFF2-40B4-BE49-F238E27FC236}">
                <a16:creationId xmlns:a16="http://schemas.microsoft.com/office/drawing/2014/main" id="{A6400964-BAE8-5DCB-9F9B-A63D8838CE71}"/>
              </a:ext>
            </a:extLst>
          </p:cNvPr>
          <p:cNvSpPr/>
          <p:nvPr/>
        </p:nvSpPr>
        <p:spPr>
          <a:xfrm>
            <a:off x="1768839" y="4194071"/>
            <a:ext cx="6804000" cy="270000"/>
          </a:xfrm>
          <a:prstGeom prst="roundRect">
            <a:avLst>
              <a:gd name="adj" fmla="val 22547"/>
            </a:avLst>
          </a:prstGeom>
          <a:solidFill>
            <a:srgbClr val="5CFFC6">
              <a:lumMod val="20000"/>
              <a:lumOff val="80000"/>
            </a:srgbClr>
          </a:solidFill>
          <a:ln w="25400" cap="flat" cmpd="sng" algn="ctr">
            <a:solidFill>
              <a:srgbClr val="00D1CC"/>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latin typeface="Poppins"/>
              <a:ea typeface="+mn-ea"/>
              <a:cs typeface="+mn-cs"/>
            </a:endParaRPr>
          </a:p>
        </p:txBody>
      </p:sp>
      <p:sp>
        <p:nvSpPr>
          <p:cNvPr id="19" name="Rounded Rectangle 33">
            <a:extLst>
              <a:ext uri="{FF2B5EF4-FFF2-40B4-BE49-F238E27FC236}">
                <a16:creationId xmlns:a16="http://schemas.microsoft.com/office/drawing/2014/main" id="{1956424C-B066-FEBA-1557-78821D6E272D}"/>
              </a:ext>
            </a:extLst>
          </p:cNvPr>
          <p:cNvSpPr/>
          <p:nvPr/>
        </p:nvSpPr>
        <p:spPr>
          <a:xfrm>
            <a:off x="1768839" y="2073736"/>
            <a:ext cx="6804000" cy="422721"/>
          </a:xfrm>
          <a:prstGeom prst="roundRect">
            <a:avLst>
              <a:gd name="adj" fmla="val 21371"/>
            </a:avLst>
          </a:prstGeom>
          <a:solidFill>
            <a:srgbClr val="5CFFC6">
              <a:lumMod val="20000"/>
              <a:lumOff val="80000"/>
            </a:srgbClr>
          </a:solidFill>
          <a:ln w="25400" cap="flat" cmpd="sng" algn="ctr">
            <a:solidFill>
              <a:srgbClr val="00D1CC"/>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FFFFFF"/>
              </a:solidFill>
              <a:effectLst/>
              <a:uLnTx/>
              <a:uFillTx/>
              <a:latin typeface="Poppins"/>
              <a:ea typeface="+mn-ea"/>
              <a:cs typeface="+mn-cs"/>
            </a:endParaRPr>
          </a:p>
        </p:txBody>
      </p:sp>
      <p:sp>
        <p:nvSpPr>
          <p:cNvPr id="20" name="TextBox 29">
            <a:extLst>
              <a:ext uri="{FF2B5EF4-FFF2-40B4-BE49-F238E27FC236}">
                <a16:creationId xmlns:a16="http://schemas.microsoft.com/office/drawing/2014/main" id="{FD432FE5-A9F3-C80D-402C-03B9E44B497E}"/>
              </a:ext>
            </a:extLst>
          </p:cNvPr>
          <p:cNvSpPr txBox="1"/>
          <p:nvPr/>
        </p:nvSpPr>
        <p:spPr>
          <a:xfrm>
            <a:off x="1873251" y="1560619"/>
            <a:ext cx="6849835" cy="1644040"/>
          </a:xfrm>
          <a:prstGeom prst="rect">
            <a:avLst/>
          </a:prstGeom>
          <a:noFill/>
        </p:spPr>
        <p:txBody>
          <a:bodyPr wrap="square" lIns="0" tIns="0" rIns="0" bIns="0" anchor="ctr" anchorCtr="0">
            <a:spAutoFit/>
          </a:bodyPr>
          <a:lstStyle/>
          <a:p>
            <a:pPr defTabSz="685800">
              <a:spcBef>
                <a:spcPts val="750"/>
              </a:spcBef>
              <a:defRPr/>
            </a:pPr>
            <a:r>
              <a:rPr lang="en-US" sz="1400" b="1" err="1">
                <a:solidFill>
                  <a:srgbClr val="030F3B"/>
                </a:solidFill>
                <a:cs typeface="Poppins" pitchFamily="2" charset="77"/>
              </a:rPr>
              <a:t>Klinische</a:t>
            </a:r>
            <a:r>
              <a:rPr lang="en-US" sz="1400" b="1">
                <a:solidFill>
                  <a:srgbClr val="030F3B"/>
                </a:solidFill>
                <a:cs typeface="Poppins" pitchFamily="2" charset="77"/>
              </a:rPr>
              <a:t> Symptome</a:t>
            </a:r>
            <a:r>
              <a:rPr lang="en-US" sz="1400" baseline="30000">
                <a:solidFill>
                  <a:srgbClr val="030F3B"/>
                </a:solidFill>
                <a:cs typeface="Poppins" pitchFamily="2" charset="77"/>
              </a:rPr>
              <a:t>1</a:t>
            </a:r>
          </a:p>
          <a:p>
            <a:pPr marL="108000" indent="-108000" defTabSz="685800">
              <a:spcBef>
                <a:spcPts val="450"/>
              </a:spcBef>
              <a:buFont typeface="Arial" panose="020B0604020202020204" pitchFamily="34" charset="0"/>
              <a:buChar char="•"/>
              <a:defRPr/>
            </a:pPr>
            <a:r>
              <a:rPr lang="en-US" sz="1200">
                <a:solidFill>
                  <a:srgbClr val="030F3B"/>
                </a:solidFill>
              </a:rPr>
              <a:t>Kinder </a:t>
            </a:r>
            <a:r>
              <a:rPr lang="en-US" sz="1200" err="1">
                <a:solidFill>
                  <a:srgbClr val="030F3B"/>
                </a:solidFill>
              </a:rPr>
              <a:t>können</a:t>
            </a:r>
            <a:r>
              <a:rPr lang="en-US" sz="1200">
                <a:solidFill>
                  <a:srgbClr val="030F3B"/>
                </a:solidFill>
              </a:rPr>
              <a:t> </a:t>
            </a:r>
            <a:r>
              <a:rPr lang="en-US" sz="1200" b="1" err="1">
                <a:solidFill>
                  <a:srgbClr val="030F3B"/>
                </a:solidFill>
              </a:rPr>
              <a:t>klassische</a:t>
            </a:r>
            <a:r>
              <a:rPr lang="en-US" sz="1200" b="1">
                <a:solidFill>
                  <a:srgbClr val="030F3B"/>
                </a:solidFill>
              </a:rPr>
              <a:t> </a:t>
            </a:r>
            <a:r>
              <a:rPr lang="en-US" sz="1200" b="1" err="1">
                <a:solidFill>
                  <a:srgbClr val="030F3B"/>
                </a:solidFill>
              </a:rPr>
              <a:t>Symptome</a:t>
            </a:r>
            <a:r>
              <a:rPr lang="en-US" sz="1200" b="1">
                <a:solidFill>
                  <a:srgbClr val="030F3B"/>
                </a:solidFill>
              </a:rPr>
              <a:t> </a:t>
            </a:r>
            <a:r>
              <a:rPr lang="en-US" sz="1200" err="1">
                <a:solidFill>
                  <a:srgbClr val="030F3B"/>
                </a:solidFill>
              </a:rPr>
              <a:t>wie</a:t>
            </a:r>
            <a:r>
              <a:rPr lang="en-US" sz="1200">
                <a:solidFill>
                  <a:srgbClr val="030F3B"/>
                </a:solidFill>
              </a:rPr>
              <a:t> </a:t>
            </a:r>
            <a:r>
              <a:rPr lang="en-US" sz="1200" err="1">
                <a:solidFill>
                  <a:srgbClr val="030F3B"/>
                </a:solidFill>
              </a:rPr>
              <a:t>Polydipsie</a:t>
            </a:r>
            <a:r>
              <a:rPr lang="en-US" sz="1200">
                <a:solidFill>
                  <a:srgbClr val="030F3B"/>
                </a:solidFill>
              </a:rPr>
              <a:t> und </a:t>
            </a:r>
            <a:r>
              <a:rPr lang="en-US" sz="1200" err="1">
                <a:solidFill>
                  <a:srgbClr val="030F3B"/>
                </a:solidFill>
              </a:rPr>
              <a:t>Polyurie</a:t>
            </a:r>
            <a:r>
              <a:rPr lang="en-US" sz="1200">
                <a:solidFill>
                  <a:srgbClr val="030F3B"/>
                </a:solidFill>
              </a:rPr>
              <a:t> aufweisen</a:t>
            </a:r>
            <a:r>
              <a:rPr lang="en-US" sz="1200" baseline="30000">
                <a:solidFill>
                  <a:srgbClr val="030F3B"/>
                </a:solidFill>
              </a:rPr>
              <a:t>1</a:t>
            </a:r>
          </a:p>
          <a:p>
            <a:pPr marL="108000" indent="-108000" defTabSz="685800">
              <a:spcBef>
                <a:spcPts val="450"/>
              </a:spcBef>
              <a:buFont typeface="Arial" panose="020B0604020202020204" pitchFamily="34" charset="0"/>
              <a:buChar char="•"/>
              <a:defRPr/>
            </a:pPr>
            <a:r>
              <a:rPr lang="en-US" sz="1200" b="1">
                <a:solidFill>
                  <a:srgbClr val="030F3B"/>
                </a:solidFill>
              </a:rPr>
              <a:t>T1D-Beginn </a:t>
            </a:r>
            <a:r>
              <a:rPr lang="en-US" sz="1200" b="1" err="1">
                <a:solidFill>
                  <a:srgbClr val="030F3B"/>
                </a:solidFill>
              </a:rPr>
              <a:t>im</a:t>
            </a:r>
            <a:r>
              <a:rPr lang="en-US" sz="1200" b="1">
                <a:solidFill>
                  <a:srgbClr val="030F3B"/>
                </a:solidFill>
              </a:rPr>
              <a:t> </a:t>
            </a:r>
            <a:r>
              <a:rPr lang="en-US" sz="1200" b="1" err="1">
                <a:solidFill>
                  <a:srgbClr val="030F3B"/>
                </a:solidFill>
              </a:rPr>
              <a:t>Erwachsenenalter</a:t>
            </a:r>
            <a:r>
              <a:rPr lang="en-US" sz="1200" b="1">
                <a:solidFill>
                  <a:srgbClr val="030F3B"/>
                </a:solidFill>
              </a:rPr>
              <a:t> </a:t>
            </a:r>
            <a:r>
              <a:rPr lang="en-US" sz="1200" err="1">
                <a:solidFill>
                  <a:srgbClr val="030F3B"/>
                </a:solidFill>
              </a:rPr>
              <a:t>zeigt</a:t>
            </a:r>
            <a:r>
              <a:rPr lang="en-US" sz="1200">
                <a:solidFill>
                  <a:srgbClr val="030F3B"/>
                </a:solidFill>
              </a:rPr>
              <a:t> </a:t>
            </a:r>
            <a:r>
              <a:rPr lang="en-US" sz="1200" err="1">
                <a:solidFill>
                  <a:srgbClr val="030F3B"/>
                </a:solidFill>
              </a:rPr>
              <a:t>möglicherweise</a:t>
            </a:r>
            <a:r>
              <a:rPr lang="en-US" sz="1200">
                <a:solidFill>
                  <a:srgbClr val="030F3B"/>
                </a:solidFill>
              </a:rPr>
              <a:t> </a:t>
            </a:r>
            <a:r>
              <a:rPr lang="en-US" sz="1200" err="1">
                <a:solidFill>
                  <a:srgbClr val="030F3B"/>
                </a:solidFill>
              </a:rPr>
              <a:t>keine</a:t>
            </a:r>
            <a:r>
              <a:rPr lang="en-US" sz="1200">
                <a:solidFill>
                  <a:srgbClr val="030F3B"/>
                </a:solidFill>
              </a:rPr>
              <a:t> </a:t>
            </a:r>
            <a:r>
              <a:rPr lang="en-US" sz="1200" err="1">
                <a:solidFill>
                  <a:srgbClr val="030F3B"/>
                </a:solidFill>
              </a:rPr>
              <a:t>klassischen</a:t>
            </a:r>
            <a:r>
              <a:rPr lang="en-US" sz="1200">
                <a:solidFill>
                  <a:srgbClr val="030F3B"/>
                </a:solidFill>
              </a:rPr>
              <a:t> Symptome</a:t>
            </a:r>
            <a:r>
              <a:rPr lang="en-US" sz="1400" baseline="30000">
                <a:solidFill>
                  <a:srgbClr val="030F3B"/>
                </a:solidFill>
              </a:rPr>
              <a:t>1</a:t>
            </a:r>
          </a:p>
          <a:p>
            <a:pPr marL="108000" indent="-108000" defTabSz="685800">
              <a:spcBef>
                <a:spcPts val="450"/>
              </a:spcBef>
              <a:buFont typeface="Arial" panose="020B0604020202020204" pitchFamily="34" charset="0"/>
              <a:buChar char="•"/>
              <a:defRPr/>
            </a:pPr>
            <a:r>
              <a:rPr lang="en-US" sz="1200" b="1">
                <a:solidFill>
                  <a:srgbClr val="030F3B"/>
                </a:solidFill>
                <a:cs typeface="Poppins" pitchFamily="2" charset="77"/>
              </a:rPr>
              <a:t>DKA </a:t>
            </a:r>
            <a:r>
              <a:rPr lang="en-US" sz="1200" err="1">
                <a:solidFill>
                  <a:srgbClr val="030F3B"/>
                </a:solidFill>
                <a:cs typeface="Poppins" pitchFamily="2" charset="77"/>
              </a:rPr>
              <a:t>bei</a:t>
            </a:r>
            <a:r>
              <a:rPr lang="en-US" sz="1200">
                <a:solidFill>
                  <a:srgbClr val="030F3B"/>
                </a:solidFill>
                <a:cs typeface="Poppins" pitchFamily="2" charset="77"/>
              </a:rPr>
              <a:t> der Diagnose </a:t>
            </a:r>
            <a:r>
              <a:rPr lang="en-US" sz="1200" err="1">
                <a:solidFill>
                  <a:srgbClr val="030F3B"/>
                </a:solidFill>
                <a:cs typeface="Poppins" pitchFamily="2" charset="77"/>
              </a:rPr>
              <a:t>kommt</a:t>
            </a:r>
            <a:r>
              <a:rPr lang="en-US" sz="1200">
                <a:solidFill>
                  <a:srgbClr val="030F3B"/>
                </a:solidFill>
                <a:cs typeface="Poppins" pitchFamily="2" charset="77"/>
              </a:rPr>
              <a:t> </a:t>
            </a:r>
            <a:r>
              <a:rPr lang="en-US" sz="1200" b="1" err="1">
                <a:solidFill>
                  <a:srgbClr val="030F3B"/>
                </a:solidFill>
                <a:cs typeface="Poppins" pitchFamily="2" charset="77"/>
              </a:rPr>
              <a:t>häufiger</a:t>
            </a:r>
            <a:r>
              <a:rPr lang="en-US" sz="1200" b="1">
                <a:solidFill>
                  <a:srgbClr val="030F3B"/>
                </a:solidFill>
                <a:cs typeface="Poppins" pitchFamily="2" charset="77"/>
              </a:rPr>
              <a:t> </a:t>
            </a:r>
            <a:r>
              <a:rPr lang="en-US" sz="1200" b="1" err="1">
                <a:solidFill>
                  <a:srgbClr val="030F3B"/>
                </a:solidFill>
                <a:cs typeface="Poppins" pitchFamily="2" charset="77"/>
              </a:rPr>
              <a:t>bei</a:t>
            </a:r>
            <a:r>
              <a:rPr lang="en-US" sz="1200" b="1">
                <a:solidFill>
                  <a:srgbClr val="030F3B"/>
                </a:solidFill>
                <a:cs typeface="Poppins" pitchFamily="2" charset="77"/>
              </a:rPr>
              <a:t> </a:t>
            </a:r>
            <a:r>
              <a:rPr lang="en-US" sz="1200" b="1" err="1">
                <a:solidFill>
                  <a:srgbClr val="030F3B"/>
                </a:solidFill>
                <a:cs typeface="Poppins" pitchFamily="2" charset="77"/>
              </a:rPr>
              <a:t>Kindern</a:t>
            </a:r>
            <a:r>
              <a:rPr lang="en-US" sz="1200" b="1">
                <a:solidFill>
                  <a:srgbClr val="030F3B"/>
                </a:solidFill>
                <a:cs typeface="Poppins" pitchFamily="2" charset="77"/>
              </a:rPr>
              <a:t> </a:t>
            </a:r>
            <a:r>
              <a:rPr lang="en-US" sz="1200">
                <a:solidFill>
                  <a:srgbClr val="030F3B"/>
                </a:solidFill>
                <a:cs typeface="Poppins" pitchFamily="2" charset="77"/>
              </a:rPr>
              <a:t>vor</a:t>
            </a:r>
            <a:r>
              <a:rPr lang="en-US" sz="1200" baseline="30000">
                <a:solidFill>
                  <a:srgbClr val="030F3B"/>
                </a:solidFill>
                <a:cs typeface="Poppins" pitchFamily="2" charset="77"/>
              </a:rPr>
              <a:t>2</a:t>
            </a:r>
          </a:p>
          <a:p>
            <a:pPr marL="108000" indent="-108000" defTabSz="685800">
              <a:spcBef>
                <a:spcPts val="450"/>
              </a:spcBef>
              <a:buFont typeface="Arial" panose="020B0604020202020204" pitchFamily="34" charset="0"/>
              <a:buChar char="•"/>
              <a:defRPr/>
            </a:pPr>
            <a:r>
              <a:rPr lang="en-US" sz="1200" b="1" err="1">
                <a:solidFill>
                  <a:srgbClr val="030F3B"/>
                </a:solidFill>
                <a:cs typeface="Poppins" pitchFamily="2" charset="77"/>
              </a:rPr>
              <a:t>Zöliakie</a:t>
            </a:r>
            <a:r>
              <a:rPr lang="en-US" sz="1200" err="1">
                <a:solidFill>
                  <a:srgbClr val="030F3B"/>
                </a:solidFill>
                <a:cs typeface="Poppins" pitchFamily="2" charset="77"/>
              </a:rPr>
              <a:t>-Komorbidität</a:t>
            </a:r>
            <a:r>
              <a:rPr lang="en-US" sz="1200" b="1">
                <a:solidFill>
                  <a:srgbClr val="030F3B"/>
                </a:solidFill>
                <a:cs typeface="Poppins" pitchFamily="2" charset="77"/>
              </a:rPr>
              <a:t> </a:t>
            </a:r>
            <a:r>
              <a:rPr lang="en-US" sz="1200" err="1">
                <a:solidFill>
                  <a:srgbClr val="030F3B"/>
                </a:solidFill>
                <a:cs typeface="Poppins" pitchFamily="2" charset="77"/>
              </a:rPr>
              <a:t>kommt</a:t>
            </a:r>
            <a:r>
              <a:rPr lang="en-US" sz="1200">
                <a:solidFill>
                  <a:srgbClr val="030F3B"/>
                </a:solidFill>
                <a:cs typeface="Poppins" pitchFamily="2" charset="77"/>
              </a:rPr>
              <a:t> </a:t>
            </a:r>
            <a:r>
              <a:rPr lang="en-US" sz="1200" b="1" err="1">
                <a:solidFill>
                  <a:srgbClr val="030F3B"/>
                </a:solidFill>
                <a:cs typeface="Poppins" pitchFamily="2" charset="77"/>
              </a:rPr>
              <a:t>häufiger</a:t>
            </a:r>
            <a:r>
              <a:rPr lang="en-US" sz="1200" b="1">
                <a:solidFill>
                  <a:srgbClr val="030F3B"/>
                </a:solidFill>
                <a:cs typeface="Poppins" pitchFamily="2" charset="77"/>
              </a:rPr>
              <a:t> </a:t>
            </a:r>
            <a:r>
              <a:rPr lang="en-US" sz="1200" b="1" err="1">
                <a:solidFill>
                  <a:srgbClr val="030F3B"/>
                </a:solidFill>
                <a:cs typeface="Poppins" pitchFamily="2" charset="77"/>
              </a:rPr>
              <a:t>bei</a:t>
            </a:r>
            <a:r>
              <a:rPr lang="en-US" sz="1200" b="1">
                <a:solidFill>
                  <a:srgbClr val="030F3B"/>
                </a:solidFill>
                <a:cs typeface="Poppins" pitchFamily="2" charset="77"/>
              </a:rPr>
              <a:t> </a:t>
            </a:r>
            <a:r>
              <a:rPr lang="en-US" sz="1200" b="1" err="1">
                <a:solidFill>
                  <a:srgbClr val="030F3B"/>
                </a:solidFill>
                <a:cs typeface="Poppins" pitchFamily="2" charset="77"/>
              </a:rPr>
              <a:t>Kindern</a:t>
            </a:r>
            <a:r>
              <a:rPr lang="en-US" sz="1200" b="1">
                <a:solidFill>
                  <a:srgbClr val="030F3B"/>
                </a:solidFill>
                <a:cs typeface="Poppins" pitchFamily="2" charset="77"/>
              </a:rPr>
              <a:t> </a:t>
            </a:r>
            <a:r>
              <a:rPr lang="en-US" sz="1200">
                <a:solidFill>
                  <a:srgbClr val="030F3B"/>
                </a:solidFill>
                <a:cs typeface="Poppins" pitchFamily="2" charset="77"/>
              </a:rPr>
              <a:t>vor</a:t>
            </a:r>
            <a:r>
              <a:rPr lang="en-US" sz="1200" baseline="30000">
                <a:solidFill>
                  <a:srgbClr val="030F3B"/>
                </a:solidFill>
                <a:cs typeface="Poppins" pitchFamily="2" charset="77"/>
              </a:rPr>
              <a:t>2</a:t>
            </a:r>
          </a:p>
          <a:p>
            <a:pPr marL="108000" indent="-108000" defTabSz="685800">
              <a:spcBef>
                <a:spcPts val="450"/>
              </a:spcBef>
              <a:buFont typeface="Arial" panose="020B0604020202020204" pitchFamily="34" charset="0"/>
              <a:buChar char="•"/>
              <a:defRPr/>
            </a:pPr>
            <a:r>
              <a:rPr lang="en-US" sz="1200" err="1">
                <a:solidFill>
                  <a:srgbClr val="030F3B"/>
                </a:solidFill>
                <a:cs typeface="Poppins" pitchFamily="2" charset="77"/>
              </a:rPr>
              <a:t>Erwachsene</a:t>
            </a:r>
            <a:r>
              <a:rPr lang="en-US" sz="1200">
                <a:solidFill>
                  <a:srgbClr val="030F3B"/>
                </a:solidFill>
                <a:cs typeface="Poppins" pitchFamily="2" charset="77"/>
              </a:rPr>
              <a:t> </a:t>
            </a:r>
            <a:r>
              <a:rPr lang="en-US" sz="1200" err="1">
                <a:solidFill>
                  <a:srgbClr val="030F3B"/>
                </a:solidFill>
                <a:cs typeface="Poppins" pitchFamily="2" charset="77"/>
              </a:rPr>
              <a:t>sind</a:t>
            </a:r>
            <a:r>
              <a:rPr lang="en-US" sz="1200">
                <a:solidFill>
                  <a:srgbClr val="030F3B"/>
                </a:solidFill>
                <a:cs typeface="Poppins" pitchFamily="2" charset="77"/>
              </a:rPr>
              <a:t> </a:t>
            </a:r>
            <a:r>
              <a:rPr lang="en-US" sz="1200" err="1">
                <a:solidFill>
                  <a:srgbClr val="030F3B"/>
                </a:solidFill>
                <a:cs typeface="Poppins" pitchFamily="2" charset="77"/>
              </a:rPr>
              <a:t>häufiger</a:t>
            </a:r>
            <a:r>
              <a:rPr lang="en-US" sz="1200">
                <a:solidFill>
                  <a:srgbClr val="030F3B"/>
                </a:solidFill>
                <a:cs typeface="Poppins" pitchFamily="2" charset="77"/>
              </a:rPr>
              <a:t> </a:t>
            </a:r>
            <a:r>
              <a:rPr lang="en-US" sz="1200" b="1" err="1">
                <a:solidFill>
                  <a:srgbClr val="030F3B"/>
                </a:solidFill>
                <a:cs typeface="Poppins" pitchFamily="2" charset="77"/>
              </a:rPr>
              <a:t>übergewichtig</a:t>
            </a:r>
            <a:r>
              <a:rPr lang="en-US" sz="1200" b="1">
                <a:solidFill>
                  <a:srgbClr val="030F3B"/>
                </a:solidFill>
                <a:cs typeface="Poppins" pitchFamily="2" charset="77"/>
              </a:rPr>
              <a:t>/fettleibig</a:t>
            </a:r>
            <a:r>
              <a:rPr lang="en-US" sz="1200" baseline="30000">
                <a:solidFill>
                  <a:srgbClr val="030F3B"/>
                </a:solidFill>
                <a:cs typeface="Poppins" pitchFamily="2" charset="77"/>
              </a:rPr>
              <a:t>2</a:t>
            </a:r>
            <a:endParaRPr lang="en-US" sz="1200">
              <a:solidFill>
                <a:srgbClr val="030F3B"/>
              </a:solidFill>
            </a:endParaRPr>
          </a:p>
        </p:txBody>
      </p:sp>
      <p:sp>
        <p:nvSpPr>
          <p:cNvPr id="21" name="TextBox 19">
            <a:extLst>
              <a:ext uri="{FF2B5EF4-FFF2-40B4-BE49-F238E27FC236}">
                <a16:creationId xmlns:a16="http://schemas.microsoft.com/office/drawing/2014/main" id="{FF243806-F970-82D6-4671-C2FC6D6BF81B}"/>
              </a:ext>
            </a:extLst>
          </p:cNvPr>
          <p:cNvSpPr txBox="1"/>
          <p:nvPr/>
        </p:nvSpPr>
        <p:spPr>
          <a:xfrm>
            <a:off x="1870586" y="3531480"/>
            <a:ext cx="6680199" cy="1138773"/>
          </a:xfrm>
          <a:prstGeom prst="rect">
            <a:avLst/>
          </a:prstGeom>
          <a:noFill/>
        </p:spPr>
        <p:txBody>
          <a:bodyPr wrap="square" lIns="0" tIns="0" rIns="0" bIns="0" anchor="ctr" anchorCtr="0">
            <a:spAutoFit/>
          </a:bodyPr>
          <a:lstStyle/>
          <a:p>
            <a:pPr defTabSz="685800">
              <a:spcBef>
                <a:spcPts val="750"/>
              </a:spcBef>
              <a:defRPr/>
            </a:pPr>
            <a:r>
              <a:rPr lang="en-US" sz="1350" b="1">
                <a:solidFill>
                  <a:srgbClr val="030F3B"/>
                </a:solidFill>
              </a:rPr>
              <a:t>Blutzuckereinstellung</a:t>
            </a:r>
            <a:r>
              <a:rPr lang="en-US" sz="1350" baseline="30000">
                <a:solidFill>
                  <a:srgbClr val="030F3B"/>
                </a:solidFill>
              </a:rPr>
              <a:t>2</a:t>
            </a:r>
          </a:p>
          <a:p>
            <a:pPr marL="108000" indent="-108000" defTabSz="685800">
              <a:spcBef>
                <a:spcPts val="450"/>
              </a:spcBef>
              <a:buFont typeface="Arial" panose="020B0604020202020204" pitchFamily="34" charset="0"/>
              <a:buChar char="•"/>
              <a:defRPr/>
            </a:pPr>
            <a:r>
              <a:rPr lang="en-US" sz="1200">
                <a:solidFill>
                  <a:srgbClr val="030F3B"/>
                </a:solidFill>
              </a:rPr>
              <a:t>Die </a:t>
            </a:r>
            <a:r>
              <a:rPr lang="en-US" sz="1200" err="1">
                <a:solidFill>
                  <a:srgbClr val="030F3B"/>
                </a:solidFill>
              </a:rPr>
              <a:t>aktuelle</a:t>
            </a:r>
            <a:r>
              <a:rPr lang="en-US" sz="1200">
                <a:solidFill>
                  <a:srgbClr val="030F3B"/>
                </a:solidFill>
              </a:rPr>
              <a:t> </a:t>
            </a:r>
            <a:r>
              <a:rPr lang="en-US" sz="1200" b="1" err="1">
                <a:solidFill>
                  <a:srgbClr val="030F3B"/>
                </a:solidFill>
              </a:rPr>
              <a:t>Blutzuckereinstellung</a:t>
            </a:r>
            <a:r>
              <a:rPr lang="en-US" sz="1200">
                <a:solidFill>
                  <a:srgbClr val="030F3B"/>
                </a:solidFill>
              </a:rPr>
              <a:t>, </a:t>
            </a:r>
            <a:r>
              <a:rPr lang="en-US" sz="1200" err="1">
                <a:solidFill>
                  <a:srgbClr val="030F3B"/>
                </a:solidFill>
              </a:rPr>
              <a:t>gemessen</a:t>
            </a:r>
            <a:r>
              <a:rPr lang="en-US" sz="1200">
                <a:solidFill>
                  <a:srgbClr val="030F3B"/>
                </a:solidFill>
              </a:rPr>
              <a:t> am HbA</a:t>
            </a:r>
            <a:r>
              <a:rPr lang="en-US" sz="1200" baseline="-25000">
                <a:solidFill>
                  <a:srgbClr val="030F3B"/>
                </a:solidFill>
              </a:rPr>
              <a:t>1c</a:t>
            </a:r>
            <a:r>
              <a:rPr lang="en-US" sz="1200">
                <a:solidFill>
                  <a:srgbClr val="030F3B"/>
                </a:solidFill>
              </a:rPr>
              <a:t>, </a:t>
            </a:r>
            <a:r>
              <a:rPr lang="en-US" sz="1200" err="1">
                <a:solidFill>
                  <a:srgbClr val="030F3B"/>
                </a:solidFill>
              </a:rPr>
              <a:t>ist</a:t>
            </a:r>
            <a:r>
              <a:rPr lang="en-US" sz="1200">
                <a:solidFill>
                  <a:srgbClr val="030F3B"/>
                </a:solidFill>
              </a:rPr>
              <a:t> in </a:t>
            </a:r>
            <a:r>
              <a:rPr lang="en-US" sz="1200" err="1">
                <a:solidFill>
                  <a:srgbClr val="030F3B"/>
                </a:solidFill>
              </a:rPr>
              <a:t>allen</a:t>
            </a:r>
            <a:r>
              <a:rPr lang="en-US" sz="1200">
                <a:solidFill>
                  <a:srgbClr val="030F3B"/>
                </a:solidFill>
              </a:rPr>
              <a:t> </a:t>
            </a:r>
            <a:r>
              <a:rPr lang="en-US" sz="1200" err="1">
                <a:solidFill>
                  <a:srgbClr val="030F3B"/>
                </a:solidFill>
              </a:rPr>
              <a:t>Altersgruppen</a:t>
            </a:r>
            <a:r>
              <a:rPr lang="en-US" sz="1200">
                <a:solidFill>
                  <a:srgbClr val="030F3B"/>
                </a:solidFill>
              </a:rPr>
              <a:t> </a:t>
            </a:r>
            <a:r>
              <a:rPr lang="en-US" sz="1200" b="1">
                <a:solidFill>
                  <a:srgbClr val="030F3B"/>
                </a:solidFill>
              </a:rPr>
              <a:t>ähnlich</a:t>
            </a:r>
            <a:r>
              <a:rPr lang="en-US" sz="1200" baseline="30000">
                <a:solidFill>
                  <a:srgbClr val="030F3B"/>
                </a:solidFill>
              </a:rPr>
              <a:t>2</a:t>
            </a:r>
            <a:endParaRPr lang="en-US" sz="1200">
              <a:solidFill>
                <a:srgbClr val="030F3B"/>
              </a:solidFill>
            </a:endParaRPr>
          </a:p>
          <a:p>
            <a:pPr marL="108000" indent="-108000" defTabSz="685800">
              <a:spcBef>
                <a:spcPts val="450"/>
              </a:spcBef>
              <a:buFont typeface="Arial" panose="020B0604020202020204" pitchFamily="34" charset="0"/>
              <a:buChar char="•"/>
              <a:defRPr/>
            </a:pPr>
            <a:r>
              <a:rPr lang="en-US" sz="1200">
                <a:solidFill>
                  <a:srgbClr val="030F3B"/>
                </a:solidFill>
              </a:rPr>
              <a:t>Bei </a:t>
            </a:r>
            <a:r>
              <a:rPr lang="en-US" sz="1200" err="1">
                <a:solidFill>
                  <a:srgbClr val="030F3B"/>
                </a:solidFill>
              </a:rPr>
              <a:t>Erwachsenen</a:t>
            </a:r>
            <a:r>
              <a:rPr lang="en-US" sz="1200">
                <a:solidFill>
                  <a:srgbClr val="030F3B"/>
                </a:solidFill>
              </a:rPr>
              <a:t> </a:t>
            </a:r>
            <a:r>
              <a:rPr lang="en-US" sz="1200" err="1">
                <a:solidFill>
                  <a:srgbClr val="030F3B"/>
                </a:solidFill>
              </a:rPr>
              <a:t>kann</a:t>
            </a:r>
            <a:r>
              <a:rPr lang="en-US" sz="1200">
                <a:solidFill>
                  <a:srgbClr val="030F3B"/>
                </a:solidFill>
              </a:rPr>
              <a:t> die </a:t>
            </a:r>
            <a:r>
              <a:rPr lang="en-US" sz="1200" b="1" err="1">
                <a:solidFill>
                  <a:srgbClr val="030F3B"/>
                </a:solidFill>
              </a:rPr>
              <a:t>Entwicklung</a:t>
            </a:r>
            <a:r>
              <a:rPr lang="en-US" sz="1200" b="1">
                <a:solidFill>
                  <a:srgbClr val="030F3B"/>
                </a:solidFill>
              </a:rPr>
              <a:t> </a:t>
            </a:r>
            <a:r>
              <a:rPr lang="en-US" sz="1200" b="1" err="1">
                <a:solidFill>
                  <a:srgbClr val="030F3B"/>
                </a:solidFill>
              </a:rPr>
              <a:t>hin</a:t>
            </a:r>
            <a:r>
              <a:rPr lang="en-US" sz="1200" b="1">
                <a:solidFill>
                  <a:srgbClr val="030F3B"/>
                </a:solidFill>
              </a:rPr>
              <a:t> </a:t>
            </a:r>
            <a:r>
              <a:rPr lang="en-US" sz="1200" b="1" err="1">
                <a:solidFill>
                  <a:srgbClr val="030F3B"/>
                </a:solidFill>
              </a:rPr>
              <a:t>zur</a:t>
            </a:r>
            <a:r>
              <a:rPr lang="en-US" sz="1200" b="1">
                <a:solidFill>
                  <a:srgbClr val="030F3B"/>
                </a:solidFill>
              </a:rPr>
              <a:t> </a:t>
            </a:r>
            <a:r>
              <a:rPr lang="en-US" sz="1200" b="1" err="1">
                <a:solidFill>
                  <a:srgbClr val="030F3B"/>
                </a:solidFill>
              </a:rPr>
              <a:t>Insulintherapie</a:t>
            </a:r>
            <a:r>
              <a:rPr lang="en-US" sz="1200" b="1">
                <a:solidFill>
                  <a:srgbClr val="030F3B"/>
                </a:solidFill>
              </a:rPr>
              <a:t> </a:t>
            </a:r>
            <a:r>
              <a:rPr lang="en-US" sz="1200" b="1" err="1">
                <a:solidFill>
                  <a:srgbClr val="030F3B"/>
                </a:solidFill>
              </a:rPr>
              <a:t>langsamer</a:t>
            </a:r>
            <a:r>
              <a:rPr lang="en-US" sz="1200" b="1">
                <a:solidFill>
                  <a:srgbClr val="030F3B"/>
                </a:solidFill>
              </a:rPr>
              <a:t> </a:t>
            </a:r>
            <a:r>
              <a:rPr lang="en-US" sz="1200">
                <a:solidFill>
                  <a:srgbClr val="030F3B"/>
                </a:solidFill>
              </a:rPr>
              <a:t>sein</a:t>
            </a:r>
            <a:r>
              <a:rPr lang="en-US" sz="1200" baseline="30000">
                <a:solidFill>
                  <a:srgbClr val="030F3B"/>
                </a:solidFill>
              </a:rPr>
              <a:t>1</a:t>
            </a:r>
          </a:p>
          <a:p>
            <a:pPr marL="108000" indent="-108000" defTabSz="685800">
              <a:spcBef>
                <a:spcPts val="450"/>
              </a:spcBef>
              <a:buFont typeface="Arial" panose="020B0604020202020204" pitchFamily="34" charset="0"/>
              <a:buChar char="•"/>
              <a:defRPr/>
            </a:pPr>
            <a:r>
              <a:rPr lang="en-US" sz="1200" err="1">
                <a:solidFill>
                  <a:srgbClr val="030F3B"/>
                </a:solidFill>
                <a:cs typeface="Poppins" pitchFamily="2" charset="77"/>
              </a:rPr>
              <a:t>Erwachsene</a:t>
            </a:r>
            <a:r>
              <a:rPr lang="en-US" sz="1200">
                <a:solidFill>
                  <a:srgbClr val="030F3B"/>
                </a:solidFill>
                <a:cs typeface="Poppins" pitchFamily="2" charset="77"/>
              </a:rPr>
              <a:t> </a:t>
            </a:r>
            <a:r>
              <a:rPr lang="en-US" sz="1200" err="1">
                <a:solidFill>
                  <a:srgbClr val="030F3B"/>
                </a:solidFill>
                <a:cs typeface="Poppins" pitchFamily="2" charset="77"/>
              </a:rPr>
              <a:t>können</a:t>
            </a:r>
            <a:r>
              <a:rPr lang="en-US" sz="1200">
                <a:solidFill>
                  <a:srgbClr val="030F3B"/>
                </a:solidFill>
                <a:cs typeface="Poppins" pitchFamily="2" charset="77"/>
              </a:rPr>
              <a:t> </a:t>
            </a:r>
            <a:r>
              <a:rPr lang="en-US" sz="1200" err="1">
                <a:solidFill>
                  <a:srgbClr val="030F3B"/>
                </a:solidFill>
                <a:cs typeface="Poppins" pitchFamily="2" charset="77"/>
              </a:rPr>
              <a:t>vor</a:t>
            </a:r>
            <a:r>
              <a:rPr lang="en-US" sz="1200">
                <a:solidFill>
                  <a:srgbClr val="030F3B"/>
                </a:solidFill>
                <a:cs typeface="Poppins" pitchFamily="2" charset="77"/>
              </a:rPr>
              <a:t> der Diagnose </a:t>
            </a:r>
            <a:r>
              <a:rPr lang="en-US" sz="1200" b="1">
                <a:solidFill>
                  <a:srgbClr val="030F3B"/>
                </a:solidFill>
                <a:cs typeface="Poppins" pitchFamily="2" charset="77"/>
              </a:rPr>
              <a:t>OAD </a:t>
            </a:r>
            <a:r>
              <a:rPr lang="en-US" sz="1200" err="1">
                <a:solidFill>
                  <a:srgbClr val="030F3B"/>
                </a:solidFill>
                <a:cs typeface="Poppins" pitchFamily="2" charset="77"/>
              </a:rPr>
              <a:t>erhalten</a:t>
            </a:r>
            <a:r>
              <a:rPr lang="en-US" sz="1200">
                <a:solidFill>
                  <a:srgbClr val="030F3B"/>
                </a:solidFill>
                <a:cs typeface="Poppins" pitchFamily="2" charset="77"/>
              </a:rPr>
              <a:t> haben</a:t>
            </a:r>
            <a:r>
              <a:rPr lang="en-US" sz="1200" baseline="30000">
                <a:solidFill>
                  <a:srgbClr val="030F3B"/>
                </a:solidFill>
                <a:cs typeface="Poppins" pitchFamily="2" charset="77"/>
              </a:rPr>
              <a:t>2</a:t>
            </a:r>
          </a:p>
        </p:txBody>
      </p:sp>
      <p:pic>
        <p:nvPicPr>
          <p:cNvPr id="22" name="Picture 4" descr="Excessive Thirst (Polydipsia): Common Causes and Treatments">
            <a:extLst>
              <a:ext uri="{FF2B5EF4-FFF2-40B4-BE49-F238E27FC236}">
                <a16:creationId xmlns:a16="http://schemas.microsoft.com/office/drawing/2014/main" id="{0EA25D71-33A5-CB72-5AE0-327A66223F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5665" r="6307"/>
          <a:stretch>
            <a:fillRect/>
          </a:stretch>
        </p:blipFill>
        <p:spPr bwMode="auto">
          <a:xfrm>
            <a:off x="473069" y="1586583"/>
            <a:ext cx="985503" cy="743013"/>
          </a:xfrm>
          <a:prstGeom prst="roundRect">
            <a:avLst>
              <a:gd name="adj" fmla="val 12501"/>
            </a:avLst>
          </a:prstGeom>
          <a:noFill/>
          <a:extLst>
            <a:ext uri="{909E8E84-426E-40DD-AFC4-6F175D3DCCD1}">
              <a14:hiddenFill xmlns:a14="http://schemas.microsoft.com/office/drawing/2010/main">
                <a:solidFill>
                  <a:srgbClr val="FFFFFF"/>
                </a:solidFill>
              </a14:hiddenFill>
            </a:ext>
          </a:extLst>
        </p:spPr>
      </p:pic>
      <p:pic>
        <p:nvPicPr>
          <p:cNvPr id="23" name="Picture 6" descr="70+ Gluten Free Symptoms Stock Illustrations, Royalty-Free Vector Graphics  &amp; Clip Art - iStock">
            <a:extLst>
              <a:ext uri="{FF2B5EF4-FFF2-40B4-BE49-F238E27FC236}">
                <a16:creationId xmlns:a16="http://schemas.microsoft.com/office/drawing/2014/main" id="{120FA7B6-91DD-F365-D596-BE68D716D1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070" y="2417892"/>
            <a:ext cx="969118" cy="799681"/>
          </a:xfrm>
          <a:prstGeom prst="roundRect">
            <a:avLst>
              <a:gd name="adj" fmla="val 10860"/>
            </a:avLst>
          </a:prstGeom>
          <a:noFill/>
          <a:extLst>
            <a:ext uri="{909E8E84-426E-40DD-AFC4-6F175D3DCCD1}">
              <a14:hiddenFill xmlns:a14="http://schemas.microsoft.com/office/drawing/2010/main">
                <a:solidFill>
                  <a:srgbClr val="FFFFFF"/>
                </a:solidFill>
              </a14:hiddenFill>
            </a:ext>
          </a:extLst>
        </p:spPr>
      </p:pic>
      <p:pic>
        <p:nvPicPr>
          <p:cNvPr id="24" name="Picture 8" descr="930+ Insulin Therapy Stock Illustrations, Royalty-Free Vector Graphics &amp;  Clip Art - iStock | Diabetes, Insulin pump">
            <a:extLst>
              <a:ext uri="{FF2B5EF4-FFF2-40B4-BE49-F238E27FC236}">
                <a16:creationId xmlns:a16="http://schemas.microsoft.com/office/drawing/2014/main" id="{CA9A383C-24DD-78F9-53E9-810F5C0D2206}"/>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saturation sat="145000"/>
                    </a14:imgEffect>
                    <a14:imgEffect>
                      <a14:brightnessContrast contrast="-32000"/>
                    </a14:imgEffect>
                  </a14:imgLayer>
                </a14:imgProps>
              </a:ext>
              <a:ext uri="{28A0092B-C50C-407E-A947-70E740481C1C}">
                <a14:useLocalDpi xmlns:a14="http://schemas.microsoft.com/office/drawing/2010/main" val="0"/>
              </a:ext>
            </a:extLst>
          </a:blip>
          <a:srcRect/>
          <a:stretch>
            <a:fillRect/>
          </a:stretch>
        </p:blipFill>
        <p:spPr bwMode="auto">
          <a:xfrm>
            <a:off x="426013" y="3575359"/>
            <a:ext cx="1035266" cy="1035266"/>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994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3CCD6-B2AE-7284-4036-7ADA44F60FA2}"/>
            </a:ext>
          </a:extLst>
        </p:cNvPr>
        <p:cNvGrpSpPr/>
        <p:nvPr/>
      </p:nvGrpSpPr>
      <p:grpSpPr>
        <a:xfrm>
          <a:off x="0" y="0"/>
          <a:ext cx="0" cy="0"/>
          <a:chOff x="0" y="0"/>
          <a:chExt cx="0" cy="0"/>
        </a:xfrm>
      </p:grpSpPr>
      <p:pic>
        <p:nvPicPr>
          <p:cNvPr id="7" name="Grafik 6" descr="Ein Bild, das Text, Screenshot, Diagramm, Reihe enthält.&#10;&#10;KI-generierte Inhalte können fehlerhaft sein.">
            <a:extLst>
              <a:ext uri="{FF2B5EF4-FFF2-40B4-BE49-F238E27FC236}">
                <a16:creationId xmlns:a16="http://schemas.microsoft.com/office/drawing/2014/main" id="{36E4497C-7D4F-90A7-3EF3-73693EB918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8135" y="1253477"/>
            <a:ext cx="3388236" cy="2546383"/>
          </a:xfrm>
          <a:prstGeom prst="rect">
            <a:avLst/>
          </a:prstGeom>
        </p:spPr>
      </p:pic>
      <p:sp>
        <p:nvSpPr>
          <p:cNvPr id="15" name="Textfeld 14">
            <a:extLst>
              <a:ext uri="{FF2B5EF4-FFF2-40B4-BE49-F238E27FC236}">
                <a16:creationId xmlns:a16="http://schemas.microsoft.com/office/drawing/2014/main" id="{C4AF7F5C-C865-D059-FD3C-3C6B21124262}"/>
              </a:ext>
            </a:extLst>
          </p:cNvPr>
          <p:cNvSpPr txBox="1"/>
          <p:nvPr/>
        </p:nvSpPr>
        <p:spPr>
          <a:xfrm>
            <a:off x="1015673" y="882760"/>
            <a:ext cx="2870658" cy="276999"/>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7030A0"/>
                </a:solidFill>
                <a:effectLst/>
                <a:uLnTx/>
                <a:uFillTx/>
                <a:latin typeface="Verdana"/>
                <a:ea typeface="+mn-ea"/>
                <a:cs typeface="+mn-cs"/>
              </a:rPr>
              <a:t>T1D-Inzidenz gesamt (0-19 Jahre)</a:t>
            </a:r>
          </a:p>
        </p:txBody>
      </p:sp>
      <p:sp>
        <p:nvSpPr>
          <p:cNvPr id="16" name="Textfeld 15">
            <a:extLst>
              <a:ext uri="{FF2B5EF4-FFF2-40B4-BE49-F238E27FC236}">
                <a16:creationId xmlns:a16="http://schemas.microsoft.com/office/drawing/2014/main" id="{8E8984BA-6FFC-1AF3-7C29-6540565542A4}"/>
              </a:ext>
            </a:extLst>
          </p:cNvPr>
          <p:cNvSpPr txBox="1"/>
          <p:nvPr/>
        </p:nvSpPr>
        <p:spPr>
          <a:xfrm>
            <a:off x="5172489" y="877847"/>
            <a:ext cx="3088666" cy="276999"/>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7030A0"/>
                </a:solidFill>
                <a:effectLst/>
                <a:uLnTx/>
                <a:uFillTx/>
                <a:latin typeface="Verdana"/>
                <a:ea typeface="+mn-ea"/>
                <a:cs typeface="+mn-cs"/>
              </a:rPr>
              <a:t>T1D-Inzidenz nach Alter (0-19 Jahre)</a:t>
            </a:r>
          </a:p>
        </p:txBody>
      </p:sp>
      <p:pic>
        <p:nvPicPr>
          <p:cNvPr id="8" name="Grafik 7" descr="Ein Bild, das Text, Diagramm, Reihe, Screenshot enthält.&#10;&#10;KI-generierte Inhalte können fehlerhaft sein.">
            <a:extLst>
              <a:ext uri="{FF2B5EF4-FFF2-40B4-BE49-F238E27FC236}">
                <a16:creationId xmlns:a16="http://schemas.microsoft.com/office/drawing/2014/main" id="{E5B269E0-5DBF-48C7-DDA0-F653BD2800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11" y="1246574"/>
            <a:ext cx="3419737" cy="2542186"/>
          </a:xfrm>
          <a:prstGeom prst="rect">
            <a:avLst/>
          </a:prstGeom>
        </p:spPr>
      </p:pic>
      <p:sp>
        <p:nvSpPr>
          <p:cNvPr id="17" name="Rechteck 16">
            <a:extLst>
              <a:ext uri="{FF2B5EF4-FFF2-40B4-BE49-F238E27FC236}">
                <a16:creationId xmlns:a16="http://schemas.microsoft.com/office/drawing/2014/main" id="{8BDE3C37-B26E-D1F3-5032-7E21515392C9}"/>
              </a:ext>
            </a:extLst>
          </p:cNvPr>
          <p:cNvSpPr/>
          <p:nvPr/>
        </p:nvSpPr>
        <p:spPr>
          <a:xfrm>
            <a:off x="685811" y="1253964"/>
            <a:ext cx="3419737" cy="2541569"/>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pic>
        <p:nvPicPr>
          <p:cNvPr id="19" name="Grafik 18" descr="Ein Bild, das Reihe, Quittung, Text enthält.&#10;&#10;KI-generierte Inhalte können fehlerhaft sein.">
            <a:extLst>
              <a:ext uri="{FF2B5EF4-FFF2-40B4-BE49-F238E27FC236}">
                <a16:creationId xmlns:a16="http://schemas.microsoft.com/office/drawing/2014/main" id="{5AB9D9B8-97EC-0A8A-8CFD-9B089C5FB7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9667" y="1327386"/>
            <a:ext cx="954508" cy="277018"/>
          </a:xfrm>
          <a:prstGeom prst="rect">
            <a:avLst/>
          </a:prstGeom>
        </p:spPr>
      </p:pic>
      <p:sp>
        <p:nvSpPr>
          <p:cNvPr id="20" name="Textfeld 19">
            <a:extLst>
              <a:ext uri="{FF2B5EF4-FFF2-40B4-BE49-F238E27FC236}">
                <a16:creationId xmlns:a16="http://schemas.microsoft.com/office/drawing/2014/main" id="{59F52616-8D9A-C5F4-D6CE-91A90C19362A}"/>
              </a:ext>
            </a:extLst>
          </p:cNvPr>
          <p:cNvSpPr txBox="1"/>
          <p:nvPr/>
        </p:nvSpPr>
        <p:spPr>
          <a:xfrm>
            <a:off x="2018741" y="3483308"/>
            <a:ext cx="721920" cy="92333"/>
          </a:xfrm>
          <a:prstGeom prst="rect">
            <a:avLst/>
          </a:prstGeom>
          <a:solidFill>
            <a:schemeClr val="bg1"/>
          </a:solidFill>
        </p:spPr>
        <p:txBody>
          <a:bodyPr wrap="none" lIns="36000" tIns="0" rIns="36000" bIns="0" rtlCol="0" anchor="ctr">
            <a:spAutoFit/>
          </a:bodyPr>
          <a:lstStyle/>
          <a:p>
            <a:pPr algn="r"/>
            <a:r>
              <a:rPr lang="de-DE" sz="600"/>
              <a:t>SIR mit 95 %-KI</a:t>
            </a:r>
          </a:p>
        </p:txBody>
      </p:sp>
      <p:sp>
        <p:nvSpPr>
          <p:cNvPr id="21" name="Textfeld 20">
            <a:extLst>
              <a:ext uri="{FF2B5EF4-FFF2-40B4-BE49-F238E27FC236}">
                <a16:creationId xmlns:a16="http://schemas.microsoft.com/office/drawing/2014/main" id="{E20BBC2F-216A-28D9-F248-C71CA7766811}"/>
              </a:ext>
            </a:extLst>
          </p:cNvPr>
          <p:cNvSpPr txBox="1"/>
          <p:nvPr/>
        </p:nvSpPr>
        <p:spPr>
          <a:xfrm rot="16200000">
            <a:off x="24048" y="2141662"/>
            <a:ext cx="1601968" cy="215444"/>
          </a:xfrm>
          <a:prstGeom prst="rect">
            <a:avLst/>
          </a:prstGeom>
          <a:solidFill>
            <a:schemeClr val="bg1"/>
          </a:solidFill>
        </p:spPr>
        <p:txBody>
          <a:bodyPr wrap="none" lIns="36000" tIns="0" rIns="36000" bIns="0" rtlCol="0" anchor="ctr">
            <a:spAutoFit/>
          </a:bodyPr>
          <a:lstStyle/>
          <a:p>
            <a:pPr algn="l"/>
            <a:endParaRPr lang="de-DE" sz="700" b="1" dirty="0"/>
          </a:p>
          <a:p>
            <a:pPr algn="l"/>
            <a:r>
              <a:rPr lang="de-DE" sz="700" b="1" dirty="0"/>
              <a:t>Inzidenzrate [pro 100.000 PJ]</a:t>
            </a:r>
          </a:p>
        </p:txBody>
      </p:sp>
      <p:sp>
        <p:nvSpPr>
          <p:cNvPr id="22" name="Rechteck 21">
            <a:extLst>
              <a:ext uri="{FF2B5EF4-FFF2-40B4-BE49-F238E27FC236}">
                <a16:creationId xmlns:a16="http://schemas.microsoft.com/office/drawing/2014/main" id="{6358DE03-6D32-5021-CDB1-50368154E162}"/>
              </a:ext>
            </a:extLst>
          </p:cNvPr>
          <p:cNvSpPr/>
          <p:nvPr/>
        </p:nvSpPr>
        <p:spPr>
          <a:xfrm>
            <a:off x="717309" y="1286514"/>
            <a:ext cx="213315" cy="15204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feld 22">
            <a:extLst>
              <a:ext uri="{FF2B5EF4-FFF2-40B4-BE49-F238E27FC236}">
                <a16:creationId xmlns:a16="http://schemas.microsoft.com/office/drawing/2014/main" id="{FADF65C0-D654-0272-8C1B-FF22FF8E0118}"/>
              </a:ext>
            </a:extLst>
          </p:cNvPr>
          <p:cNvSpPr txBox="1"/>
          <p:nvPr/>
        </p:nvSpPr>
        <p:spPr>
          <a:xfrm>
            <a:off x="2153361" y="3578347"/>
            <a:ext cx="595282" cy="92333"/>
          </a:xfrm>
          <a:prstGeom prst="rect">
            <a:avLst/>
          </a:prstGeom>
          <a:solidFill>
            <a:schemeClr val="bg1"/>
          </a:solidFill>
        </p:spPr>
        <p:txBody>
          <a:bodyPr wrap="none" lIns="36000" tIns="0" rIns="36000" bIns="0" rtlCol="0" anchor="ctr">
            <a:spAutoFit/>
          </a:bodyPr>
          <a:lstStyle/>
          <a:p>
            <a:pPr algn="r"/>
            <a:r>
              <a:rPr lang="de-DE" sz="600"/>
              <a:t>           Trend</a:t>
            </a:r>
          </a:p>
        </p:txBody>
      </p:sp>
      <p:sp>
        <p:nvSpPr>
          <p:cNvPr id="24" name="Textfeld 23">
            <a:extLst>
              <a:ext uri="{FF2B5EF4-FFF2-40B4-BE49-F238E27FC236}">
                <a16:creationId xmlns:a16="http://schemas.microsoft.com/office/drawing/2014/main" id="{7270A734-66A3-8A79-053D-BF333AAB8A41}"/>
              </a:ext>
            </a:extLst>
          </p:cNvPr>
          <p:cNvSpPr txBox="1"/>
          <p:nvPr/>
        </p:nvSpPr>
        <p:spPr>
          <a:xfrm>
            <a:off x="1888349" y="3665161"/>
            <a:ext cx="854969" cy="92333"/>
          </a:xfrm>
          <a:prstGeom prst="rect">
            <a:avLst/>
          </a:prstGeom>
          <a:solidFill>
            <a:schemeClr val="bg1"/>
          </a:solidFill>
        </p:spPr>
        <p:txBody>
          <a:bodyPr wrap="none" lIns="36000" tIns="0" rIns="36000" bIns="0" rtlCol="0" anchor="ctr">
            <a:spAutoFit/>
          </a:bodyPr>
          <a:lstStyle/>
          <a:p>
            <a:pPr algn="r"/>
            <a:r>
              <a:rPr lang="de-DE" sz="600"/>
              <a:t>95 %-KI des Trends</a:t>
            </a:r>
          </a:p>
        </p:txBody>
      </p:sp>
      <p:sp>
        <p:nvSpPr>
          <p:cNvPr id="25" name="Rechteck 24">
            <a:extLst>
              <a:ext uri="{FF2B5EF4-FFF2-40B4-BE49-F238E27FC236}">
                <a16:creationId xmlns:a16="http://schemas.microsoft.com/office/drawing/2014/main" id="{98A496F9-56A8-9786-100C-C012C3494EC2}"/>
              </a:ext>
            </a:extLst>
          </p:cNvPr>
          <p:cNvSpPr/>
          <p:nvPr/>
        </p:nvSpPr>
        <p:spPr>
          <a:xfrm>
            <a:off x="5006954" y="1249051"/>
            <a:ext cx="3419737" cy="2541569"/>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26" name="Rechteck: abgerundete Ecken 25">
            <a:extLst>
              <a:ext uri="{FF2B5EF4-FFF2-40B4-BE49-F238E27FC236}">
                <a16:creationId xmlns:a16="http://schemas.microsoft.com/office/drawing/2014/main" id="{0B01B816-54B0-A446-D521-D582B2453A02}"/>
              </a:ext>
            </a:extLst>
          </p:cNvPr>
          <p:cNvSpPr/>
          <p:nvPr/>
        </p:nvSpPr>
        <p:spPr>
          <a:xfrm>
            <a:off x="1243468" y="2243924"/>
            <a:ext cx="604062" cy="237901"/>
          </a:xfrm>
          <a:prstGeom prst="roundRect">
            <a:avLst/>
          </a:prstGeom>
          <a:solidFill>
            <a:schemeClr val="accent1">
              <a:lumMod val="10000"/>
              <a:lumOff val="9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chemeClr val="accent2"/>
                </a:solidFill>
              </a:rPr>
              <a:t>17,6</a:t>
            </a:r>
          </a:p>
          <a:p>
            <a:pPr algn="ctr"/>
            <a:r>
              <a:rPr lang="de-DE" sz="600">
                <a:solidFill>
                  <a:schemeClr val="accent2"/>
                </a:solidFill>
              </a:rPr>
              <a:t>[16,3; 18,9]</a:t>
            </a:r>
          </a:p>
        </p:txBody>
      </p:sp>
      <p:sp>
        <p:nvSpPr>
          <p:cNvPr id="43" name="Rechteck: abgerundete Ecken 42">
            <a:extLst>
              <a:ext uri="{FF2B5EF4-FFF2-40B4-BE49-F238E27FC236}">
                <a16:creationId xmlns:a16="http://schemas.microsoft.com/office/drawing/2014/main" id="{6E82012E-89C6-96AA-DEBA-DD4B399826DC}"/>
              </a:ext>
            </a:extLst>
          </p:cNvPr>
          <p:cNvSpPr/>
          <p:nvPr/>
        </p:nvSpPr>
        <p:spPr>
          <a:xfrm>
            <a:off x="3341130" y="1914486"/>
            <a:ext cx="604062" cy="237901"/>
          </a:xfrm>
          <a:prstGeom prst="roundRect">
            <a:avLst/>
          </a:prstGeom>
          <a:solidFill>
            <a:schemeClr val="accent1">
              <a:lumMod val="10000"/>
              <a:lumOff val="9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chemeClr val="accent2"/>
                </a:solidFill>
              </a:rPr>
              <a:t>33,2</a:t>
            </a:r>
          </a:p>
          <a:p>
            <a:pPr algn="ctr"/>
            <a:r>
              <a:rPr lang="de-DE" sz="600">
                <a:solidFill>
                  <a:schemeClr val="accent2"/>
                </a:solidFill>
              </a:rPr>
              <a:t>[31,3; 35,1]</a:t>
            </a:r>
          </a:p>
        </p:txBody>
      </p:sp>
      <p:cxnSp>
        <p:nvCxnSpPr>
          <p:cNvPr id="54" name="Gerade Verbindung mit Pfeil 53">
            <a:extLst>
              <a:ext uri="{FF2B5EF4-FFF2-40B4-BE49-F238E27FC236}">
                <a16:creationId xmlns:a16="http://schemas.microsoft.com/office/drawing/2014/main" id="{9AADE75B-F38B-4334-461B-BA847BAAE263}"/>
              </a:ext>
            </a:extLst>
          </p:cNvPr>
          <p:cNvCxnSpPr>
            <a:stCxn id="26" idx="2"/>
          </p:cNvCxnSpPr>
          <p:nvPr/>
        </p:nvCxnSpPr>
        <p:spPr>
          <a:xfrm flipH="1">
            <a:off x="1243468" y="2481825"/>
            <a:ext cx="302031" cy="204472"/>
          </a:xfrm>
          <a:prstGeom prst="straightConnector1">
            <a:avLst/>
          </a:prstGeom>
          <a:ln w="95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a:extLst>
              <a:ext uri="{FF2B5EF4-FFF2-40B4-BE49-F238E27FC236}">
                <a16:creationId xmlns:a16="http://schemas.microsoft.com/office/drawing/2014/main" id="{BBF98D3F-40D3-B481-BBFA-B060CA3BFEF3}"/>
              </a:ext>
            </a:extLst>
          </p:cNvPr>
          <p:cNvCxnSpPr>
            <a:cxnSpLocks/>
          </p:cNvCxnSpPr>
          <p:nvPr/>
        </p:nvCxnSpPr>
        <p:spPr>
          <a:xfrm>
            <a:off x="3643161" y="2159777"/>
            <a:ext cx="302031" cy="155868"/>
          </a:xfrm>
          <a:prstGeom prst="straightConnector1">
            <a:avLst/>
          </a:prstGeom>
          <a:ln w="95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61" name="Textfeld 60">
            <a:extLst>
              <a:ext uri="{FF2B5EF4-FFF2-40B4-BE49-F238E27FC236}">
                <a16:creationId xmlns:a16="http://schemas.microsoft.com/office/drawing/2014/main" id="{56F852C5-3786-D2C1-3D91-A38D3F3E14FC}"/>
              </a:ext>
            </a:extLst>
          </p:cNvPr>
          <p:cNvSpPr txBox="1"/>
          <p:nvPr/>
        </p:nvSpPr>
        <p:spPr>
          <a:xfrm>
            <a:off x="5720366" y="3477141"/>
            <a:ext cx="721920" cy="92333"/>
          </a:xfrm>
          <a:prstGeom prst="rect">
            <a:avLst/>
          </a:prstGeom>
          <a:solidFill>
            <a:schemeClr val="bg1"/>
          </a:solidFill>
        </p:spPr>
        <p:txBody>
          <a:bodyPr wrap="none" lIns="36000" tIns="0" rIns="36000" bIns="0" rtlCol="0" anchor="ctr">
            <a:spAutoFit/>
          </a:bodyPr>
          <a:lstStyle/>
          <a:p>
            <a:pPr algn="r"/>
            <a:r>
              <a:rPr lang="de-DE" sz="600"/>
              <a:t>SIR mit 95 %-KI</a:t>
            </a:r>
          </a:p>
        </p:txBody>
      </p:sp>
      <p:sp>
        <p:nvSpPr>
          <p:cNvPr id="62" name="Textfeld 61">
            <a:extLst>
              <a:ext uri="{FF2B5EF4-FFF2-40B4-BE49-F238E27FC236}">
                <a16:creationId xmlns:a16="http://schemas.microsoft.com/office/drawing/2014/main" id="{09DB8002-9CC8-7E77-E74C-B0EBC5B7339D}"/>
              </a:ext>
            </a:extLst>
          </p:cNvPr>
          <p:cNvSpPr txBox="1"/>
          <p:nvPr/>
        </p:nvSpPr>
        <p:spPr>
          <a:xfrm>
            <a:off x="5854986" y="3572180"/>
            <a:ext cx="595282" cy="92333"/>
          </a:xfrm>
          <a:prstGeom prst="rect">
            <a:avLst/>
          </a:prstGeom>
          <a:solidFill>
            <a:schemeClr val="bg1"/>
          </a:solidFill>
        </p:spPr>
        <p:txBody>
          <a:bodyPr wrap="none" lIns="36000" tIns="0" rIns="36000" bIns="0" rtlCol="0" anchor="ctr">
            <a:spAutoFit/>
          </a:bodyPr>
          <a:lstStyle/>
          <a:p>
            <a:pPr algn="r"/>
            <a:r>
              <a:rPr lang="de-DE" sz="600"/>
              <a:t>           Trend</a:t>
            </a:r>
          </a:p>
        </p:txBody>
      </p:sp>
      <p:sp>
        <p:nvSpPr>
          <p:cNvPr id="63" name="Textfeld 62">
            <a:extLst>
              <a:ext uri="{FF2B5EF4-FFF2-40B4-BE49-F238E27FC236}">
                <a16:creationId xmlns:a16="http://schemas.microsoft.com/office/drawing/2014/main" id="{30103D0D-6AD9-4F2D-353C-15285875C625}"/>
              </a:ext>
            </a:extLst>
          </p:cNvPr>
          <p:cNvSpPr txBox="1"/>
          <p:nvPr/>
        </p:nvSpPr>
        <p:spPr>
          <a:xfrm>
            <a:off x="5589974" y="3658994"/>
            <a:ext cx="854969" cy="92333"/>
          </a:xfrm>
          <a:prstGeom prst="rect">
            <a:avLst/>
          </a:prstGeom>
          <a:solidFill>
            <a:schemeClr val="bg1"/>
          </a:solidFill>
        </p:spPr>
        <p:txBody>
          <a:bodyPr wrap="none" lIns="36000" tIns="0" rIns="36000" bIns="0" rtlCol="0" anchor="ctr">
            <a:spAutoFit/>
          </a:bodyPr>
          <a:lstStyle/>
          <a:p>
            <a:pPr algn="r"/>
            <a:r>
              <a:rPr lang="de-DE" sz="600"/>
              <a:t>95 %-KI des Trends</a:t>
            </a:r>
          </a:p>
        </p:txBody>
      </p:sp>
      <p:sp>
        <p:nvSpPr>
          <p:cNvPr id="64" name="Textfeld 63">
            <a:extLst>
              <a:ext uri="{FF2B5EF4-FFF2-40B4-BE49-F238E27FC236}">
                <a16:creationId xmlns:a16="http://schemas.microsoft.com/office/drawing/2014/main" id="{DAC02E27-F359-DF9B-4E52-FD871013637B}"/>
              </a:ext>
            </a:extLst>
          </p:cNvPr>
          <p:cNvSpPr txBox="1"/>
          <p:nvPr/>
        </p:nvSpPr>
        <p:spPr>
          <a:xfrm>
            <a:off x="7181709" y="3391581"/>
            <a:ext cx="351058" cy="92333"/>
          </a:xfrm>
          <a:prstGeom prst="rect">
            <a:avLst/>
          </a:prstGeom>
          <a:solidFill>
            <a:schemeClr val="bg1"/>
          </a:solidFill>
        </p:spPr>
        <p:txBody>
          <a:bodyPr wrap="none" lIns="0" tIns="0" rIns="0" bIns="0" rtlCol="0" anchor="ctr">
            <a:spAutoFit/>
          </a:bodyPr>
          <a:lstStyle/>
          <a:p>
            <a:pPr algn="ctr"/>
            <a:r>
              <a:rPr lang="de-DE" sz="600" b="1">
                <a:solidFill>
                  <a:srgbClr val="00008A"/>
                </a:solidFill>
              </a:rPr>
              <a:t>10-14 J.</a:t>
            </a:r>
          </a:p>
        </p:txBody>
      </p:sp>
      <p:sp>
        <p:nvSpPr>
          <p:cNvPr id="65" name="Textfeld 64">
            <a:extLst>
              <a:ext uri="{FF2B5EF4-FFF2-40B4-BE49-F238E27FC236}">
                <a16:creationId xmlns:a16="http://schemas.microsoft.com/office/drawing/2014/main" id="{2F9084F1-C9E7-6873-AA33-8ECAB1829FA5}"/>
              </a:ext>
            </a:extLst>
          </p:cNvPr>
          <p:cNvSpPr txBox="1"/>
          <p:nvPr/>
        </p:nvSpPr>
        <p:spPr>
          <a:xfrm>
            <a:off x="6816074" y="3391581"/>
            <a:ext cx="314757" cy="92333"/>
          </a:xfrm>
          <a:prstGeom prst="rect">
            <a:avLst/>
          </a:prstGeom>
          <a:solidFill>
            <a:schemeClr val="bg1"/>
          </a:solidFill>
        </p:spPr>
        <p:txBody>
          <a:bodyPr wrap="none" lIns="36000" tIns="0" rIns="36000" bIns="0" rtlCol="0" anchor="ctr">
            <a:spAutoFit/>
          </a:bodyPr>
          <a:lstStyle/>
          <a:p>
            <a:pPr algn="ctr"/>
            <a:r>
              <a:rPr lang="de-DE" sz="600" b="1">
                <a:solidFill>
                  <a:srgbClr val="890000"/>
                </a:solidFill>
              </a:rPr>
              <a:t>5-9 J.</a:t>
            </a:r>
          </a:p>
        </p:txBody>
      </p:sp>
      <p:cxnSp>
        <p:nvCxnSpPr>
          <p:cNvPr id="68" name="Gerade Verbindung mit Pfeil 67">
            <a:extLst>
              <a:ext uri="{FF2B5EF4-FFF2-40B4-BE49-F238E27FC236}">
                <a16:creationId xmlns:a16="http://schemas.microsoft.com/office/drawing/2014/main" id="{38836DB8-E71B-17ED-EC99-9DC0AFF2AD5A}"/>
              </a:ext>
            </a:extLst>
          </p:cNvPr>
          <p:cNvCxnSpPr>
            <a:cxnSpLocks/>
            <a:stCxn id="66" idx="2"/>
          </p:cNvCxnSpPr>
          <p:nvPr/>
        </p:nvCxnSpPr>
        <p:spPr>
          <a:xfrm flipH="1">
            <a:off x="5569744" y="2314036"/>
            <a:ext cx="288860" cy="472123"/>
          </a:xfrm>
          <a:prstGeom prst="straightConnector1">
            <a:avLst/>
          </a:prstGeom>
          <a:ln w="9525">
            <a:solidFill>
              <a:srgbClr val="3F833F"/>
            </a:solidFill>
            <a:tailEnd type="triangle"/>
          </a:ln>
        </p:spPr>
        <p:style>
          <a:lnRef idx="1">
            <a:schemeClr val="accent1"/>
          </a:lnRef>
          <a:fillRef idx="0">
            <a:schemeClr val="accent1"/>
          </a:fillRef>
          <a:effectRef idx="0">
            <a:schemeClr val="accent1"/>
          </a:effectRef>
          <a:fontRef idx="minor">
            <a:schemeClr val="tx1"/>
          </a:fontRef>
        </p:style>
      </p:cxnSp>
      <p:cxnSp>
        <p:nvCxnSpPr>
          <p:cNvPr id="69" name="Gerade Verbindung mit Pfeil 68">
            <a:extLst>
              <a:ext uri="{FF2B5EF4-FFF2-40B4-BE49-F238E27FC236}">
                <a16:creationId xmlns:a16="http://schemas.microsoft.com/office/drawing/2014/main" id="{54DC43DB-4DEE-DB68-A2CF-5B5471FE89F8}"/>
              </a:ext>
            </a:extLst>
          </p:cNvPr>
          <p:cNvCxnSpPr>
            <a:cxnSpLocks/>
            <a:stCxn id="67" idx="2"/>
          </p:cNvCxnSpPr>
          <p:nvPr/>
        </p:nvCxnSpPr>
        <p:spPr>
          <a:xfrm>
            <a:off x="7955663" y="1885497"/>
            <a:ext cx="269175" cy="591415"/>
          </a:xfrm>
          <a:prstGeom prst="straightConnector1">
            <a:avLst/>
          </a:prstGeom>
          <a:ln w="9525">
            <a:solidFill>
              <a:srgbClr val="3F833F"/>
            </a:solidFill>
            <a:tailEnd type="triangle"/>
          </a:ln>
        </p:spPr>
        <p:style>
          <a:lnRef idx="1">
            <a:schemeClr val="accent1"/>
          </a:lnRef>
          <a:fillRef idx="0">
            <a:schemeClr val="accent1"/>
          </a:fillRef>
          <a:effectRef idx="0">
            <a:schemeClr val="accent1"/>
          </a:effectRef>
          <a:fontRef idx="minor">
            <a:schemeClr val="tx1"/>
          </a:fontRef>
        </p:style>
      </p:cxnSp>
      <p:sp>
        <p:nvSpPr>
          <p:cNvPr id="72" name="Rechteck: abgerundete Ecken 71">
            <a:extLst>
              <a:ext uri="{FF2B5EF4-FFF2-40B4-BE49-F238E27FC236}">
                <a16:creationId xmlns:a16="http://schemas.microsoft.com/office/drawing/2014/main" id="{9C636CF7-4D74-47E7-9EC6-FD9AFAB32823}"/>
              </a:ext>
            </a:extLst>
          </p:cNvPr>
          <p:cNvSpPr/>
          <p:nvPr/>
        </p:nvSpPr>
        <p:spPr>
          <a:xfrm>
            <a:off x="5569744" y="3021701"/>
            <a:ext cx="604062" cy="186514"/>
          </a:xfrm>
          <a:prstGeom prst="roundRect">
            <a:avLst/>
          </a:prstGeom>
          <a:solidFill>
            <a:srgbClr val="FFF6EB"/>
          </a:solidFill>
          <a:ln w="9525">
            <a:solidFill>
              <a:srgbClr val="FE89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FE8900"/>
                </a:solidFill>
              </a:rPr>
              <a:t>11,0</a:t>
            </a:r>
          </a:p>
          <a:p>
            <a:pPr algn="ctr"/>
            <a:r>
              <a:rPr lang="de-DE" sz="600">
                <a:solidFill>
                  <a:srgbClr val="FE8900"/>
                </a:solidFill>
              </a:rPr>
              <a:t>[9,0; 13,1]</a:t>
            </a:r>
          </a:p>
        </p:txBody>
      </p:sp>
      <p:sp>
        <p:nvSpPr>
          <p:cNvPr id="73" name="Rechteck: abgerundete Ecken 72">
            <a:extLst>
              <a:ext uri="{FF2B5EF4-FFF2-40B4-BE49-F238E27FC236}">
                <a16:creationId xmlns:a16="http://schemas.microsoft.com/office/drawing/2014/main" id="{49F73EF4-B9A1-56AB-794E-8393A08DD98A}"/>
              </a:ext>
            </a:extLst>
          </p:cNvPr>
          <p:cNvSpPr/>
          <p:nvPr/>
        </p:nvSpPr>
        <p:spPr>
          <a:xfrm>
            <a:off x="7654235" y="2995898"/>
            <a:ext cx="604062" cy="188421"/>
          </a:xfrm>
          <a:prstGeom prst="roundRect">
            <a:avLst/>
          </a:prstGeom>
          <a:solidFill>
            <a:srgbClr val="FFF6EB"/>
          </a:solidFill>
          <a:ln w="9525">
            <a:solidFill>
              <a:srgbClr val="FE89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FE8900"/>
                </a:solidFill>
              </a:rPr>
              <a:t>15,6</a:t>
            </a:r>
          </a:p>
          <a:p>
            <a:pPr algn="ctr"/>
            <a:r>
              <a:rPr lang="de-DE" sz="600">
                <a:solidFill>
                  <a:srgbClr val="FE8900"/>
                </a:solidFill>
              </a:rPr>
              <a:t>[13,0; 18,2]</a:t>
            </a:r>
          </a:p>
        </p:txBody>
      </p:sp>
      <p:cxnSp>
        <p:nvCxnSpPr>
          <p:cNvPr id="74" name="Gerade Verbindung mit Pfeil 73">
            <a:extLst>
              <a:ext uri="{FF2B5EF4-FFF2-40B4-BE49-F238E27FC236}">
                <a16:creationId xmlns:a16="http://schemas.microsoft.com/office/drawing/2014/main" id="{F2F21F1E-2C48-6A81-63A4-E1CFA2AFEA17}"/>
              </a:ext>
            </a:extLst>
          </p:cNvPr>
          <p:cNvCxnSpPr>
            <a:cxnSpLocks/>
            <a:stCxn id="72" idx="0"/>
          </p:cNvCxnSpPr>
          <p:nvPr/>
        </p:nvCxnSpPr>
        <p:spPr>
          <a:xfrm flipH="1" flipV="1">
            <a:off x="5569744" y="2995898"/>
            <a:ext cx="302031" cy="25803"/>
          </a:xfrm>
          <a:prstGeom prst="straightConnector1">
            <a:avLst/>
          </a:prstGeom>
          <a:ln w="9525">
            <a:solidFill>
              <a:srgbClr val="FE89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a:extLst>
              <a:ext uri="{FF2B5EF4-FFF2-40B4-BE49-F238E27FC236}">
                <a16:creationId xmlns:a16="http://schemas.microsoft.com/office/drawing/2014/main" id="{5D959612-DB9D-131C-04DE-586F3C8F9D53}"/>
              </a:ext>
            </a:extLst>
          </p:cNvPr>
          <p:cNvCxnSpPr>
            <a:cxnSpLocks/>
            <a:stCxn id="73" idx="0"/>
          </p:cNvCxnSpPr>
          <p:nvPr/>
        </p:nvCxnSpPr>
        <p:spPr>
          <a:xfrm flipV="1">
            <a:off x="7956266" y="2881409"/>
            <a:ext cx="287622" cy="114489"/>
          </a:xfrm>
          <a:prstGeom prst="straightConnector1">
            <a:avLst/>
          </a:prstGeom>
          <a:ln w="9525">
            <a:solidFill>
              <a:srgbClr val="FE8900"/>
            </a:solidFill>
            <a:tailEnd type="triangle"/>
          </a:ln>
        </p:spPr>
        <p:style>
          <a:lnRef idx="1">
            <a:schemeClr val="accent1"/>
          </a:lnRef>
          <a:fillRef idx="0">
            <a:schemeClr val="accent1"/>
          </a:fillRef>
          <a:effectRef idx="0">
            <a:schemeClr val="accent1"/>
          </a:effectRef>
          <a:fontRef idx="minor">
            <a:schemeClr val="tx1"/>
          </a:fontRef>
        </p:style>
      </p:cxnSp>
      <p:sp>
        <p:nvSpPr>
          <p:cNvPr id="12" name="Rechteck 11">
            <a:extLst>
              <a:ext uri="{FF2B5EF4-FFF2-40B4-BE49-F238E27FC236}">
                <a16:creationId xmlns:a16="http://schemas.microsoft.com/office/drawing/2014/main" id="{43D51254-BC9E-DCB0-7910-A7F5C4F5EEEE}"/>
              </a:ext>
            </a:extLst>
          </p:cNvPr>
          <p:cNvSpPr/>
          <p:nvPr/>
        </p:nvSpPr>
        <p:spPr>
          <a:xfrm>
            <a:off x="5040492" y="1305785"/>
            <a:ext cx="213315" cy="15204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57A21E8C-4E18-1259-D5C8-53BC34F4E7EB}"/>
              </a:ext>
            </a:extLst>
          </p:cNvPr>
          <p:cNvSpPr txBox="1"/>
          <p:nvPr/>
        </p:nvSpPr>
        <p:spPr>
          <a:xfrm rot="16200000">
            <a:off x="4349989" y="2132662"/>
            <a:ext cx="1601968" cy="215444"/>
          </a:xfrm>
          <a:prstGeom prst="rect">
            <a:avLst/>
          </a:prstGeom>
          <a:solidFill>
            <a:schemeClr val="bg1"/>
          </a:solidFill>
        </p:spPr>
        <p:txBody>
          <a:bodyPr wrap="none" lIns="36000" tIns="0" rIns="36000" bIns="0" rtlCol="0" anchor="ctr">
            <a:spAutoFit/>
          </a:bodyPr>
          <a:lstStyle/>
          <a:p>
            <a:pPr algn="l"/>
            <a:endParaRPr lang="de-DE" sz="700" b="1" dirty="0"/>
          </a:p>
          <a:p>
            <a:pPr algn="l"/>
            <a:r>
              <a:rPr lang="de-DE" sz="700" b="1" dirty="0"/>
              <a:t>Inzidenzrate [pro 100.000 PJ]</a:t>
            </a:r>
          </a:p>
        </p:txBody>
      </p:sp>
      <p:sp>
        <p:nvSpPr>
          <p:cNvPr id="18" name="Textfeld 17">
            <a:extLst>
              <a:ext uri="{FF2B5EF4-FFF2-40B4-BE49-F238E27FC236}">
                <a16:creationId xmlns:a16="http://schemas.microsoft.com/office/drawing/2014/main" id="{2A9034F4-DB4B-5824-DFD7-466F918E2180}"/>
              </a:ext>
            </a:extLst>
          </p:cNvPr>
          <p:cNvSpPr txBox="1"/>
          <p:nvPr/>
        </p:nvSpPr>
        <p:spPr>
          <a:xfrm>
            <a:off x="6464669" y="3387129"/>
            <a:ext cx="314757" cy="92333"/>
          </a:xfrm>
          <a:prstGeom prst="rect">
            <a:avLst/>
          </a:prstGeom>
          <a:solidFill>
            <a:schemeClr val="bg1"/>
          </a:solidFill>
        </p:spPr>
        <p:txBody>
          <a:bodyPr wrap="none" lIns="36000" tIns="0" rIns="36000" bIns="0" rtlCol="0" anchor="ctr">
            <a:spAutoFit/>
          </a:bodyPr>
          <a:lstStyle/>
          <a:p>
            <a:pPr algn="ctr"/>
            <a:r>
              <a:rPr lang="de-DE" sz="600" b="1">
                <a:solidFill>
                  <a:srgbClr val="3F833F"/>
                </a:solidFill>
              </a:rPr>
              <a:t>0-4 J.</a:t>
            </a:r>
          </a:p>
        </p:txBody>
      </p:sp>
      <p:sp>
        <p:nvSpPr>
          <p:cNvPr id="27" name="Textfeld 26">
            <a:extLst>
              <a:ext uri="{FF2B5EF4-FFF2-40B4-BE49-F238E27FC236}">
                <a16:creationId xmlns:a16="http://schemas.microsoft.com/office/drawing/2014/main" id="{46167785-2873-F1AC-9011-D00659D2057D}"/>
              </a:ext>
            </a:extLst>
          </p:cNvPr>
          <p:cNvSpPr txBox="1"/>
          <p:nvPr/>
        </p:nvSpPr>
        <p:spPr>
          <a:xfrm>
            <a:off x="7605208" y="3387129"/>
            <a:ext cx="351058" cy="92333"/>
          </a:xfrm>
          <a:prstGeom prst="rect">
            <a:avLst/>
          </a:prstGeom>
          <a:solidFill>
            <a:schemeClr val="bg1"/>
          </a:solidFill>
        </p:spPr>
        <p:txBody>
          <a:bodyPr wrap="none" lIns="0" tIns="0" rIns="0" bIns="0" rtlCol="0" anchor="ctr">
            <a:spAutoFit/>
          </a:bodyPr>
          <a:lstStyle/>
          <a:p>
            <a:pPr algn="ctr"/>
            <a:r>
              <a:rPr lang="de-DE" sz="600" b="1">
                <a:solidFill>
                  <a:srgbClr val="FE8900"/>
                </a:solidFill>
              </a:rPr>
              <a:t>15-19 J.</a:t>
            </a:r>
          </a:p>
        </p:txBody>
      </p:sp>
      <p:pic>
        <p:nvPicPr>
          <p:cNvPr id="31" name="Grafik 30" descr="Ein Bild, das Reihe, Quadrat, Text enthält.&#10;&#10;KI-generierte Inhalte können fehlerhaft sein.">
            <a:extLst>
              <a:ext uri="{FF2B5EF4-FFF2-40B4-BE49-F238E27FC236}">
                <a16:creationId xmlns:a16="http://schemas.microsoft.com/office/drawing/2014/main" id="{C429BB69-EAEA-4085-E37D-01929E932A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9458" y="1344389"/>
            <a:ext cx="1281862" cy="608139"/>
          </a:xfrm>
          <a:prstGeom prst="rect">
            <a:avLst/>
          </a:prstGeom>
        </p:spPr>
      </p:pic>
      <p:cxnSp>
        <p:nvCxnSpPr>
          <p:cNvPr id="33" name="Gerade Verbindung mit Pfeil 32">
            <a:extLst>
              <a:ext uri="{FF2B5EF4-FFF2-40B4-BE49-F238E27FC236}">
                <a16:creationId xmlns:a16="http://schemas.microsoft.com/office/drawing/2014/main" id="{B845A7B3-DEDE-F502-1D66-04CC44094794}"/>
              </a:ext>
            </a:extLst>
          </p:cNvPr>
          <p:cNvCxnSpPr>
            <a:cxnSpLocks/>
            <a:stCxn id="32" idx="2"/>
          </p:cNvCxnSpPr>
          <p:nvPr/>
        </p:nvCxnSpPr>
        <p:spPr>
          <a:xfrm flipH="1">
            <a:off x="5551897" y="2024724"/>
            <a:ext cx="306707" cy="567399"/>
          </a:xfrm>
          <a:prstGeom prst="straightConnector1">
            <a:avLst/>
          </a:prstGeom>
          <a:ln w="9525">
            <a:solidFill>
              <a:srgbClr val="890000"/>
            </a:solidFill>
            <a:tailEnd type="triangle"/>
          </a:ln>
        </p:spPr>
        <p:style>
          <a:lnRef idx="1">
            <a:schemeClr val="accent1"/>
          </a:lnRef>
          <a:fillRef idx="0">
            <a:schemeClr val="accent1"/>
          </a:fillRef>
          <a:effectRef idx="0">
            <a:schemeClr val="accent1"/>
          </a:effectRef>
          <a:fontRef idx="minor">
            <a:schemeClr val="tx1"/>
          </a:fontRef>
        </p:style>
      </p:cxnSp>
      <p:sp>
        <p:nvSpPr>
          <p:cNvPr id="34" name="Rechteck: abgerundete Ecken 33">
            <a:extLst>
              <a:ext uri="{FF2B5EF4-FFF2-40B4-BE49-F238E27FC236}">
                <a16:creationId xmlns:a16="http://schemas.microsoft.com/office/drawing/2014/main" id="{8120E68F-006A-7A4D-4D16-6685D418C3E9}"/>
              </a:ext>
            </a:extLst>
          </p:cNvPr>
          <p:cNvSpPr/>
          <p:nvPr/>
        </p:nvSpPr>
        <p:spPr>
          <a:xfrm>
            <a:off x="5551897" y="1517897"/>
            <a:ext cx="604062" cy="217515"/>
          </a:xfrm>
          <a:prstGeom prst="roundRect">
            <a:avLst/>
          </a:prstGeom>
          <a:solidFill>
            <a:srgbClr val="EBEBFF"/>
          </a:solidFill>
          <a:ln w="9525">
            <a:solidFill>
              <a:srgbClr val="00008A"/>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00008A"/>
                </a:solidFill>
              </a:rPr>
              <a:t>23,8</a:t>
            </a:r>
          </a:p>
          <a:p>
            <a:pPr algn="ctr"/>
            <a:r>
              <a:rPr lang="de-DE" sz="600">
                <a:solidFill>
                  <a:srgbClr val="00008A"/>
                </a:solidFill>
              </a:rPr>
              <a:t>[20,8; 26,7]</a:t>
            </a:r>
          </a:p>
        </p:txBody>
      </p:sp>
      <p:cxnSp>
        <p:nvCxnSpPr>
          <p:cNvPr id="35" name="Gerade Verbindung mit Pfeil 34">
            <a:extLst>
              <a:ext uri="{FF2B5EF4-FFF2-40B4-BE49-F238E27FC236}">
                <a16:creationId xmlns:a16="http://schemas.microsoft.com/office/drawing/2014/main" id="{23C140D4-388B-03CD-4CA5-842ADDBBEB49}"/>
              </a:ext>
            </a:extLst>
          </p:cNvPr>
          <p:cNvCxnSpPr>
            <a:cxnSpLocks/>
            <a:stCxn id="34" idx="2"/>
          </p:cNvCxnSpPr>
          <p:nvPr/>
        </p:nvCxnSpPr>
        <p:spPr>
          <a:xfrm flipH="1">
            <a:off x="5599148" y="1735412"/>
            <a:ext cx="254780" cy="847550"/>
          </a:xfrm>
          <a:prstGeom prst="straightConnector1">
            <a:avLst/>
          </a:prstGeom>
          <a:ln w="9525">
            <a:solidFill>
              <a:srgbClr val="00008A"/>
            </a:solidFill>
            <a:tailEnd type="triangle"/>
          </a:ln>
        </p:spPr>
        <p:style>
          <a:lnRef idx="1">
            <a:schemeClr val="accent1"/>
          </a:lnRef>
          <a:fillRef idx="0">
            <a:schemeClr val="accent1"/>
          </a:fillRef>
          <a:effectRef idx="0">
            <a:schemeClr val="accent1"/>
          </a:effectRef>
          <a:fontRef idx="minor">
            <a:schemeClr val="tx1"/>
          </a:fontRef>
        </p:style>
      </p:cxnSp>
      <p:sp>
        <p:nvSpPr>
          <p:cNvPr id="47" name="Rechteck: abgerundete Ecken 46">
            <a:extLst>
              <a:ext uri="{FF2B5EF4-FFF2-40B4-BE49-F238E27FC236}">
                <a16:creationId xmlns:a16="http://schemas.microsoft.com/office/drawing/2014/main" id="{184EE492-ED54-59CB-54A1-8EC909CA3096}"/>
              </a:ext>
            </a:extLst>
          </p:cNvPr>
          <p:cNvSpPr/>
          <p:nvPr/>
        </p:nvSpPr>
        <p:spPr>
          <a:xfrm>
            <a:off x="7646879" y="1438033"/>
            <a:ext cx="604062" cy="210226"/>
          </a:xfrm>
          <a:prstGeom prst="roundRect">
            <a:avLst/>
          </a:prstGeom>
          <a:solidFill>
            <a:srgbClr val="FFE5E5"/>
          </a:solidFill>
          <a:ln w="9525">
            <a:solidFill>
              <a:srgbClr val="89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890000"/>
                </a:solidFill>
              </a:rPr>
              <a:t>47,5</a:t>
            </a:r>
          </a:p>
          <a:p>
            <a:pPr algn="ctr"/>
            <a:r>
              <a:rPr lang="de-DE" sz="600">
                <a:solidFill>
                  <a:srgbClr val="890000"/>
                </a:solidFill>
              </a:rPr>
              <a:t>[43,0; 52,0]</a:t>
            </a:r>
          </a:p>
        </p:txBody>
      </p:sp>
      <p:cxnSp>
        <p:nvCxnSpPr>
          <p:cNvPr id="48" name="Gerade Verbindung mit Pfeil 47">
            <a:extLst>
              <a:ext uri="{FF2B5EF4-FFF2-40B4-BE49-F238E27FC236}">
                <a16:creationId xmlns:a16="http://schemas.microsoft.com/office/drawing/2014/main" id="{70D6AA3A-69E1-8E71-F359-2B75425EDCFC}"/>
              </a:ext>
            </a:extLst>
          </p:cNvPr>
          <p:cNvCxnSpPr>
            <a:cxnSpLocks/>
            <a:stCxn id="47" idx="2"/>
          </p:cNvCxnSpPr>
          <p:nvPr/>
        </p:nvCxnSpPr>
        <p:spPr>
          <a:xfrm>
            <a:off x="7948910" y="1648259"/>
            <a:ext cx="275928" cy="427876"/>
          </a:xfrm>
          <a:prstGeom prst="straightConnector1">
            <a:avLst/>
          </a:prstGeom>
          <a:ln w="9525">
            <a:solidFill>
              <a:srgbClr val="890000"/>
            </a:solidFill>
            <a:tailEnd type="triangle"/>
          </a:ln>
        </p:spPr>
        <p:style>
          <a:lnRef idx="1">
            <a:schemeClr val="accent1"/>
          </a:lnRef>
          <a:fillRef idx="0">
            <a:schemeClr val="accent1"/>
          </a:fillRef>
          <a:effectRef idx="0">
            <a:schemeClr val="accent1"/>
          </a:effectRef>
          <a:fontRef idx="minor">
            <a:schemeClr val="tx1"/>
          </a:fontRef>
        </p:style>
      </p:cxnSp>
      <p:sp>
        <p:nvSpPr>
          <p:cNvPr id="49" name="Rechteck: abgerundete Ecken 48">
            <a:extLst>
              <a:ext uri="{FF2B5EF4-FFF2-40B4-BE49-F238E27FC236}">
                <a16:creationId xmlns:a16="http://schemas.microsoft.com/office/drawing/2014/main" id="{E14BF2E4-F4F6-C7E1-B4BB-7745186545B6}"/>
              </a:ext>
            </a:extLst>
          </p:cNvPr>
          <p:cNvSpPr/>
          <p:nvPr/>
        </p:nvSpPr>
        <p:spPr>
          <a:xfrm>
            <a:off x="7001146" y="1675271"/>
            <a:ext cx="604062" cy="210226"/>
          </a:xfrm>
          <a:prstGeom prst="roundRect">
            <a:avLst/>
          </a:prstGeom>
          <a:solidFill>
            <a:srgbClr val="EBEBFF"/>
          </a:solidFill>
          <a:ln w="9525">
            <a:solidFill>
              <a:srgbClr val="00008A"/>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00008A"/>
                </a:solidFill>
              </a:rPr>
              <a:t>41,5</a:t>
            </a:r>
          </a:p>
          <a:p>
            <a:pPr algn="ctr"/>
            <a:r>
              <a:rPr lang="de-DE" sz="600">
                <a:solidFill>
                  <a:srgbClr val="00008A"/>
                </a:solidFill>
              </a:rPr>
              <a:t>[37,1; 45,8]</a:t>
            </a:r>
          </a:p>
        </p:txBody>
      </p:sp>
      <p:cxnSp>
        <p:nvCxnSpPr>
          <p:cNvPr id="50" name="Gerade Verbindung mit Pfeil 49">
            <a:extLst>
              <a:ext uri="{FF2B5EF4-FFF2-40B4-BE49-F238E27FC236}">
                <a16:creationId xmlns:a16="http://schemas.microsoft.com/office/drawing/2014/main" id="{4DEB8A93-F484-8845-2E1F-5FF159E7A498}"/>
              </a:ext>
            </a:extLst>
          </p:cNvPr>
          <p:cNvCxnSpPr>
            <a:cxnSpLocks/>
            <a:stCxn id="49" idx="2"/>
          </p:cNvCxnSpPr>
          <p:nvPr/>
        </p:nvCxnSpPr>
        <p:spPr>
          <a:xfrm>
            <a:off x="7303177" y="1885497"/>
            <a:ext cx="940711" cy="347301"/>
          </a:xfrm>
          <a:prstGeom prst="straightConnector1">
            <a:avLst/>
          </a:prstGeom>
          <a:ln w="9525">
            <a:solidFill>
              <a:srgbClr val="00008A"/>
            </a:solidFill>
            <a:tailEnd type="triangle"/>
          </a:ln>
        </p:spPr>
        <p:style>
          <a:lnRef idx="1">
            <a:schemeClr val="accent1"/>
          </a:lnRef>
          <a:fillRef idx="0">
            <a:schemeClr val="accent1"/>
          </a:fillRef>
          <a:effectRef idx="0">
            <a:schemeClr val="accent1"/>
          </a:effectRef>
          <a:fontRef idx="minor">
            <a:schemeClr val="tx1"/>
          </a:fontRef>
        </p:style>
      </p:cxnSp>
      <p:sp>
        <p:nvSpPr>
          <p:cNvPr id="66" name="Rechteck: abgerundete Ecken 65">
            <a:extLst>
              <a:ext uri="{FF2B5EF4-FFF2-40B4-BE49-F238E27FC236}">
                <a16:creationId xmlns:a16="http://schemas.microsoft.com/office/drawing/2014/main" id="{57129942-F0F4-D5FF-C588-BC491D9A7F62}"/>
              </a:ext>
            </a:extLst>
          </p:cNvPr>
          <p:cNvSpPr/>
          <p:nvPr/>
        </p:nvSpPr>
        <p:spPr>
          <a:xfrm>
            <a:off x="5556573" y="2096521"/>
            <a:ext cx="604062" cy="217515"/>
          </a:xfrm>
          <a:prstGeom prst="roundRect">
            <a:avLst/>
          </a:prstGeom>
          <a:solidFill>
            <a:srgbClr val="E8F4E8"/>
          </a:solidFill>
          <a:ln w="9525">
            <a:solidFill>
              <a:srgbClr val="3F833F"/>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3F833F"/>
                </a:solidFill>
              </a:rPr>
              <a:t>13,7</a:t>
            </a:r>
          </a:p>
          <a:p>
            <a:pPr algn="ctr"/>
            <a:r>
              <a:rPr lang="de-DE" sz="600">
                <a:solidFill>
                  <a:srgbClr val="3F833F"/>
                </a:solidFill>
              </a:rPr>
              <a:t>[11,2; 16,1]</a:t>
            </a:r>
          </a:p>
        </p:txBody>
      </p:sp>
      <p:sp>
        <p:nvSpPr>
          <p:cNvPr id="32" name="Rechteck: abgerundete Ecken 31">
            <a:extLst>
              <a:ext uri="{FF2B5EF4-FFF2-40B4-BE49-F238E27FC236}">
                <a16:creationId xmlns:a16="http://schemas.microsoft.com/office/drawing/2014/main" id="{EBB89254-B278-CAA9-1F9F-D071DC0EB2D0}"/>
              </a:ext>
            </a:extLst>
          </p:cNvPr>
          <p:cNvSpPr/>
          <p:nvPr/>
        </p:nvSpPr>
        <p:spPr>
          <a:xfrm>
            <a:off x="5556573" y="1807209"/>
            <a:ext cx="604062" cy="217515"/>
          </a:xfrm>
          <a:prstGeom prst="roundRect">
            <a:avLst/>
          </a:prstGeom>
          <a:solidFill>
            <a:srgbClr val="FFE5E5"/>
          </a:solidFill>
          <a:ln w="9525">
            <a:solidFill>
              <a:srgbClr val="89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890000"/>
                </a:solidFill>
              </a:rPr>
              <a:t>21,8</a:t>
            </a:r>
          </a:p>
          <a:p>
            <a:pPr algn="ctr"/>
            <a:r>
              <a:rPr lang="de-DE" sz="600">
                <a:solidFill>
                  <a:srgbClr val="890000"/>
                </a:solidFill>
              </a:rPr>
              <a:t>[18,9; 24,8]</a:t>
            </a:r>
          </a:p>
        </p:txBody>
      </p:sp>
      <p:sp>
        <p:nvSpPr>
          <p:cNvPr id="67" name="Rechteck: abgerundete Ecken 66">
            <a:extLst>
              <a:ext uri="{FF2B5EF4-FFF2-40B4-BE49-F238E27FC236}">
                <a16:creationId xmlns:a16="http://schemas.microsoft.com/office/drawing/2014/main" id="{DEB6BB89-693B-418B-893A-272AFCCCB1F9}"/>
              </a:ext>
            </a:extLst>
          </p:cNvPr>
          <p:cNvSpPr/>
          <p:nvPr/>
        </p:nvSpPr>
        <p:spPr>
          <a:xfrm>
            <a:off x="7653632" y="1675271"/>
            <a:ext cx="604062" cy="210226"/>
          </a:xfrm>
          <a:prstGeom prst="roundRect">
            <a:avLst/>
          </a:prstGeom>
          <a:solidFill>
            <a:srgbClr val="E8F4E8"/>
          </a:solidFill>
          <a:ln w="9525">
            <a:solidFill>
              <a:srgbClr val="3F833F"/>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de-DE" sz="600">
                <a:solidFill>
                  <a:srgbClr val="3F833F"/>
                </a:solidFill>
              </a:rPr>
              <a:t>28,4</a:t>
            </a:r>
          </a:p>
          <a:p>
            <a:pPr algn="ctr"/>
            <a:r>
              <a:rPr lang="de-DE" sz="600">
                <a:solidFill>
                  <a:srgbClr val="3F833F"/>
                </a:solidFill>
              </a:rPr>
              <a:t>[24,9; 31,9]</a:t>
            </a:r>
          </a:p>
        </p:txBody>
      </p:sp>
      <p:sp>
        <p:nvSpPr>
          <p:cNvPr id="6" name="Rechteck: abgerundete Ecken 5">
            <a:extLst>
              <a:ext uri="{FF2B5EF4-FFF2-40B4-BE49-F238E27FC236}">
                <a16:creationId xmlns:a16="http://schemas.microsoft.com/office/drawing/2014/main" id="{AA6AAD5B-EB72-F4AB-C44E-8E0E02C8AD6A}"/>
              </a:ext>
            </a:extLst>
          </p:cNvPr>
          <p:cNvSpPr/>
          <p:nvPr/>
        </p:nvSpPr>
        <p:spPr>
          <a:xfrm>
            <a:off x="685810" y="3913475"/>
            <a:ext cx="3419737" cy="615701"/>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050">
                <a:solidFill>
                  <a:schemeClr val="bg1"/>
                </a:solidFill>
              </a:rPr>
              <a:t>Die Änderung des Prozentsatzes der T1D-Inzidenz steigt jährlich um </a:t>
            </a:r>
            <a:r>
              <a:rPr lang="de-DE" sz="1050" b="1">
                <a:solidFill>
                  <a:schemeClr val="bg1"/>
                </a:solidFill>
              </a:rPr>
              <a:t>2,7 %</a:t>
            </a:r>
            <a:r>
              <a:rPr lang="de-DE" sz="1050">
                <a:solidFill>
                  <a:schemeClr val="bg1"/>
                </a:solidFill>
              </a:rPr>
              <a:t> </a:t>
            </a:r>
          </a:p>
          <a:p>
            <a:pPr lvl="0">
              <a:defRPr/>
            </a:pPr>
            <a:r>
              <a:rPr lang="de-DE" sz="1050">
                <a:solidFill>
                  <a:schemeClr val="bg1"/>
                </a:solidFill>
              </a:rPr>
              <a:t>(95 %-KI: 2,3 %; 3,1 %)</a:t>
            </a:r>
          </a:p>
        </p:txBody>
      </p:sp>
      <p:sp>
        <p:nvSpPr>
          <p:cNvPr id="9" name="Rechteck: abgerundete Ecken 8">
            <a:extLst>
              <a:ext uri="{FF2B5EF4-FFF2-40B4-BE49-F238E27FC236}">
                <a16:creationId xmlns:a16="http://schemas.microsoft.com/office/drawing/2014/main" id="{3B1C5933-914C-F57F-8D04-F29C7D56C2B4}"/>
              </a:ext>
            </a:extLst>
          </p:cNvPr>
          <p:cNvSpPr/>
          <p:nvPr/>
        </p:nvSpPr>
        <p:spPr>
          <a:xfrm>
            <a:off x="4885068" y="3909638"/>
            <a:ext cx="3712504" cy="93477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050">
                <a:solidFill>
                  <a:schemeClr val="bg1"/>
                </a:solidFill>
              </a:rPr>
              <a:t>T1D-Inzidenz steigt jährlich um </a:t>
            </a:r>
          </a:p>
          <a:p>
            <a:pPr lvl="0">
              <a:defRPr/>
            </a:pPr>
            <a:r>
              <a:rPr lang="de-DE" sz="1050" b="1">
                <a:solidFill>
                  <a:srgbClr val="AAD6AA"/>
                </a:solidFill>
              </a:rPr>
              <a:t>1,8 %</a:t>
            </a:r>
            <a:r>
              <a:rPr lang="de-DE" sz="1050">
                <a:solidFill>
                  <a:srgbClr val="AAD6AA"/>
                </a:solidFill>
              </a:rPr>
              <a:t> (95 %-KI: 1,0 %; 2,6 %) bei 0-4jährigen</a:t>
            </a:r>
            <a:endParaRPr lang="de-DE" sz="1050" b="1">
              <a:solidFill>
                <a:srgbClr val="AAD6AA"/>
              </a:solidFill>
            </a:endParaRPr>
          </a:p>
          <a:p>
            <a:pPr lvl="0">
              <a:defRPr/>
            </a:pPr>
            <a:r>
              <a:rPr lang="de-DE" sz="1050" b="1">
                <a:solidFill>
                  <a:srgbClr val="FFE5E5"/>
                </a:solidFill>
              </a:rPr>
              <a:t>3,0 %</a:t>
            </a:r>
            <a:r>
              <a:rPr lang="de-DE" sz="1050">
                <a:solidFill>
                  <a:srgbClr val="FFE5E5"/>
                </a:solidFill>
              </a:rPr>
              <a:t> (95 %-KI: 2,2 %; 3,7 %) bei 5-9jährigen</a:t>
            </a:r>
            <a:endParaRPr lang="de-DE" sz="1050" b="1">
              <a:solidFill>
                <a:srgbClr val="FFE5E5"/>
              </a:solidFill>
            </a:endParaRPr>
          </a:p>
          <a:p>
            <a:pPr lvl="0">
              <a:defRPr/>
            </a:pPr>
            <a:r>
              <a:rPr lang="de-DE" sz="1050" b="1">
                <a:solidFill>
                  <a:srgbClr val="EBEBFF"/>
                </a:solidFill>
              </a:rPr>
              <a:t>3,1 %</a:t>
            </a:r>
            <a:r>
              <a:rPr lang="de-DE" sz="1050">
                <a:solidFill>
                  <a:srgbClr val="EBEBFF"/>
                </a:solidFill>
              </a:rPr>
              <a:t> (95 %-KI: 2,4 %; 3,9 %) bei 10-14jährigen  </a:t>
            </a:r>
            <a:r>
              <a:rPr lang="de-DE" sz="1050" b="1">
                <a:solidFill>
                  <a:srgbClr val="FFBF71"/>
                </a:solidFill>
              </a:rPr>
              <a:t>2,9 %</a:t>
            </a:r>
            <a:r>
              <a:rPr lang="de-DE" sz="1050">
                <a:solidFill>
                  <a:srgbClr val="FFBF71"/>
                </a:solidFill>
              </a:rPr>
              <a:t> (95 %-KI: 2,0 %; 3,8 %) bei 15-19jährigen</a:t>
            </a:r>
          </a:p>
        </p:txBody>
      </p:sp>
      <p:sp>
        <p:nvSpPr>
          <p:cNvPr id="3" name="Textfeld 2">
            <a:extLst>
              <a:ext uri="{FF2B5EF4-FFF2-40B4-BE49-F238E27FC236}">
                <a16:creationId xmlns:a16="http://schemas.microsoft.com/office/drawing/2014/main" id="{245506CD-4055-C1E6-F2E3-9DDF664F1C17}"/>
              </a:ext>
            </a:extLst>
          </p:cNvPr>
          <p:cNvSpPr txBox="1"/>
          <p:nvPr/>
        </p:nvSpPr>
        <p:spPr>
          <a:xfrm>
            <a:off x="320267" y="4845187"/>
            <a:ext cx="8137922" cy="276999"/>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err="1">
                <a:ln>
                  <a:noFill/>
                </a:ln>
                <a:solidFill>
                  <a:srgbClr val="404040"/>
                </a:solidFill>
                <a:effectLst/>
                <a:uLnTx/>
                <a:uFillTx/>
                <a:latin typeface="Verdana"/>
                <a:ea typeface="+mn-ea"/>
                <a:cs typeface="+mn-cs"/>
              </a:rPr>
              <a:t>Abbildungen</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modifiziert</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nach</a:t>
            </a:r>
            <a:r>
              <a:rPr kumimoji="0" lang="en-US" sz="600" b="0" i="0" u="none" strike="noStrike" kern="1200" cap="none" spc="0" normalizeH="0" baseline="0" noProof="0" dirty="0">
                <a:ln>
                  <a:noFill/>
                </a:ln>
                <a:solidFill>
                  <a:srgbClr val="404040"/>
                </a:solidFill>
                <a:effectLst/>
                <a:uLnTx/>
                <a:uFillTx/>
                <a:latin typeface="Verdana"/>
                <a:ea typeface="+mn-ea"/>
                <a:cs typeface="+mn-cs"/>
              </a:rPr>
              <a:t> Stahl-Pehe 2024</a:t>
            </a:r>
            <a:r>
              <a:rPr kumimoji="0" lang="en-US" sz="600" b="0" i="0" u="none" strike="noStrike" kern="1200" cap="none" spc="0" normalizeH="0" baseline="30000" noProof="0" dirty="0">
                <a:ln>
                  <a:noFill/>
                </a:ln>
                <a:solidFill>
                  <a:srgbClr val="404040"/>
                </a:solidFill>
                <a:effectLst/>
                <a:uLnTx/>
                <a:uFillTx/>
                <a:latin typeface="Verdana"/>
                <a:ea typeface="+mn-ea"/>
                <a:cs typeface="+mn-cs"/>
              </a:rPr>
              <a:t>1</a:t>
            </a:r>
            <a:r>
              <a:rPr kumimoji="0" lang="en-US" sz="600" b="0" i="0" u="none" strike="noStrike" kern="1200" cap="none" spc="0" normalizeH="0" baseline="0" noProof="0" dirty="0">
                <a:ln>
                  <a:noFill/>
                </a:ln>
                <a:solidFill>
                  <a:srgbClr val="404040"/>
                </a:solidFill>
                <a:effectLst/>
                <a:uLnTx/>
                <a:uFillTx/>
                <a:latin typeface="Verdana"/>
                <a:ea typeface="+mn-ea"/>
                <a:cs typeface="+mn-cs"/>
              </a:rPr>
              <a:t>. KI: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Konfidenzintervall</a:t>
            </a:r>
            <a:r>
              <a:rPr kumimoji="0" lang="en-US" sz="600" b="0" i="0" u="none" strike="noStrike" kern="1200" cap="none" spc="0" normalizeH="0" baseline="0" noProof="0" dirty="0">
                <a:ln>
                  <a:noFill/>
                </a:ln>
                <a:solidFill>
                  <a:srgbClr val="404040"/>
                </a:solidFill>
                <a:effectLst/>
                <a:uLnTx/>
                <a:uFillTx/>
                <a:latin typeface="Verdana"/>
                <a:ea typeface="+mn-ea"/>
                <a:cs typeface="+mn-cs"/>
              </a:rPr>
              <a:t>; PJ: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Personenjahre</a:t>
            </a:r>
            <a:r>
              <a:rPr kumimoji="0" lang="en-US" sz="600" b="0" i="0" u="none" strike="noStrike" kern="1200" cap="none" spc="0" normalizeH="0" baseline="0" noProof="0" dirty="0">
                <a:ln>
                  <a:noFill/>
                </a:ln>
                <a:solidFill>
                  <a:srgbClr val="404040"/>
                </a:solidFill>
                <a:effectLst/>
                <a:uLnTx/>
                <a:uFillTx/>
                <a:latin typeface="Verdana"/>
                <a:ea typeface="+mn-ea"/>
                <a:cs typeface="+mn-cs"/>
              </a:rPr>
              <a:t>; SIR: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Standardisierte</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Inzidenzrate</a:t>
            </a:r>
            <a:r>
              <a:rPr kumimoji="0" lang="en-US" sz="600" b="0" i="0" u="none" strike="noStrike" kern="1200" cap="none" spc="0" normalizeH="0" baseline="0" noProof="0" dirty="0">
                <a:ln>
                  <a:noFill/>
                </a:ln>
                <a:solidFill>
                  <a:srgbClr val="404040"/>
                </a:solidFill>
                <a:effectLst/>
                <a:uLnTx/>
                <a:uFillTx/>
                <a:latin typeface="Verdana"/>
                <a:ea typeface="+mn-ea"/>
                <a:cs typeface="+mn-cs"/>
              </a:rPr>
              <a:t>; 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404040"/>
                </a:solidFill>
                <a:effectLst/>
                <a:uLnTx/>
                <a:uFillTx/>
                <a:latin typeface="Verdana"/>
                <a:ea typeface="+mn-ea"/>
                <a:cs typeface="+mn-cs"/>
              </a:rPr>
              <a:t>1. </a:t>
            </a:r>
            <a:r>
              <a:rPr kumimoji="0" lang="en-US" sz="600" b="0" i="0" u="none" strike="noStrike" kern="1200" cap="none" spc="0" normalizeH="0" baseline="0" noProof="0" dirty="0">
                <a:ln>
                  <a:noFill/>
                </a:ln>
                <a:solidFill>
                  <a:srgbClr val="404040"/>
                </a:solidFill>
                <a:effectLst/>
                <a:uLnTx/>
                <a:uFillTx/>
                <a:latin typeface="Verdana"/>
                <a:ea typeface="+mn-ea"/>
                <a:cs typeface="+mn-cs"/>
              </a:rPr>
              <a:t>Stahl-Pehe A </a:t>
            </a:r>
            <a:r>
              <a:rPr kumimoji="0" lang="en-US" sz="600" b="0" i="1" u="none" strike="noStrike" kern="1200" cap="none" spc="0" normalizeH="0" baseline="0" noProof="0" dirty="0">
                <a:ln>
                  <a:noFill/>
                </a:ln>
                <a:solidFill>
                  <a:srgbClr val="404040"/>
                </a:solidFill>
                <a:effectLst/>
                <a:uLnTx/>
                <a:uFillTx/>
                <a:latin typeface="Verdana"/>
                <a:ea typeface="+mn-ea"/>
                <a:cs typeface="+mn-cs"/>
              </a:rPr>
              <a:t>et al.</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pt-BR" sz="600" b="0" i="1" u="none" strike="noStrike" kern="1200" cap="none" spc="0" normalizeH="0" baseline="0" noProof="0" dirty="0">
                <a:ln>
                  <a:noFill/>
                </a:ln>
                <a:solidFill>
                  <a:srgbClr val="404040"/>
                </a:solidFill>
                <a:effectLst/>
                <a:uLnTx/>
                <a:uFillTx/>
                <a:latin typeface="Verdana"/>
                <a:ea typeface="+mn-ea"/>
                <a:cs typeface="+mn-cs"/>
              </a:rPr>
              <a:t>Diabetes Metab</a:t>
            </a:r>
            <a:r>
              <a:rPr kumimoji="0" lang="pt-BR" sz="600" b="0" i="0" u="none" strike="noStrike" kern="1200" cap="none" spc="0" normalizeH="0" baseline="0" noProof="0" dirty="0">
                <a:ln>
                  <a:noFill/>
                </a:ln>
                <a:solidFill>
                  <a:srgbClr val="404040"/>
                </a:solidFill>
                <a:effectLst/>
                <a:uLnTx/>
                <a:uFillTx/>
                <a:latin typeface="Verdana"/>
                <a:ea typeface="+mn-ea"/>
                <a:cs typeface="+mn-cs"/>
              </a:rPr>
              <a:t> 2024; 50: </a:t>
            </a:r>
            <a:r>
              <a:rPr kumimoji="0" lang="de-DE" sz="600" b="0" i="0" u="none" strike="noStrike" kern="1200" cap="none" spc="0" normalizeH="0" baseline="0" noProof="0" dirty="0">
                <a:ln>
                  <a:noFill/>
                </a:ln>
                <a:solidFill>
                  <a:srgbClr val="404040"/>
                </a:solidFill>
                <a:effectLst/>
                <a:uLnTx/>
                <a:uFillTx/>
                <a:latin typeface="Verdana"/>
                <a:ea typeface="+mn-ea"/>
                <a:cs typeface="+mn-cs"/>
              </a:rPr>
              <a:t>101567.</a:t>
            </a:r>
          </a:p>
        </p:txBody>
      </p:sp>
      <p:sp>
        <p:nvSpPr>
          <p:cNvPr id="4" name="Textplatzhalter 9">
            <a:extLst>
              <a:ext uri="{FF2B5EF4-FFF2-40B4-BE49-F238E27FC236}">
                <a16:creationId xmlns:a16="http://schemas.microsoft.com/office/drawing/2014/main" id="{7A95CB9A-88E9-20E6-7418-9AC0025C72D3}"/>
              </a:ext>
            </a:extLst>
          </p:cNvPr>
          <p:cNvSpPr txBox="1">
            <a:spLocks/>
          </p:cNvSpPr>
          <p:nvPr/>
        </p:nvSpPr>
        <p:spPr>
          <a:xfrm>
            <a:off x="320267" y="113533"/>
            <a:ext cx="860734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6"/>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6"/>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6"/>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T1D-Inzidenz bei Kindern und Jugendlichen                       in Deutschland 2002–2022</a:t>
            </a:r>
          </a:p>
        </p:txBody>
      </p:sp>
    </p:spTree>
    <p:extLst>
      <p:ext uri="{BB962C8B-B14F-4D97-AF65-F5344CB8AC3E}">
        <p14:creationId xmlns:p14="http://schemas.microsoft.com/office/powerpoint/2010/main" val="2697105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BD6ED-D9DF-9E8D-3AD8-448F07523F50}"/>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5E8FB177-28BF-BA67-191D-FD7064F808C0}"/>
              </a:ext>
            </a:extLst>
          </p:cNvPr>
          <p:cNvSpPr txBox="1">
            <a:spLocks/>
          </p:cNvSpPr>
          <p:nvPr/>
        </p:nvSpPr>
        <p:spPr>
          <a:xfrm>
            <a:off x="314921" y="113533"/>
            <a:ext cx="860734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T1D-Erkrankungsalter bei Kindern und Jugendlichen                        in Deutschland 2002–2022</a:t>
            </a:r>
          </a:p>
        </p:txBody>
      </p:sp>
      <p:pic>
        <p:nvPicPr>
          <p:cNvPr id="30" name="Grafik 29">
            <a:extLst>
              <a:ext uri="{FF2B5EF4-FFF2-40B4-BE49-F238E27FC236}">
                <a16:creationId xmlns:a16="http://schemas.microsoft.com/office/drawing/2014/main" id="{B6EF802A-2902-04BF-9A25-9E2D81863AA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789"/>
          <a:stretch/>
        </p:blipFill>
        <p:spPr bwMode="auto">
          <a:xfrm>
            <a:off x="5006033" y="1379017"/>
            <a:ext cx="3564238" cy="1849287"/>
          </a:xfrm>
          <a:prstGeom prst="rect">
            <a:avLst/>
          </a:prstGeom>
          <a:ln>
            <a:noFill/>
          </a:ln>
          <a:extLst>
            <a:ext uri="{53640926-AAD7-44D8-BBD7-CCE9431645EC}">
              <a14:shadowObscured xmlns:a14="http://schemas.microsoft.com/office/drawing/2010/main"/>
            </a:ext>
          </a:extLst>
        </p:spPr>
      </p:pic>
      <p:pic>
        <p:nvPicPr>
          <p:cNvPr id="29" name="Grafik 28">
            <a:extLst>
              <a:ext uri="{FF2B5EF4-FFF2-40B4-BE49-F238E27FC236}">
                <a16:creationId xmlns:a16="http://schemas.microsoft.com/office/drawing/2014/main" id="{62DF0BD7-AEAF-4551-E1B2-BAC13F9C4CC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8210"/>
          <a:stretch/>
        </p:blipFill>
        <p:spPr bwMode="auto">
          <a:xfrm>
            <a:off x="534671" y="1369632"/>
            <a:ext cx="3603298" cy="1861248"/>
          </a:xfrm>
          <a:prstGeom prst="rect">
            <a:avLst/>
          </a:prstGeom>
          <a:ln>
            <a:noFill/>
          </a:ln>
          <a:extLst>
            <a:ext uri="{53640926-AAD7-44D8-BBD7-CCE9431645EC}">
              <a14:shadowObscured xmlns:a14="http://schemas.microsoft.com/office/drawing/2010/main"/>
            </a:ext>
          </a:extLst>
        </p:spPr>
      </p:pic>
      <p:sp>
        <p:nvSpPr>
          <p:cNvPr id="15" name="Textfeld 14">
            <a:extLst>
              <a:ext uri="{FF2B5EF4-FFF2-40B4-BE49-F238E27FC236}">
                <a16:creationId xmlns:a16="http://schemas.microsoft.com/office/drawing/2014/main" id="{1112C4CB-C210-93E7-744D-CEC6E41F39D5}"/>
              </a:ext>
            </a:extLst>
          </p:cNvPr>
          <p:cNvSpPr txBox="1"/>
          <p:nvPr/>
        </p:nvSpPr>
        <p:spPr>
          <a:xfrm>
            <a:off x="621539" y="996813"/>
            <a:ext cx="3548279" cy="276999"/>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7030A0"/>
                </a:solidFill>
                <a:effectLst/>
                <a:uLnTx/>
                <a:uFillTx/>
                <a:latin typeface="Verdana"/>
                <a:ea typeface="+mn-ea"/>
                <a:cs typeface="+mn-cs"/>
              </a:rPr>
              <a:t>T1D-Erkrankungsalter gesamt (0-19 Jahre)</a:t>
            </a:r>
          </a:p>
        </p:txBody>
      </p:sp>
      <p:sp>
        <p:nvSpPr>
          <p:cNvPr id="16" name="Textfeld 15">
            <a:extLst>
              <a:ext uri="{FF2B5EF4-FFF2-40B4-BE49-F238E27FC236}">
                <a16:creationId xmlns:a16="http://schemas.microsoft.com/office/drawing/2014/main" id="{56584AF6-60FB-882C-07E1-D926B66FA398}"/>
              </a:ext>
            </a:extLst>
          </p:cNvPr>
          <p:cNvSpPr txBox="1"/>
          <p:nvPr/>
        </p:nvSpPr>
        <p:spPr>
          <a:xfrm>
            <a:off x="4596439" y="996813"/>
            <a:ext cx="4240776" cy="276999"/>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7030A0"/>
                </a:solidFill>
                <a:effectLst/>
                <a:uLnTx/>
                <a:uFillTx/>
                <a:latin typeface="Verdana"/>
                <a:ea typeface="+mn-ea"/>
                <a:cs typeface="+mn-cs"/>
              </a:rPr>
              <a:t>T1D-Erkrankungsalter nach Geschlecht (0-19 Jahre)</a:t>
            </a:r>
          </a:p>
        </p:txBody>
      </p:sp>
      <p:sp>
        <p:nvSpPr>
          <p:cNvPr id="17" name="Rechteck 16">
            <a:extLst>
              <a:ext uri="{FF2B5EF4-FFF2-40B4-BE49-F238E27FC236}">
                <a16:creationId xmlns:a16="http://schemas.microsoft.com/office/drawing/2014/main" id="{EDECD6A3-C57D-AD06-2ACB-8EE9CCD44202}"/>
              </a:ext>
            </a:extLst>
          </p:cNvPr>
          <p:cNvSpPr/>
          <p:nvPr/>
        </p:nvSpPr>
        <p:spPr>
          <a:xfrm>
            <a:off x="534671" y="1368017"/>
            <a:ext cx="3603298" cy="1862863"/>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21" name="Textfeld 20">
            <a:extLst>
              <a:ext uri="{FF2B5EF4-FFF2-40B4-BE49-F238E27FC236}">
                <a16:creationId xmlns:a16="http://schemas.microsoft.com/office/drawing/2014/main" id="{F541EABD-0930-884E-C14B-188FA14556E3}"/>
              </a:ext>
            </a:extLst>
          </p:cNvPr>
          <p:cNvSpPr txBox="1"/>
          <p:nvPr/>
        </p:nvSpPr>
        <p:spPr>
          <a:xfrm rot="16200000">
            <a:off x="15578" y="2033715"/>
            <a:ext cx="1316633" cy="215444"/>
          </a:xfrm>
          <a:prstGeom prst="rect">
            <a:avLst/>
          </a:prstGeom>
          <a:solidFill>
            <a:schemeClr val="bg1"/>
          </a:solidFill>
        </p:spPr>
        <p:txBody>
          <a:bodyPr wrap="none" lIns="36000" tIns="0" rIns="36000" bIns="0" rtlCol="0" anchor="ctr">
            <a:spAutoFit/>
          </a:bodyPr>
          <a:lstStyle/>
          <a:p>
            <a:pPr algn="ctr"/>
            <a:endParaRPr lang="de-DE" sz="700" b="1"/>
          </a:p>
          <a:p>
            <a:pPr algn="ctr"/>
            <a:r>
              <a:rPr lang="de-DE" sz="700" b="1"/>
              <a:t>Prozentualer Anteil [%]</a:t>
            </a:r>
          </a:p>
        </p:txBody>
      </p:sp>
      <p:sp>
        <p:nvSpPr>
          <p:cNvPr id="22" name="Rechteck 21">
            <a:extLst>
              <a:ext uri="{FF2B5EF4-FFF2-40B4-BE49-F238E27FC236}">
                <a16:creationId xmlns:a16="http://schemas.microsoft.com/office/drawing/2014/main" id="{B237D402-F15D-60C9-3B65-02C930FC2CF2}"/>
              </a:ext>
            </a:extLst>
          </p:cNvPr>
          <p:cNvSpPr/>
          <p:nvPr/>
        </p:nvSpPr>
        <p:spPr>
          <a:xfrm>
            <a:off x="566169" y="1400567"/>
            <a:ext cx="213315" cy="15204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a:extLst>
              <a:ext uri="{FF2B5EF4-FFF2-40B4-BE49-F238E27FC236}">
                <a16:creationId xmlns:a16="http://schemas.microsoft.com/office/drawing/2014/main" id="{E87B1EF1-F9FB-B27F-0DF0-BA604BF3C585}"/>
              </a:ext>
            </a:extLst>
          </p:cNvPr>
          <p:cNvSpPr txBox="1"/>
          <p:nvPr/>
        </p:nvSpPr>
        <p:spPr>
          <a:xfrm>
            <a:off x="1852402" y="3021389"/>
            <a:ext cx="1398387" cy="180425"/>
          </a:xfrm>
          <a:prstGeom prst="rect">
            <a:avLst/>
          </a:prstGeom>
          <a:solidFill>
            <a:schemeClr val="bg1"/>
          </a:solidFill>
        </p:spPr>
        <p:txBody>
          <a:bodyPr wrap="none" lIns="36000" tIns="36000" rIns="36000" bIns="36000" rtlCol="0" anchor="ctr">
            <a:spAutoFit/>
          </a:bodyPr>
          <a:lstStyle/>
          <a:p>
            <a:pPr algn="ctr"/>
            <a:r>
              <a:rPr lang="de-DE" sz="700" b="1"/>
              <a:t>Alter bei Diagnose [Jahre]</a:t>
            </a:r>
          </a:p>
        </p:txBody>
      </p:sp>
      <p:sp>
        <p:nvSpPr>
          <p:cNvPr id="36" name="Textfeld 35">
            <a:extLst>
              <a:ext uri="{FF2B5EF4-FFF2-40B4-BE49-F238E27FC236}">
                <a16:creationId xmlns:a16="http://schemas.microsoft.com/office/drawing/2014/main" id="{BA3709CE-17F4-2C3D-654E-307CB721B1D2}"/>
              </a:ext>
            </a:extLst>
          </p:cNvPr>
          <p:cNvSpPr txBox="1"/>
          <p:nvPr/>
        </p:nvSpPr>
        <p:spPr>
          <a:xfrm>
            <a:off x="6301078" y="2840964"/>
            <a:ext cx="1398387" cy="180425"/>
          </a:xfrm>
          <a:prstGeom prst="rect">
            <a:avLst/>
          </a:prstGeom>
          <a:solidFill>
            <a:schemeClr val="bg1"/>
          </a:solidFill>
        </p:spPr>
        <p:txBody>
          <a:bodyPr wrap="none" lIns="36000" tIns="36000" rIns="36000" bIns="36000" rtlCol="0" anchor="ctr">
            <a:spAutoFit/>
          </a:bodyPr>
          <a:lstStyle/>
          <a:p>
            <a:pPr algn="ctr"/>
            <a:r>
              <a:rPr lang="de-DE" sz="700" b="1"/>
              <a:t>Alter bei Diagnose [Jahre]</a:t>
            </a:r>
          </a:p>
        </p:txBody>
      </p:sp>
      <p:sp>
        <p:nvSpPr>
          <p:cNvPr id="37" name="Textfeld 36">
            <a:extLst>
              <a:ext uri="{FF2B5EF4-FFF2-40B4-BE49-F238E27FC236}">
                <a16:creationId xmlns:a16="http://schemas.microsoft.com/office/drawing/2014/main" id="{30F49608-16A4-7ED6-D389-A3158715F862}"/>
              </a:ext>
            </a:extLst>
          </p:cNvPr>
          <p:cNvSpPr txBox="1"/>
          <p:nvPr/>
        </p:nvSpPr>
        <p:spPr>
          <a:xfrm rot="16200000">
            <a:off x="4498154" y="1944291"/>
            <a:ext cx="1316633" cy="215444"/>
          </a:xfrm>
          <a:prstGeom prst="rect">
            <a:avLst/>
          </a:prstGeom>
          <a:solidFill>
            <a:schemeClr val="bg1"/>
          </a:solidFill>
        </p:spPr>
        <p:txBody>
          <a:bodyPr wrap="none" lIns="36000" tIns="0" rIns="36000" bIns="0" rtlCol="0" anchor="ctr">
            <a:spAutoFit/>
          </a:bodyPr>
          <a:lstStyle/>
          <a:p>
            <a:pPr algn="ctr"/>
            <a:endParaRPr lang="de-DE" sz="700" b="1"/>
          </a:p>
          <a:p>
            <a:pPr algn="ctr"/>
            <a:r>
              <a:rPr lang="de-DE" sz="700" b="1"/>
              <a:t>Prozentualer Anteil [%]</a:t>
            </a:r>
          </a:p>
        </p:txBody>
      </p:sp>
      <p:sp>
        <p:nvSpPr>
          <p:cNvPr id="25" name="Rechteck 24">
            <a:extLst>
              <a:ext uri="{FF2B5EF4-FFF2-40B4-BE49-F238E27FC236}">
                <a16:creationId xmlns:a16="http://schemas.microsoft.com/office/drawing/2014/main" id="{68AC86E8-4316-B90B-692A-EC0AFFF35948}"/>
              </a:ext>
            </a:extLst>
          </p:cNvPr>
          <p:cNvSpPr/>
          <p:nvPr/>
        </p:nvSpPr>
        <p:spPr>
          <a:xfrm>
            <a:off x="5013591" y="1365785"/>
            <a:ext cx="3564237" cy="1869937"/>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39" name="Rechteck 38">
            <a:extLst>
              <a:ext uri="{FF2B5EF4-FFF2-40B4-BE49-F238E27FC236}">
                <a16:creationId xmlns:a16="http://schemas.microsoft.com/office/drawing/2014/main" id="{3104D7A6-E672-CCB9-BE3C-44604CFD069C}"/>
              </a:ext>
            </a:extLst>
          </p:cNvPr>
          <p:cNvSpPr/>
          <p:nvPr/>
        </p:nvSpPr>
        <p:spPr>
          <a:xfrm>
            <a:off x="6514155" y="3021389"/>
            <a:ext cx="959743" cy="18042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Textfeld 39">
            <a:extLst>
              <a:ext uri="{FF2B5EF4-FFF2-40B4-BE49-F238E27FC236}">
                <a16:creationId xmlns:a16="http://schemas.microsoft.com/office/drawing/2014/main" id="{818B800C-41DD-BA95-6D8D-B8281A40E964}"/>
              </a:ext>
            </a:extLst>
          </p:cNvPr>
          <p:cNvSpPr txBox="1"/>
          <p:nvPr/>
        </p:nvSpPr>
        <p:spPr>
          <a:xfrm>
            <a:off x="6262606" y="3015925"/>
            <a:ext cx="462233" cy="165036"/>
          </a:xfrm>
          <a:prstGeom prst="rect">
            <a:avLst/>
          </a:prstGeom>
          <a:solidFill>
            <a:schemeClr val="bg1"/>
          </a:solidFill>
        </p:spPr>
        <p:txBody>
          <a:bodyPr wrap="none" lIns="36000" tIns="36000" rIns="36000" bIns="36000" rtlCol="0" anchor="ctr">
            <a:spAutoFit/>
          </a:bodyPr>
          <a:lstStyle/>
          <a:p>
            <a:pPr algn="ctr"/>
            <a:r>
              <a:rPr lang="de-DE" sz="600" b="1">
                <a:solidFill>
                  <a:srgbClr val="00008A"/>
                </a:solidFill>
              </a:rPr>
              <a:t>Jungen   </a:t>
            </a:r>
          </a:p>
        </p:txBody>
      </p:sp>
      <p:sp>
        <p:nvSpPr>
          <p:cNvPr id="41" name="Textfeld 40">
            <a:extLst>
              <a:ext uri="{FF2B5EF4-FFF2-40B4-BE49-F238E27FC236}">
                <a16:creationId xmlns:a16="http://schemas.microsoft.com/office/drawing/2014/main" id="{0A9115D5-57B9-978B-E6D8-57A2655E3193}"/>
              </a:ext>
            </a:extLst>
          </p:cNvPr>
          <p:cNvSpPr txBox="1"/>
          <p:nvPr/>
        </p:nvSpPr>
        <p:spPr>
          <a:xfrm>
            <a:off x="6775526" y="3016758"/>
            <a:ext cx="532765" cy="165036"/>
          </a:xfrm>
          <a:prstGeom prst="rect">
            <a:avLst/>
          </a:prstGeom>
          <a:solidFill>
            <a:schemeClr val="bg1"/>
          </a:solidFill>
        </p:spPr>
        <p:txBody>
          <a:bodyPr wrap="none" lIns="36000" tIns="36000" rIns="36000" bIns="36000" rtlCol="0" anchor="ctr">
            <a:spAutoFit/>
          </a:bodyPr>
          <a:lstStyle/>
          <a:p>
            <a:pPr algn="ctr"/>
            <a:r>
              <a:rPr lang="de-DE" sz="600" b="1">
                <a:solidFill>
                  <a:srgbClr val="890000"/>
                </a:solidFill>
              </a:rPr>
              <a:t>Mädchen</a:t>
            </a:r>
            <a:r>
              <a:rPr lang="de-DE" sz="600" b="1"/>
              <a:t>   </a:t>
            </a:r>
          </a:p>
        </p:txBody>
      </p:sp>
      <p:sp>
        <p:nvSpPr>
          <p:cNvPr id="42" name="Rechteck 41">
            <a:extLst>
              <a:ext uri="{FF2B5EF4-FFF2-40B4-BE49-F238E27FC236}">
                <a16:creationId xmlns:a16="http://schemas.microsoft.com/office/drawing/2014/main" id="{A1555DD4-78D1-6039-BBCE-B511A4891771}"/>
              </a:ext>
            </a:extLst>
          </p:cNvPr>
          <p:cNvSpPr/>
          <p:nvPr/>
        </p:nvSpPr>
        <p:spPr>
          <a:xfrm>
            <a:off x="6657739" y="3074195"/>
            <a:ext cx="67100" cy="65206"/>
          </a:xfrm>
          <a:prstGeom prst="rect">
            <a:avLst/>
          </a:prstGeom>
          <a:solidFill>
            <a:srgbClr val="00008A"/>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Rechteck 43">
            <a:extLst>
              <a:ext uri="{FF2B5EF4-FFF2-40B4-BE49-F238E27FC236}">
                <a16:creationId xmlns:a16="http://schemas.microsoft.com/office/drawing/2014/main" id="{24783103-3E96-7940-2AF1-47A8409DD8B9}"/>
              </a:ext>
            </a:extLst>
          </p:cNvPr>
          <p:cNvSpPr/>
          <p:nvPr/>
        </p:nvSpPr>
        <p:spPr>
          <a:xfrm>
            <a:off x="7241381" y="3075487"/>
            <a:ext cx="67100" cy="65206"/>
          </a:xfrm>
          <a:prstGeom prst="rect">
            <a:avLst/>
          </a:prstGeom>
          <a:solidFill>
            <a:srgbClr val="89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abgerundete Ecken 2">
            <a:extLst>
              <a:ext uri="{FF2B5EF4-FFF2-40B4-BE49-F238E27FC236}">
                <a16:creationId xmlns:a16="http://schemas.microsoft.com/office/drawing/2014/main" id="{60BEB28F-74DC-39C9-8600-B0F41CEE9C37}"/>
              </a:ext>
            </a:extLst>
          </p:cNvPr>
          <p:cNvSpPr/>
          <p:nvPr/>
        </p:nvSpPr>
        <p:spPr>
          <a:xfrm>
            <a:off x="534671" y="3432564"/>
            <a:ext cx="8043157" cy="1092819"/>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marR="0" lvl="1" indent="-177800" algn="l" defTabSz="457200" rtl="0" eaLnBrk="1" fontAlgn="auto" latinLnBrk="0" hangingPunct="1">
              <a:lnSpc>
                <a:spcPct val="100000"/>
              </a:lnSpc>
              <a:spcBef>
                <a:spcPts val="600"/>
              </a:spcBef>
              <a:spcAft>
                <a:spcPts val="300"/>
              </a:spcAft>
              <a:buClr>
                <a:srgbClr val="7A00E6"/>
              </a:buClr>
              <a:buSzPct val="120000"/>
              <a:buFont typeface="Arial" panose="020B0604020202020204" pitchFamily="34" charset="0"/>
              <a:buChar char="•"/>
              <a:tabLst/>
              <a:defRPr/>
            </a:pPr>
            <a:r>
              <a:rPr kumimoji="0" lang="de-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Das mediane [Q1; Q3] Erkrankungsalter betrug </a:t>
            </a:r>
            <a:r>
              <a:rPr kumimoji="0" lang="de-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9,7</a:t>
            </a:r>
            <a:r>
              <a:rPr kumimoji="0" lang="de-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[6,2; 13,2] Jahre und änderte sich nicht signifikant zwischen 2002 und 2022</a:t>
            </a:r>
          </a:p>
          <a:p>
            <a:pPr marL="269875" marR="0" lvl="1" indent="-177800" algn="l" defTabSz="457200" rtl="0" eaLnBrk="1" fontAlgn="auto" latinLnBrk="0" hangingPunct="1">
              <a:lnSpc>
                <a:spcPct val="100000"/>
              </a:lnSpc>
              <a:spcBef>
                <a:spcPts val="600"/>
              </a:spcBef>
              <a:spcAft>
                <a:spcPts val="300"/>
              </a:spcAft>
              <a:buClr>
                <a:srgbClr val="7A00E6"/>
              </a:buClr>
              <a:buSzPct val="120000"/>
              <a:buFont typeface="Arial" panose="020B0604020202020204" pitchFamily="34" charset="0"/>
              <a:buChar char="•"/>
              <a:tabLst/>
              <a:defRPr/>
            </a:pPr>
            <a:r>
              <a:rPr kumimoji="0" lang="de-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Das häufigste Alter war </a:t>
            </a:r>
            <a:r>
              <a:rPr kumimoji="0" lang="de-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11 Jahre</a:t>
            </a:r>
          </a:p>
          <a:p>
            <a:pPr marL="269875" marR="0" lvl="1" indent="-177800" algn="l" defTabSz="457200" rtl="0" eaLnBrk="1" fontAlgn="auto" latinLnBrk="0" hangingPunct="1">
              <a:lnSpc>
                <a:spcPct val="100000"/>
              </a:lnSpc>
              <a:spcBef>
                <a:spcPts val="600"/>
              </a:spcBef>
              <a:spcAft>
                <a:spcPts val="300"/>
              </a:spcAft>
              <a:buClr>
                <a:srgbClr val="7A00E6"/>
              </a:buClr>
              <a:buSzPct val="120000"/>
              <a:buFont typeface="Arial" panose="020B0604020202020204" pitchFamily="34" charset="0"/>
              <a:buChar char="•"/>
              <a:tabLst/>
              <a:defRPr/>
            </a:pPr>
            <a:r>
              <a:rPr kumimoji="0" lang="de-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In der Kindheit erkranken Mädchen häufiger, ab dem Alter von 12 Jahren erkranken mehr Jungen als Mädchen</a:t>
            </a:r>
          </a:p>
        </p:txBody>
      </p:sp>
      <p:sp>
        <p:nvSpPr>
          <p:cNvPr id="5" name="Textfeld 4">
            <a:extLst>
              <a:ext uri="{FF2B5EF4-FFF2-40B4-BE49-F238E27FC236}">
                <a16:creationId xmlns:a16="http://schemas.microsoft.com/office/drawing/2014/main" id="{D2B91B83-13B4-4D49-A6AE-319603734C47}"/>
              </a:ext>
            </a:extLst>
          </p:cNvPr>
          <p:cNvSpPr txBox="1"/>
          <p:nvPr/>
        </p:nvSpPr>
        <p:spPr>
          <a:xfrm>
            <a:off x="314921" y="4845187"/>
            <a:ext cx="8143268" cy="276999"/>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err="1">
                <a:ln>
                  <a:noFill/>
                </a:ln>
                <a:solidFill>
                  <a:srgbClr val="404040"/>
                </a:solidFill>
                <a:effectLst/>
                <a:uLnTx/>
                <a:uFillTx/>
                <a:latin typeface="Verdana"/>
                <a:ea typeface="+mn-ea"/>
                <a:cs typeface="+mn-cs"/>
              </a:rPr>
              <a:t>Abbildungen</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modifiziert</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nach</a:t>
            </a:r>
            <a:r>
              <a:rPr kumimoji="0" lang="en-US" sz="600" b="0" i="0" u="none" strike="noStrike" kern="1200" cap="none" spc="0" normalizeH="0" baseline="0" noProof="0" dirty="0">
                <a:ln>
                  <a:noFill/>
                </a:ln>
                <a:solidFill>
                  <a:srgbClr val="404040"/>
                </a:solidFill>
                <a:effectLst/>
                <a:uLnTx/>
                <a:uFillTx/>
                <a:latin typeface="Verdana"/>
                <a:ea typeface="+mn-ea"/>
                <a:cs typeface="+mn-cs"/>
              </a:rPr>
              <a:t> Stahl-Pehe 2024</a:t>
            </a:r>
            <a:r>
              <a:rPr kumimoji="0" lang="en-US" sz="600" b="0" i="0" u="none" strike="noStrike" kern="1200" cap="none" spc="0" normalizeH="0" baseline="30000" noProof="0" dirty="0">
                <a:ln>
                  <a:noFill/>
                </a:ln>
                <a:solidFill>
                  <a:srgbClr val="404040"/>
                </a:solidFill>
                <a:effectLst/>
                <a:uLnTx/>
                <a:uFillTx/>
                <a:latin typeface="Verdana"/>
                <a:ea typeface="+mn-ea"/>
                <a:cs typeface="+mn-cs"/>
              </a:rPr>
              <a:t>1</a:t>
            </a:r>
            <a:r>
              <a:rPr kumimoji="0" lang="en-US" sz="600" b="0" i="0" u="none" strike="noStrike" kern="1200" cap="none" spc="0" normalizeH="0" baseline="0" noProof="0" dirty="0">
                <a:ln>
                  <a:noFill/>
                </a:ln>
                <a:solidFill>
                  <a:srgbClr val="404040"/>
                </a:solidFill>
                <a:effectLst/>
                <a:uLnTx/>
                <a:uFillTx/>
                <a:latin typeface="Verdana"/>
                <a:ea typeface="+mn-ea"/>
                <a:cs typeface="+mn-cs"/>
              </a:rPr>
              <a:t>. Q: </a:t>
            </a:r>
            <a:r>
              <a:rPr kumimoji="0" lang="en-US" sz="600" b="0" i="0" u="none" strike="noStrike" kern="1200" cap="none" spc="0" normalizeH="0" baseline="0" noProof="0" dirty="0" err="1">
                <a:ln>
                  <a:noFill/>
                </a:ln>
                <a:solidFill>
                  <a:srgbClr val="404040"/>
                </a:solidFill>
                <a:effectLst/>
                <a:uLnTx/>
                <a:uFillTx/>
                <a:latin typeface="Verdana"/>
                <a:ea typeface="+mn-ea"/>
                <a:cs typeface="+mn-cs"/>
              </a:rPr>
              <a:t>Quartil</a:t>
            </a:r>
            <a:r>
              <a:rPr kumimoji="0" lang="en-US" sz="600" b="0" i="0" u="none" strike="noStrike" kern="1200" cap="none" spc="0" normalizeH="0" baseline="0" noProof="0" dirty="0">
                <a:ln>
                  <a:noFill/>
                </a:ln>
                <a:solidFill>
                  <a:srgbClr val="404040"/>
                </a:solidFill>
                <a:effectLst/>
                <a:uLnTx/>
                <a:uFillTx/>
                <a:latin typeface="Verdana"/>
                <a:ea typeface="+mn-ea"/>
                <a:cs typeface="+mn-cs"/>
              </a:rPr>
              <a:t>; 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404040"/>
                </a:solidFill>
                <a:effectLst/>
                <a:uLnTx/>
                <a:uFillTx/>
                <a:latin typeface="Verdana"/>
                <a:ea typeface="+mn-ea"/>
                <a:cs typeface="+mn-cs"/>
              </a:rPr>
              <a:t>1. </a:t>
            </a:r>
            <a:r>
              <a:rPr kumimoji="0" lang="en-US" sz="600" b="0" i="0" u="none" strike="noStrike" kern="1200" cap="none" spc="0" normalizeH="0" baseline="0" noProof="0" dirty="0">
                <a:ln>
                  <a:noFill/>
                </a:ln>
                <a:solidFill>
                  <a:srgbClr val="404040"/>
                </a:solidFill>
                <a:effectLst/>
                <a:uLnTx/>
                <a:uFillTx/>
                <a:latin typeface="Verdana"/>
                <a:ea typeface="+mn-ea"/>
                <a:cs typeface="+mn-cs"/>
              </a:rPr>
              <a:t>Stahl-Pehe A </a:t>
            </a:r>
            <a:r>
              <a:rPr kumimoji="0" lang="en-US" sz="600" b="0" i="1" u="none" strike="noStrike" kern="1200" cap="none" spc="0" normalizeH="0" baseline="0" noProof="0" dirty="0">
                <a:ln>
                  <a:noFill/>
                </a:ln>
                <a:solidFill>
                  <a:srgbClr val="404040"/>
                </a:solidFill>
                <a:effectLst/>
                <a:uLnTx/>
                <a:uFillTx/>
                <a:latin typeface="Verdana"/>
                <a:ea typeface="+mn-ea"/>
                <a:cs typeface="+mn-cs"/>
              </a:rPr>
              <a:t>et al.</a:t>
            </a:r>
            <a:r>
              <a:rPr kumimoji="0" lang="en-US" sz="600" b="0" i="0" u="none" strike="noStrike" kern="1200" cap="none" spc="0" normalizeH="0" baseline="0" noProof="0" dirty="0">
                <a:ln>
                  <a:noFill/>
                </a:ln>
                <a:solidFill>
                  <a:srgbClr val="404040"/>
                </a:solidFill>
                <a:effectLst/>
                <a:uLnTx/>
                <a:uFillTx/>
                <a:latin typeface="Verdana"/>
                <a:ea typeface="+mn-ea"/>
                <a:cs typeface="+mn-cs"/>
              </a:rPr>
              <a:t> </a:t>
            </a:r>
            <a:r>
              <a:rPr kumimoji="0" lang="pt-BR" sz="600" b="0" i="1" u="none" strike="noStrike" kern="1200" cap="none" spc="0" normalizeH="0" baseline="0" noProof="0" dirty="0">
                <a:ln>
                  <a:noFill/>
                </a:ln>
                <a:solidFill>
                  <a:srgbClr val="404040"/>
                </a:solidFill>
                <a:effectLst/>
                <a:uLnTx/>
                <a:uFillTx/>
                <a:latin typeface="Verdana"/>
                <a:ea typeface="+mn-ea"/>
                <a:cs typeface="+mn-cs"/>
              </a:rPr>
              <a:t>Diabetes Metab</a:t>
            </a:r>
            <a:r>
              <a:rPr kumimoji="0" lang="pt-BR" sz="600" b="0" i="0" u="none" strike="noStrike" kern="1200" cap="none" spc="0" normalizeH="0" baseline="0" noProof="0" dirty="0">
                <a:ln>
                  <a:noFill/>
                </a:ln>
                <a:solidFill>
                  <a:srgbClr val="404040"/>
                </a:solidFill>
                <a:effectLst/>
                <a:uLnTx/>
                <a:uFillTx/>
                <a:latin typeface="Verdana"/>
                <a:ea typeface="+mn-ea"/>
                <a:cs typeface="+mn-cs"/>
              </a:rPr>
              <a:t> 2024; 50: </a:t>
            </a:r>
            <a:r>
              <a:rPr kumimoji="0" lang="de-DE" sz="600" b="0" i="0" u="none" strike="noStrike" kern="1200" cap="none" spc="0" normalizeH="0" baseline="0" noProof="0" dirty="0">
                <a:ln>
                  <a:noFill/>
                </a:ln>
                <a:solidFill>
                  <a:srgbClr val="404040"/>
                </a:solidFill>
                <a:effectLst/>
                <a:uLnTx/>
                <a:uFillTx/>
                <a:latin typeface="Verdana"/>
                <a:ea typeface="+mn-ea"/>
                <a:cs typeface="+mn-cs"/>
              </a:rPr>
              <a:t>101567.</a:t>
            </a:r>
          </a:p>
        </p:txBody>
      </p:sp>
    </p:spTree>
    <p:extLst>
      <p:ext uri="{BB962C8B-B14F-4D97-AF65-F5344CB8AC3E}">
        <p14:creationId xmlns:p14="http://schemas.microsoft.com/office/powerpoint/2010/main" val="977907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9">
            <a:extLst>
              <a:ext uri="{FF2B5EF4-FFF2-40B4-BE49-F238E27FC236}">
                <a16:creationId xmlns:a16="http://schemas.microsoft.com/office/drawing/2014/main" id="{E44CC2D4-A7AB-F0D1-1C75-F3EE6EA6D8D1}"/>
              </a:ext>
            </a:extLst>
          </p:cNvPr>
          <p:cNvSpPr txBox="1">
            <a:spLocks/>
          </p:cNvSpPr>
          <p:nvPr/>
        </p:nvSpPr>
        <p:spPr>
          <a:xfrm>
            <a:off x="320268" y="115136"/>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Typ-1-Diabetes bei Kindern und Jugendlichen in Deutschland</a:t>
            </a:r>
          </a:p>
        </p:txBody>
      </p:sp>
      <p:sp>
        <p:nvSpPr>
          <p:cNvPr id="7" name="Textfeld 6">
            <a:extLst>
              <a:ext uri="{FF2B5EF4-FFF2-40B4-BE49-F238E27FC236}">
                <a16:creationId xmlns:a16="http://schemas.microsoft.com/office/drawing/2014/main" id="{5B2C9810-8E84-2A3E-B0F3-6975F2FDDFBB}"/>
              </a:ext>
            </a:extLst>
          </p:cNvPr>
          <p:cNvSpPr txBox="1"/>
          <p:nvPr/>
        </p:nvSpPr>
        <p:spPr>
          <a:xfrm>
            <a:off x="400473" y="1268829"/>
            <a:ext cx="8397795" cy="2251899"/>
          </a:xfrm>
          <a:prstGeom prst="rect">
            <a:avLst/>
          </a:prstGeom>
          <a:noFill/>
        </p:spPr>
        <p:txBody>
          <a:bodyPr wrap="square" rtlCol="0">
            <a:spAutoFit/>
          </a:bodyPr>
          <a:lstStyle/>
          <a:p>
            <a:pPr marL="214313" marR="0" lvl="0" indent="-214313" algn="l" defTabSz="685800" rtl="0" eaLnBrk="1" fontAlgn="auto" latinLnBrk="0" hangingPunct="1">
              <a:lnSpc>
                <a:spcPct val="100000"/>
              </a:lnSpc>
              <a:spcBef>
                <a:spcPts val="450"/>
              </a:spcBef>
              <a:spcAft>
                <a:spcPts val="1200"/>
              </a:spcAft>
              <a:buClr>
                <a:srgbClr val="7A00E6"/>
              </a:buClr>
              <a:buSzPct val="120000"/>
              <a:buFont typeface="Arial" charset="0"/>
              <a:buChar char="•"/>
              <a:tabLst/>
              <a:defRPr/>
            </a:pPr>
            <a:r>
              <a:rPr kumimoji="0" lang="de-DE" sz="1600" b="0" i="0" u="none" strike="noStrike" kern="1200" cap="none" spc="0" normalizeH="0" baseline="0" noProof="0" dirty="0">
                <a:ln>
                  <a:noFill/>
                </a:ln>
                <a:solidFill>
                  <a:srgbClr val="404040"/>
                </a:solidFill>
                <a:effectLst/>
                <a:uLnTx/>
                <a:uFillTx/>
                <a:ea typeface="Arial" charset="0"/>
                <a:cs typeface="Arial" charset="0"/>
              </a:rPr>
              <a:t>Ca. 35.000 Kinder und Jugendliche</a:t>
            </a:r>
            <a:br>
              <a:rPr kumimoji="0" lang="de-DE" sz="1600" b="0" i="0" u="none" strike="noStrike" kern="1200" cap="none" spc="0" normalizeH="0" baseline="0" noProof="0" dirty="0">
                <a:ln>
                  <a:noFill/>
                </a:ln>
                <a:solidFill>
                  <a:srgbClr val="404040"/>
                </a:solidFill>
                <a:effectLst/>
                <a:uLnTx/>
                <a:uFillTx/>
                <a:ea typeface="Arial" charset="0"/>
                <a:cs typeface="Arial" charset="0"/>
              </a:rPr>
            </a:br>
            <a:r>
              <a:rPr kumimoji="0" lang="de-DE" sz="800" b="0" i="0" u="none" strike="noStrike" kern="1200" cap="none" spc="0" normalizeH="0" baseline="0" noProof="0" dirty="0">
                <a:ln>
                  <a:noFill/>
                </a:ln>
                <a:solidFill>
                  <a:srgbClr val="404040"/>
                </a:solidFill>
                <a:effectLst/>
                <a:uLnTx/>
                <a:uFillTx/>
                <a:ea typeface="+mn-ea"/>
                <a:cs typeface="+mn-cs"/>
              </a:rPr>
              <a:t>Seidel-Jacobs E </a:t>
            </a:r>
            <a:r>
              <a:rPr kumimoji="0" lang="de-DE" sz="800" b="0" i="1" u="none" strike="noStrike" kern="1200" cap="none" spc="0" normalizeH="0" baseline="0" noProof="0" dirty="0">
                <a:ln>
                  <a:noFill/>
                </a:ln>
                <a:solidFill>
                  <a:srgbClr val="404040"/>
                </a:solidFill>
                <a:effectLst/>
                <a:uLnTx/>
                <a:uFillTx/>
                <a:ea typeface="+mn-ea"/>
                <a:cs typeface="+mn-cs"/>
              </a:rPr>
              <a:t>et al. </a:t>
            </a:r>
            <a:r>
              <a:rPr kumimoji="0" lang="de-DE" sz="800" b="0" i="0" u="none" strike="noStrike" kern="1200" cap="none" spc="0" normalizeH="0" baseline="0" noProof="0" dirty="0">
                <a:ln>
                  <a:noFill/>
                </a:ln>
                <a:solidFill>
                  <a:srgbClr val="404040"/>
                </a:solidFill>
                <a:effectLst/>
                <a:uLnTx/>
                <a:uFillTx/>
                <a:ea typeface="+mn-ea"/>
                <a:cs typeface="+mn-cs"/>
              </a:rPr>
              <a:t>Kapitel Epidemiologie des Diabetes in Deutschland. Deutscher Gesundheitsbericht Diabetes 2026; erhältlich unter: </a:t>
            </a:r>
            <a:r>
              <a:rPr kumimoji="0" lang="de-DE" sz="800" b="0" i="0" u="none" strike="noStrike" kern="1200" cap="none" spc="0" normalizeH="0" baseline="0" noProof="0" dirty="0">
                <a:ln>
                  <a:noFill/>
                </a:ln>
                <a:solidFill>
                  <a:srgbClr val="404040"/>
                </a:solidFill>
                <a:effectLst/>
                <a:uLnTx/>
                <a:uFillTx/>
                <a:ea typeface="+mn-ea"/>
                <a:cs typeface="+mn-cs"/>
                <a:hlinkClick r:id="rId4"/>
              </a:rPr>
              <a:t>https://www.ddg.info/fileadmin/user_upload/Deutscher_Gesundheitsbericht_2026_final.pdf</a:t>
            </a:r>
            <a:r>
              <a:rPr kumimoji="0" lang="de-DE" sz="800" b="0" i="0" u="none" strike="noStrike" kern="1200" cap="none" spc="0" normalizeH="0" baseline="0" noProof="0" dirty="0">
                <a:ln>
                  <a:noFill/>
                </a:ln>
                <a:solidFill>
                  <a:srgbClr val="404040"/>
                </a:solidFill>
                <a:effectLst/>
                <a:uLnTx/>
                <a:uFillTx/>
                <a:ea typeface="+mn-ea"/>
                <a:cs typeface="+mn-cs"/>
              </a:rPr>
              <a:t>. Zuletzt abgerufen am 12.01.2026. </a:t>
            </a:r>
          </a:p>
          <a:p>
            <a:pPr marL="214313" marR="0" lvl="0" indent="-214313" algn="l" defTabSz="685800" rtl="0" eaLnBrk="1" fontAlgn="auto" latinLnBrk="0" hangingPunct="1">
              <a:lnSpc>
                <a:spcPct val="100000"/>
              </a:lnSpc>
              <a:spcBef>
                <a:spcPts val="450"/>
              </a:spcBef>
              <a:spcAft>
                <a:spcPts val="1200"/>
              </a:spcAft>
              <a:buClr>
                <a:srgbClr val="7A00E6"/>
              </a:buClr>
              <a:buSzPct val="120000"/>
              <a:buFont typeface="Arial" charset="0"/>
              <a:buChar char="•"/>
              <a:tabLst/>
              <a:defRPr/>
            </a:pPr>
            <a:r>
              <a:rPr kumimoji="0" lang="de-DE" sz="1600" b="0" i="0" u="none" strike="noStrike" kern="1200" cap="none" spc="0" normalizeH="0" baseline="0" noProof="0" dirty="0">
                <a:ln>
                  <a:noFill/>
                </a:ln>
                <a:solidFill>
                  <a:srgbClr val="404040"/>
                </a:solidFill>
                <a:effectLst/>
                <a:uLnTx/>
                <a:uFillTx/>
                <a:ea typeface="Arial" charset="0"/>
                <a:cs typeface="Arial" charset="0"/>
              </a:rPr>
              <a:t>Ca. 1 von 450 Kindern und Jugendlichen hat klinisch manifesten        	    Typ-1-Diabetes</a:t>
            </a:r>
            <a:br>
              <a:rPr kumimoji="0" lang="de-DE" sz="1600" b="0" i="0" u="none" strike="noStrike" kern="1200" cap="none" spc="0" normalizeH="0" baseline="0" noProof="0" dirty="0">
                <a:ln>
                  <a:noFill/>
                </a:ln>
                <a:solidFill>
                  <a:srgbClr val="404040"/>
                </a:solidFill>
                <a:effectLst/>
                <a:uLnTx/>
                <a:uFillTx/>
                <a:ea typeface="Arial" charset="0"/>
                <a:cs typeface="Arial" charset="0"/>
              </a:rPr>
            </a:br>
            <a:r>
              <a:rPr kumimoji="0" lang="de-DE" sz="800" b="0" i="0" u="none" strike="noStrike" kern="1200" cap="none" spc="0" normalizeH="0" baseline="0" noProof="0" dirty="0">
                <a:ln>
                  <a:noFill/>
                </a:ln>
                <a:solidFill>
                  <a:srgbClr val="404040"/>
                </a:solidFill>
                <a:effectLst/>
                <a:uLnTx/>
                <a:uFillTx/>
                <a:ea typeface="+mn-ea"/>
                <a:cs typeface="+mn-cs"/>
              </a:rPr>
              <a:t>Buchmann M </a:t>
            </a:r>
            <a:r>
              <a:rPr kumimoji="0" lang="de-DE" sz="800" b="0" i="1" u="none" strike="noStrike" kern="1200" cap="none" spc="0" normalizeH="0" baseline="0" noProof="0" dirty="0">
                <a:ln>
                  <a:noFill/>
                </a:ln>
                <a:solidFill>
                  <a:srgbClr val="404040"/>
                </a:solidFill>
                <a:effectLst/>
                <a:uLnTx/>
                <a:uFillTx/>
                <a:ea typeface="+mn-ea"/>
                <a:cs typeface="+mn-cs"/>
              </a:rPr>
              <a:t>et al. Journal </a:t>
            </a:r>
            <a:r>
              <a:rPr kumimoji="0" lang="de-DE" sz="800" b="0" i="1" u="none" strike="noStrike" kern="1200" cap="none" spc="0" normalizeH="0" baseline="0" noProof="0" dirty="0" err="1">
                <a:ln>
                  <a:noFill/>
                </a:ln>
                <a:solidFill>
                  <a:srgbClr val="404040"/>
                </a:solidFill>
                <a:effectLst/>
                <a:uLnTx/>
                <a:uFillTx/>
                <a:ea typeface="+mn-ea"/>
                <a:cs typeface="+mn-cs"/>
              </a:rPr>
              <a:t>of</a:t>
            </a:r>
            <a:r>
              <a:rPr kumimoji="0" lang="de-DE" sz="800" b="0" i="1" u="none" strike="noStrike" kern="1200" cap="none" spc="0" normalizeH="0" baseline="0" noProof="0" dirty="0">
                <a:ln>
                  <a:noFill/>
                </a:ln>
                <a:solidFill>
                  <a:srgbClr val="404040"/>
                </a:solidFill>
                <a:effectLst/>
                <a:uLnTx/>
                <a:uFillTx/>
                <a:ea typeface="+mn-ea"/>
                <a:cs typeface="+mn-cs"/>
              </a:rPr>
              <a:t> Health Monitoring </a:t>
            </a:r>
            <a:r>
              <a:rPr kumimoji="0" lang="de-DE" sz="800" b="0" i="0" u="none" strike="noStrike" kern="1200" cap="none" spc="0" normalizeH="0" baseline="0" noProof="0" dirty="0">
                <a:ln>
                  <a:noFill/>
                </a:ln>
                <a:solidFill>
                  <a:srgbClr val="404040"/>
                </a:solidFill>
                <a:effectLst/>
                <a:uLnTx/>
                <a:uFillTx/>
                <a:ea typeface="+mn-ea"/>
                <a:cs typeface="+mn-cs"/>
              </a:rPr>
              <a:t>2023; 8: 59–81</a:t>
            </a:r>
            <a:endParaRPr kumimoji="0" lang="de-DE" sz="1600" b="0" i="0" u="none" strike="noStrike" kern="1200" cap="none" spc="0" normalizeH="0" baseline="0" noProof="0" dirty="0">
              <a:ln>
                <a:noFill/>
              </a:ln>
              <a:solidFill>
                <a:srgbClr val="404040"/>
              </a:solidFill>
              <a:effectLst/>
              <a:uLnTx/>
              <a:uFillTx/>
              <a:ea typeface="Arial" charset="0"/>
              <a:cs typeface="Arial" charset="0"/>
            </a:endParaRPr>
          </a:p>
          <a:p>
            <a:pPr marL="214313" marR="0" lvl="0" indent="-214313" algn="l" defTabSz="685800" rtl="0" eaLnBrk="1" fontAlgn="auto" latinLnBrk="0" hangingPunct="1">
              <a:lnSpc>
                <a:spcPct val="100000"/>
              </a:lnSpc>
              <a:spcBef>
                <a:spcPts val="450"/>
              </a:spcBef>
              <a:spcAft>
                <a:spcPts val="1200"/>
              </a:spcAft>
              <a:buClr>
                <a:srgbClr val="7A00E6"/>
              </a:buClr>
              <a:buSzPct val="120000"/>
              <a:buFont typeface="Arial" charset="0"/>
              <a:buChar char="•"/>
              <a:tabLst/>
              <a:defRPr/>
            </a:pPr>
            <a:r>
              <a:rPr kumimoji="0" lang="de-DE" sz="1600" b="0" i="0" u="none" strike="noStrike" kern="1200" cap="none" spc="0" normalizeH="0" baseline="0" noProof="0" dirty="0">
                <a:ln>
                  <a:noFill/>
                </a:ln>
                <a:solidFill>
                  <a:srgbClr val="404040"/>
                </a:solidFill>
                <a:effectLst/>
                <a:uLnTx/>
                <a:uFillTx/>
                <a:ea typeface="Arial" charset="0"/>
                <a:cs typeface="Arial" charset="0"/>
              </a:rPr>
              <a:t>Ca. 3.800 neu erkrankte Kinder und Jugendliche jedes Jahr</a:t>
            </a:r>
            <a:br>
              <a:rPr kumimoji="0" lang="de-DE" sz="1600" b="0" i="0" u="none" strike="noStrike" kern="1200" cap="none" spc="0" normalizeH="0" baseline="0" noProof="0" dirty="0">
                <a:ln>
                  <a:noFill/>
                </a:ln>
                <a:solidFill>
                  <a:srgbClr val="404040"/>
                </a:solidFill>
                <a:effectLst/>
                <a:uLnTx/>
                <a:uFillTx/>
                <a:ea typeface="Arial" charset="0"/>
                <a:cs typeface="Arial" charset="0"/>
              </a:rPr>
            </a:br>
            <a:r>
              <a:rPr kumimoji="0" lang="de-DE" sz="800" b="0" i="0" u="none" strike="noStrike" kern="1200" cap="none" spc="0" normalizeH="0" baseline="0" noProof="0" dirty="0">
                <a:ln>
                  <a:noFill/>
                </a:ln>
                <a:solidFill>
                  <a:srgbClr val="404040"/>
                </a:solidFill>
                <a:effectLst/>
                <a:uLnTx/>
                <a:uFillTx/>
                <a:ea typeface="Times New Roman" panose="02020603050405020304" pitchFamily="18" charset="0"/>
                <a:cs typeface="Calibri" panose="020F0502020204030204" pitchFamily="34" charset="0"/>
              </a:rPr>
              <a:t>Rosenbauer J </a:t>
            </a:r>
            <a:r>
              <a:rPr kumimoji="0" lang="de-DE" sz="800" b="0" i="1" u="none" strike="noStrike" kern="1200" cap="none" spc="0" normalizeH="0" baseline="0" noProof="0" dirty="0">
                <a:ln>
                  <a:noFill/>
                </a:ln>
                <a:solidFill>
                  <a:srgbClr val="404040"/>
                </a:solidFill>
                <a:effectLst/>
                <a:uLnTx/>
                <a:uFillTx/>
                <a:ea typeface="Times New Roman" panose="02020603050405020304" pitchFamily="18" charset="0"/>
                <a:cs typeface="Calibri" panose="020F0502020204030204" pitchFamily="34" charset="0"/>
              </a:rPr>
              <a:t>et al. </a:t>
            </a:r>
            <a:r>
              <a:rPr kumimoji="0" lang="de-DE" sz="800" b="0" i="0" u="none" strike="noStrike" kern="1200" cap="none" spc="0" normalizeH="0" baseline="0" noProof="0" dirty="0">
                <a:ln>
                  <a:noFill/>
                </a:ln>
                <a:solidFill>
                  <a:srgbClr val="404040"/>
                </a:solidFill>
                <a:effectLst/>
                <a:uLnTx/>
                <a:uFillTx/>
                <a:ea typeface="Times New Roman" panose="02020603050405020304" pitchFamily="18" charset="0"/>
                <a:cs typeface="Calibri" panose="020F0502020204030204" pitchFamily="34" charset="0"/>
              </a:rPr>
              <a:t>Publikationsserver des RKI. Online gestellt am 12.11.2024. Poster online erhältlich unter: </a:t>
            </a:r>
            <a:r>
              <a:rPr kumimoji="0" lang="de-DE" sz="800" b="0" i="0" u="none" strike="noStrike" kern="1200" cap="none" spc="0" normalizeH="0" baseline="0" noProof="0" dirty="0">
                <a:ln>
                  <a:noFill/>
                </a:ln>
                <a:solidFill>
                  <a:srgbClr val="404040"/>
                </a:solidFill>
                <a:effectLst/>
                <a:uLnTx/>
                <a:uFillTx/>
                <a:ea typeface="Times New Roman" panose="02020603050405020304" pitchFamily="18" charset="0"/>
                <a:cs typeface="Calibri" panose="020F0502020204030204" pitchFamily="34" charset="0"/>
                <a:hlinkClick r:id="rId5"/>
              </a:rPr>
              <a:t>https://edoc.rki.de/bitstream/handle/176904/12304/Rosenbauer%20et%20al.%202024_InzidenzPr%c3%a4valenzDiabetes.pdf?sequence=1&amp;isAllowed=y</a:t>
            </a:r>
            <a:r>
              <a:rPr kumimoji="0" lang="de-DE" sz="800" b="0" i="0" u="none" strike="noStrike" kern="1200" cap="none" spc="0" normalizeH="0" baseline="0" noProof="0" dirty="0">
                <a:ln>
                  <a:noFill/>
                </a:ln>
                <a:solidFill>
                  <a:srgbClr val="404040"/>
                </a:solidFill>
                <a:effectLst/>
                <a:uLnTx/>
                <a:uFillTx/>
                <a:ea typeface="Times New Roman" panose="02020603050405020304" pitchFamily="18" charset="0"/>
                <a:cs typeface="Calibri" panose="020F0502020204030204" pitchFamily="34" charset="0"/>
              </a:rPr>
              <a:t>.  Zuletzt abgerufen am 12.01.2026.</a:t>
            </a:r>
            <a:endParaRPr kumimoji="0" lang="de-DE" sz="1000" b="0" i="0" u="none" strike="noStrike" kern="1200" cap="none" spc="0" normalizeH="0" baseline="0" noProof="0" dirty="0">
              <a:ln>
                <a:noFill/>
              </a:ln>
              <a:solidFill>
                <a:srgbClr val="404040"/>
              </a:solidFill>
              <a:effectLst/>
              <a:uLnTx/>
              <a:uFillTx/>
              <a:ea typeface="Arial" charset="0"/>
              <a:cs typeface="Arial" charset="0"/>
            </a:endParaRPr>
          </a:p>
        </p:txBody>
      </p:sp>
    </p:spTree>
    <p:extLst>
      <p:ext uri="{BB962C8B-B14F-4D97-AF65-F5344CB8AC3E}">
        <p14:creationId xmlns:p14="http://schemas.microsoft.com/office/powerpoint/2010/main" val="3601466247"/>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4CF8AF13-110A-FF17-1AC9-C8F954B617D1}"/>
              </a:ext>
            </a:extLst>
          </p:cNvPr>
          <p:cNvSpPr txBox="1">
            <a:spLocks/>
          </p:cNvSpPr>
          <p:nvPr/>
        </p:nvSpPr>
        <p:spPr>
          <a:xfrm>
            <a:off x="314919" y="115136"/>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Kinder und Jugendliche mit Diabetes in Deutschland</a:t>
            </a:r>
          </a:p>
        </p:txBody>
      </p:sp>
      <p:sp>
        <p:nvSpPr>
          <p:cNvPr id="14" name="Textfeld 13">
            <a:extLst>
              <a:ext uri="{FF2B5EF4-FFF2-40B4-BE49-F238E27FC236}">
                <a16:creationId xmlns:a16="http://schemas.microsoft.com/office/drawing/2014/main" id="{5C7D4F6F-45D3-96BF-50EA-85FE856E0518}"/>
              </a:ext>
            </a:extLst>
          </p:cNvPr>
          <p:cNvSpPr txBox="1"/>
          <p:nvPr/>
        </p:nvSpPr>
        <p:spPr>
          <a:xfrm>
            <a:off x="314919" y="4754621"/>
            <a:ext cx="8143271" cy="369332"/>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i="0" u="none" strike="noStrike" kern="1200" cap="none" spc="0" normalizeH="0" baseline="0" noProof="0" dirty="0">
                <a:ln>
                  <a:noFill/>
                </a:ln>
                <a:solidFill>
                  <a:srgbClr val="404040"/>
                </a:solidFill>
                <a:effectLst/>
                <a:uLnTx/>
                <a:uFillTx/>
                <a:latin typeface="Verdana"/>
                <a:ea typeface="+mn-ea"/>
                <a:cs typeface="+mn-cs"/>
              </a:rPr>
              <a:t>Abbildung modifiziert nach Dt. Gesundheitsbericht Diabetes 2020</a:t>
            </a:r>
            <a:r>
              <a:rPr kumimoji="0" lang="de-DE" sz="600" i="0" u="none" strike="noStrike" kern="1200" cap="none" spc="0" normalizeH="0" baseline="30000" noProof="0" dirty="0">
                <a:ln>
                  <a:noFill/>
                </a:ln>
                <a:solidFill>
                  <a:srgbClr val="404040"/>
                </a:solidFill>
                <a:effectLst/>
                <a:uLnTx/>
                <a:uFillTx/>
                <a:latin typeface="Verdana"/>
                <a:ea typeface="+mn-ea"/>
                <a:cs typeface="+mn-cs"/>
              </a:rPr>
              <a:t>1</a:t>
            </a:r>
            <a:r>
              <a:rPr kumimoji="0" lang="de-DE" sz="600" i="0" u="none" strike="noStrike" kern="1200" cap="none" spc="0" normalizeH="0" baseline="0" noProof="0" dirty="0">
                <a:ln>
                  <a:noFill/>
                </a:ln>
                <a:solidFill>
                  <a:srgbClr val="404040"/>
                </a:solidFill>
                <a:effectLst/>
                <a:uLnTx/>
                <a:uFillTx/>
                <a:latin typeface="Verdana"/>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mn-cs"/>
              </a:rPr>
              <a:t>1. </a:t>
            </a:r>
            <a:r>
              <a:rPr kumimoji="0" lang="de-DE" sz="600" b="0" i="0" u="none" strike="noStrike" kern="1200" cap="none" spc="0" normalizeH="0" baseline="0" noProof="0" dirty="0">
                <a:ln>
                  <a:noFill/>
                </a:ln>
                <a:solidFill>
                  <a:srgbClr val="404040"/>
                </a:solidFill>
                <a:effectLst/>
                <a:uLnTx/>
                <a:uFillTx/>
                <a:latin typeface="Verdana"/>
                <a:ea typeface="+mn-ea"/>
                <a:cs typeface="+mn-cs"/>
              </a:rPr>
              <a:t>Deutscher Gesundheitsbericht Diabetes 2020. Hrsg.: Deutsche Diabetes Gesellschaft – Deutsche Diabetes Hilfe, S. 149; erhältlich unter: </a:t>
            </a:r>
            <a:r>
              <a:rPr kumimoji="0" lang="de-DE" sz="600" b="0" i="0" u="none" strike="noStrike" kern="1200" cap="none" spc="0" normalizeH="0" baseline="0" noProof="0" dirty="0">
                <a:ln>
                  <a:noFill/>
                </a:ln>
                <a:solidFill>
                  <a:srgbClr val="404040"/>
                </a:solidFill>
                <a:effectLst/>
                <a:uLnTx/>
                <a:uFillTx/>
                <a:latin typeface="Verdana"/>
                <a:ea typeface="+mn-ea"/>
                <a:cs typeface="+mn-cs"/>
                <a:hlinkClick r:id="rId3">
                  <a:extLst>
                    <a:ext uri="{A12FA001-AC4F-418D-AE19-62706E023703}">
                      <ahyp:hlinkClr xmlns:ahyp="http://schemas.microsoft.com/office/drawing/2018/hyperlinkcolor" val="tx"/>
                    </a:ext>
                  </a:extLst>
                </a:hlinkClick>
              </a:rPr>
              <a:t>https://www.diabetesde.org/system/files/documents/gesundheitsbericht_2020.pdf</a:t>
            </a:r>
            <a:r>
              <a:rPr kumimoji="0" lang="de-DE" sz="600" b="0" i="0" u="none" strike="noStrike" kern="1200" cap="none" spc="0" normalizeH="0" baseline="0" noProof="0" dirty="0">
                <a:ln>
                  <a:noFill/>
                </a:ln>
                <a:solidFill>
                  <a:srgbClr val="404040"/>
                </a:solidFill>
                <a:effectLst/>
                <a:uLnTx/>
                <a:uFillTx/>
                <a:latin typeface="Verdana"/>
                <a:ea typeface="+mn-ea"/>
                <a:cs typeface="+mn-cs"/>
              </a:rPr>
              <a:t>. Zuletzt abgerufen am 12.01.2026.</a:t>
            </a:r>
          </a:p>
        </p:txBody>
      </p:sp>
      <p:pic>
        <p:nvPicPr>
          <p:cNvPr id="6" name="Bild 1">
            <a:extLst>
              <a:ext uri="{FF2B5EF4-FFF2-40B4-BE49-F238E27FC236}">
                <a16:creationId xmlns:a16="http://schemas.microsoft.com/office/drawing/2014/main" id="{122D976B-3FA1-4483-7F01-5B3E9314F7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8787" y="1006637"/>
            <a:ext cx="5686425" cy="3208937"/>
          </a:xfrm>
          <a:prstGeom prst="rect">
            <a:avLst/>
          </a:prstGeom>
        </p:spPr>
      </p:pic>
      <p:sp>
        <p:nvSpPr>
          <p:cNvPr id="19" name="Rechteck 18">
            <a:extLst>
              <a:ext uri="{FF2B5EF4-FFF2-40B4-BE49-F238E27FC236}">
                <a16:creationId xmlns:a16="http://schemas.microsoft.com/office/drawing/2014/main" id="{8900C549-AF64-8A1B-E883-4C93391A7127}"/>
              </a:ext>
            </a:extLst>
          </p:cNvPr>
          <p:cNvSpPr/>
          <p:nvPr/>
        </p:nvSpPr>
        <p:spPr>
          <a:xfrm>
            <a:off x="1728787" y="1006637"/>
            <a:ext cx="5686425" cy="3208936"/>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3550775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9">
            <a:extLst>
              <a:ext uri="{FF2B5EF4-FFF2-40B4-BE49-F238E27FC236}">
                <a16:creationId xmlns:a16="http://schemas.microsoft.com/office/drawing/2014/main" id="{E44CC2D4-A7AB-F0D1-1C75-F3EE6EA6D8D1}"/>
              </a:ext>
            </a:extLst>
          </p:cNvPr>
          <p:cNvSpPr txBox="1">
            <a:spLocks/>
          </p:cNvSpPr>
          <p:nvPr/>
        </p:nvSpPr>
        <p:spPr>
          <a:xfrm>
            <a:off x="330962" y="113837"/>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Zusammenfassung T1D weltweit und in Deutschland</a:t>
            </a:r>
          </a:p>
        </p:txBody>
      </p:sp>
      <p:sp>
        <p:nvSpPr>
          <p:cNvPr id="5" name="Text Placeholder 7">
            <a:extLst>
              <a:ext uri="{FF2B5EF4-FFF2-40B4-BE49-F238E27FC236}">
                <a16:creationId xmlns:a16="http://schemas.microsoft.com/office/drawing/2014/main" id="{2E24D832-5142-8ECF-38CC-B6AC02FEFBE9}"/>
              </a:ext>
            </a:extLst>
          </p:cNvPr>
          <p:cNvSpPr txBox="1"/>
          <p:nvPr/>
        </p:nvSpPr>
        <p:spPr>
          <a:xfrm>
            <a:off x="368968" y="780612"/>
            <a:ext cx="8317831" cy="3603497"/>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Die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T1D-Prävalenz</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könnte sich bis 2040 mehr als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verdoppeln</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1</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Die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T1D-Inzidenz</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zeigt in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Europa</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und den USA einen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Peak bei 10-14 Jahren</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1</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Die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T1D-Inzidenz</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steigt in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Deutschland</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jährlich um knapp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3 % </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bei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Kindern</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und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Jugendlichen</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2</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bei Erwachsenen ist die Steigerung geringer</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3</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lang="de" dirty="0">
                <a:solidFill>
                  <a:srgbClr val="404040"/>
                </a:solidFill>
                <a:latin typeface="Verdana"/>
                <a:cs typeface="+mn-cs"/>
              </a:rPr>
              <a:t>In der Kindheit gibt es mehr Neuerkrankungen bei Mädchen als bei Jungen, ab dem Alter von 12 Jahren verkehrt sich das Verhältnis</a:t>
            </a:r>
            <a:r>
              <a:rPr lang="de" baseline="30000" dirty="0">
                <a:solidFill>
                  <a:srgbClr val="404040"/>
                </a:solidFill>
                <a:latin typeface="Verdana"/>
                <a:cs typeface="+mn-cs"/>
              </a:rPr>
              <a:t>2</a:t>
            </a:r>
            <a:endPar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endParaRP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In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Deutschland</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und weltweit erkranken jährlich ca.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40 %</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Kinder und Jugendliche neu an T1D, ca.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60 %</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Erwachsene</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4</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Über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375.000</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Menschen leben in Deutschland mit T1D,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35.000 Kinder (ca. 10 %) </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und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Jugendliche</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und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340.000</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Erwachsene (ca. 90 %)</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5</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endPar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endParaRPr>
          </a:p>
        </p:txBody>
      </p:sp>
      <p:sp>
        <p:nvSpPr>
          <p:cNvPr id="6" name="TextBox 3037">
            <a:extLst>
              <a:ext uri="{FF2B5EF4-FFF2-40B4-BE49-F238E27FC236}">
                <a16:creationId xmlns:a16="http://schemas.microsoft.com/office/drawing/2014/main" id="{E8DB3F5E-26CD-1E6B-266E-BB7887220820}"/>
              </a:ext>
            </a:extLst>
          </p:cNvPr>
          <p:cNvSpPr txBox="1"/>
          <p:nvPr/>
        </p:nvSpPr>
        <p:spPr>
          <a:xfrm>
            <a:off x="330963" y="4662693"/>
            <a:ext cx="8395842" cy="461665"/>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T1D: Typ-1-Diabetes.</a:t>
            </a:r>
          </a:p>
          <a:p>
            <a:pPr defTabSz="685766">
              <a:buClr>
                <a:srgbClr val="2F4B95"/>
              </a:buClr>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Gregory GA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Lancet Diabetes Endocrinol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10: 741–60. </a:t>
            </a:r>
            <a:r>
              <a:rPr kumimoji="0" lang="da-DK" sz="600" b="1" i="0" u="none" strike="noStrike" kern="1200" cap="none" spc="0" normalizeH="0" baseline="0" noProof="0" dirty="0">
                <a:ln>
                  <a:noFill/>
                </a:ln>
                <a:solidFill>
                  <a:srgbClr val="404040"/>
                </a:solidFill>
                <a:effectLst/>
                <a:uLnTx/>
                <a:uFillTx/>
                <a:latin typeface="Verdana"/>
                <a:ea typeface="Arial"/>
                <a:cs typeface="Arial"/>
              </a:rPr>
              <a:t>2.</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lang="en-US" sz="600" dirty="0">
                <a:solidFill>
                  <a:srgbClr val="404040"/>
                </a:solidFill>
              </a:rPr>
              <a:t>Stahl-Pehe A </a:t>
            </a:r>
            <a:r>
              <a:rPr lang="en-US" sz="600" i="1" dirty="0">
                <a:solidFill>
                  <a:srgbClr val="404040"/>
                </a:solidFill>
              </a:rPr>
              <a:t>et al.</a:t>
            </a:r>
            <a:r>
              <a:rPr lang="en-US" sz="600" dirty="0">
                <a:solidFill>
                  <a:srgbClr val="404040"/>
                </a:solidFill>
              </a:rPr>
              <a:t> </a:t>
            </a:r>
            <a:r>
              <a:rPr lang="pt-BR" sz="600" i="1" dirty="0">
                <a:solidFill>
                  <a:srgbClr val="404040"/>
                </a:solidFill>
              </a:rPr>
              <a:t>Diabetes Metab</a:t>
            </a:r>
            <a:r>
              <a:rPr lang="pt-BR" sz="600" dirty="0">
                <a:solidFill>
                  <a:srgbClr val="404040"/>
                </a:solidFill>
              </a:rPr>
              <a:t> 2024; 50: </a:t>
            </a:r>
            <a:r>
              <a:rPr lang="de-DE" sz="600" dirty="0">
                <a:solidFill>
                  <a:srgbClr val="404040"/>
                </a:solidFill>
              </a:rPr>
              <a:t>101567. </a:t>
            </a:r>
            <a:r>
              <a:rPr lang="de-DE" sz="600" b="1" dirty="0">
                <a:solidFill>
                  <a:srgbClr val="404040"/>
                </a:solidFill>
              </a:rPr>
              <a:t>3.</a:t>
            </a:r>
            <a:r>
              <a:rPr lang="de-DE" sz="600" dirty="0">
                <a:solidFill>
                  <a:srgbClr val="404040"/>
                </a:solidFill>
              </a:rPr>
              <a:t> Reitzle L </a:t>
            </a:r>
            <a:r>
              <a:rPr lang="de-DE" sz="600" i="1" dirty="0">
                <a:solidFill>
                  <a:srgbClr val="404040"/>
                </a:solidFill>
              </a:rPr>
              <a:t>et al. Journal </a:t>
            </a:r>
            <a:r>
              <a:rPr lang="de-DE" sz="600" i="1" dirty="0" err="1">
                <a:solidFill>
                  <a:srgbClr val="404040"/>
                </a:solidFill>
              </a:rPr>
              <a:t>of</a:t>
            </a:r>
            <a:r>
              <a:rPr lang="de-DE" sz="600" i="1" dirty="0">
                <a:solidFill>
                  <a:srgbClr val="404040"/>
                </a:solidFill>
              </a:rPr>
              <a:t> Health Monitoring </a:t>
            </a:r>
            <a:r>
              <a:rPr lang="de-DE" sz="600" dirty="0">
                <a:solidFill>
                  <a:srgbClr val="404040"/>
                </a:solidFill>
              </a:rPr>
              <a:t>2023; 8 (S5): 1</a:t>
            </a:r>
            <a:r>
              <a:rPr lang="fr-FR" sz="600" dirty="0">
                <a:solidFill>
                  <a:srgbClr val="404040"/>
                </a:solidFill>
              </a:rPr>
              <a:t>–</a:t>
            </a:r>
            <a:r>
              <a:rPr lang="de-DE" sz="600" dirty="0">
                <a:solidFill>
                  <a:srgbClr val="404040"/>
                </a:solidFill>
              </a:rPr>
              <a:t>26. </a:t>
            </a:r>
            <a:r>
              <a:rPr kumimoji="0" lang="da-DK" sz="600" b="1" i="0" u="none" strike="noStrike" kern="1200" cap="none" spc="0" normalizeH="0" baseline="0" noProof="0" dirty="0">
                <a:ln>
                  <a:noFill/>
                </a:ln>
                <a:solidFill>
                  <a:srgbClr val="404040"/>
                </a:solidFill>
                <a:effectLst/>
                <a:uLnTx/>
                <a:uFillTx/>
                <a:latin typeface="Verdana"/>
                <a:ea typeface="Arial"/>
                <a:cs typeface="Arial"/>
              </a:rPr>
              <a:t>4.</a:t>
            </a:r>
            <a:r>
              <a:rPr kumimoji="0" lang="da-DK" sz="600" b="0" i="0" u="none" strike="noStrike" kern="1200" cap="none" spc="0" normalizeH="0" baseline="0" noProof="0" dirty="0">
                <a:ln>
                  <a:noFill/>
                </a:ln>
                <a:solidFill>
                  <a:srgbClr val="404040"/>
                </a:solidFill>
                <a:effectLst/>
                <a:uLnTx/>
                <a:uFillTx/>
                <a:latin typeface="Verdana"/>
                <a:ea typeface="Arial"/>
                <a:cs typeface="Arial"/>
              </a:rPr>
              <a:t> </a:t>
            </a:r>
            <a:r>
              <a:rPr kumimoji="0" lang="pt-BR" sz="600" b="0" i="0" u="none" strike="noStrike" kern="1200" cap="none" spc="0" normalizeH="0" baseline="0" noProof="0" dirty="0">
                <a:ln>
                  <a:noFill/>
                </a:ln>
                <a:solidFill>
                  <a:srgbClr val="404040"/>
                </a:solidFill>
                <a:effectLst/>
                <a:uLnTx/>
                <a:uFillTx/>
                <a:latin typeface="Verdana"/>
                <a:ea typeface="+mn-ea"/>
                <a:cs typeface="+mn-cs"/>
              </a:rPr>
              <a:t>Stahl-Pehe A &amp; Rosenbauer J. </a:t>
            </a:r>
            <a:r>
              <a:rPr kumimoji="0" lang="pt-BR" sz="600" b="0" i="1" u="none" strike="noStrike" kern="1200" cap="none" spc="0" normalizeH="0" baseline="0" noProof="0" dirty="0">
                <a:ln>
                  <a:noFill/>
                </a:ln>
                <a:solidFill>
                  <a:srgbClr val="404040"/>
                </a:solidFill>
                <a:effectLst/>
                <a:uLnTx/>
                <a:uFillTx/>
                <a:latin typeface="Verdana"/>
                <a:ea typeface="+mn-ea"/>
                <a:cs typeface="+mn-cs"/>
              </a:rPr>
              <a:t>Diabetologe</a:t>
            </a:r>
            <a:r>
              <a:rPr kumimoji="0" lang="pt-BR" sz="600" b="0" i="0" u="none" strike="noStrike" kern="1200" cap="none" spc="0" normalizeH="0" baseline="0" noProof="0" dirty="0">
                <a:ln>
                  <a:noFill/>
                </a:ln>
                <a:solidFill>
                  <a:srgbClr val="404040"/>
                </a:solidFill>
                <a:effectLst/>
                <a:uLnTx/>
                <a:uFillTx/>
                <a:latin typeface="Verdana"/>
                <a:ea typeface="+mn-ea"/>
                <a:cs typeface="+mn-cs"/>
              </a:rPr>
              <a:t> 2019; 15: 206–16. </a:t>
            </a:r>
            <a:r>
              <a:rPr kumimoji="0" lang="pt-BR" sz="600" b="1" i="0" u="none" strike="noStrike" kern="1200" cap="none" spc="0" normalizeH="0" baseline="0" noProof="0" dirty="0">
                <a:ln>
                  <a:noFill/>
                </a:ln>
                <a:solidFill>
                  <a:srgbClr val="404040"/>
                </a:solidFill>
                <a:effectLst/>
                <a:uLnTx/>
                <a:uFillTx/>
                <a:latin typeface="Verdana"/>
                <a:ea typeface="+mn-ea"/>
                <a:cs typeface="+mn-cs"/>
              </a:rPr>
              <a:t>5.</a:t>
            </a:r>
            <a:r>
              <a:rPr kumimoji="0" lang="pt-BR" sz="600" b="0" i="0" u="none" strike="noStrike" kern="1200" cap="none" spc="0" normalizeH="0" baseline="0" noProof="0" dirty="0">
                <a:ln>
                  <a:noFill/>
                </a:ln>
                <a:solidFill>
                  <a:srgbClr val="404040"/>
                </a:solidFill>
                <a:effectLst/>
                <a:uLnTx/>
                <a:uFillTx/>
                <a:latin typeface="Verdana"/>
                <a:ea typeface="+mn-ea"/>
                <a:cs typeface="+mn-cs"/>
              </a:rPr>
              <a:t> </a:t>
            </a:r>
            <a:r>
              <a:rPr lang="de-DE" sz="600" dirty="0">
                <a:solidFill>
                  <a:srgbClr val="404040"/>
                </a:solidFill>
              </a:rPr>
              <a:t>Seidel-Jacobs E </a:t>
            </a:r>
            <a:r>
              <a:rPr lang="de-DE" sz="600" i="1" dirty="0">
                <a:solidFill>
                  <a:srgbClr val="404040"/>
                </a:solidFill>
              </a:rPr>
              <a:t>et al. </a:t>
            </a:r>
            <a:r>
              <a:rPr lang="de-DE" sz="600" dirty="0">
                <a:solidFill>
                  <a:srgbClr val="404040"/>
                </a:solidFill>
              </a:rPr>
              <a:t>Kapitel Epidemiologie des Diabetes in Deutschland.</a:t>
            </a:r>
            <a:r>
              <a:rPr lang="de-DE" sz="600" i="1" dirty="0">
                <a:solidFill>
                  <a:srgbClr val="404040"/>
                </a:solidFill>
              </a:rPr>
              <a:t> </a:t>
            </a:r>
            <a:r>
              <a:rPr lang="de" sz="600" dirty="0">
                <a:solidFill>
                  <a:srgbClr val="404040"/>
                </a:solidFill>
              </a:rPr>
              <a:t>Deutscher Gesundheitsbericht Diabetes 2026; erhältlich unter: </a:t>
            </a:r>
            <a:r>
              <a:rPr lang="de-DE" sz="600" dirty="0">
                <a:solidFill>
                  <a:srgbClr val="404040"/>
                </a:solidFill>
                <a:hlinkClick r:id="rId4">
                  <a:extLst>
                    <a:ext uri="{A12FA001-AC4F-418D-AE19-62706E023703}">
                      <ahyp:hlinkClr xmlns:ahyp="http://schemas.microsoft.com/office/drawing/2018/hyperlinkcolor" val="tx"/>
                    </a:ext>
                  </a:extLst>
                </a:hlinkClick>
              </a:rPr>
              <a:t>https://www.ddg.info/fileadmin/user_upload/Deutscher_Gesundheitsbericht_2026_final.pdf</a:t>
            </a:r>
            <a:r>
              <a:rPr lang="de-DE" sz="600" dirty="0">
                <a:solidFill>
                  <a:srgbClr val="404040"/>
                </a:solidFill>
              </a:rPr>
              <a:t>. Zuletzt abgerufen am 12.01.2026. </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p:txBody>
      </p:sp>
    </p:spTree>
    <p:extLst>
      <p:ext uri="{BB962C8B-B14F-4D97-AF65-F5344CB8AC3E}">
        <p14:creationId xmlns:p14="http://schemas.microsoft.com/office/powerpoint/2010/main" val="1613364232"/>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artArt-Platzhalter 2">
            <a:extLst>
              <a:ext uri="{FF2B5EF4-FFF2-40B4-BE49-F238E27FC236}">
                <a16:creationId xmlns:a16="http://schemas.microsoft.com/office/drawing/2014/main" id="{4D90A5CC-2833-A3B7-4830-E69DF909895D}"/>
              </a:ext>
            </a:extLst>
          </p:cNvPr>
          <p:cNvSpPr>
            <a:spLocks noGrp="1"/>
          </p:cNvSpPr>
          <p:nvPr>
            <p:ph type="dgm" sz="quarter" idx="13"/>
          </p:nvPr>
        </p:nvSpPr>
        <p:spPr/>
        <p:txBody>
          <a:bodyPr/>
          <a:lstStyle/>
          <a:p>
            <a:endParaRPr lang="de-DE"/>
          </a:p>
        </p:txBody>
      </p:sp>
      <p:sp>
        <p:nvSpPr>
          <p:cNvPr id="8" name="SmartArt-Platzhalter 7">
            <a:extLst>
              <a:ext uri="{FF2B5EF4-FFF2-40B4-BE49-F238E27FC236}">
                <a16:creationId xmlns:a16="http://schemas.microsoft.com/office/drawing/2014/main" id="{7526D9B7-C59F-2576-C09B-4FB5A6CFA385}"/>
              </a:ext>
            </a:extLst>
          </p:cNvPr>
          <p:cNvSpPr>
            <a:spLocks noGrp="1"/>
          </p:cNvSpPr>
          <p:nvPr>
            <p:ph type="dgm" sz="quarter" idx="14"/>
          </p:nvPr>
        </p:nvSpPr>
        <p:spPr/>
        <p:txBody>
          <a:bodyPr/>
          <a:lstStyle/>
          <a:p>
            <a:endParaRPr lang="de-DE"/>
          </a:p>
        </p:txBody>
      </p:sp>
      <p:sp>
        <p:nvSpPr>
          <p:cNvPr id="2" name="Textfeld 1">
            <a:extLst>
              <a:ext uri="{FF2B5EF4-FFF2-40B4-BE49-F238E27FC236}">
                <a16:creationId xmlns:a16="http://schemas.microsoft.com/office/drawing/2014/main" id="{30572CD0-AEC8-B944-1B4E-95069F5B3DC4}"/>
              </a:ext>
            </a:extLst>
          </p:cNvPr>
          <p:cNvSpPr txBox="1"/>
          <p:nvPr/>
        </p:nvSpPr>
        <p:spPr>
          <a:xfrm>
            <a:off x="2344467" y="4790364"/>
            <a:ext cx="4455066" cy="246221"/>
          </a:xfrm>
          <a:prstGeom prst="rect">
            <a:avLst/>
          </a:prstGeom>
          <a:noFill/>
        </p:spPr>
        <p:txBody>
          <a:bodyPr wrap="none" rtlCol="0">
            <a:spAutoFit/>
          </a:bodyPr>
          <a:lstStyle/>
          <a:p>
            <a:pPr algn="ctr"/>
            <a:r>
              <a:rPr lang="de-DE" sz="1000" dirty="0">
                <a:solidFill>
                  <a:schemeClr val="bg1"/>
                </a:solidFill>
              </a:rPr>
              <a:t>Sanofi-Aventis Deutschland GmbH l </a:t>
            </a:r>
            <a:r>
              <a:rPr lang="de-DE" sz="1000" dirty="0" err="1">
                <a:solidFill>
                  <a:schemeClr val="bg1"/>
                </a:solidFill>
              </a:rPr>
              <a:t>Lützowstr</a:t>
            </a:r>
            <a:r>
              <a:rPr lang="de-DE" sz="1000" dirty="0">
                <a:solidFill>
                  <a:schemeClr val="bg1"/>
                </a:solidFill>
              </a:rPr>
              <a:t>. 107 l 10785 Berlin</a:t>
            </a:r>
          </a:p>
        </p:txBody>
      </p:sp>
      <p:pic>
        <p:nvPicPr>
          <p:cNvPr id="4" name="Grafik 3" descr="Start Silhouette">
            <a:hlinkClick r:id="rId2" action="ppaction://hlinksldjump"/>
            <a:extLst>
              <a:ext uri="{FF2B5EF4-FFF2-40B4-BE49-F238E27FC236}">
                <a16:creationId xmlns:a16="http://schemas.microsoft.com/office/drawing/2014/main" id="{5C5E6788-80F6-A19C-B596-47FB9B88F2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77103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8C0F6-99DC-928F-4AEB-1B82494462B7}"/>
            </a:ext>
          </a:extLst>
        </p:cNvPr>
        <p:cNvGrpSpPr/>
        <p:nvPr/>
      </p:nvGrpSpPr>
      <p:grpSpPr>
        <a:xfrm>
          <a:off x="0" y="0"/>
          <a:ext cx="0" cy="0"/>
          <a:chOff x="0" y="0"/>
          <a:chExt cx="0" cy="0"/>
        </a:xfrm>
      </p:grpSpPr>
      <p:sp>
        <p:nvSpPr>
          <p:cNvPr id="6" name="Textplatzhalter 9">
            <a:extLst>
              <a:ext uri="{FF2B5EF4-FFF2-40B4-BE49-F238E27FC236}">
                <a16:creationId xmlns:a16="http://schemas.microsoft.com/office/drawing/2014/main" id="{C5CE5D00-B521-C8B3-E6F0-E02888127C1E}"/>
              </a:ext>
            </a:extLst>
          </p:cNvPr>
          <p:cNvSpPr txBox="1">
            <a:spLocks/>
          </p:cNvSpPr>
          <p:nvPr/>
        </p:nvSpPr>
        <p:spPr>
          <a:xfrm>
            <a:off x="309572"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Die klinische T1D-Manifestation im Erwachsenenalter hat ein variableres Erscheinungsbild als bei Kindern</a:t>
            </a:r>
            <a:r>
              <a:rPr lang="de-DE" sz="2000" b="1" baseline="30000" dirty="0">
                <a:solidFill>
                  <a:srgbClr val="7030A0"/>
                </a:solidFill>
              </a:rPr>
              <a:t>1,2</a:t>
            </a:r>
            <a:r>
              <a:rPr kumimoji="0" lang="de-DE" sz="2000" b="1" i="0" u="none" strike="noStrike" kern="1200" cap="none" spc="0" normalizeH="0" baseline="0" noProof="0" dirty="0">
                <a:ln>
                  <a:noFill/>
                </a:ln>
                <a:solidFill>
                  <a:srgbClr val="7030A0"/>
                </a:solidFill>
                <a:effectLst/>
                <a:uLnTx/>
                <a:uFillTx/>
                <a:latin typeface="Verdana"/>
                <a:ea typeface="+mn-ea"/>
                <a:cs typeface="+mn-cs"/>
              </a:rPr>
              <a:t> </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sp>
        <p:nvSpPr>
          <p:cNvPr id="9" name="TextBox 3037">
            <a:extLst>
              <a:ext uri="{FF2B5EF4-FFF2-40B4-BE49-F238E27FC236}">
                <a16:creationId xmlns:a16="http://schemas.microsoft.com/office/drawing/2014/main" id="{D6F31651-CC99-3D31-870D-B8D990E2E808}"/>
              </a:ext>
            </a:extLst>
          </p:cNvPr>
          <p:cNvSpPr txBox="1"/>
          <p:nvPr/>
        </p:nvSpPr>
        <p:spPr>
          <a:xfrm>
            <a:off x="309572" y="4760584"/>
            <a:ext cx="8364537" cy="369332"/>
          </a:xfrm>
          <a:prstGeom prst="rect">
            <a:avLst/>
          </a:prstGeom>
          <a:noFill/>
        </p:spPr>
        <p:txBody>
          <a:bodyPr wrap="square" rtlCol="0" anchor="b">
            <a:spAutoFit/>
          </a:bodyPr>
          <a:lstStyle/>
          <a:p>
            <a:pPr defTabSz="685766">
              <a:buClr>
                <a:srgbClr val="2F4B95"/>
              </a:buClr>
              <a:defRPr/>
            </a:pPr>
            <a:r>
              <a:rPr lang="de-DE" sz="600" dirty="0">
                <a:solidFill>
                  <a:srgbClr val="404040"/>
                </a:solidFill>
                <a:ea typeface="Arial"/>
                <a:cs typeface="Arial"/>
              </a:rPr>
              <a:t>Abbildung modifiziert nach </a:t>
            </a:r>
            <a:r>
              <a:rPr lang="de-DE" sz="600" dirty="0" err="1">
                <a:solidFill>
                  <a:srgbClr val="404040"/>
                </a:solidFill>
                <a:ea typeface="Arial"/>
                <a:cs typeface="Arial"/>
              </a:rPr>
              <a:t>Buzzetti</a:t>
            </a:r>
            <a:r>
              <a:rPr lang="de-DE" sz="600" dirty="0">
                <a:solidFill>
                  <a:srgbClr val="404040"/>
                </a:solidFill>
                <a:ea typeface="Arial"/>
                <a:cs typeface="Arial"/>
              </a:rPr>
              <a:t> R 2022</a:t>
            </a:r>
            <a:r>
              <a:rPr lang="de-DE" sz="600" baseline="30000" dirty="0">
                <a:solidFill>
                  <a:srgbClr val="404040"/>
                </a:solidFill>
                <a:ea typeface="Arial"/>
                <a:cs typeface="Arial"/>
              </a:rPr>
              <a:t>1</a:t>
            </a:r>
            <a:r>
              <a:rPr lang="de-DE" sz="600" dirty="0">
                <a:solidFill>
                  <a:srgbClr val="404040"/>
                </a:solidFill>
                <a:ea typeface="Arial"/>
                <a:cs typeface="Arial"/>
              </a:rPr>
              <a:t>. # Spanne der genannten Parameter bei Beginn im Kindes- bzw. Erwachsenenalter.</a:t>
            </a:r>
          </a:p>
          <a:p>
            <a:pPr defTabSz="685766">
              <a:buClr>
                <a:srgbClr val="2F4B95"/>
              </a:buClr>
              <a:defRPr/>
            </a:pPr>
            <a:r>
              <a:rPr lang="de-DE" sz="600" dirty="0" err="1">
                <a:solidFill>
                  <a:srgbClr val="404040"/>
                </a:solidFill>
                <a:ea typeface="Arial"/>
                <a:cs typeface="Arial"/>
              </a:rPr>
              <a:t>klin</a:t>
            </a:r>
            <a:r>
              <a:rPr lang="de-DE" sz="600" dirty="0">
                <a:solidFill>
                  <a:srgbClr val="404040"/>
                </a:solidFill>
                <a:ea typeface="Arial"/>
                <a:cs typeface="Arial"/>
              </a:rPr>
              <a:t>.: klinisch; LADA: Latenter Autoimmundiabetes bei Erwachsenen. T1D: Typ-1-Diabetes. T2D: Typ-2-Diabetes.</a:t>
            </a:r>
            <a:endParaRPr lang="da-DK" sz="600" dirty="0">
              <a:solidFill>
                <a:srgbClr val="404040"/>
              </a:solidFill>
              <a:ea typeface="Arial"/>
              <a:cs typeface="Arial"/>
            </a:endParaRPr>
          </a:p>
          <a:p>
            <a:pPr defTabSz="685766">
              <a:buClr>
                <a:srgbClr val="2F4B95"/>
              </a:buClr>
              <a:defRPr/>
            </a:pPr>
            <a:r>
              <a:rPr lang="da-DK" sz="600" b="1" dirty="0">
                <a:solidFill>
                  <a:srgbClr val="404040"/>
                </a:solidFill>
                <a:ea typeface="Arial"/>
                <a:cs typeface="Arial"/>
              </a:rPr>
              <a:t>1.</a:t>
            </a:r>
            <a:r>
              <a:rPr lang="da-DK" sz="600" dirty="0">
                <a:solidFill>
                  <a:srgbClr val="404040"/>
                </a:solidFill>
                <a:ea typeface="Arial"/>
                <a:cs typeface="Arial"/>
              </a:rPr>
              <a:t> Buzzetti R </a:t>
            </a:r>
            <a:r>
              <a:rPr lang="da-DK" sz="600" i="1" dirty="0">
                <a:solidFill>
                  <a:srgbClr val="404040"/>
                </a:solidFill>
                <a:ea typeface="Arial"/>
                <a:cs typeface="Arial"/>
              </a:rPr>
              <a:t>et al. Nat Rev Dis Primers </a:t>
            </a:r>
            <a:r>
              <a:rPr lang="da-DK" sz="600" dirty="0">
                <a:solidFill>
                  <a:srgbClr val="404040"/>
                </a:solidFill>
                <a:ea typeface="Arial"/>
                <a:cs typeface="Arial"/>
              </a:rPr>
              <a:t>2022; 8: 63. </a:t>
            </a:r>
            <a:r>
              <a:rPr lang="da-DK" sz="600" b="1" dirty="0">
                <a:solidFill>
                  <a:srgbClr val="404040"/>
                </a:solidFill>
                <a:ea typeface="Arial"/>
                <a:cs typeface="Arial"/>
              </a:rPr>
              <a:t>2.</a:t>
            </a:r>
            <a:r>
              <a:rPr lang="da-DK" sz="600" dirty="0">
                <a:solidFill>
                  <a:srgbClr val="404040"/>
                </a:solidFill>
                <a:ea typeface="Arial"/>
                <a:cs typeface="Arial"/>
              </a:rPr>
              <a:t> Buzzetti R </a:t>
            </a:r>
            <a:r>
              <a:rPr lang="da-DK" sz="600" i="1" dirty="0">
                <a:solidFill>
                  <a:srgbClr val="404040"/>
                </a:solidFill>
                <a:ea typeface="Arial"/>
                <a:cs typeface="Arial"/>
              </a:rPr>
              <a:t>et al. Diabetes </a:t>
            </a:r>
            <a:r>
              <a:rPr lang="da-DK" sz="600" dirty="0">
                <a:solidFill>
                  <a:srgbClr val="404040"/>
                </a:solidFill>
                <a:ea typeface="Arial"/>
                <a:cs typeface="Arial"/>
              </a:rPr>
              <a:t>2020; 69: 2037–47.</a:t>
            </a:r>
          </a:p>
        </p:txBody>
      </p:sp>
      <p:sp>
        <p:nvSpPr>
          <p:cNvPr id="3" name="Rechteck: abgerundete Ecken 2">
            <a:extLst>
              <a:ext uri="{FF2B5EF4-FFF2-40B4-BE49-F238E27FC236}">
                <a16:creationId xmlns:a16="http://schemas.microsoft.com/office/drawing/2014/main" id="{F469C4FE-C367-5C64-2206-A68B683E31E0}"/>
              </a:ext>
            </a:extLst>
          </p:cNvPr>
          <p:cNvSpPr/>
          <p:nvPr/>
        </p:nvSpPr>
        <p:spPr>
          <a:xfrm>
            <a:off x="469746" y="1056870"/>
            <a:ext cx="3769073" cy="312916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rPr>
              <a:t>Klinische T1D-Manifestation im Erwachsenen-alter kann mit klinischen T1D-Symptomen auftreten, einschließlich derer durch Insulin-mangel, oder als langsam fortschreitender T1D, der von einigen Ärzten als latenter Autoimmundiabetes bei Erwachsenen (LADA) bezeichnet wird</a:t>
            </a:r>
            <a:r>
              <a:rPr lang="de-DE" sz="1100" baseline="30000">
                <a:solidFill>
                  <a:schemeClr val="bg1"/>
                </a:solidFill>
              </a:rPr>
              <a:t>1,2</a:t>
            </a:r>
          </a:p>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rPr>
              <a:t>Klinische und pathogene Merkmale von T1D und T2D überschneiden sich häufig bei Menschen mit klinischer T1D-Manifestation im Erwachsenenalter und erschweren die Unterscheidung zwischen diesen Erkrankungen</a:t>
            </a:r>
            <a:r>
              <a:rPr lang="de-DE" sz="1100" baseline="30000">
                <a:solidFill>
                  <a:schemeClr val="bg1"/>
                </a:solidFill>
              </a:rPr>
              <a:t>1,2</a:t>
            </a:r>
          </a:p>
        </p:txBody>
      </p:sp>
      <p:grpSp>
        <p:nvGrpSpPr>
          <p:cNvPr id="44" name="Gruppieren 43">
            <a:extLst>
              <a:ext uri="{FF2B5EF4-FFF2-40B4-BE49-F238E27FC236}">
                <a16:creationId xmlns:a16="http://schemas.microsoft.com/office/drawing/2014/main" id="{661E687B-D7E4-2149-33D2-5EC8380254AC}"/>
              </a:ext>
            </a:extLst>
          </p:cNvPr>
          <p:cNvGrpSpPr/>
          <p:nvPr/>
        </p:nvGrpSpPr>
        <p:grpSpPr>
          <a:xfrm>
            <a:off x="4454294" y="1203885"/>
            <a:ext cx="4301931" cy="2735730"/>
            <a:chOff x="4448278" y="1182841"/>
            <a:chExt cx="4301931" cy="2735730"/>
          </a:xfrm>
        </p:grpSpPr>
        <p:grpSp>
          <p:nvGrpSpPr>
            <p:cNvPr id="11" name="Group 60">
              <a:extLst>
                <a:ext uri="{FF2B5EF4-FFF2-40B4-BE49-F238E27FC236}">
                  <a16:creationId xmlns:a16="http://schemas.microsoft.com/office/drawing/2014/main" id="{C29EFA88-D05A-DE58-ADA1-44F619BC935F}"/>
                </a:ext>
              </a:extLst>
            </p:cNvPr>
            <p:cNvGrpSpPr/>
            <p:nvPr/>
          </p:nvGrpSpPr>
          <p:grpSpPr>
            <a:xfrm>
              <a:off x="4448278" y="2385632"/>
              <a:ext cx="4174618" cy="400110"/>
              <a:chOff x="4271740" y="2999672"/>
              <a:chExt cx="4650134" cy="445685"/>
            </a:xfrm>
          </p:grpSpPr>
          <p:sp>
            <p:nvSpPr>
              <p:cNvPr id="12" name="TextBox 16">
                <a:extLst>
                  <a:ext uri="{FF2B5EF4-FFF2-40B4-BE49-F238E27FC236}">
                    <a16:creationId xmlns:a16="http://schemas.microsoft.com/office/drawing/2014/main" id="{56567E98-8DF0-C70E-736A-4A563015F546}"/>
                  </a:ext>
                </a:extLst>
              </p:cNvPr>
              <p:cNvSpPr txBox="1"/>
              <p:nvPr/>
            </p:nvSpPr>
            <p:spPr>
              <a:xfrm>
                <a:off x="4271740" y="2999672"/>
                <a:ext cx="1613124" cy="445685"/>
              </a:xfrm>
              <a:prstGeom prst="rect">
                <a:avLst/>
              </a:prstGeom>
              <a:noFill/>
            </p:spPr>
            <p:txBody>
              <a:bodyPr wrap="squar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1000" b="0" i="0" u="none" strike="noStrike" kern="1200" cap="none" spc="0" normalizeH="0" baseline="0" noProof="0">
                    <a:ln>
                      <a:noFill/>
                    </a:ln>
                    <a:solidFill>
                      <a:srgbClr val="404040"/>
                    </a:solidFill>
                    <a:effectLst/>
                    <a:uLnTx/>
                    <a:uFillTx/>
                    <a:latin typeface="Verdana"/>
                    <a:ea typeface="Verdana"/>
                    <a:cs typeface="Verdana"/>
                  </a:rPr>
                  <a:t>Risiko der Insulinabhängigkeit</a:t>
                </a:r>
              </a:p>
            </p:txBody>
          </p:sp>
          <p:sp>
            <p:nvSpPr>
              <p:cNvPr id="13" name="Rectangle 46">
                <a:extLst>
                  <a:ext uri="{FF2B5EF4-FFF2-40B4-BE49-F238E27FC236}">
                    <a16:creationId xmlns:a16="http://schemas.microsoft.com/office/drawing/2014/main" id="{443D46AB-D4DC-AA56-3527-85E334A130CF}"/>
                  </a:ext>
                </a:extLst>
              </p:cNvPr>
              <p:cNvSpPr/>
              <p:nvPr/>
            </p:nvSpPr>
            <p:spPr>
              <a:xfrm>
                <a:off x="5904354" y="3053858"/>
                <a:ext cx="3017520" cy="274320"/>
              </a:xfrm>
              <a:prstGeom prst="rect">
                <a:avLst/>
              </a:prstGeom>
              <a:gradFill flip="none" rotWithShape="1">
                <a:gsLst>
                  <a:gs pos="20000">
                    <a:schemeClr val="accent2"/>
                  </a:gs>
                  <a:gs pos="50000">
                    <a:srgbClr val="B064F3"/>
                  </a:gs>
                  <a:gs pos="95000">
                    <a:srgbClr val="F7EF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a:ea typeface="Verdana"/>
                  <a:cs typeface="Arial"/>
                </a:endParaRPr>
              </a:p>
            </p:txBody>
          </p:sp>
        </p:grpSp>
        <p:sp>
          <p:nvSpPr>
            <p:cNvPr id="14" name="TextBox 40">
              <a:extLst>
                <a:ext uri="{FF2B5EF4-FFF2-40B4-BE49-F238E27FC236}">
                  <a16:creationId xmlns:a16="http://schemas.microsoft.com/office/drawing/2014/main" id="{FC75D07D-C818-C1C9-27AF-B9CC80AC90F1}"/>
                </a:ext>
              </a:extLst>
            </p:cNvPr>
            <p:cNvSpPr txBox="1"/>
            <p:nvPr/>
          </p:nvSpPr>
          <p:spPr>
            <a:xfrm>
              <a:off x="4731369" y="2805454"/>
              <a:ext cx="1165078" cy="243840"/>
            </a:xfrm>
            <a:prstGeom prst="rect">
              <a:avLst/>
            </a:prstGeom>
            <a:noFill/>
          </p:spPr>
          <p:txBody>
            <a:bodyPr wrap="squar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1000" b="0" i="0" u="none" strike="noStrike" kern="1200" cap="none" spc="0" normalizeH="0" baseline="0" noProof="0">
                  <a:ln>
                    <a:noFill/>
                  </a:ln>
                  <a:solidFill>
                    <a:srgbClr val="404040"/>
                  </a:solidFill>
                  <a:effectLst/>
                  <a:uLnTx/>
                  <a:uFillTx/>
                  <a:latin typeface="Verdana"/>
                  <a:ea typeface="Verdana"/>
                  <a:cs typeface="Verdana"/>
                </a:rPr>
                <a:t>Autoimmunität</a:t>
              </a:r>
            </a:p>
          </p:txBody>
        </p:sp>
        <p:sp>
          <p:nvSpPr>
            <p:cNvPr id="15" name="Rectangle 47">
              <a:extLst>
                <a:ext uri="{FF2B5EF4-FFF2-40B4-BE49-F238E27FC236}">
                  <a16:creationId xmlns:a16="http://schemas.microsoft.com/office/drawing/2014/main" id="{84DA4171-2F68-A678-CAE4-168F5E70E6E9}"/>
                </a:ext>
              </a:extLst>
            </p:cNvPr>
            <p:cNvSpPr/>
            <p:nvPr/>
          </p:nvSpPr>
          <p:spPr>
            <a:xfrm>
              <a:off x="5913244" y="2792841"/>
              <a:ext cx="2708953" cy="246268"/>
            </a:xfrm>
            <a:prstGeom prst="rect">
              <a:avLst/>
            </a:prstGeom>
            <a:gradFill flip="none" rotWithShape="1">
              <a:gsLst>
                <a:gs pos="20000">
                  <a:schemeClr val="accent2"/>
                </a:gs>
                <a:gs pos="50000">
                  <a:srgbClr val="B064F3"/>
                </a:gs>
                <a:gs pos="95000">
                  <a:srgbClr val="F7EF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a:ea typeface="Verdana"/>
                <a:cs typeface="Arial"/>
              </a:endParaRPr>
            </a:p>
          </p:txBody>
        </p:sp>
        <p:grpSp>
          <p:nvGrpSpPr>
            <p:cNvPr id="16" name="Group 62">
              <a:extLst>
                <a:ext uri="{FF2B5EF4-FFF2-40B4-BE49-F238E27FC236}">
                  <a16:creationId xmlns:a16="http://schemas.microsoft.com/office/drawing/2014/main" id="{7EB84BED-5E99-28C8-1DF3-D25F671C2577}"/>
                </a:ext>
              </a:extLst>
            </p:cNvPr>
            <p:cNvGrpSpPr/>
            <p:nvPr/>
          </p:nvGrpSpPr>
          <p:grpSpPr>
            <a:xfrm>
              <a:off x="4480674" y="1718612"/>
              <a:ext cx="4142225" cy="258834"/>
              <a:chOff x="4307825" y="2221163"/>
              <a:chExt cx="4614049" cy="288316"/>
            </a:xfrm>
          </p:grpSpPr>
          <p:sp>
            <p:nvSpPr>
              <p:cNvPr id="17" name="TextBox 48">
                <a:extLst>
                  <a:ext uri="{FF2B5EF4-FFF2-40B4-BE49-F238E27FC236}">
                    <a16:creationId xmlns:a16="http://schemas.microsoft.com/office/drawing/2014/main" id="{4CBEFA1B-F551-CDEF-D381-718A329FBBCD}"/>
                  </a:ext>
                </a:extLst>
              </p:cNvPr>
              <p:cNvSpPr txBox="1"/>
              <p:nvPr/>
            </p:nvSpPr>
            <p:spPr>
              <a:xfrm>
                <a:off x="4307825" y="2235213"/>
                <a:ext cx="1577038" cy="274266"/>
              </a:xfrm>
              <a:prstGeom prst="rect">
                <a:avLst/>
              </a:prstGeom>
              <a:noFill/>
            </p:spPr>
            <p:txBody>
              <a:bodyPr wrap="non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1000" b="0" i="0" u="none" strike="noStrike" kern="1200" cap="none" spc="0" normalizeH="0" baseline="0" noProof="0">
                    <a:ln>
                      <a:noFill/>
                    </a:ln>
                    <a:solidFill>
                      <a:srgbClr val="404040"/>
                    </a:solidFill>
                    <a:effectLst/>
                    <a:uLnTx/>
                    <a:uFillTx/>
                    <a:latin typeface="Verdana"/>
                    <a:ea typeface="Verdana"/>
                    <a:cs typeface="Verdana"/>
                  </a:rPr>
                  <a:t>C-Peptid zu Beginn</a:t>
                </a:r>
              </a:p>
            </p:txBody>
          </p:sp>
          <p:sp>
            <p:nvSpPr>
              <p:cNvPr id="19" name="Rectangle 50">
                <a:extLst>
                  <a:ext uri="{FF2B5EF4-FFF2-40B4-BE49-F238E27FC236}">
                    <a16:creationId xmlns:a16="http://schemas.microsoft.com/office/drawing/2014/main" id="{9E0E1DBD-1B66-2799-C7B9-616B30758522}"/>
                  </a:ext>
                </a:extLst>
              </p:cNvPr>
              <p:cNvSpPr/>
              <p:nvPr/>
            </p:nvSpPr>
            <p:spPr>
              <a:xfrm rot="10800000">
                <a:off x="5904354" y="2221163"/>
                <a:ext cx="3017520" cy="274320"/>
              </a:xfrm>
              <a:prstGeom prst="rect">
                <a:avLst/>
              </a:prstGeom>
              <a:gradFill flip="none" rotWithShape="1">
                <a:gsLst>
                  <a:gs pos="20000">
                    <a:schemeClr val="accent2"/>
                  </a:gs>
                  <a:gs pos="50000">
                    <a:srgbClr val="B064F3"/>
                  </a:gs>
                  <a:gs pos="95000">
                    <a:srgbClr val="F7EF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a:ea typeface="Verdana"/>
                  <a:cs typeface="Arial"/>
                </a:endParaRPr>
              </a:p>
            </p:txBody>
          </p:sp>
        </p:grpSp>
        <p:grpSp>
          <p:nvGrpSpPr>
            <p:cNvPr id="26" name="Group 61">
              <a:extLst>
                <a:ext uri="{FF2B5EF4-FFF2-40B4-BE49-F238E27FC236}">
                  <a16:creationId xmlns:a16="http://schemas.microsoft.com/office/drawing/2014/main" id="{E40F2B09-D152-787A-F551-A553276A997A}"/>
                </a:ext>
              </a:extLst>
            </p:cNvPr>
            <p:cNvGrpSpPr/>
            <p:nvPr/>
          </p:nvGrpSpPr>
          <p:grpSpPr>
            <a:xfrm>
              <a:off x="4695473" y="2067624"/>
              <a:ext cx="3927422" cy="258834"/>
              <a:chOff x="4547093" y="2640448"/>
              <a:chExt cx="4374781" cy="288316"/>
            </a:xfrm>
          </p:grpSpPr>
          <p:sp>
            <p:nvSpPr>
              <p:cNvPr id="27" name="TextBox 42">
                <a:extLst>
                  <a:ext uri="{FF2B5EF4-FFF2-40B4-BE49-F238E27FC236}">
                    <a16:creationId xmlns:a16="http://schemas.microsoft.com/office/drawing/2014/main" id="{2EC97083-AE48-703F-9CEC-15B2AA0E8F0F}"/>
                  </a:ext>
                </a:extLst>
              </p:cNvPr>
              <p:cNvSpPr txBox="1"/>
              <p:nvPr/>
            </p:nvSpPr>
            <p:spPr>
              <a:xfrm>
                <a:off x="4547093" y="2654498"/>
                <a:ext cx="1337769" cy="274266"/>
              </a:xfrm>
              <a:prstGeom prst="rect">
                <a:avLst/>
              </a:prstGeom>
              <a:noFill/>
            </p:spPr>
            <p:txBody>
              <a:bodyPr wrap="non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1000" b="0" i="0" u="none" strike="noStrike" kern="1200" cap="none" spc="0" normalizeH="0" baseline="0" noProof="0">
                    <a:ln>
                      <a:noFill/>
                    </a:ln>
                    <a:solidFill>
                      <a:srgbClr val="404040"/>
                    </a:solidFill>
                    <a:effectLst/>
                    <a:uLnTx/>
                    <a:uFillTx/>
                    <a:latin typeface="Verdana"/>
                    <a:ea typeface="Verdana"/>
                    <a:cs typeface="Verdana"/>
                  </a:rPr>
                  <a:t>Insulinresistenz</a:t>
                </a:r>
              </a:p>
            </p:txBody>
          </p:sp>
          <p:sp>
            <p:nvSpPr>
              <p:cNvPr id="33" name="Rectangle 51">
                <a:extLst>
                  <a:ext uri="{FF2B5EF4-FFF2-40B4-BE49-F238E27FC236}">
                    <a16:creationId xmlns:a16="http://schemas.microsoft.com/office/drawing/2014/main" id="{F8AE9DCE-A5D2-5A2A-5FF0-AECBEEB1DD13}"/>
                  </a:ext>
                </a:extLst>
              </p:cNvPr>
              <p:cNvSpPr/>
              <p:nvPr/>
            </p:nvSpPr>
            <p:spPr>
              <a:xfrm rot="10800000">
                <a:off x="5904354" y="2640448"/>
                <a:ext cx="3017520" cy="274320"/>
              </a:xfrm>
              <a:prstGeom prst="rect">
                <a:avLst/>
              </a:prstGeom>
              <a:gradFill flip="none" rotWithShape="1">
                <a:gsLst>
                  <a:gs pos="20000">
                    <a:schemeClr val="accent2"/>
                  </a:gs>
                  <a:gs pos="50000">
                    <a:srgbClr val="B064F3"/>
                  </a:gs>
                  <a:gs pos="95000">
                    <a:srgbClr val="F7EF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a:ea typeface="Verdana"/>
                  <a:cs typeface="Arial"/>
                </a:endParaRPr>
              </a:p>
            </p:txBody>
          </p:sp>
        </p:grpSp>
        <p:grpSp>
          <p:nvGrpSpPr>
            <p:cNvPr id="34" name="Group 1031">
              <a:extLst>
                <a:ext uri="{FF2B5EF4-FFF2-40B4-BE49-F238E27FC236}">
                  <a16:creationId xmlns:a16="http://schemas.microsoft.com/office/drawing/2014/main" id="{58343717-7E76-A3B5-CF85-50348EF3F10A}"/>
                </a:ext>
              </a:extLst>
            </p:cNvPr>
            <p:cNvGrpSpPr/>
            <p:nvPr/>
          </p:nvGrpSpPr>
          <p:grpSpPr>
            <a:xfrm>
              <a:off x="5843847" y="3703127"/>
              <a:ext cx="2906362" cy="215444"/>
              <a:chOff x="5258700" y="4492935"/>
              <a:chExt cx="3237415" cy="239983"/>
            </a:xfrm>
          </p:grpSpPr>
          <p:sp>
            <p:nvSpPr>
              <p:cNvPr id="35" name="Rectangle 1027">
                <a:extLst>
                  <a:ext uri="{FF2B5EF4-FFF2-40B4-BE49-F238E27FC236}">
                    <a16:creationId xmlns:a16="http://schemas.microsoft.com/office/drawing/2014/main" id="{CC014DA4-6C8F-5721-CCDA-A3C5E071256B}"/>
                  </a:ext>
                </a:extLst>
              </p:cNvPr>
              <p:cNvSpPr/>
              <p:nvPr/>
            </p:nvSpPr>
            <p:spPr>
              <a:xfrm>
                <a:off x="5797201" y="4521487"/>
                <a:ext cx="2103120" cy="182880"/>
              </a:xfrm>
              <a:prstGeom prst="rect">
                <a:avLst/>
              </a:prstGeom>
              <a:gradFill flip="none" rotWithShape="1">
                <a:gsLst>
                  <a:gs pos="20000">
                    <a:schemeClr val="accent2"/>
                  </a:gs>
                  <a:gs pos="50000">
                    <a:srgbClr val="B064F3"/>
                  </a:gs>
                  <a:gs pos="95000">
                    <a:srgbClr val="F7EF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a:ea typeface="Verdana"/>
                  <a:cs typeface="Arial"/>
                </a:endParaRPr>
              </a:p>
            </p:txBody>
          </p:sp>
          <p:sp>
            <p:nvSpPr>
              <p:cNvPr id="36" name="TextBox 1028">
                <a:extLst>
                  <a:ext uri="{FF2B5EF4-FFF2-40B4-BE49-F238E27FC236}">
                    <a16:creationId xmlns:a16="http://schemas.microsoft.com/office/drawing/2014/main" id="{B1C397DB-0FE5-3F09-6E81-5E20B4F2C3F0}"/>
                  </a:ext>
                </a:extLst>
              </p:cNvPr>
              <p:cNvSpPr txBox="1"/>
              <p:nvPr/>
            </p:nvSpPr>
            <p:spPr>
              <a:xfrm>
                <a:off x="5258700" y="4494094"/>
                <a:ext cx="548506" cy="237662"/>
              </a:xfrm>
              <a:prstGeom prst="rect">
                <a:avLst/>
              </a:prstGeom>
              <a:noFill/>
            </p:spPr>
            <p:txBody>
              <a:bodyPr wrap="square" rtlCol="0" anchor="ctr">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800" b="0" i="0" u="none" strike="noStrike" kern="1200" cap="none" spc="0" normalizeH="0" baseline="0" noProof="0">
                    <a:ln>
                      <a:noFill/>
                    </a:ln>
                    <a:solidFill>
                      <a:srgbClr val="404040"/>
                    </a:solidFill>
                    <a:effectLst/>
                    <a:uLnTx/>
                    <a:uFillTx/>
                    <a:latin typeface="Verdana"/>
                    <a:ea typeface="Verdana"/>
                    <a:cs typeface="Verdana"/>
                  </a:rPr>
                  <a:t>Hoch</a:t>
                </a:r>
              </a:p>
            </p:txBody>
          </p:sp>
          <p:sp>
            <p:nvSpPr>
              <p:cNvPr id="37" name="TextBox 1030">
                <a:extLst>
                  <a:ext uri="{FF2B5EF4-FFF2-40B4-BE49-F238E27FC236}">
                    <a16:creationId xmlns:a16="http://schemas.microsoft.com/office/drawing/2014/main" id="{1DD567B2-3704-35DC-06D7-78908BD56C94}"/>
                  </a:ext>
                </a:extLst>
              </p:cNvPr>
              <p:cNvSpPr txBox="1"/>
              <p:nvPr/>
            </p:nvSpPr>
            <p:spPr>
              <a:xfrm>
                <a:off x="7882320" y="4492935"/>
                <a:ext cx="613795" cy="239983"/>
              </a:xfrm>
              <a:prstGeom prst="rect">
                <a:avLst/>
              </a:prstGeom>
              <a:noFill/>
            </p:spPr>
            <p:txBody>
              <a:bodyPr wrap="square" rtlCol="0" anchor="ctr">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de" sz="800" b="0" i="0" u="none" strike="noStrike" kern="1200" cap="none" spc="0" normalizeH="0" baseline="0" noProof="0">
                    <a:ln>
                      <a:noFill/>
                    </a:ln>
                    <a:solidFill>
                      <a:srgbClr val="404040"/>
                    </a:solidFill>
                    <a:effectLst/>
                    <a:uLnTx/>
                    <a:uFillTx/>
                    <a:latin typeface="Verdana"/>
                    <a:ea typeface="Verdana"/>
                    <a:cs typeface="Verdana"/>
                  </a:rPr>
                  <a:t>Niedrig</a:t>
                </a:r>
              </a:p>
            </p:txBody>
          </p:sp>
        </p:grpSp>
        <p:sp>
          <p:nvSpPr>
            <p:cNvPr id="39" name="TextBox 4">
              <a:extLst>
                <a:ext uri="{FF2B5EF4-FFF2-40B4-BE49-F238E27FC236}">
                  <a16:creationId xmlns:a16="http://schemas.microsoft.com/office/drawing/2014/main" id="{84BA8DE3-D391-1F01-3F20-5E6937A85EA2}"/>
                </a:ext>
              </a:extLst>
            </p:cNvPr>
            <p:cNvSpPr txBox="1"/>
            <p:nvPr/>
          </p:nvSpPr>
          <p:spPr>
            <a:xfrm>
              <a:off x="5259941" y="3202753"/>
              <a:ext cx="1895442" cy="400110"/>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000" b="1" i="0" u="none" strike="noStrike" kern="1200" cap="none" spc="0" normalizeH="0" baseline="0" noProof="0">
                  <a:ln>
                    <a:noFill/>
                  </a:ln>
                  <a:solidFill>
                    <a:srgbClr val="347475"/>
                  </a:solidFill>
                  <a:effectLst/>
                  <a:uLnTx/>
                  <a:uFillTx/>
                  <a:latin typeface="Verdana"/>
                  <a:ea typeface="Verdana"/>
                  <a:cs typeface="Verdana"/>
                </a:rPr>
                <a:t>klin. T1D-Manifestation im Kindesalter</a:t>
              </a:r>
              <a:r>
                <a:rPr kumimoji="0" lang="de" sz="1000" b="1" i="0" u="none" strike="noStrike" kern="1200" cap="none" spc="0" normalizeH="0" baseline="30000" noProof="0">
                  <a:ln>
                    <a:noFill/>
                  </a:ln>
                  <a:solidFill>
                    <a:srgbClr val="347475"/>
                  </a:solidFill>
                  <a:effectLst/>
                  <a:uLnTx/>
                  <a:uFillTx/>
                  <a:latin typeface="Verdana"/>
                  <a:ea typeface="Verdana"/>
                  <a:cs typeface="Verdana"/>
                </a:rPr>
                <a:t>#</a:t>
              </a:r>
              <a:endParaRPr kumimoji="0" lang="de" sz="1000" b="0" i="0" u="none" strike="noStrike" kern="1200" cap="none" spc="0" normalizeH="0" baseline="30000" noProof="0">
                <a:ln>
                  <a:noFill/>
                </a:ln>
                <a:solidFill>
                  <a:srgbClr val="347475"/>
                </a:solidFill>
                <a:effectLst/>
                <a:uLnTx/>
                <a:uFillTx/>
                <a:latin typeface="Verdana"/>
                <a:ea typeface="Verdana"/>
                <a:cs typeface="Verdana"/>
              </a:endParaRPr>
            </a:p>
          </p:txBody>
        </p:sp>
        <p:sp>
          <p:nvSpPr>
            <p:cNvPr id="40" name="TextBox 5">
              <a:extLst>
                <a:ext uri="{FF2B5EF4-FFF2-40B4-BE49-F238E27FC236}">
                  <a16:creationId xmlns:a16="http://schemas.microsoft.com/office/drawing/2014/main" id="{FD171E39-5020-CC68-BE44-1182D65D838C}"/>
                </a:ext>
              </a:extLst>
            </p:cNvPr>
            <p:cNvSpPr txBox="1"/>
            <p:nvPr/>
          </p:nvSpPr>
          <p:spPr>
            <a:xfrm>
              <a:off x="5845512" y="1182841"/>
              <a:ext cx="1895442" cy="400110"/>
            </a:xfrm>
            <a:prstGeom prst="rect">
              <a:avLst/>
            </a:prstGeom>
            <a:no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 sz="1000" b="1" i="0" u="none" strike="noStrike" kern="1200" cap="none" spc="0" normalizeH="0" baseline="0" noProof="0">
                  <a:ln>
                    <a:noFill/>
                  </a:ln>
                  <a:solidFill>
                    <a:srgbClr val="F37E6E"/>
                  </a:solidFill>
                  <a:effectLst/>
                  <a:uLnTx/>
                  <a:uFillTx/>
                  <a:latin typeface="Verdana"/>
                  <a:ea typeface="Verdana"/>
                  <a:cs typeface="Verdana"/>
                </a:rPr>
                <a:t>klin. T1D-Manifestation im Erwachsenenalter</a:t>
              </a:r>
              <a:r>
                <a:rPr kumimoji="0" lang="de" sz="1000" b="1" i="0" u="none" strike="noStrike" kern="1200" cap="none" spc="0" normalizeH="0" baseline="30000" noProof="0">
                  <a:ln>
                    <a:noFill/>
                  </a:ln>
                  <a:solidFill>
                    <a:srgbClr val="F37E6E"/>
                  </a:solidFill>
                  <a:effectLst/>
                  <a:uLnTx/>
                  <a:uFillTx/>
                  <a:latin typeface="Verdana"/>
                  <a:ea typeface="Verdana"/>
                  <a:cs typeface="Verdana"/>
                </a:rPr>
                <a:t>#</a:t>
              </a:r>
              <a:r>
                <a:rPr kumimoji="0" lang="de" sz="1000" b="1" i="0" u="none" strike="noStrike" kern="1200" cap="none" spc="0" normalizeH="0" baseline="0" noProof="0">
                  <a:ln>
                    <a:noFill/>
                  </a:ln>
                  <a:solidFill>
                    <a:srgbClr val="F37E6E"/>
                  </a:solidFill>
                  <a:effectLst/>
                  <a:uLnTx/>
                  <a:uFillTx/>
                  <a:latin typeface="Verdana"/>
                  <a:ea typeface="Verdana"/>
                  <a:cs typeface="Verdana"/>
                </a:rPr>
                <a:t> </a:t>
              </a:r>
            </a:p>
          </p:txBody>
        </p:sp>
        <p:sp>
          <p:nvSpPr>
            <p:cNvPr id="41" name="TextBox 6">
              <a:extLst>
                <a:ext uri="{FF2B5EF4-FFF2-40B4-BE49-F238E27FC236}">
                  <a16:creationId xmlns:a16="http://schemas.microsoft.com/office/drawing/2014/main" id="{B77E399B-1D51-826A-41F2-E964949EA109}"/>
                </a:ext>
              </a:extLst>
            </p:cNvPr>
            <p:cNvSpPr txBox="1"/>
            <p:nvPr/>
          </p:nvSpPr>
          <p:spPr>
            <a:xfrm>
              <a:off x="7516869" y="1388437"/>
              <a:ext cx="1165078" cy="274320"/>
            </a:xfrm>
            <a:prstGeom prst="rect">
              <a:avLst/>
            </a:prstGeom>
            <a:noFill/>
          </p:spPr>
          <p:txBody>
            <a:bodyPr wrap="square" rtlCol="0">
              <a:spAutoFit/>
            </a:bodyPr>
            <a:lstStyle/>
            <a:p>
              <a:pPr marL="0" marR="0" lvl="0" indent="0" algn="r" defTabSz="457189" rtl="0" eaLnBrk="1" fontAlgn="auto" latinLnBrk="0" hangingPunct="1">
                <a:lnSpc>
                  <a:spcPct val="100000"/>
                </a:lnSpc>
                <a:spcBef>
                  <a:spcPts val="0"/>
                </a:spcBef>
                <a:spcAft>
                  <a:spcPts val="0"/>
                </a:spcAft>
                <a:buClrTx/>
                <a:buSzTx/>
                <a:buFontTx/>
                <a:buNone/>
                <a:tabLst/>
                <a:defRPr/>
              </a:pPr>
              <a:r>
                <a:rPr kumimoji="0" lang="de" sz="1200" b="1" i="0" u="none" strike="noStrike" kern="1200" cap="none" spc="0" normalizeH="0" baseline="0" noProof="0">
                  <a:ln>
                    <a:noFill/>
                  </a:ln>
                  <a:solidFill>
                    <a:srgbClr val="404040"/>
                  </a:solidFill>
                  <a:effectLst/>
                  <a:uLnTx/>
                  <a:uFillTx/>
                  <a:latin typeface="Verdana"/>
                  <a:ea typeface="Verdana"/>
                  <a:cs typeface="Verdana"/>
                </a:rPr>
                <a:t>T2D</a:t>
              </a:r>
            </a:p>
          </p:txBody>
        </p:sp>
        <p:sp>
          <p:nvSpPr>
            <p:cNvPr id="42" name="Right Bracket 9">
              <a:extLst>
                <a:ext uri="{FF2B5EF4-FFF2-40B4-BE49-F238E27FC236}">
                  <a16:creationId xmlns:a16="http://schemas.microsoft.com/office/drawing/2014/main" id="{D50DE27C-47D4-A54F-311D-BEDE749C9FC9}"/>
                </a:ext>
              </a:extLst>
            </p:cNvPr>
            <p:cNvSpPr/>
            <p:nvPr/>
          </p:nvSpPr>
          <p:spPr>
            <a:xfrm rot="5400000">
              <a:off x="6155876" y="2865921"/>
              <a:ext cx="91440" cy="548640"/>
            </a:xfrm>
            <a:prstGeom prst="rightBracket">
              <a:avLst>
                <a:gd name="adj" fmla="val 0"/>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a:ea typeface="Verdana"/>
                <a:cs typeface="Arial"/>
              </a:endParaRPr>
            </a:p>
          </p:txBody>
        </p:sp>
        <p:sp>
          <p:nvSpPr>
            <p:cNvPr id="43" name="Right Bracket 10">
              <a:extLst>
                <a:ext uri="{FF2B5EF4-FFF2-40B4-BE49-F238E27FC236}">
                  <a16:creationId xmlns:a16="http://schemas.microsoft.com/office/drawing/2014/main" id="{F01554E9-A979-6403-A314-A26F8E420E2B}"/>
                </a:ext>
              </a:extLst>
            </p:cNvPr>
            <p:cNvSpPr/>
            <p:nvPr/>
          </p:nvSpPr>
          <p:spPr>
            <a:xfrm rot="16200000">
              <a:off x="6746426" y="752541"/>
              <a:ext cx="91440" cy="1737360"/>
            </a:xfrm>
            <a:prstGeom prst="rightBracket">
              <a:avLst>
                <a:gd name="adj" fmla="val 0"/>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Verdana"/>
                <a:ea typeface="Verdana"/>
                <a:cs typeface="Arial"/>
              </a:endParaRPr>
            </a:p>
          </p:txBody>
        </p:sp>
      </p:grpSp>
    </p:spTree>
    <p:extLst>
      <p:ext uri="{BB962C8B-B14F-4D97-AF65-F5344CB8AC3E}">
        <p14:creationId xmlns:p14="http://schemas.microsoft.com/office/powerpoint/2010/main" val="3852454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78729-C83B-216E-0534-585D3B914157}"/>
            </a:ext>
          </a:extLst>
        </p:cNvPr>
        <p:cNvGrpSpPr/>
        <p:nvPr/>
      </p:nvGrpSpPr>
      <p:grpSpPr>
        <a:xfrm>
          <a:off x="0" y="0"/>
          <a:ext cx="0" cy="0"/>
          <a:chOff x="0" y="0"/>
          <a:chExt cx="0" cy="0"/>
        </a:xfrm>
      </p:grpSpPr>
      <p:sp>
        <p:nvSpPr>
          <p:cNvPr id="12" name="Textplatzhalter 9">
            <a:extLst>
              <a:ext uri="{FF2B5EF4-FFF2-40B4-BE49-F238E27FC236}">
                <a16:creationId xmlns:a16="http://schemas.microsoft.com/office/drawing/2014/main" id="{C58BEC41-F2E4-DA2C-2477-36C6F97DAEE1}"/>
              </a:ext>
            </a:extLst>
          </p:cNvPr>
          <p:cNvSpPr txBox="1">
            <a:spLocks/>
          </p:cNvSpPr>
          <p:nvPr/>
        </p:nvSpPr>
        <p:spPr>
          <a:xfrm>
            <a:off x="314922" y="114210"/>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Die Heterogenität der klinischen T1D-Manifestation im Erwachsenenalter erhöht kann zu Fehldiagnosen führen</a:t>
            </a:r>
            <a:endParaRPr kumimoji="0" lang="en-US" sz="2000" b="1" i="0" u="none" strike="noStrike" kern="1200" cap="none" spc="0" normalizeH="0" baseline="0" noProof="0" dirty="0">
              <a:ln>
                <a:noFill/>
              </a:ln>
              <a:solidFill>
                <a:srgbClr val="7030A0"/>
              </a:solidFill>
              <a:effectLst/>
              <a:uLnTx/>
              <a:uFillTx/>
              <a:latin typeface="Verdana"/>
              <a:ea typeface="+mn-ea"/>
              <a:cs typeface="+mn-cs"/>
            </a:endParaRPr>
          </a:p>
        </p:txBody>
      </p:sp>
      <p:sp>
        <p:nvSpPr>
          <p:cNvPr id="3" name="Footer Placeholder 4">
            <a:extLst>
              <a:ext uri="{FF2B5EF4-FFF2-40B4-BE49-F238E27FC236}">
                <a16:creationId xmlns:a16="http://schemas.microsoft.com/office/drawing/2014/main" id="{70903B25-0182-74B5-7010-2F2D8DE95113}"/>
              </a:ext>
            </a:extLst>
          </p:cNvPr>
          <p:cNvSpPr txBox="1">
            <a:spLocks/>
          </p:cNvSpPr>
          <p:nvPr/>
        </p:nvSpPr>
        <p:spPr>
          <a:xfrm>
            <a:off x="334694" y="4523010"/>
            <a:ext cx="8188233" cy="333792"/>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
                <a:srgbClr val="2198DD"/>
              </a:buClr>
              <a:buSzTx/>
              <a:buFont typeface="Arial" panose="020B0604020202020204" pitchFamily="34" charset="0"/>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panose="020B0604020202020204" pitchFamily="34" charset="0"/>
              </a:rPr>
              <a:t>T1D: Typ-1-Diabetes. </a:t>
            </a:r>
            <a:endParaRPr kumimoji="0" lang="de-DE" sz="600" b="0" i="0" u="none" strike="noStrike" kern="1200" cap="none" spc="0" normalizeH="0" baseline="30000" noProof="0" dirty="0">
              <a:ln>
                <a:noFill/>
              </a:ln>
              <a:solidFill>
                <a:srgbClr val="404040"/>
              </a:solidFill>
              <a:effectLst/>
              <a:uLnTx/>
              <a:uFillTx/>
              <a:latin typeface="Verdana"/>
              <a:ea typeface="+mn-ea"/>
              <a:cs typeface="Arial" panose="020B0604020202020204" pitchFamily="34" charset="0"/>
            </a:endParaRPr>
          </a:p>
        </p:txBody>
      </p:sp>
      <p:sp>
        <p:nvSpPr>
          <p:cNvPr id="10" name="TextBox 3037">
            <a:extLst>
              <a:ext uri="{FF2B5EF4-FFF2-40B4-BE49-F238E27FC236}">
                <a16:creationId xmlns:a16="http://schemas.microsoft.com/office/drawing/2014/main" id="{379E3AF4-237E-988B-C780-589707C2D8A2}"/>
              </a:ext>
            </a:extLst>
          </p:cNvPr>
          <p:cNvSpPr txBox="1"/>
          <p:nvPr/>
        </p:nvSpPr>
        <p:spPr>
          <a:xfrm>
            <a:off x="314922" y="4856803"/>
            <a:ext cx="8478000" cy="276999"/>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Chung WK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Diabetologia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2020; 63: 1671–93. </a:t>
            </a:r>
            <a:r>
              <a:rPr kumimoji="0" lang="da-DK" sz="600" b="1" i="0" u="none" strike="noStrike" kern="1200" cap="none" spc="0" normalizeH="0" baseline="0" noProof="0" dirty="0">
                <a:ln>
                  <a:noFill/>
                </a:ln>
                <a:solidFill>
                  <a:srgbClr val="404040"/>
                </a:solidFill>
                <a:effectLst/>
                <a:uLnTx/>
                <a:uFillTx/>
                <a:latin typeface="Verdana"/>
                <a:ea typeface="Arial"/>
                <a:cs typeface="Arial"/>
              </a:rPr>
              <a:t>2.</a:t>
            </a:r>
            <a:r>
              <a:rPr kumimoji="0" lang="da-DK" sz="600" b="0" i="0" u="none" strike="noStrike" kern="1200" cap="none" spc="0" normalizeH="0" baseline="0" noProof="0" dirty="0">
                <a:ln>
                  <a:noFill/>
                </a:ln>
                <a:solidFill>
                  <a:srgbClr val="404040"/>
                </a:solidFill>
                <a:effectLst/>
                <a:uLnTx/>
                <a:uFillTx/>
                <a:latin typeface="Verdana"/>
                <a:ea typeface="Arial"/>
                <a:cs typeface="Arial"/>
              </a:rPr>
              <a:t> Muñoz C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Clin Diabetes </a:t>
            </a:r>
            <a:r>
              <a:rPr kumimoji="0" lang="da-DK" sz="600" b="0" i="0" u="none" strike="noStrike" kern="1200" cap="none" spc="0" normalizeH="0" baseline="0" noProof="0" dirty="0">
                <a:ln>
                  <a:noFill/>
                </a:ln>
                <a:solidFill>
                  <a:srgbClr val="404040"/>
                </a:solidFill>
                <a:effectLst/>
                <a:uLnTx/>
                <a:uFillTx/>
                <a:latin typeface="Verdana"/>
                <a:ea typeface="Arial"/>
                <a:cs typeface="Arial"/>
              </a:rPr>
              <a:t>2019; 37: 276–81. </a:t>
            </a:r>
            <a:r>
              <a:rPr kumimoji="0" lang="da-DK" sz="600" b="1" i="0" u="none" strike="noStrike" kern="1200" cap="none" spc="0" normalizeH="0" baseline="0" noProof="0" dirty="0">
                <a:ln>
                  <a:noFill/>
                </a:ln>
                <a:solidFill>
                  <a:srgbClr val="404040"/>
                </a:solidFill>
                <a:effectLst/>
                <a:uLnTx/>
                <a:uFillTx/>
                <a:latin typeface="Verdana"/>
                <a:ea typeface="Arial"/>
                <a:cs typeface="Arial"/>
              </a:rPr>
              <a:t>3.</a:t>
            </a:r>
            <a:r>
              <a:rPr kumimoji="0" lang="da-DK" sz="600" b="0" i="0" u="none" strike="noStrike" kern="1200" cap="none" spc="0" normalizeH="0" baseline="0" noProof="0" dirty="0">
                <a:ln>
                  <a:noFill/>
                </a:ln>
                <a:solidFill>
                  <a:srgbClr val="404040"/>
                </a:solidFill>
                <a:effectLst/>
                <a:uLnTx/>
                <a:uFillTx/>
                <a:latin typeface="Verdana"/>
                <a:ea typeface="Arial"/>
                <a:cs typeface="Arial"/>
              </a:rPr>
              <a:t> Thomas NJ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2023; 46: 1156–63. </a:t>
            </a:r>
            <a:r>
              <a:rPr kumimoji="0" lang="da-DK" sz="600" b="1" i="0" u="none" strike="noStrike" kern="1200" cap="none" spc="0" normalizeH="0" baseline="0" noProof="0" dirty="0">
                <a:ln>
                  <a:noFill/>
                </a:ln>
                <a:solidFill>
                  <a:srgbClr val="404040"/>
                </a:solidFill>
                <a:effectLst/>
                <a:uLnTx/>
                <a:uFillTx/>
                <a:latin typeface="Verdana"/>
                <a:ea typeface="Arial"/>
                <a:cs typeface="Arial"/>
              </a:rPr>
              <a:t>4.</a:t>
            </a:r>
            <a:r>
              <a:rPr kumimoji="0" lang="da-DK" sz="600" b="0" i="0" u="none" strike="noStrike" kern="1200" cap="none" spc="0" normalizeH="0" baseline="0" noProof="0" dirty="0">
                <a:ln>
                  <a:noFill/>
                </a:ln>
                <a:solidFill>
                  <a:srgbClr val="404040"/>
                </a:solidFill>
                <a:effectLst/>
                <a:uLnTx/>
                <a:uFillTx/>
                <a:latin typeface="Verdana"/>
                <a:ea typeface="Arial"/>
                <a:cs typeface="Arial"/>
              </a:rPr>
              <a:t> Buzzetti R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Nat Rev Dis Primers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8: 63. </a:t>
            </a:r>
            <a:r>
              <a:rPr kumimoji="0" lang="da-DK" sz="600" b="1" i="0" u="none" strike="noStrike" kern="1200" cap="none" spc="0" normalizeH="0" baseline="0" noProof="0" dirty="0">
                <a:ln>
                  <a:noFill/>
                </a:ln>
                <a:solidFill>
                  <a:srgbClr val="404040"/>
                </a:solidFill>
                <a:effectLst/>
                <a:uLnTx/>
                <a:uFillTx/>
                <a:latin typeface="Verdana"/>
                <a:ea typeface="Arial"/>
                <a:cs typeface="Arial"/>
              </a:rPr>
              <a:t>5.</a:t>
            </a:r>
            <a:r>
              <a:rPr kumimoji="0" lang="da-DK" sz="600" b="0" i="0" u="none" strike="noStrike" kern="1200" cap="none" spc="0" normalizeH="0" baseline="0" noProof="0" dirty="0">
                <a:ln>
                  <a:noFill/>
                </a:ln>
                <a:solidFill>
                  <a:srgbClr val="404040"/>
                </a:solidFill>
                <a:effectLst/>
                <a:uLnTx/>
                <a:uFillTx/>
                <a:latin typeface="Verdana"/>
                <a:ea typeface="Arial"/>
                <a:cs typeface="Arial"/>
              </a:rPr>
              <a:t> Leslie RD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2021; 44: 2449–56.</a:t>
            </a:r>
          </a:p>
        </p:txBody>
      </p:sp>
      <p:graphicFrame>
        <p:nvGraphicFramePr>
          <p:cNvPr id="2" name="Chart 4">
            <a:extLst>
              <a:ext uri="{FF2B5EF4-FFF2-40B4-BE49-F238E27FC236}">
                <a16:creationId xmlns:a16="http://schemas.microsoft.com/office/drawing/2014/main" id="{67BCBD17-9FF5-A506-BAFD-762DC9DBCFE8}"/>
              </a:ext>
            </a:extLst>
          </p:cNvPr>
          <p:cNvGraphicFramePr/>
          <p:nvPr>
            <p:extLst>
              <p:ext uri="{D42A27DB-BD31-4B8C-83A1-F6EECF244321}">
                <p14:modId xmlns:p14="http://schemas.microsoft.com/office/powerpoint/2010/main" val="775292481"/>
              </p:ext>
            </p:extLst>
          </p:nvPr>
        </p:nvGraphicFramePr>
        <p:xfrm>
          <a:off x="4428811" y="1152340"/>
          <a:ext cx="4297680" cy="3066445"/>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5">
            <a:extLst>
              <a:ext uri="{FF2B5EF4-FFF2-40B4-BE49-F238E27FC236}">
                <a16:creationId xmlns:a16="http://schemas.microsoft.com/office/drawing/2014/main" id="{F3C26681-FF72-38E0-5DA4-C6CE8831F1DD}"/>
              </a:ext>
            </a:extLst>
          </p:cNvPr>
          <p:cNvSpPr txBox="1"/>
          <p:nvPr/>
        </p:nvSpPr>
        <p:spPr>
          <a:xfrm>
            <a:off x="4800600" y="1152340"/>
            <a:ext cx="3872956" cy="457200"/>
          </a:xfrm>
          <a:prstGeom prst="rect">
            <a:avLst/>
          </a:prstGeom>
          <a:noFill/>
        </p:spPr>
        <p:txBody>
          <a:bodyPr wrap="square">
            <a:spAutoFit/>
          </a:bodyPr>
          <a:lstStyle/>
          <a:p>
            <a:pPr algn="ctr" rtl="0">
              <a:defRPr sz="1600" b="0" i="0" u="none" strike="noStrike" kern="1200" spc="0" baseline="0">
                <a:solidFill>
                  <a:srgbClr val="007FAD"/>
                </a:solidFill>
                <a:latin typeface="+mn-lt"/>
                <a:ea typeface="+mn-ea"/>
                <a:cs typeface="+mn-cs"/>
              </a:defRPr>
            </a:pPr>
            <a:r>
              <a:rPr lang="de" sz="1200" b="1" i="0" strike="noStrike" cap="none" spc="0" baseline="0">
                <a:solidFill>
                  <a:srgbClr val="404040"/>
                </a:solidFill>
                <a:effectLst/>
                <a:ea typeface="Verdana"/>
                <a:cs typeface="Verdana"/>
              </a:rPr>
              <a:t>Häufigkeit einer Fehldiagnose bei T1D </a:t>
            </a:r>
            <a:br>
              <a:rPr sz="1200">
                <a:solidFill>
                  <a:srgbClr val="404040"/>
                </a:solidFill>
              </a:rPr>
            </a:br>
            <a:r>
              <a:rPr lang="de" sz="1200" b="1" i="0" strike="noStrike" cap="none" spc="0" baseline="0">
                <a:solidFill>
                  <a:srgbClr val="404040"/>
                </a:solidFill>
                <a:effectLst/>
                <a:ea typeface="Verdana"/>
                <a:cs typeface="Verdana"/>
              </a:rPr>
              <a:t>nach Altersgruppe</a:t>
            </a:r>
            <a:r>
              <a:rPr lang="de" sz="1200" b="1" i="0" strike="noStrike" cap="none" spc="0" baseline="30000">
                <a:solidFill>
                  <a:srgbClr val="404040"/>
                </a:solidFill>
                <a:effectLst/>
                <a:ea typeface="Verdana"/>
                <a:cs typeface="Verdana"/>
              </a:rPr>
              <a:t>2</a:t>
            </a:r>
            <a:r>
              <a:rPr lang="de" sz="1200" b="1" i="0" strike="noStrike" cap="none" spc="0" baseline="0">
                <a:solidFill>
                  <a:srgbClr val="404040"/>
                </a:solidFill>
                <a:effectLst/>
                <a:ea typeface="Verdana"/>
                <a:cs typeface="Verdana"/>
              </a:rPr>
              <a:t> </a:t>
            </a:r>
          </a:p>
        </p:txBody>
      </p:sp>
      <p:sp>
        <p:nvSpPr>
          <p:cNvPr id="6" name="Rechteck: abgerundete Ecken 5">
            <a:extLst>
              <a:ext uri="{FF2B5EF4-FFF2-40B4-BE49-F238E27FC236}">
                <a16:creationId xmlns:a16="http://schemas.microsoft.com/office/drawing/2014/main" id="{C96C85F0-1DA4-E147-BEB5-7D30FC7BBDF9}"/>
              </a:ext>
            </a:extLst>
          </p:cNvPr>
          <p:cNvSpPr/>
          <p:nvPr/>
        </p:nvSpPr>
        <p:spPr>
          <a:xfrm>
            <a:off x="551742" y="1152339"/>
            <a:ext cx="3824134" cy="3066445"/>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rPr>
              <a:t>Schwierigkeiten bei der Unterscheidung von T1D mit klinischer Manifestation im Erwachsenenalter, der Insulin erfordert, langsam fortschreitendem T1D mit Manifestation im Erwachsenenalter und T2D führen häufiger zu Fehldiagnosen</a:t>
            </a:r>
            <a:r>
              <a:rPr lang="de-DE" sz="1100" baseline="30000">
                <a:solidFill>
                  <a:schemeClr val="bg1"/>
                </a:solidFill>
              </a:rPr>
              <a:t>1-4</a:t>
            </a:r>
          </a:p>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rPr>
              <a:t>Die Häufigkeit von Fehldiagnosen steigt mit dem Alter</a:t>
            </a:r>
            <a:r>
              <a:rPr lang="de-DE" sz="1100" baseline="30000">
                <a:solidFill>
                  <a:schemeClr val="bg1"/>
                </a:solidFill>
              </a:rPr>
              <a:t>2</a:t>
            </a:r>
            <a:r>
              <a:rPr lang="de-DE" sz="1100">
                <a:solidFill>
                  <a:schemeClr val="bg1"/>
                </a:solidFill>
              </a:rPr>
              <a:t> </a:t>
            </a:r>
          </a:p>
          <a:p>
            <a:pPr marL="171450" indent="-171450">
              <a:lnSpc>
                <a:spcPct val="125000"/>
              </a:lnSpc>
              <a:spcAft>
                <a:spcPts val="1200"/>
              </a:spcAft>
              <a:buClr>
                <a:schemeClr val="accent2"/>
              </a:buClr>
              <a:buSzPct val="120000"/>
              <a:buFont typeface="Arial" panose="020B0604020202020204" pitchFamily="34" charset="0"/>
              <a:buChar char="•"/>
            </a:pPr>
            <a:r>
              <a:rPr lang="de-DE" sz="1100">
                <a:solidFill>
                  <a:schemeClr val="bg1"/>
                </a:solidFill>
              </a:rPr>
              <a:t>Das Vorhandensein von Inselautoantikörpern, insbesondere GAD65, ist das primäre Merkmal, das T1D von T2D bei Erwachsenen unterscheidet</a:t>
            </a:r>
            <a:r>
              <a:rPr lang="de-DE" sz="1100" baseline="30000">
                <a:solidFill>
                  <a:schemeClr val="bg1"/>
                </a:solidFill>
              </a:rPr>
              <a:t>4,5</a:t>
            </a:r>
          </a:p>
        </p:txBody>
      </p:sp>
    </p:spTree>
    <p:extLst>
      <p:ext uri="{BB962C8B-B14F-4D97-AF65-F5344CB8AC3E}">
        <p14:creationId xmlns:p14="http://schemas.microsoft.com/office/powerpoint/2010/main" val="94414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DE0B0C-FAF6-9404-6C6B-B6D3DD2C31FF}"/>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98154C89-F01B-879C-1108-F60D1F9E192F}"/>
              </a:ext>
            </a:extLst>
          </p:cNvPr>
          <p:cNvSpPr txBox="1">
            <a:spLocks/>
          </p:cNvSpPr>
          <p:nvPr/>
        </p:nvSpPr>
        <p:spPr>
          <a:xfrm>
            <a:off x="330960"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Weltweit wird T1D bei mehr Erwachsenen als Kindern diagnostiziert</a:t>
            </a:r>
          </a:p>
        </p:txBody>
      </p:sp>
      <p:sp>
        <p:nvSpPr>
          <p:cNvPr id="3" name="TextBox 3037">
            <a:extLst>
              <a:ext uri="{FF2B5EF4-FFF2-40B4-BE49-F238E27FC236}">
                <a16:creationId xmlns:a16="http://schemas.microsoft.com/office/drawing/2014/main" id="{A5098F2C-6114-B923-8325-1CAA2D3783B8}"/>
              </a:ext>
            </a:extLst>
          </p:cNvPr>
          <p:cNvSpPr txBox="1"/>
          <p:nvPr/>
        </p:nvSpPr>
        <p:spPr>
          <a:xfrm>
            <a:off x="330960" y="4572461"/>
            <a:ext cx="8324850" cy="553998"/>
          </a:xfrm>
          <a:prstGeom prst="rect">
            <a:avLst/>
          </a:prstGeom>
          <a:noFill/>
        </p:spPr>
        <p:txBody>
          <a:bodyPr wrap="square" rtlCol="0" anchor="b">
            <a:spAutoFit/>
          </a:bodyPr>
          <a:lstStyle/>
          <a:p>
            <a:pPr lvl="0" defTabSz="685766">
              <a:buClr>
                <a:srgbClr val="2F4B95"/>
              </a:buClr>
              <a:defRPr/>
            </a:pPr>
            <a:r>
              <a:rPr lang="de-DE" sz="600" dirty="0">
                <a:solidFill>
                  <a:srgbClr val="404040"/>
                </a:solidFill>
                <a:ea typeface="Arial"/>
                <a:cs typeface="Arial"/>
              </a:rPr>
              <a:t>* Die Daten zur Inzidenz von autoimmunem T1D bei Personen unter 20 Jahren stammen aus dem IDF-Atlas (geschichtet nach Altersgruppen für 96 Länder, die 76 % der Weltbevölkerung repräsentieren); die Daten zur Inzidenz bei Erwachsenen stammen aus einer systematischen Literaturrecherche. Die verfügbaren Inzidenzdaten wurden verwendet, um Schätzungen zur globalen Inzidenz von autoimmunem T1D zu erstellen, indem sie in ein diskretes Zeit-Krankheits-Tod-Modell (Markov-Modell) eingepasst wurden. </a:t>
            </a:r>
            <a:endParaRPr kumimoji="0" lang="da-DK" sz="600" i="0" u="none" strike="noStrike" kern="1200" cap="none" spc="0" normalizeH="0" baseline="0" noProof="0" dirty="0">
              <a:ln>
                <a:noFill/>
              </a:ln>
              <a:solidFill>
                <a:srgbClr val="404040"/>
              </a:solidFill>
              <a:effectLst/>
              <a:uLnTx/>
              <a:uFillTx/>
              <a:latin typeface="Verdana"/>
              <a:ea typeface="Arial"/>
              <a:cs typeface="Arial"/>
            </a:endParaRP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i="0" u="none" strike="noStrike" kern="1200" cap="none" spc="0" normalizeH="0" baseline="0" noProof="0" dirty="0">
                <a:ln>
                  <a:noFill/>
                </a:ln>
                <a:solidFill>
                  <a:srgbClr val="404040"/>
                </a:solidFill>
                <a:effectLst/>
                <a:uLnTx/>
                <a:uFillTx/>
                <a:latin typeface="Verdana"/>
                <a:ea typeface="Arial"/>
                <a:cs typeface="Arial"/>
              </a:rPr>
              <a:t>Abbildung modifiziert nach Gregory 2022</a:t>
            </a:r>
            <a:r>
              <a:rPr kumimoji="0" lang="da-DK" sz="60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i="0" u="none" strike="noStrike" kern="1200" cap="none" spc="0" normalizeH="0" baseline="0" noProof="0" dirty="0">
                <a:ln>
                  <a:noFill/>
                </a:ln>
                <a:solidFill>
                  <a:srgbClr val="404040"/>
                </a:solidFill>
                <a:effectLst/>
                <a:uLnTx/>
                <a:uFillTx/>
                <a:latin typeface="Verdana"/>
                <a:ea typeface="Arial"/>
                <a:cs typeface="Arial"/>
              </a:rPr>
              <a:t>. IDF: International Diabetes Federation; T1D: Typ-1-Diabetes.</a:t>
            </a: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Gregory GA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Lancet Diabetes Endocrinol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2022; 10: 741–60.</a:t>
            </a:r>
          </a:p>
        </p:txBody>
      </p:sp>
      <p:sp>
        <p:nvSpPr>
          <p:cNvPr id="5" name="TextBox 24">
            <a:extLst>
              <a:ext uri="{FF2B5EF4-FFF2-40B4-BE49-F238E27FC236}">
                <a16:creationId xmlns:a16="http://schemas.microsoft.com/office/drawing/2014/main" id="{5A0FD14C-2529-4D05-2408-0F8699FAE7DA}"/>
              </a:ext>
            </a:extLst>
          </p:cNvPr>
          <p:cNvSpPr txBox="1"/>
          <p:nvPr/>
        </p:nvSpPr>
        <p:spPr>
          <a:xfrm>
            <a:off x="983911" y="1029261"/>
            <a:ext cx="4169576" cy="479747"/>
          </a:xfrm>
          <a:prstGeom prst="rect">
            <a:avLst/>
          </a:prstGeom>
          <a:noFill/>
        </p:spPr>
        <p:txBody>
          <a:bodyPr wrap="square" rtlCol="0">
            <a:spAutoFit/>
          </a:bodyPr>
          <a:lstStyle/>
          <a:p>
            <a:pPr lvl="0" algn="ctr" defTabSz="685783">
              <a:lnSpc>
                <a:spcPct val="110000"/>
              </a:lnSpc>
              <a:defRPr/>
            </a:pPr>
            <a:r>
              <a:rPr lang="de-DE" sz="1200" b="1">
                <a:solidFill>
                  <a:srgbClr val="404040"/>
                </a:solidFill>
              </a:rPr>
              <a:t>Geschätzte Fälle an T1D-Neudiagnosen nach Alter im Jahr 2021</a:t>
            </a:r>
            <a:r>
              <a:rPr lang="de-DE" sz="1200" b="1" baseline="30000">
                <a:solidFill>
                  <a:srgbClr val="404040"/>
                </a:solidFill>
              </a:rPr>
              <a:t>1,*</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graphicFrame>
        <p:nvGraphicFramePr>
          <p:cNvPr id="26" name="GR1">
            <a:extLst>
              <a:ext uri="{FF2B5EF4-FFF2-40B4-BE49-F238E27FC236}">
                <a16:creationId xmlns:a16="http://schemas.microsoft.com/office/drawing/2014/main" id="{42240A00-2EF9-CD26-5122-39AC9C9629AB}"/>
              </a:ext>
            </a:extLst>
          </p:cNvPr>
          <p:cNvGraphicFramePr/>
          <p:nvPr>
            <p:extLst>
              <p:ext uri="{D42A27DB-BD31-4B8C-83A1-F6EECF244321}">
                <p14:modId xmlns:p14="http://schemas.microsoft.com/office/powerpoint/2010/main" val="2351340993"/>
              </p:ext>
            </p:extLst>
          </p:nvPr>
        </p:nvGraphicFramePr>
        <p:xfrm>
          <a:off x="359569" y="1528989"/>
          <a:ext cx="5971613" cy="2951060"/>
        </p:xfrm>
        <a:graphic>
          <a:graphicData uri="http://schemas.openxmlformats.org/drawingml/2006/chart">
            <c:chart xmlns:c="http://schemas.openxmlformats.org/drawingml/2006/chart" xmlns:r="http://schemas.openxmlformats.org/officeDocument/2006/relationships" r:id="rId3"/>
          </a:graphicData>
        </a:graphic>
      </p:graphicFrame>
      <p:sp>
        <p:nvSpPr>
          <p:cNvPr id="27" name="CasellaDiTesto 28">
            <a:extLst>
              <a:ext uri="{FF2B5EF4-FFF2-40B4-BE49-F238E27FC236}">
                <a16:creationId xmlns:a16="http://schemas.microsoft.com/office/drawing/2014/main" id="{B4BF3E47-478E-FA2F-D5BB-AB2D48CEA809}"/>
              </a:ext>
            </a:extLst>
          </p:cNvPr>
          <p:cNvSpPr txBox="1"/>
          <p:nvPr/>
        </p:nvSpPr>
        <p:spPr>
          <a:xfrm>
            <a:off x="1062037" y="4122253"/>
            <a:ext cx="4589861" cy="138499"/>
          </a:xfrm>
          <a:prstGeom prst="rect">
            <a:avLst/>
          </a:prstGeom>
          <a:noFill/>
        </p:spPr>
        <p:txBody>
          <a:bodyPr wrap="square" lIns="0" tIns="0" rIns="0" bIns="0" rtlCol="0" anchor="ctr" anchorCtr="0">
            <a:spAutoFit/>
          </a:bodyPr>
          <a:lstStyle/>
          <a:p>
            <a:pPr algn="ctr" defTabSz="685800">
              <a:lnSpc>
                <a:spcPct val="90000"/>
              </a:lnSpc>
              <a:spcBef>
                <a:spcPts val="750"/>
              </a:spcBef>
              <a:defRPr/>
            </a:pPr>
            <a:r>
              <a:rPr lang="en-US" sz="1000" b="1" dirty="0">
                <a:solidFill>
                  <a:srgbClr val="404040"/>
                </a:solidFill>
                <a:cs typeface="Poppins" pitchFamily="2" charset="77"/>
              </a:rPr>
              <a:t>Alter</a:t>
            </a:r>
            <a:r>
              <a:rPr lang="en-US" sz="1000" dirty="0">
                <a:solidFill>
                  <a:srgbClr val="404040"/>
                </a:solidFill>
                <a:cs typeface="Poppins" pitchFamily="2" charset="77"/>
              </a:rPr>
              <a:t> [Jahre]</a:t>
            </a:r>
          </a:p>
        </p:txBody>
      </p:sp>
      <p:sp>
        <p:nvSpPr>
          <p:cNvPr id="28" name="Freccia bidirezionale orizzontale 32">
            <a:extLst>
              <a:ext uri="{FF2B5EF4-FFF2-40B4-BE49-F238E27FC236}">
                <a16:creationId xmlns:a16="http://schemas.microsoft.com/office/drawing/2014/main" id="{6DABC624-DB3B-1B6B-267A-2CE0076B43AF}"/>
              </a:ext>
            </a:extLst>
          </p:cNvPr>
          <p:cNvSpPr/>
          <p:nvPr/>
        </p:nvSpPr>
        <p:spPr>
          <a:xfrm>
            <a:off x="2211472" y="1666055"/>
            <a:ext cx="3440426" cy="161583"/>
          </a:xfrm>
          <a:prstGeom prst="leftRightArrow">
            <a:avLst>
              <a:gd name="adj1" fmla="val 63754"/>
              <a:gd name="adj2" fmla="val 50000"/>
            </a:avLst>
          </a:prstGeom>
          <a:gradFill flip="none" rotWithShape="1">
            <a:gsLst>
              <a:gs pos="0">
                <a:srgbClr val="00D1CC"/>
              </a:gs>
              <a:gs pos="45000">
                <a:srgbClr val="FFFFFF">
                  <a:alpha val="0"/>
                </a:srgbClr>
              </a:gs>
              <a:gs pos="55000">
                <a:srgbClr val="FFFFFF">
                  <a:alpha val="0"/>
                </a:srgbClr>
              </a:gs>
              <a:gs pos="100000">
                <a:srgbClr val="00D1CC"/>
              </a:gs>
            </a:gsLst>
            <a:lin ang="0" scaled="1"/>
            <a:tileRect/>
          </a:gra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mn-ea"/>
              <a:cs typeface="+mn-cs"/>
            </a:endParaRPr>
          </a:p>
        </p:txBody>
      </p:sp>
      <p:sp>
        <p:nvSpPr>
          <p:cNvPr id="29" name="Rettangolo 29">
            <a:extLst>
              <a:ext uri="{FF2B5EF4-FFF2-40B4-BE49-F238E27FC236}">
                <a16:creationId xmlns:a16="http://schemas.microsoft.com/office/drawing/2014/main" id="{D5E4A0D9-1589-06AE-61ED-3AC73FFF9F5C}"/>
              </a:ext>
            </a:extLst>
          </p:cNvPr>
          <p:cNvSpPr/>
          <p:nvPr/>
        </p:nvSpPr>
        <p:spPr>
          <a:xfrm>
            <a:off x="2211472" y="1985917"/>
            <a:ext cx="3440425" cy="1761578"/>
          </a:xfrm>
          <a:prstGeom prst="rect">
            <a:avLst/>
          </a:prstGeom>
          <a:solidFill>
            <a:srgbClr val="FFFFFF">
              <a:alpha val="10000"/>
            </a:srgbClr>
          </a:solidFill>
          <a:ln w="190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04040"/>
              </a:solidFill>
              <a:effectLst/>
              <a:uLnTx/>
              <a:uFillTx/>
              <a:ea typeface="+mn-ea"/>
              <a:cs typeface="+mn-cs"/>
            </a:endParaRPr>
          </a:p>
        </p:txBody>
      </p:sp>
      <p:sp>
        <p:nvSpPr>
          <p:cNvPr id="30" name="CasellaDiTesto 24">
            <a:extLst>
              <a:ext uri="{FF2B5EF4-FFF2-40B4-BE49-F238E27FC236}">
                <a16:creationId xmlns:a16="http://schemas.microsoft.com/office/drawing/2014/main" id="{B51750E2-A6E9-0C32-749C-7CF59661F9B2}"/>
              </a:ext>
            </a:extLst>
          </p:cNvPr>
          <p:cNvSpPr txBox="1"/>
          <p:nvPr/>
        </p:nvSpPr>
        <p:spPr>
          <a:xfrm rot="16200000">
            <a:off x="-347467" y="2847640"/>
            <a:ext cx="1740979" cy="138499"/>
          </a:xfrm>
          <a:prstGeom prst="rect">
            <a:avLst/>
          </a:prstGeom>
          <a:noFill/>
        </p:spPr>
        <p:txBody>
          <a:bodyPr wrap="square" lIns="0" tIns="0" rIns="0" bIns="0" rtlCol="0" anchor="ctr" anchorCtr="0">
            <a:spAutoFit/>
          </a:bodyPr>
          <a:lstStyle/>
          <a:p>
            <a:pPr algn="ctr" defTabSz="685800">
              <a:lnSpc>
                <a:spcPct val="90000"/>
              </a:lnSpc>
              <a:spcBef>
                <a:spcPts val="750"/>
              </a:spcBef>
              <a:defRPr/>
            </a:pPr>
            <a:r>
              <a:rPr lang="en-US" sz="1000" b="1" dirty="0" err="1">
                <a:solidFill>
                  <a:srgbClr val="404040"/>
                </a:solidFill>
                <a:cs typeface="Poppins" pitchFamily="2" charset="77"/>
              </a:rPr>
              <a:t>Inzidente</a:t>
            </a:r>
            <a:r>
              <a:rPr lang="en-US" sz="1000" b="1" dirty="0">
                <a:solidFill>
                  <a:srgbClr val="404040"/>
                </a:solidFill>
                <a:cs typeface="Poppins" pitchFamily="2" charset="77"/>
              </a:rPr>
              <a:t> </a:t>
            </a:r>
            <a:r>
              <a:rPr lang="en-US" sz="1000" b="1" dirty="0" err="1">
                <a:solidFill>
                  <a:srgbClr val="404040"/>
                </a:solidFill>
                <a:cs typeface="Poppins" pitchFamily="2" charset="77"/>
              </a:rPr>
              <a:t>Fälle</a:t>
            </a:r>
            <a:r>
              <a:rPr lang="en-US" sz="1000" dirty="0">
                <a:solidFill>
                  <a:srgbClr val="404040"/>
                </a:solidFill>
                <a:cs typeface="Poppins" pitchFamily="2" charset="77"/>
              </a:rPr>
              <a:t> [x 10</a:t>
            </a:r>
            <a:r>
              <a:rPr lang="en-US" sz="1000" baseline="30000" dirty="0">
                <a:solidFill>
                  <a:srgbClr val="404040"/>
                </a:solidFill>
                <a:cs typeface="Poppins" pitchFamily="2" charset="77"/>
              </a:rPr>
              <a:t>3</a:t>
            </a:r>
            <a:r>
              <a:rPr lang="en-US" sz="1000" dirty="0">
                <a:solidFill>
                  <a:srgbClr val="404040"/>
                </a:solidFill>
                <a:cs typeface="Poppins" pitchFamily="2" charset="77"/>
              </a:rPr>
              <a:t>]</a:t>
            </a:r>
          </a:p>
        </p:txBody>
      </p:sp>
      <p:sp>
        <p:nvSpPr>
          <p:cNvPr id="32" name="TextBox 24">
            <a:extLst>
              <a:ext uri="{FF2B5EF4-FFF2-40B4-BE49-F238E27FC236}">
                <a16:creationId xmlns:a16="http://schemas.microsoft.com/office/drawing/2014/main" id="{2414B65B-3C34-4E72-A46C-BE41E93D30DA}"/>
              </a:ext>
            </a:extLst>
          </p:cNvPr>
          <p:cNvSpPr txBox="1"/>
          <p:nvPr/>
        </p:nvSpPr>
        <p:spPr>
          <a:xfrm>
            <a:off x="992093" y="1660695"/>
            <a:ext cx="1231331" cy="161583"/>
          </a:xfrm>
          <a:prstGeom prst="rect">
            <a:avLst/>
          </a:prstGeom>
          <a:noFill/>
        </p:spPr>
        <p:txBody>
          <a:bodyPr wrap="square" lIns="0" tIns="0" rIns="0" bIns="0" rtlCol="0" anchor="ctr" anchorCtr="0">
            <a:noAutofit/>
          </a:bodyPr>
          <a:lstStyle/>
          <a:p>
            <a:pPr algn="ctr" defTabSz="685800">
              <a:defRPr/>
            </a:pPr>
            <a:r>
              <a:rPr lang="en-US" sz="1000" b="1">
                <a:solidFill>
                  <a:srgbClr val="404040"/>
                </a:solidFill>
              </a:rPr>
              <a:t>Alter ≤ 19 Jahre</a:t>
            </a:r>
            <a:endParaRPr lang="en-US" sz="1100" b="1">
              <a:solidFill>
                <a:srgbClr val="404040"/>
              </a:solidFill>
            </a:endParaRPr>
          </a:p>
        </p:txBody>
      </p:sp>
      <p:sp>
        <p:nvSpPr>
          <p:cNvPr id="33" name="TextBox 25">
            <a:extLst>
              <a:ext uri="{FF2B5EF4-FFF2-40B4-BE49-F238E27FC236}">
                <a16:creationId xmlns:a16="http://schemas.microsoft.com/office/drawing/2014/main" id="{3CECA868-E894-8010-A58F-4786704EB66B}"/>
              </a:ext>
            </a:extLst>
          </p:cNvPr>
          <p:cNvSpPr txBox="1"/>
          <p:nvPr/>
        </p:nvSpPr>
        <p:spPr>
          <a:xfrm>
            <a:off x="3326689" y="1666671"/>
            <a:ext cx="1156948" cy="161583"/>
          </a:xfrm>
          <a:prstGeom prst="rect">
            <a:avLst/>
          </a:prstGeom>
          <a:noFill/>
        </p:spPr>
        <p:txBody>
          <a:bodyPr wrap="none" lIns="0" tIns="0" rIns="0" bIns="0" rtlCol="0" anchor="ctr" anchorCtr="0">
            <a:noAutofit/>
          </a:bodyPr>
          <a:lstStyle/>
          <a:p>
            <a:pPr algn="ctr" defTabSz="685800">
              <a:defRPr/>
            </a:pPr>
            <a:r>
              <a:rPr lang="en-US" sz="1000" b="1">
                <a:solidFill>
                  <a:srgbClr val="404040"/>
                </a:solidFill>
              </a:rPr>
              <a:t>Alter &gt; 20 Jahre</a:t>
            </a:r>
          </a:p>
        </p:txBody>
      </p:sp>
      <p:sp>
        <p:nvSpPr>
          <p:cNvPr id="34" name="TextBox 26">
            <a:extLst>
              <a:ext uri="{FF2B5EF4-FFF2-40B4-BE49-F238E27FC236}">
                <a16:creationId xmlns:a16="http://schemas.microsoft.com/office/drawing/2014/main" id="{CB6A0DD7-1129-969D-9E9E-CD6446E29B60}"/>
              </a:ext>
            </a:extLst>
          </p:cNvPr>
          <p:cNvSpPr txBox="1"/>
          <p:nvPr/>
        </p:nvSpPr>
        <p:spPr>
          <a:xfrm>
            <a:off x="1062036" y="1817447"/>
            <a:ext cx="1149436" cy="115416"/>
          </a:xfrm>
          <a:prstGeom prst="rect">
            <a:avLst/>
          </a:prstGeom>
          <a:noFill/>
        </p:spPr>
        <p:txBody>
          <a:bodyPr wrap="square" lIns="0" tIns="0" rIns="0" bIns="0" rtlCol="0" anchor="ctr" anchorCtr="0">
            <a:noAutofit/>
          </a:bodyPr>
          <a:lstStyle/>
          <a:p>
            <a:pPr algn="ctr" defTabSz="685800">
              <a:defRPr/>
            </a:pPr>
            <a:r>
              <a:rPr lang="en-US" sz="750">
                <a:solidFill>
                  <a:srgbClr val="404040"/>
                </a:solidFill>
              </a:rPr>
              <a:t>n = 194.000</a:t>
            </a:r>
          </a:p>
        </p:txBody>
      </p:sp>
      <p:sp>
        <p:nvSpPr>
          <p:cNvPr id="35" name="TextBox 27">
            <a:extLst>
              <a:ext uri="{FF2B5EF4-FFF2-40B4-BE49-F238E27FC236}">
                <a16:creationId xmlns:a16="http://schemas.microsoft.com/office/drawing/2014/main" id="{A89D8C6D-94F3-F36B-09DD-F8763DCA0792}"/>
              </a:ext>
            </a:extLst>
          </p:cNvPr>
          <p:cNvSpPr txBox="1"/>
          <p:nvPr/>
        </p:nvSpPr>
        <p:spPr>
          <a:xfrm>
            <a:off x="3391685" y="1814562"/>
            <a:ext cx="1080000" cy="121187"/>
          </a:xfrm>
          <a:prstGeom prst="rect">
            <a:avLst/>
          </a:prstGeom>
          <a:noFill/>
        </p:spPr>
        <p:txBody>
          <a:bodyPr wrap="none" lIns="0" tIns="0" rIns="0" bIns="0" rtlCol="0" anchor="ctr" anchorCtr="0">
            <a:noAutofit/>
          </a:bodyPr>
          <a:lstStyle/>
          <a:p>
            <a:pPr algn="ctr" defTabSz="685800">
              <a:defRPr/>
            </a:pPr>
            <a:r>
              <a:rPr lang="en-US" sz="750">
                <a:solidFill>
                  <a:srgbClr val="404040"/>
                </a:solidFill>
              </a:rPr>
              <a:t>n = 316.000</a:t>
            </a:r>
          </a:p>
        </p:txBody>
      </p:sp>
      <p:sp>
        <p:nvSpPr>
          <p:cNvPr id="36" name="Rechteck: abgerundete Ecken 35">
            <a:extLst>
              <a:ext uri="{FF2B5EF4-FFF2-40B4-BE49-F238E27FC236}">
                <a16:creationId xmlns:a16="http://schemas.microsoft.com/office/drawing/2014/main" id="{A5E2160D-ECB8-47A0-D6AD-4B4426BEDA68}"/>
              </a:ext>
            </a:extLst>
          </p:cNvPr>
          <p:cNvSpPr/>
          <p:nvPr/>
        </p:nvSpPr>
        <p:spPr>
          <a:xfrm>
            <a:off x="5981380" y="2000444"/>
            <a:ext cx="2318804" cy="1142611"/>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lvl="0" algn="ctr" defTabSz="685800">
              <a:spcAft>
                <a:spcPts val="600"/>
              </a:spcAft>
              <a:defRPr/>
            </a:pPr>
            <a:r>
              <a:rPr lang="de-DE" sz="1000" dirty="0">
                <a:solidFill>
                  <a:schemeClr val="bg1"/>
                </a:solidFill>
                <a:cs typeface="Georgia"/>
              </a:rPr>
              <a:t>Von den weltweit neu diagnostizierten T1D-Fällen im Jahr 2021 traten schätzungsweise </a:t>
            </a:r>
            <a:r>
              <a:rPr lang="de-DE" sz="1000" b="1" dirty="0">
                <a:solidFill>
                  <a:schemeClr val="bg1"/>
                </a:solidFill>
                <a:cs typeface="Georgia"/>
              </a:rPr>
              <a:t>62 % bei Menschen im Alter von           &gt; 20 Jahren auf</a:t>
            </a:r>
            <a:r>
              <a:rPr lang="de-DE" sz="1000" baseline="30000" dirty="0">
                <a:solidFill>
                  <a:schemeClr val="bg1"/>
                </a:solidFill>
                <a:cs typeface="Georgia"/>
              </a:rPr>
              <a:t>1</a:t>
            </a:r>
          </a:p>
        </p:txBody>
      </p:sp>
    </p:spTree>
    <p:extLst>
      <p:ext uri="{BB962C8B-B14F-4D97-AF65-F5344CB8AC3E}">
        <p14:creationId xmlns:p14="http://schemas.microsoft.com/office/powerpoint/2010/main" val="628544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2A562C-9AED-1FB4-648D-AB87810DD0B8}"/>
            </a:ext>
          </a:extLst>
        </p:cNvPr>
        <p:cNvGrpSpPr/>
        <p:nvPr/>
      </p:nvGrpSpPr>
      <p:grpSpPr>
        <a:xfrm>
          <a:off x="0" y="0"/>
          <a:ext cx="0" cy="0"/>
          <a:chOff x="0" y="0"/>
          <a:chExt cx="0" cy="0"/>
        </a:xfrm>
      </p:grpSpPr>
      <p:sp>
        <p:nvSpPr>
          <p:cNvPr id="10" name="Textplatzhalter 9">
            <a:extLst>
              <a:ext uri="{FF2B5EF4-FFF2-40B4-BE49-F238E27FC236}">
                <a16:creationId xmlns:a16="http://schemas.microsoft.com/office/drawing/2014/main" id="{08DFE38D-18E7-1FD0-DE00-2D5FE806B6EE}"/>
              </a:ext>
            </a:extLst>
          </p:cNvPr>
          <p:cNvSpPr txBox="1">
            <a:spLocks/>
          </p:cNvSpPr>
          <p:nvPr/>
        </p:nvSpPr>
        <p:spPr>
          <a:xfrm>
            <a:off x="325615" y="114412"/>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Inzidenz des T1D bei Kindern und Erwachsenen in den USA und in Deutschland</a:t>
            </a:r>
          </a:p>
        </p:txBody>
      </p:sp>
      <p:sp>
        <p:nvSpPr>
          <p:cNvPr id="3" name="TextBox 3037">
            <a:extLst>
              <a:ext uri="{FF2B5EF4-FFF2-40B4-BE49-F238E27FC236}">
                <a16:creationId xmlns:a16="http://schemas.microsoft.com/office/drawing/2014/main" id="{F6243B7F-881B-7AF3-BAE2-37A554F1AB31}"/>
              </a:ext>
            </a:extLst>
          </p:cNvPr>
          <p:cNvSpPr txBox="1"/>
          <p:nvPr/>
        </p:nvSpPr>
        <p:spPr>
          <a:xfrm>
            <a:off x="320873" y="4667492"/>
            <a:ext cx="8573674" cy="461665"/>
          </a:xfrm>
          <a:prstGeom prst="rect">
            <a:avLst/>
          </a:prstGeom>
          <a:noFill/>
        </p:spPr>
        <p:txBody>
          <a:bodyPr wrap="square" rtlCol="0" anchor="b">
            <a:spAutoFit/>
          </a:bodyPr>
          <a:lstStyle/>
          <a:p>
            <a:pPr lvl="0" defTabSz="685766">
              <a:buClr>
                <a:srgbClr val="2F4B95"/>
              </a:buClr>
              <a:defRPr/>
            </a:pPr>
            <a:r>
              <a:rPr lang="de-DE" sz="600" dirty="0">
                <a:solidFill>
                  <a:srgbClr val="404040"/>
                </a:solidFill>
                <a:ea typeface="Arial"/>
                <a:cs typeface="Arial"/>
              </a:rPr>
              <a:t>* Die Daten stammen aus der National Health Interview Survey (NHIS) von 2016 bis 2022, die eine repräsentative Stichprobe der US-Bevölkerung darstellt. Erwachsene (≥ 18 Jahre) mit Typ-1-Diabetes wurden einbezogen, definiert durch eine entsprechende Selbstangabe und Insulinverwendung. Insgesamt wurden 947 Erwachsene mit Typ-1-Diabetes analysiert, was etwa 1,3 Millionen US-Erwachsenen entspricht. </a:t>
            </a:r>
            <a:endParaRPr kumimoji="0" lang="da-DK" sz="600" i="0" u="none" strike="noStrike" kern="1200" cap="none" spc="0" normalizeH="0" baseline="0" noProof="0" dirty="0">
              <a:ln>
                <a:noFill/>
              </a:ln>
              <a:solidFill>
                <a:srgbClr val="404040"/>
              </a:solidFill>
              <a:effectLst/>
              <a:uLnTx/>
              <a:uFillTx/>
              <a:latin typeface="Verdana"/>
              <a:ea typeface="Arial"/>
              <a:cs typeface="Arial"/>
            </a:endParaRPr>
          </a:p>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i="0" u="none" strike="noStrike" kern="1200" cap="none" spc="0" normalizeH="0" baseline="0" noProof="0" dirty="0">
                <a:ln>
                  <a:noFill/>
                </a:ln>
                <a:solidFill>
                  <a:srgbClr val="404040"/>
                </a:solidFill>
                <a:effectLst/>
                <a:uLnTx/>
                <a:uFillTx/>
                <a:latin typeface="Verdana"/>
                <a:ea typeface="Arial"/>
                <a:cs typeface="Arial"/>
              </a:rPr>
              <a:t>Abbildung modifiziert nach Fang M 2023</a:t>
            </a:r>
            <a:r>
              <a:rPr kumimoji="0" lang="da-DK" sz="600" i="0" u="none" strike="noStrike" kern="1200" cap="none" spc="0" normalizeH="0" baseline="30000" noProof="0" dirty="0">
                <a:ln>
                  <a:noFill/>
                </a:ln>
                <a:solidFill>
                  <a:srgbClr val="404040"/>
                </a:solidFill>
                <a:effectLst/>
                <a:uLnTx/>
                <a:uFillTx/>
                <a:latin typeface="Verdana"/>
                <a:ea typeface="Arial"/>
                <a:cs typeface="Arial"/>
              </a:rPr>
              <a:t>1</a:t>
            </a:r>
            <a:r>
              <a:rPr kumimoji="0" lang="da-DK" sz="600" i="0" u="none" strike="noStrike" kern="1200" cap="none" spc="0" normalizeH="0" baseline="0" noProof="0" dirty="0">
                <a:ln>
                  <a:noFill/>
                </a:ln>
                <a:solidFill>
                  <a:srgbClr val="404040"/>
                </a:solidFill>
                <a:effectLst/>
                <a:uLnTx/>
                <a:uFillTx/>
                <a:latin typeface="Verdana"/>
                <a:ea typeface="Arial"/>
                <a:cs typeface="Arial"/>
              </a:rPr>
              <a:t>. NHIS: National Health Interview Survey; T1D: Typ-1-Diabetes; USA: Vereinigte Staaten von Amerika.</a:t>
            </a:r>
          </a:p>
          <a:p>
            <a:pPr lvl="0" defTabSz="685766">
              <a:buClr>
                <a:srgbClr val="2F4B95"/>
              </a:buClr>
              <a:defRPr/>
            </a:pPr>
            <a:r>
              <a:rPr kumimoji="0" lang="da-DK" sz="600" b="1" i="0" u="none" strike="noStrike" kern="1200" cap="none" spc="0" normalizeH="0" baseline="0" noProof="0" dirty="0">
                <a:ln>
                  <a:noFill/>
                </a:ln>
                <a:solidFill>
                  <a:srgbClr val="404040"/>
                </a:solidFill>
                <a:effectLst/>
                <a:uLnTx/>
                <a:uFillTx/>
                <a:latin typeface="Verdana"/>
                <a:ea typeface="Arial"/>
                <a:cs typeface="Arial"/>
              </a:rPr>
              <a:t>1.</a:t>
            </a:r>
            <a:r>
              <a:rPr kumimoji="0" lang="da-DK" sz="600" b="0" i="0" u="none" strike="noStrike" kern="1200" cap="none" spc="0" normalizeH="0" baseline="0" noProof="0" dirty="0">
                <a:ln>
                  <a:noFill/>
                </a:ln>
                <a:solidFill>
                  <a:srgbClr val="404040"/>
                </a:solidFill>
                <a:effectLst/>
                <a:uLnTx/>
                <a:uFillTx/>
                <a:latin typeface="Verdana"/>
                <a:ea typeface="Arial"/>
                <a:cs typeface="Arial"/>
              </a:rPr>
              <a:t> Fang M </a:t>
            </a:r>
            <a:r>
              <a:rPr kumimoji="0" lang="da-DK" sz="600" b="0" i="1" u="none" strike="noStrike" kern="1200" cap="none" spc="0" normalizeH="0" baseline="0" noProof="0" dirty="0">
                <a:ln>
                  <a:noFill/>
                </a:ln>
                <a:solidFill>
                  <a:srgbClr val="404040"/>
                </a:solidFill>
                <a:effectLst/>
                <a:uLnTx/>
                <a:uFillTx/>
                <a:latin typeface="Verdana"/>
                <a:ea typeface="Arial"/>
                <a:cs typeface="Arial"/>
              </a:rPr>
              <a:t>et al. Ann Intern Med </a:t>
            </a:r>
            <a:r>
              <a:rPr kumimoji="0" lang="da-DK" sz="600" b="0" i="0" u="none" strike="noStrike" kern="1200" cap="none" spc="0" normalizeH="0" baseline="0" noProof="0" dirty="0">
                <a:ln>
                  <a:noFill/>
                </a:ln>
                <a:solidFill>
                  <a:srgbClr val="404040"/>
                </a:solidFill>
                <a:effectLst/>
                <a:uLnTx/>
                <a:uFillTx/>
                <a:latin typeface="Verdana"/>
                <a:ea typeface="Arial"/>
                <a:cs typeface="Arial"/>
              </a:rPr>
              <a:t>2023; 176: 1567–8. </a:t>
            </a:r>
            <a:r>
              <a:rPr lang="de" sz="600" b="1" dirty="0">
                <a:solidFill>
                  <a:srgbClr val="404040"/>
                </a:solidFill>
              </a:rPr>
              <a:t>2.</a:t>
            </a:r>
            <a:r>
              <a:rPr lang="de" sz="600" dirty="0">
                <a:solidFill>
                  <a:srgbClr val="404040"/>
                </a:solidFill>
              </a:rPr>
              <a:t> </a:t>
            </a:r>
            <a:r>
              <a:rPr lang="pt-BR" sz="600" dirty="0">
                <a:solidFill>
                  <a:srgbClr val="404040"/>
                </a:solidFill>
              </a:rPr>
              <a:t>Stahl-Pehe A &amp; Rosenbauer J. </a:t>
            </a:r>
            <a:r>
              <a:rPr lang="pt-BR" sz="600" i="1" dirty="0">
                <a:solidFill>
                  <a:srgbClr val="404040"/>
                </a:solidFill>
              </a:rPr>
              <a:t>Diabetologe</a:t>
            </a:r>
            <a:r>
              <a:rPr lang="pt-BR" sz="600" dirty="0">
                <a:solidFill>
                  <a:srgbClr val="404040"/>
                </a:solidFill>
              </a:rPr>
              <a:t> 2019; 15: 206–16</a:t>
            </a:r>
            <a:r>
              <a:rPr lang="de" sz="600" dirty="0">
                <a:solidFill>
                  <a:srgbClr val="404040"/>
                </a:solidFill>
              </a:rPr>
              <a:t>. </a:t>
            </a:r>
            <a:r>
              <a:rPr lang="de" sz="600" b="1" dirty="0">
                <a:solidFill>
                  <a:srgbClr val="404040"/>
                </a:solidFill>
              </a:rPr>
              <a:t>3.</a:t>
            </a:r>
            <a:r>
              <a:rPr lang="de" sz="600" dirty="0">
                <a:solidFill>
                  <a:srgbClr val="404040"/>
                </a:solidFill>
              </a:rPr>
              <a:t> </a:t>
            </a:r>
            <a:r>
              <a:rPr lang="de-DE" sz="600" dirty="0">
                <a:solidFill>
                  <a:srgbClr val="404040"/>
                </a:solidFill>
              </a:rPr>
              <a:t>Reitzle L </a:t>
            </a:r>
            <a:r>
              <a:rPr lang="de-DE" sz="600" i="1" dirty="0">
                <a:solidFill>
                  <a:srgbClr val="404040"/>
                </a:solidFill>
              </a:rPr>
              <a:t>et al. Journal </a:t>
            </a:r>
            <a:r>
              <a:rPr lang="de-DE" sz="600" i="1" dirty="0" err="1">
                <a:solidFill>
                  <a:srgbClr val="404040"/>
                </a:solidFill>
              </a:rPr>
              <a:t>of</a:t>
            </a:r>
            <a:r>
              <a:rPr lang="de-DE" sz="600" i="1" dirty="0">
                <a:solidFill>
                  <a:srgbClr val="404040"/>
                </a:solidFill>
              </a:rPr>
              <a:t> Health Monitoring </a:t>
            </a:r>
            <a:r>
              <a:rPr lang="de-DE" sz="600" dirty="0">
                <a:solidFill>
                  <a:srgbClr val="404040"/>
                </a:solidFill>
              </a:rPr>
              <a:t>2023; 8 (S5): 1</a:t>
            </a:r>
            <a:r>
              <a:rPr lang="fr-FR" sz="600" dirty="0">
                <a:solidFill>
                  <a:srgbClr val="404040"/>
                </a:solidFill>
              </a:rPr>
              <a:t>–</a:t>
            </a:r>
            <a:r>
              <a:rPr lang="de-DE" sz="600" dirty="0">
                <a:solidFill>
                  <a:srgbClr val="404040"/>
                </a:solidFill>
              </a:rPr>
              <a:t>26. </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p:txBody>
      </p:sp>
      <p:grpSp>
        <p:nvGrpSpPr>
          <p:cNvPr id="14" name="Gruppieren 13">
            <a:extLst>
              <a:ext uri="{FF2B5EF4-FFF2-40B4-BE49-F238E27FC236}">
                <a16:creationId xmlns:a16="http://schemas.microsoft.com/office/drawing/2014/main" id="{874CD0B8-C6CB-2C1A-DAE1-4DCDFD594F1B}"/>
              </a:ext>
            </a:extLst>
          </p:cNvPr>
          <p:cNvGrpSpPr/>
          <p:nvPr/>
        </p:nvGrpSpPr>
        <p:grpSpPr>
          <a:xfrm>
            <a:off x="506793" y="992373"/>
            <a:ext cx="4370001" cy="3544186"/>
            <a:chOff x="400473" y="992373"/>
            <a:chExt cx="4370001" cy="3544186"/>
          </a:xfrm>
        </p:grpSpPr>
        <p:sp>
          <p:nvSpPr>
            <p:cNvPr id="13" name="Rechteck 12">
              <a:extLst>
                <a:ext uri="{FF2B5EF4-FFF2-40B4-BE49-F238E27FC236}">
                  <a16:creationId xmlns:a16="http://schemas.microsoft.com/office/drawing/2014/main" id="{1ABF5896-2C9A-ED4D-C209-57B1161D1506}"/>
                </a:ext>
              </a:extLst>
            </p:cNvPr>
            <p:cNvSpPr/>
            <p:nvPr/>
          </p:nvSpPr>
          <p:spPr>
            <a:xfrm>
              <a:off x="400473" y="992373"/>
              <a:ext cx="4370001" cy="3544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descr="Ein Bild, das Text, Diagramm, Reihe, Steigung enthält.&#10;&#10;KI-generierte Inhalte können fehlerhaft sein.">
              <a:extLst>
                <a:ext uri="{FF2B5EF4-FFF2-40B4-BE49-F238E27FC236}">
                  <a16:creationId xmlns:a16="http://schemas.microsoft.com/office/drawing/2014/main" id="{653B33D8-FB5F-3D84-6DDC-68A0673BE3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278" y="1555162"/>
              <a:ext cx="4045195" cy="2878475"/>
            </a:xfrm>
            <a:prstGeom prst="rect">
              <a:avLst/>
            </a:prstGeom>
          </p:spPr>
        </p:pic>
        <p:sp>
          <p:nvSpPr>
            <p:cNvPr id="6" name="Textfeld 5">
              <a:extLst>
                <a:ext uri="{FF2B5EF4-FFF2-40B4-BE49-F238E27FC236}">
                  <a16:creationId xmlns:a16="http://schemas.microsoft.com/office/drawing/2014/main" id="{031FADC9-79AE-9623-D645-D06CD339B295}"/>
                </a:ext>
              </a:extLst>
            </p:cNvPr>
            <p:cNvSpPr txBox="1"/>
            <p:nvPr/>
          </p:nvSpPr>
          <p:spPr>
            <a:xfrm rot="16200000">
              <a:off x="-28344" y="2849525"/>
              <a:ext cx="1389804" cy="153888"/>
            </a:xfrm>
            <a:prstGeom prst="rect">
              <a:avLst/>
            </a:prstGeom>
            <a:solidFill>
              <a:schemeClr val="bg1"/>
            </a:solidFill>
          </p:spPr>
          <p:txBody>
            <a:bodyPr wrap="none" lIns="0" tIns="0" rIns="0" bIns="0" rtlCol="0">
              <a:spAutoFit/>
            </a:bodyPr>
            <a:lstStyle/>
            <a:p>
              <a:pPr algn="ctr"/>
              <a:r>
                <a:rPr lang="de-DE" sz="1000" b="1"/>
                <a:t>Prozentualer Anteil</a:t>
              </a:r>
            </a:p>
          </p:txBody>
        </p:sp>
        <p:sp>
          <p:nvSpPr>
            <p:cNvPr id="7" name="Textfeld 6">
              <a:extLst>
                <a:ext uri="{FF2B5EF4-FFF2-40B4-BE49-F238E27FC236}">
                  <a16:creationId xmlns:a16="http://schemas.microsoft.com/office/drawing/2014/main" id="{5D1BA366-F986-083B-872C-A0C8ACD8BDE6}"/>
                </a:ext>
              </a:extLst>
            </p:cNvPr>
            <p:cNvSpPr txBox="1"/>
            <p:nvPr/>
          </p:nvSpPr>
          <p:spPr>
            <a:xfrm>
              <a:off x="1690296" y="4279749"/>
              <a:ext cx="2240999" cy="153888"/>
            </a:xfrm>
            <a:prstGeom prst="rect">
              <a:avLst/>
            </a:prstGeom>
            <a:solidFill>
              <a:schemeClr val="bg1"/>
            </a:solidFill>
          </p:spPr>
          <p:txBody>
            <a:bodyPr wrap="none" lIns="0" tIns="0" rIns="0" bIns="0" rtlCol="0">
              <a:spAutoFit/>
            </a:bodyPr>
            <a:lstStyle/>
            <a:p>
              <a:pPr algn="ctr"/>
              <a:r>
                <a:rPr lang="de-DE" sz="1000" b="1"/>
                <a:t>Alter bei T1D-Diagnose [Jahre]</a:t>
              </a:r>
            </a:p>
          </p:txBody>
        </p:sp>
        <p:sp>
          <p:nvSpPr>
            <p:cNvPr id="8" name="Textfeld 7">
              <a:extLst>
                <a:ext uri="{FF2B5EF4-FFF2-40B4-BE49-F238E27FC236}">
                  <a16:creationId xmlns:a16="http://schemas.microsoft.com/office/drawing/2014/main" id="{8F11B2BF-F913-47A8-251A-6FE8490AF88E}"/>
                </a:ext>
              </a:extLst>
            </p:cNvPr>
            <p:cNvSpPr txBox="1"/>
            <p:nvPr/>
          </p:nvSpPr>
          <p:spPr>
            <a:xfrm>
              <a:off x="1510695" y="1533898"/>
              <a:ext cx="1232710" cy="153888"/>
            </a:xfrm>
            <a:prstGeom prst="rect">
              <a:avLst/>
            </a:prstGeom>
            <a:solidFill>
              <a:schemeClr val="bg1"/>
            </a:solidFill>
          </p:spPr>
          <p:txBody>
            <a:bodyPr wrap="none" lIns="0" tIns="0" rIns="0" bIns="0" rtlCol="0">
              <a:spAutoFit/>
            </a:bodyPr>
            <a:lstStyle/>
            <a:p>
              <a:pPr algn="ctr"/>
              <a:r>
                <a:rPr lang="de-DE" sz="1000" b="1"/>
                <a:t>Median: 24 Jahre</a:t>
              </a:r>
            </a:p>
          </p:txBody>
        </p:sp>
        <p:sp>
          <p:nvSpPr>
            <p:cNvPr id="9" name="Textfeld 8">
              <a:extLst>
                <a:ext uri="{FF2B5EF4-FFF2-40B4-BE49-F238E27FC236}">
                  <a16:creationId xmlns:a16="http://schemas.microsoft.com/office/drawing/2014/main" id="{321FDE42-A8D1-A10C-3716-14641A026BA0}"/>
                </a:ext>
              </a:extLst>
            </p:cNvPr>
            <p:cNvSpPr txBox="1"/>
            <p:nvPr/>
          </p:nvSpPr>
          <p:spPr>
            <a:xfrm>
              <a:off x="732359" y="1050969"/>
              <a:ext cx="3769031" cy="461665"/>
            </a:xfrm>
            <a:prstGeom prst="rect">
              <a:avLst/>
            </a:prstGeom>
            <a:noFill/>
          </p:spPr>
          <p:txBody>
            <a:bodyPr wrap="square" rtlCol="0">
              <a:spAutoFit/>
            </a:bodyPr>
            <a:lstStyle/>
            <a:p>
              <a:pPr algn="ctr"/>
              <a:r>
                <a:rPr lang="de-DE" sz="1200" b="1"/>
                <a:t>Altersverteilung bei T1D-Diagnose bei Erwachsenen aus den USA</a:t>
              </a:r>
              <a:r>
                <a:rPr lang="de-DE" sz="1200" b="1" baseline="30000"/>
                <a:t>1,</a:t>
              </a:r>
              <a:r>
                <a:rPr lang="de-DE" sz="1200" b="1"/>
                <a:t>*</a:t>
              </a:r>
            </a:p>
          </p:txBody>
        </p:sp>
        <p:sp>
          <p:nvSpPr>
            <p:cNvPr id="12" name="Textfeld 11">
              <a:extLst>
                <a:ext uri="{FF2B5EF4-FFF2-40B4-BE49-F238E27FC236}">
                  <a16:creationId xmlns:a16="http://schemas.microsoft.com/office/drawing/2014/main" id="{984EC234-8A16-C2BA-1940-333AB49E4836}"/>
                </a:ext>
              </a:extLst>
            </p:cNvPr>
            <p:cNvSpPr txBox="1"/>
            <p:nvPr/>
          </p:nvSpPr>
          <p:spPr>
            <a:xfrm>
              <a:off x="2635248" y="1900253"/>
              <a:ext cx="1956389" cy="577081"/>
            </a:xfrm>
            <a:prstGeom prst="rect">
              <a:avLst/>
            </a:prstGeom>
            <a:noFill/>
          </p:spPr>
          <p:txBody>
            <a:bodyPr wrap="square" rtlCol="0">
              <a:spAutoFit/>
            </a:bodyPr>
            <a:lstStyle/>
            <a:p>
              <a:r>
                <a:rPr lang="de-DE" sz="1050"/>
                <a:t>37 % der Teilnehmer wurden nach dem 30. Lebensjahr diagnostiziert</a:t>
              </a:r>
            </a:p>
          </p:txBody>
        </p:sp>
      </p:grpSp>
      <p:sp>
        <p:nvSpPr>
          <p:cNvPr id="15" name="Rechteck: abgerundete Ecken 14">
            <a:extLst>
              <a:ext uri="{FF2B5EF4-FFF2-40B4-BE49-F238E27FC236}">
                <a16:creationId xmlns:a16="http://schemas.microsoft.com/office/drawing/2014/main" id="{1E707270-31E0-4332-C29B-17C814720E25}"/>
              </a:ext>
            </a:extLst>
          </p:cNvPr>
          <p:cNvSpPr/>
          <p:nvPr/>
        </p:nvSpPr>
        <p:spPr>
          <a:xfrm>
            <a:off x="5203500" y="1400378"/>
            <a:ext cx="3428527" cy="1178520"/>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lvl="1">
              <a:spcBef>
                <a:spcPts val="600"/>
              </a:spcBef>
              <a:spcAft>
                <a:spcPts val="300"/>
              </a:spcAft>
              <a:buClr>
                <a:srgbClr val="7A00E6"/>
              </a:buClr>
              <a:buSzPct val="120000"/>
              <a:defRPr/>
            </a:pPr>
            <a:r>
              <a:rPr lang="de" sz="1200">
                <a:solidFill>
                  <a:schemeClr val="bg1"/>
                </a:solidFill>
                <a:ea typeface="Verdana" panose="020B0604030504040204" pitchFamily="34" charset="0"/>
              </a:rPr>
              <a:t>Von den ca. 7.250 jährlichen Neuer-krankungen mit T1D in Deutschland sind </a:t>
            </a:r>
            <a:r>
              <a:rPr lang="de" sz="1200" b="1">
                <a:solidFill>
                  <a:srgbClr val="00B050"/>
                </a:solidFill>
                <a:ea typeface="Verdana" panose="020B0604030504040204" pitchFamily="34" charset="0"/>
              </a:rPr>
              <a:t>43 %</a:t>
            </a:r>
            <a:r>
              <a:rPr lang="de" sz="1200">
                <a:solidFill>
                  <a:srgbClr val="00B050"/>
                </a:solidFill>
                <a:ea typeface="Verdana" panose="020B0604030504040204" pitchFamily="34" charset="0"/>
              </a:rPr>
              <a:t> (n ~</a:t>
            </a:r>
            <a:r>
              <a:rPr lang="de" sz="1200" b="1">
                <a:solidFill>
                  <a:srgbClr val="00B050"/>
                </a:solidFill>
                <a:ea typeface="Verdana" panose="020B0604030504040204" pitchFamily="34" charset="0"/>
              </a:rPr>
              <a:t>3.100</a:t>
            </a:r>
            <a:r>
              <a:rPr lang="de" sz="1200">
                <a:solidFill>
                  <a:srgbClr val="00B050"/>
                </a:solidFill>
                <a:ea typeface="Verdana" panose="020B0604030504040204" pitchFamily="34" charset="0"/>
              </a:rPr>
              <a:t>) </a:t>
            </a:r>
            <a:r>
              <a:rPr lang="de" sz="1200" b="1">
                <a:solidFill>
                  <a:srgbClr val="00B050"/>
                </a:solidFill>
                <a:ea typeface="Verdana" panose="020B0604030504040204" pitchFamily="34" charset="0"/>
              </a:rPr>
              <a:t>Kinder</a:t>
            </a:r>
            <a:r>
              <a:rPr lang="de" sz="1200">
                <a:solidFill>
                  <a:srgbClr val="00B050"/>
                </a:solidFill>
                <a:ea typeface="Verdana" panose="020B0604030504040204" pitchFamily="34" charset="0"/>
              </a:rPr>
              <a:t> </a:t>
            </a:r>
            <a:r>
              <a:rPr lang="de" sz="1200">
                <a:solidFill>
                  <a:schemeClr val="bg1"/>
                </a:solidFill>
                <a:ea typeface="Verdana" panose="020B0604030504040204" pitchFamily="34" charset="0"/>
              </a:rPr>
              <a:t>unter 18 Jahre und </a:t>
            </a:r>
            <a:r>
              <a:rPr lang="de" sz="1200" b="1">
                <a:solidFill>
                  <a:srgbClr val="F6C243">
                    <a:lumMod val="75000"/>
                  </a:srgbClr>
                </a:solidFill>
                <a:ea typeface="Verdana" panose="020B0604030504040204" pitchFamily="34" charset="0"/>
              </a:rPr>
              <a:t>57 %</a:t>
            </a:r>
            <a:r>
              <a:rPr lang="de" sz="1200">
                <a:solidFill>
                  <a:srgbClr val="F6C243">
                    <a:lumMod val="75000"/>
                  </a:srgbClr>
                </a:solidFill>
                <a:ea typeface="Verdana" panose="020B0604030504040204" pitchFamily="34" charset="0"/>
              </a:rPr>
              <a:t> (n ~ </a:t>
            </a:r>
            <a:r>
              <a:rPr lang="de" sz="1200" b="1">
                <a:solidFill>
                  <a:srgbClr val="F6C243">
                    <a:lumMod val="75000"/>
                  </a:srgbClr>
                </a:solidFill>
                <a:ea typeface="Verdana" panose="020B0604030504040204" pitchFamily="34" charset="0"/>
              </a:rPr>
              <a:t>4.150</a:t>
            </a:r>
            <a:r>
              <a:rPr lang="de" sz="1200">
                <a:solidFill>
                  <a:srgbClr val="F6C243">
                    <a:lumMod val="75000"/>
                  </a:srgbClr>
                </a:solidFill>
                <a:ea typeface="Verdana" panose="020B0604030504040204" pitchFamily="34" charset="0"/>
              </a:rPr>
              <a:t>) </a:t>
            </a:r>
            <a:r>
              <a:rPr lang="de" sz="1200" b="1">
                <a:solidFill>
                  <a:srgbClr val="F6C243">
                    <a:lumMod val="75000"/>
                  </a:srgbClr>
                </a:solidFill>
                <a:ea typeface="Verdana" panose="020B0604030504040204" pitchFamily="34" charset="0"/>
              </a:rPr>
              <a:t>Erwach</a:t>
            </a:r>
            <a:r>
              <a:rPr lang="de" sz="1200" b="1">
                <a:solidFill>
                  <a:srgbClr val="E2A20B"/>
                </a:solidFill>
                <a:ea typeface="Verdana" panose="020B0604030504040204" pitchFamily="34" charset="0"/>
              </a:rPr>
              <a:t>se</a:t>
            </a:r>
            <a:r>
              <a:rPr lang="de" sz="1200" b="1">
                <a:solidFill>
                  <a:srgbClr val="F6C243">
                    <a:lumMod val="75000"/>
                  </a:srgbClr>
                </a:solidFill>
                <a:ea typeface="Verdana" panose="020B0604030504040204" pitchFamily="34" charset="0"/>
              </a:rPr>
              <a:t>ne</a:t>
            </a:r>
            <a:r>
              <a:rPr lang="de" sz="1200">
                <a:solidFill>
                  <a:srgbClr val="F6C243">
                    <a:lumMod val="75000"/>
                  </a:srgbClr>
                </a:solidFill>
                <a:ea typeface="Verdana" panose="020B0604030504040204" pitchFamily="34" charset="0"/>
              </a:rPr>
              <a:t> </a:t>
            </a:r>
            <a:r>
              <a:rPr lang="de" sz="1200">
                <a:solidFill>
                  <a:schemeClr val="bg1"/>
                </a:solidFill>
                <a:ea typeface="Verdana" panose="020B0604030504040204" pitchFamily="34" charset="0"/>
              </a:rPr>
              <a:t>über 18 Jahre</a:t>
            </a:r>
            <a:r>
              <a:rPr lang="de" sz="1200" baseline="30000">
                <a:solidFill>
                  <a:schemeClr val="bg1"/>
                </a:solidFill>
                <a:ea typeface="Verdana" panose="020B0604030504040204" pitchFamily="34" charset="0"/>
              </a:rPr>
              <a:t>2</a:t>
            </a:r>
          </a:p>
        </p:txBody>
      </p:sp>
      <p:sp>
        <p:nvSpPr>
          <p:cNvPr id="16" name="Rechteck: abgerundete Ecken 15">
            <a:extLst>
              <a:ext uri="{FF2B5EF4-FFF2-40B4-BE49-F238E27FC236}">
                <a16:creationId xmlns:a16="http://schemas.microsoft.com/office/drawing/2014/main" id="{FC8ECF33-74E0-53B9-CE80-84B79C4C9E5F}"/>
              </a:ext>
            </a:extLst>
          </p:cNvPr>
          <p:cNvSpPr/>
          <p:nvPr/>
        </p:nvSpPr>
        <p:spPr>
          <a:xfrm>
            <a:off x="5203500" y="2824664"/>
            <a:ext cx="3428527" cy="1367830"/>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marR="0" lvl="1" indent="-177800" algn="l" defTabSz="457200" rtl="0" eaLnBrk="1" fontAlgn="auto" latinLnBrk="0" hangingPunct="1">
              <a:lnSpc>
                <a:spcPct val="100000"/>
              </a:lnSpc>
              <a:spcBef>
                <a:spcPts val="600"/>
              </a:spcBef>
              <a:spcAft>
                <a:spcPts val="300"/>
              </a:spcAft>
              <a:buClr>
                <a:srgbClr val="7A00E6"/>
              </a:buClr>
              <a:buSzPct val="120000"/>
              <a:buFont typeface="Arial" panose="020B0604020202020204" pitchFamily="34" charset="0"/>
              <a:buChar char="•"/>
              <a:tabLst/>
              <a:defRPr/>
            </a:pP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Die </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T1D-Inzidenz </a:t>
            </a:r>
            <a:r>
              <a:rPr lang="de" sz="1050">
                <a:solidFill>
                  <a:schemeClr val="bg1"/>
                </a:solidFill>
                <a:latin typeface="Verdana"/>
                <a:ea typeface="Verdana" panose="020B0604030504040204" pitchFamily="34" charset="0"/>
              </a:rPr>
              <a:t>lag 2021 bei</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a:t>
            </a:r>
            <a:r>
              <a:rPr kumimoji="0" lang="de" sz="1050" b="1" i="0" u="none" strike="noStrike" kern="1200" cap="none" spc="0" normalizeH="0" baseline="0" noProof="0">
                <a:ln>
                  <a:noFill/>
                </a:ln>
                <a:solidFill>
                  <a:srgbClr val="00B050"/>
                </a:solidFill>
                <a:effectLst/>
                <a:uLnTx/>
                <a:uFillTx/>
                <a:latin typeface="Verdana"/>
                <a:ea typeface="Verdana" panose="020B0604030504040204" pitchFamily="34" charset="0"/>
                <a:cs typeface="+mn-cs"/>
              </a:rPr>
              <a:t>Kindern und Jugendlichen</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 </a:t>
            </a:r>
            <a:r>
              <a:rPr kumimoji="0" lang="de" sz="1050" i="0" u="none" strike="noStrike" kern="1200" cap="none" spc="0" normalizeH="0" baseline="0" noProof="0">
                <a:ln>
                  <a:noFill/>
                </a:ln>
                <a:solidFill>
                  <a:schemeClr val="bg1"/>
                </a:solidFill>
                <a:effectLst/>
                <a:uLnTx/>
                <a:uFillTx/>
                <a:latin typeface="Verdana"/>
                <a:ea typeface="Verdana" panose="020B0604030504040204" pitchFamily="34" charset="0"/>
                <a:cs typeface="+mn-cs"/>
              </a:rPr>
              <a:t>bei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a:t>
            </a:r>
            <a:r>
              <a:rPr kumimoji="0" lang="de" sz="1050" b="1" i="0" u="none" strike="noStrike" kern="1200" cap="none" spc="0" normalizeH="0" baseline="0" noProof="0">
                <a:ln>
                  <a:noFill/>
                </a:ln>
                <a:solidFill>
                  <a:srgbClr val="00B050"/>
                </a:solidFill>
                <a:effectLst/>
                <a:uLnTx/>
                <a:uFillTx/>
                <a:latin typeface="Verdana"/>
                <a:ea typeface="Verdana" panose="020B0604030504040204" pitchFamily="34" charset="0"/>
                <a:cs typeface="+mn-cs"/>
              </a:rPr>
              <a:t>33,6</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Neuerkrankte pro 100.000 Personen </a:t>
            </a:r>
          </a:p>
          <a:p>
            <a:pPr marL="269875" lvl="1" indent="-177800">
              <a:spcBef>
                <a:spcPts val="600"/>
              </a:spcBef>
              <a:spcAft>
                <a:spcPts val="300"/>
              </a:spcAft>
              <a:buClr>
                <a:srgbClr val="7A00E6"/>
              </a:buClr>
              <a:buSzPct val="120000"/>
              <a:buFont typeface="Arial" panose="020B0604020202020204" pitchFamily="34" charset="0"/>
              <a:buChar char="•"/>
              <a:defRPr/>
            </a:pPr>
            <a:r>
              <a:rPr lang="de" sz="1050">
                <a:solidFill>
                  <a:schemeClr val="bg1"/>
                </a:solidFill>
                <a:ea typeface="Verdana" panose="020B0604030504040204" pitchFamily="34" charset="0"/>
              </a:rPr>
              <a:t>Die </a:t>
            </a:r>
            <a:r>
              <a:rPr lang="de" sz="1050" b="1">
                <a:solidFill>
                  <a:schemeClr val="bg1"/>
                </a:solidFill>
                <a:ea typeface="Verdana" panose="020B0604030504040204" pitchFamily="34" charset="0"/>
              </a:rPr>
              <a:t>T1D-Inzidenz </a:t>
            </a:r>
            <a:r>
              <a:rPr lang="de" sz="1050">
                <a:solidFill>
                  <a:schemeClr val="bg1"/>
                </a:solidFill>
                <a:ea typeface="Verdana" panose="020B0604030504040204" pitchFamily="34" charset="0"/>
              </a:rPr>
              <a:t>lag 2021 bei</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a:t>
            </a:r>
            <a:r>
              <a:rPr kumimoji="0" lang="de" sz="1050" b="1" i="0" u="none" strike="noStrike" kern="1200" cap="none" spc="0" normalizeH="0" baseline="0" noProof="0">
                <a:ln>
                  <a:noFill/>
                </a:ln>
                <a:solidFill>
                  <a:srgbClr val="E2A20B"/>
                </a:solidFill>
                <a:effectLst/>
                <a:uLnTx/>
                <a:uFillTx/>
                <a:latin typeface="Verdana"/>
                <a:ea typeface="Verdana" panose="020B0604030504040204" pitchFamily="34" charset="0"/>
                <a:cs typeface="+mn-cs"/>
              </a:rPr>
              <a:t>Erwachsenen</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 bei			     </a:t>
            </a:r>
            <a:r>
              <a:rPr kumimoji="0" lang="de" sz="1050" b="1" i="0" u="none" strike="noStrike" kern="1200" cap="none" spc="0" normalizeH="0" baseline="0" noProof="0">
                <a:ln>
                  <a:noFill/>
                </a:ln>
                <a:solidFill>
                  <a:srgbClr val="E2A20B"/>
                </a:solidFill>
                <a:effectLst/>
                <a:uLnTx/>
                <a:uFillTx/>
                <a:latin typeface="Verdana"/>
                <a:ea typeface="Verdana" panose="020B0604030504040204" pitchFamily="34" charset="0"/>
                <a:cs typeface="+mn-cs"/>
              </a:rPr>
              <a:t>6,6</a:t>
            </a:r>
            <a:r>
              <a:rPr kumimoji="0" lang="de" sz="1050" b="1" i="0" u="none" strike="noStrike" kern="1200" cap="none" spc="0" normalizeH="0" baseline="0" noProof="0">
                <a:ln>
                  <a:noFill/>
                </a:ln>
                <a:solidFill>
                  <a:schemeClr val="bg1"/>
                </a:solidFill>
                <a:effectLst/>
                <a:uLnTx/>
                <a:uFillTx/>
                <a:latin typeface="Verdana"/>
                <a:ea typeface="Verdana" panose="020B0604030504040204" pitchFamily="34" charset="0"/>
                <a:cs typeface="+mn-cs"/>
              </a:rPr>
              <a:t> </a:t>
            </a:r>
            <a:r>
              <a:rPr kumimoji="0" lang="de" sz="1050" b="0" i="0" u="none" strike="noStrike" kern="1200" cap="none" spc="0" normalizeH="0" baseline="0" noProof="0">
                <a:ln>
                  <a:noFill/>
                </a:ln>
                <a:solidFill>
                  <a:schemeClr val="bg1"/>
                </a:solidFill>
                <a:effectLst/>
                <a:uLnTx/>
                <a:uFillTx/>
                <a:latin typeface="Verdana"/>
                <a:ea typeface="Verdana" panose="020B0604030504040204" pitchFamily="34" charset="0"/>
                <a:cs typeface="+mn-cs"/>
              </a:rPr>
              <a:t>Neuerkrankte pro 100.000 Personen</a:t>
            </a:r>
          </a:p>
        </p:txBody>
      </p:sp>
      <p:sp>
        <p:nvSpPr>
          <p:cNvPr id="17" name="Rechteck 16">
            <a:extLst>
              <a:ext uri="{FF2B5EF4-FFF2-40B4-BE49-F238E27FC236}">
                <a16:creationId xmlns:a16="http://schemas.microsoft.com/office/drawing/2014/main" id="{615D21B1-F248-509F-AB49-C34558DE22AC}"/>
              </a:ext>
            </a:extLst>
          </p:cNvPr>
          <p:cNvSpPr/>
          <p:nvPr/>
        </p:nvSpPr>
        <p:spPr>
          <a:xfrm>
            <a:off x="506793" y="986927"/>
            <a:ext cx="4370001" cy="3544185"/>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2727971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9">
            <a:extLst>
              <a:ext uri="{FF2B5EF4-FFF2-40B4-BE49-F238E27FC236}">
                <a16:creationId xmlns:a16="http://schemas.microsoft.com/office/drawing/2014/main" id="{1E51A5E4-D4B4-5CC4-A311-84F44A80D5D6}"/>
              </a:ext>
            </a:extLst>
          </p:cNvPr>
          <p:cNvSpPr txBox="1">
            <a:spLocks/>
          </p:cNvSpPr>
          <p:nvPr/>
        </p:nvSpPr>
        <p:spPr>
          <a:xfrm>
            <a:off x="314920" y="11335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lang="de-DE" sz="2000" b="1" dirty="0">
                <a:solidFill>
                  <a:srgbClr val="7030A0"/>
                </a:solidFill>
              </a:rPr>
              <a:t>Einfluss des Alters auf die Krankheitsprogression zum Stadium 3 bei Menschen mit ≥ 2 Autoantikörpern</a:t>
            </a:r>
            <a:endParaRPr kumimoji="0" lang="de-DE" sz="2000" b="1" i="0" u="none" strike="noStrike" kern="1200" cap="none" spc="0" normalizeH="0" baseline="30000" noProof="0" dirty="0">
              <a:ln>
                <a:noFill/>
              </a:ln>
              <a:solidFill>
                <a:srgbClr val="7030A0"/>
              </a:solidFill>
              <a:effectLst/>
              <a:uLnTx/>
              <a:uFillTx/>
              <a:latin typeface="Verdana"/>
              <a:ea typeface="+mn-ea"/>
              <a:cs typeface="+mn-cs"/>
            </a:endParaRPr>
          </a:p>
        </p:txBody>
      </p:sp>
      <p:grpSp>
        <p:nvGrpSpPr>
          <p:cNvPr id="5" name="Group 4">
            <a:extLst>
              <a:ext uri="{FF2B5EF4-FFF2-40B4-BE49-F238E27FC236}">
                <a16:creationId xmlns:a16="http://schemas.microsoft.com/office/drawing/2014/main" id="{2CD425F6-CEC2-47B8-7FB3-A94C91682935}"/>
              </a:ext>
            </a:extLst>
          </p:cNvPr>
          <p:cNvGrpSpPr/>
          <p:nvPr/>
        </p:nvGrpSpPr>
        <p:grpSpPr>
          <a:xfrm>
            <a:off x="3574473" y="1193212"/>
            <a:ext cx="5196631" cy="2936513"/>
            <a:chOff x="4176861" y="1182569"/>
            <a:chExt cx="5080265" cy="3209013"/>
          </a:xfrm>
        </p:grpSpPr>
        <p:graphicFrame>
          <p:nvGraphicFramePr>
            <p:cNvPr id="18" name="Chart 17">
              <a:extLst>
                <a:ext uri="{FF2B5EF4-FFF2-40B4-BE49-F238E27FC236}">
                  <a16:creationId xmlns:a16="http://schemas.microsoft.com/office/drawing/2014/main" id="{3CDAEAA2-82AD-9194-86BE-D2B477FC498D}"/>
                </a:ext>
              </a:extLst>
            </p:cNvPr>
            <p:cNvGraphicFramePr/>
            <p:nvPr>
              <p:extLst>
                <p:ext uri="{D42A27DB-BD31-4B8C-83A1-F6EECF244321}">
                  <p14:modId xmlns:p14="http://schemas.microsoft.com/office/powerpoint/2010/main" val="430254315"/>
                </p:ext>
              </p:extLst>
            </p:nvPr>
          </p:nvGraphicFramePr>
          <p:xfrm>
            <a:off x="4176861" y="1182569"/>
            <a:ext cx="4715740" cy="3209013"/>
          </p:xfrm>
          <a:graphic>
            <a:graphicData uri="http://schemas.openxmlformats.org/drawingml/2006/chart">
              <c:chart xmlns:c="http://schemas.openxmlformats.org/drawingml/2006/chart" xmlns:r="http://schemas.openxmlformats.org/officeDocument/2006/relationships" r:id="rId4"/>
            </a:graphicData>
          </a:graphic>
        </p:graphicFrame>
        <p:sp>
          <p:nvSpPr>
            <p:cNvPr id="20" name="Freeform 19">
              <a:extLst>
                <a:ext uri="{FF2B5EF4-FFF2-40B4-BE49-F238E27FC236}">
                  <a16:creationId xmlns:a16="http://schemas.microsoft.com/office/drawing/2014/main" id="{F2B4617F-1028-D06D-E651-933F2847306A}"/>
                </a:ext>
              </a:extLst>
            </p:cNvPr>
            <p:cNvSpPr/>
            <p:nvPr/>
          </p:nvSpPr>
          <p:spPr>
            <a:xfrm>
              <a:off x="4919544" y="1618526"/>
              <a:ext cx="3549889" cy="630291"/>
            </a:xfrm>
            <a:custGeom>
              <a:avLst/>
              <a:gdLst>
                <a:gd name="connsiteX0" fmla="*/ 2319987 w 2319987"/>
                <a:gd name="connsiteY0" fmla="*/ 553698 h 553697"/>
                <a:gd name="connsiteX1" fmla="*/ 1762088 w 2319987"/>
                <a:gd name="connsiteY1" fmla="*/ 553698 h 553697"/>
                <a:gd name="connsiteX2" fmla="*/ 1762088 w 2319987"/>
                <a:gd name="connsiteY2" fmla="*/ 451126 h 553697"/>
                <a:gd name="connsiteX3" fmla="*/ 1667045 w 2319987"/>
                <a:gd name="connsiteY3" fmla="*/ 451126 h 553697"/>
                <a:gd name="connsiteX4" fmla="*/ 1667045 w 2319987"/>
                <a:gd name="connsiteY4" fmla="*/ 374197 h 553697"/>
                <a:gd name="connsiteX5" fmla="*/ 1374314 w 2319987"/>
                <a:gd name="connsiteY5" fmla="*/ 374197 h 553697"/>
                <a:gd name="connsiteX6" fmla="*/ 1374314 w 2319987"/>
                <a:gd name="connsiteY6" fmla="*/ 340956 h 553697"/>
                <a:gd name="connsiteX7" fmla="*/ 994144 w 2319987"/>
                <a:gd name="connsiteY7" fmla="*/ 340956 h 553697"/>
                <a:gd name="connsiteX8" fmla="*/ 994144 w 2319987"/>
                <a:gd name="connsiteY8" fmla="*/ 320062 h 553697"/>
                <a:gd name="connsiteX9" fmla="*/ 923813 w 2319987"/>
                <a:gd name="connsiteY9" fmla="*/ 320062 h 553697"/>
                <a:gd name="connsiteX10" fmla="*/ 923813 w 2319987"/>
                <a:gd name="connsiteY10" fmla="*/ 300118 h 553697"/>
                <a:gd name="connsiteX11" fmla="*/ 880093 w 2319987"/>
                <a:gd name="connsiteY11" fmla="*/ 300118 h 553697"/>
                <a:gd name="connsiteX12" fmla="*/ 880093 w 2319987"/>
                <a:gd name="connsiteY12" fmla="*/ 267826 h 553697"/>
                <a:gd name="connsiteX13" fmla="*/ 868688 w 2319987"/>
                <a:gd name="connsiteY13" fmla="*/ 267826 h 553697"/>
                <a:gd name="connsiteX14" fmla="*/ 868688 w 2319987"/>
                <a:gd name="connsiteY14" fmla="*/ 252631 h 553697"/>
                <a:gd name="connsiteX15" fmla="*/ 777448 w 2319987"/>
                <a:gd name="connsiteY15" fmla="*/ 252631 h 553697"/>
                <a:gd name="connsiteX16" fmla="*/ 777448 w 2319987"/>
                <a:gd name="connsiteY16" fmla="*/ 238385 h 553697"/>
                <a:gd name="connsiteX17" fmla="*/ 759390 w 2319987"/>
                <a:gd name="connsiteY17" fmla="*/ 238385 h 553697"/>
                <a:gd name="connsiteX18" fmla="*/ 759390 w 2319987"/>
                <a:gd name="connsiteY18" fmla="*/ 224138 h 553697"/>
                <a:gd name="connsiteX19" fmla="*/ 736579 w 2319987"/>
                <a:gd name="connsiteY19" fmla="*/ 224138 h 553697"/>
                <a:gd name="connsiteX20" fmla="*/ 736579 w 2319987"/>
                <a:gd name="connsiteY20" fmla="*/ 211792 h 553697"/>
                <a:gd name="connsiteX21" fmla="*/ 718521 w 2319987"/>
                <a:gd name="connsiteY21" fmla="*/ 211792 h 553697"/>
                <a:gd name="connsiteX22" fmla="*/ 718521 w 2319987"/>
                <a:gd name="connsiteY22" fmla="*/ 200395 h 553697"/>
                <a:gd name="connsiteX23" fmla="*/ 635834 w 2319987"/>
                <a:gd name="connsiteY23" fmla="*/ 200395 h 553697"/>
                <a:gd name="connsiteX24" fmla="*/ 635834 w 2319987"/>
                <a:gd name="connsiteY24" fmla="*/ 191847 h 553697"/>
                <a:gd name="connsiteX25" fmla="*/ 627280 w 2319987"/>
                <a:gd name="connsiteY25" fmla="*/ 191847 h 553697"/>
                <a:gd name="connsiteX26" fmla="*/ 627280 w 2319987"/>
                <a:gd name="connsiteY26" fmla="*/ 179501 h 553697"/>
                <a:gd name="connsiteX27" fmla="*/ 616826 w 2319987"/>
                <a:gd name="connsiteY27" fmla="*/ 179501 h 553697"/>
                <a:gd name="connsiteX28" fmla="*/ 616826 w 2319987"/>
                <a:gd name="connsiteY28" fmla="*/ 167154 h 553697"/>
                <a:gd name="connsiteX29" fmla="*/ 589263 w 2319987"/>
                <a:gd name="connsiteY29" fmla="*/ 167154 h 553697"/>
                <a:gd name="connsiteX30" fmla="*/ 589263 w 2319987"/>
                <a:gd name="connsiteY30" fmla="*/ 154807 h 553697"/>
                <a:gd name="connsiteX31" fmla="*/ 567404 w 2319987"/>
                <a:gd name="connsiteY31" fmla="*/ 154807 h 553697"/>
                <a:gd name="connsiteX32" fmla="*/ 567404 w 2319987"/>
                <a:gd name="connsiteY32" fmla="*/ 146260 h 553697"/>
                <a:gd name="connsiteX33" fmla="*/ 363062 w 2319987"/>
                <a:gd name="connsiteY33" fmla="*/ 146260 h 553697"/>
                <a:gd name="connsiteX34" fmla="*/ 363062 w 2319987"/>
                <a:gd name="connsiteY34" fmla="*/ 137712 h 553697"/>
                <a:gd name="connsiteX35" fmla="*/ 312690 w 2319987"/>
                <a:gd name="connsiteY35" fmla="*/ 137712 h 553697"/>
                <a:gd name="connsiteX36" fmla="*/ 312690 w 2319987"/>
                <a:gd name="connsiteY36" fmla="*/ 123466 h 553697"/>
                <a:gd name="connsiteX37" fmla="*/ 268970 w 2319987"/>
                <a:gd name="connsiteY37" fmla="*/ 123466 h 553697"/>
                <a:gd name="connsiteX38" fmla="*/ 268970 w 2319987"/>
                <a:gd name="connsiteY38" fmla="*/ 114918 h 553697"/>
                <a:gd name="connsiteX39" fmla="*/ 242358 w 2319987"/>
                <a:gd name="connsiteY39" fmla="*/ 114918 h 553697"/>
                <a:gd name="connsiteX40" fmla="*/ 242358 w 2319987"/>
                <a:gd name="connsiteY40" fmla="*/ 98773 h 553697"/>
                <a:gd name="connsiteX41" fmla="*/ 227152 w 2319987"/>
                <a:gd name="connsiteY41" fmla="*/ 98773 h 553697"/>
                <a:gd name="connsiteX42" fmla="*/ 227152 w 2319987"/>
                <a:gd name="connsiteY42" fmla="*/ 79778 h 553697"/>
                <a:gd name="connsiteX43" fmla="*/ 193887 w 2319987"/>
                <a:gd name="connsiteY43" fmla="*/ 79778 h 553697"/>
                <a:gd name="connsiteX44" fmla="*/ 193887 w 2319987"/>
                <a:gd name="connsiteY44" fmla="*/ 60783 h 553697"/>
                <a:gd name="connsiteX45" fmla="*/ 170126 w 2319987"/>
                <a:gd name="connsiteY45" fmla="*/ 60783 h 553697"/>
                <a:gd name="connsiteX46" fmla="*/ 170126 w 2319987"/>
                <a:gd name="connsiteY46" fmla="*/ 40839 h 553697"/>
                <a:gd name="connsiteX47" fmla="*/ 130208 w 2319987"/>
                <a:gd name="connsiteY47" fmla="*/ 40839 h 553697"/>
                <a:gd name="connsiteX48" fmla="*/ 130208 w 2319987"/>
                <a:gd name="connsiteY48" fmla="*/ 29442 h 553697"/>
                <a:gd name="connsiteX49" fmla="*/ 118803 w 2319987"/>
                <a:gd name="connsiteY49" fmla="*/ 29442 h 553697"/>
                <a:gd name="connsiteX50" fmla="*/ 118803 w 2319987"/>
                <a:gd name="connsiteY50" fmla="*/ 13296 h 553697"/>
                <a:gd name="connsiteX51" fmla="*/ 84588 w 2319987"/>
                <a:gd name="connsiteY51" fmla="*/ 13296 h 553697"/>
                <a:gd name="connsiteX52" fmla="*/ 84588 w 2319987"/>
                <a:gd name="connsiteY52" fmla="*/ 0 h 553697"/>
                <a:gd name="connsiteX53" fmla="*/ 0 w 2319987"/>
                <a:gd name="connsiteY53" fmla="*/ 0 h 55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319987" h="553697">
                  <a:moveTo>
                    <a:pt x="2319987" y="553698"/>
                  </a:moveTo>
                  <a:lnTo>
                    <a:pt x="1762088" y="553698"/>
                  </a:lnTo>
                  <a:lnTo>
                    <a:pt x="1762088" y="451126"/>
                  </a:lnTo>
                  <a:lnTo>
                    <a:pt x="1667045" y="451126"/>
                  </a:lnTo>
                  <a:lnTo>
                    <a:pt x="1667045" y="374197"/>
                  </a:lnTo>
                  <a:lnTo>
                    <a:pt x="1374314" y="374197"/>
                  </a:lnTo>
                  <a:lnTo>
                    <a:pt x="1374314" y="340956"/>
                  </a:lnTo>
                  <a:lnTo>
                    <a:pt x="994144" y="340956"/>
                  </a:lnTo>
                  <a:lnTo>
                    <a:pt x="994144" y="320062"/>
                  </a:lnTo>
                  <a:lnTo>
                    <a:pt x="923813" y="320062"/>
                  </a:lnTo>
                  <a:lnTo>
                    <a:pt x="923813" y="300118"/>
                  </a:lnTo>
                  <a:lnTo>
                    <a:pt x="880093" y="300118"/>
                  </a:lnTo>
                  <a:lnTo>
                    <a:pt x="880093" y="267826"/>
                  </a:lnTo>
                  <a:lnTo>
                    <a:pt x="868688" y="267826"/>
                  </a:lnTo>
                  <a:lnTo>
                    <a:pt x="868688" y="252631"/>
                  </a:lnTo>
                  <a:lnTo>
                    <a:pt x="777448" y="252631"/>
                  </a:lnTo>
                  <a:lnTo>
                    <a:pt x="777448" y="238385"/>
                  </a:lnTo>
                  <a:lnTo>
                    <a:pt x="759390" y="238385"/>
                  </a:lnTo>
                  <a:lnTo>
                    <a:pt x="759390" y="224138"/>
                  </a:lnTo>
                  <a:lnTo>
                    <a:pt x="736579" y="224138"/>
                  </a:lnTo>
                  <a:lnTo>
                    <a:pt x="736579" y="211792"/>
                  </a:lnTo>
                  <a:lnTo>
                    <a:pt x="718521" y="211792"/>
                  </a:lnTo>
                  <a:lnTo>
                    <a:pt x="718521" y="200395"/>
                  </a:lnTo>
                  <a:lnTo>
                    <a:pt x="635834" y="200395"/>
                  </a:lnTo>
                  <a:lnTo>
                    <a:pt x="635834" y="191847"/>
                  </a:lnTo>
                  <a:lnTo>
                    <a:pt x="627280" y="191847"/>
                  </a:lnTo>
                  <a:lnTo>
                    <a:pt x="627280" y="179501"/>
                  </a:lnTo>
                  <a:lnTo>
                    <a:pt x="616826" y="179501"/>
                  </a:lnTo>
                  <a:lnTo>
                    <a:pt x="616826" y="167154"/>
                  </a:lnTo>
                  <a:lnTo>
                    <a:pt x="589263" y="167154"/>
                  </a:lnTo>
                  <a:lnTo>
                    <a:pt x="589263" y="154807"/>
                  </a:lnTo>
                  <a:lnTo>
                    <a:pt x="567404" y="154807"/>
                  </a:lnTo>
                  <a:lnTo>
                    <a:pt x="567404" y="146260"/>
                  </a:lnTo>
                  <a:lnTo>
                    <a:pt x="363062" y="146260"/>
                  </a:lnTo>
                  <a:lnTo>
                    <a:pt x="363062" y="137712"/>
                  </a:lnTo>
                  <a:lnTo>
                    <a:pt x="312690" y="137712"/>
                  </a:lnTo>
                  <a:lnTo>
                    <a:pt x="312690" y="123466"/>
                  </a:lnTo>
                  <a:lnTo>
                    <a:pt x="268970" y="123466"/>
                  </a:lnTo>
                  <a:lnTo>
                    <a:pt x="268970" y="114918"/>
                  </a:lnTo>
                  <a:lnTo>
                    <a:pt x="242358" y="114918"/>
                  </a:lnTo>
                  <a:lnTo>
                    <a:pt x="242358" y="98773"/>
                  </a:lnTo>
                  <a:lnTo>
                    <a:pt x="227152" y="98773"/>
                  </a:lnTo>
                  <a:lnTo>
                    <a:pt x="227152" y="79778"/>
                  </a:lnTo>
                  <a:lnTo>
                    <a:pt x="193887" y="79778"/>
                  </a:lnTo>
                  <a:lnTo>
                    <a:pt x="193887" y="60783"/>
                  </a:lnTo>
                  <a:lnTo>
                    <a:pt x="170126" y="60783"/>
                  </a:lnTo>
                  <a:lnTo>
                    <a:pt x="170126" y="40839"/>
                  </a:lnTo>
                  <a:lnTo>
                    <a:pt x="130208" y="40839"/>
                  </a:lnTo>
                  <a:lnTo>
                    <a:pt x="130208" y="29442"/>
                  </a:lnTo>
                  <a:lnTo>
                    <a:pt x="118803" y="29442"/>
                  </a:lnTo>
                  <a:lnTo>
                    <a:pt x="118803" y="13296"/>
                  </a:lnTo>
                  <a:lnTo>
                    <a:pt x="84588" y="13296"/>
                  </a:lnTo>
                  <a:lnTo>
                    <a:pt x="84588" y="0"/>
                  </a:lnTo>
                  <a:lnTo>
                    <a:pt x="0" y="0"/>
                  </a:lnTo>
                </a:path>
              </a:pathLst>
            </a:custGeom>
            <a:noFill/>
            <a:ln w="19050" cap="flat">
              <a:solidFill>
                <a:srgbClr val="DA3A16"/>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1" name="Freeform 20">
              <a:extLst>
                <a:ext uri="{FF2B5EF4-FFF2-40B4-BE49-F238E27FC236}">
                  <a16:creationId xmlns:a16="http://schemas.microsoft.com/office/drawing/2014/main" id="{1784FBB5-EAC7-DA9E-5E47-9D5A5273B941}"/>
                </a:ext>
              </a:extLst>
            </p:cNvPr>
            <p:cNvSpPr/>
            <p:nvPr/>
          </p:nvSpPr>
          <p:spPr>
            <a:xfrm>
              <a:off x="4919543" y="1618525"/>
              <a:ext cx="3068523" cy="1548162"/>
            </a:xfrm>
            <a:custGeom>
              <a:avLst/>
              <a:gdLst>
                <a:gd name="connsiteX0" fmla="*/ 0 w 2005396"/>
                <a:gd name="connsiteY0" fmla="*/ 0 h 1360026"/>
                <a:gd name="connsiteX1" fmla="*/ 69381 w 2005396"/>
                <a:gd name="connsiteY1" fmla="*/ 0 h 1360026"/>
                <a:gd name="connsiteX2" fmla="*/ 69381 w 2005396"/>
                <a:gd name="connsiteY2" fmla="*/ 11397 h 1360026"/>
                <a:gd name="connsiteX3" fmla="*/ 76984 w 2005396"/>
                <a:gd name="connsiteY3" fmla="*/ 11397 h 1360026"/>
                <a:gd name="connsiteX4" fmla="*/ 76984 w 2005396"/>
                <a:gd name="connsiteY4" fmla="*/ 26593 h 1360026"/>
                <a:gd name="connsiteX5" fmla="*/ 95993 w 2005396"/>
                <a:gd name="connsiteY5" fmla="*/ 26593 h 1360026"/>
                <a:gd name="connsiteX6" fmla="*/ 95993 w 2005396"/>
                <a:gd name="connsiteY6" fmla="*/ 51286 h 1360026"/>
                <a:gd name="connsiteX7" fmla="*/ 111200 w 2005396"/>
                <a:gd name="connsiteY7" fmla="*/ 51286 h 1360026"/>
                <a:gd name="connsiteX8" fmla="*/ 111200 w 2005396"/>
                <a:gd name="connsiteY8" fmla="*/ 114918 h 1360026"/>
                <a:gd name="connsiteX9" fmla="*/ 122605 w 2005396"/>
                <a:gd name="connsiteY9" fmla="*/ 114918 h 1360026"/>
                <a:gd name="connsiteX10" fmla="*/ 122605 w 2005396"/>
                <a:gd name="connsiteY10" fmla="*/ 141511 h 1360026"/>
                <a:gd name="connsiteX11" fmla="*/ 144465 w 2005396"/>
                <a:gd name="connsiteY11" fmla="*/ 141511 h 1360026"/>
                <a:gd name="connsiteX12" fmla="*/ 144465 w 2005396"/>
                <a:gd name="connsiteY12" fmla="*/ 162405 h 1360026"/>
                <a:gd name="connsiteX13" fmla="*/ 154919 w 2005396"/>
                <a:gd name="connsiteY13" fmla="*/ 162405 h 1360026"/>
                <a:gd name="connsiteX14" fmla="*/ 154919 w 2005396"/>
                <a:gd name="connsiteY14" fmla="*/ 176651 h 1360026"/>
                <a:gd name="connsiteX15" fmla="*/ 164424 w 2005396"/>
                <a:gd name="connsiteY15" fmla="*/ 176651 h 1360026"/>
                <a:gd name="connsiteX16" fmla="*/ 164424 w 2005396"/>
                <a:gd name="connsiteY16" fmla="*/ 200395 h 1360026"/>
                <a:gd name="connsiteX17" fmla="*/ 172027 w 2005396"/>
                <a:gd name="connsiteY17" fmla="*/ 200395 h 1360026"/>
                <a:gd name="connsiteX18" fmla="*/ 172027 w 2005396"/>
                <a:gd name="connsiteY18" fmla="*/ 210842 h 1360026"/>
                <a:gd name="connsiteX19" fmla="*/ 178680 w 2005396"/>
                <a:gd name="connsiteY19" fmla="*/ 210842 h 1360026"/>
                <a:gd name="connsiteX20" fmla="*/ 178680 w 2005396"/>
                <a:gd name="connsiteY20" fmla="*/ 239334 h 1360026"/>
                <a:gd name="connsiteX21" fmla="*/ 190085 w 2005396"/>
                <a:gd name="connsiteY21" fmla="*/ 239334 h 1360026"/>
                <a:gd name="connsiteX22" fmla="*/ 190085 w 2005396"/>
                <a:gd name="connsiteY22" fmla="*/ 251681 h 1360026"/>
                <a:gd name="connsiteX23" fmla="*/ 196738 w 2005396"/>
                <a:gd name="connsiteY23" fmla="*/ 251681 h 1360026"/>
                <a:gd name="connsiteX24" fmla="*/ 196738 w 2005396"/>
                <a:gd name="connsiteY24" fmla="*/ 276374 h 1360026"/>
                <a:gd name="connsiteX25" fmla="*/ 209093 w 2005396"/>
                <a:gd name="connsiteY25" fmla="*/ 276374 h 1360026"/>
                <a:gd name="connsiteX26" fmla="*/ 209093 w 2005396"/>
                <a:gd name="connsiteY26" fmla="*/ 284922 h 1360026"/>
                <a:gd name="connsiteX27" fmla="*/ 218598 w 2005396"/>
                <a:gd name="connsiteY27" fmla="*/ 284922 h 1360026"/>
                <a:gd name="connsiteX28" fmla="*/ 218598 w 2005396"/>
                <a:gd name="connsiteY28" fmla="*/ 299168 h 1360026"/>
                <a:gd name="connsiteX29" fmla="*/ 240458 w 2005396"/>
                <a:gd name="connsiteY29" fmla="*/ 299168 h 1360026"/>
                <a:gd name="connsiteX30" fmla="*/ 240458 w 2005396"/>
                <a:gd name="connsiteY30" fmla="*/ 310565 h 1360026"/>
                <a:gd name="connsiteX31" fmla="*/ 250912 w 2005396"/>
                <a:gd name="connsiteY31" fmla="*/ 310565 h 1360026"/>
                <a:gd name="connsiteX32" fmla="*/ 250912 w 2005396"/>
                <a:gd name="connsiteY32" fmla="*/ 362800 h 1360026"/>
                <a:gd name="connsiteX33" fmla="*/ 260416 w 2005396"/>
                <a:gd name="connsiteY33" fmla="*/ 362800 h 1360026"/>
                <a:gd name="connsiteX34" fmla="*/ 260416 w 2005396"/>
                <a:gd name="connsiteY34" fmla="*/ 401740 h 1360026"/>
                <a:gd name="connsiteX35" fmla="*/ 288929 w 2005396"/>
                <a:gd name="connsiteY35" fmla="*/ 401740 h 1360026"/>
                <a:gd name="connsiteX36" fmla="*/ 288929 w 2005396"/>
                <a:gd name="connsiteY36" fmla="*/ 428332 h 1360026"/>
                <a:gd name="connsiteX37" fmla="*/ 297483 w 2005396"/>
                <a:gd name="connsiteY37" fmla="*/ 428332 h 1360026"/>
                <a:gd name="connsiteX38" fmla="*/ 297483 w 2005396"/>
                <a:gd name="connsiteY38" fmla="*/ 472970 h 1360026"/>
                <a:gd name="connsiteX39" fmla="*/ 309839 w 2005396"/>
                <a:gd name="connsiteY39" fmla="*/ 472970 h 1360026"/>
                <a:gd name="connsiteX40" fmla="*/ 309839 w 2005396"/>
                <a:gd name="connsiteY40" fmla="*/ 492915 h 1360026"/>
                <a:gd name="connsiteX41" fmla="*/ 320293 w 2005396"/>
                <a:gd name="connsiteY41" fmla="*/ 492915 h 1360026"/>
                <a:gd name="connsiteX42" fmla="*/ 320293 w 2005396"/>
                <a:gd name="connsiteY42" fmla="*/ 502412 h 1360026"/>
                <a:gd name="connsiteX43" fmla="*/ 351657 w 2005396"/>
                <a:gd name="connsiteY43" fmla="*/ 502412 h 1360026"/>
                <a:gd name="connsiteX44" fmla="*/ 351657 w 2005396"/>
                <a:gd name="connsiteY44" fmla="*/ 526156 h 1360026"/>
                <a:gd name="connsiteX45" fmla="*/ 364963 w 2005396"/>
                <a:gd name="connsiteY45" fmla="*/ 526156 h 1360026"/>
                <a:gd name="connsiteX46" fmla="*/ 364963 w 2005396"/>
                <a:gd name="connsiteY46" fmla="*/ 551798 h 1360026"/>
                <a:gd name="connsiteX47" fmla="*/ 376368 w 2005396"/>
                <a:gd name="connsiteY47" fmla="*/ 551798 h 1360026"/>
                <a:gd name="connsiteX48" fmla="*/ 376368 w 2005396"/>
                <a:gd name="connsiteY48" fmla="*/ 571743 h 1360026"/>
                <a:gd name="connsiteX49" fmla="*/ 392525 w 2005396"/>
                <a:gd name="connsiteY49" fmla="*/ 571743 h 1360026"/>
                <a:gd name="connsiteX50" fmla="*/ 392525 w 2005396"/>
                <a:gd name="connsiteY50" fmla="*/ 585989 h 1360026"/>
                <a:gd name="connsiteX51" fmla="*/ 418187 w 2005396"/>
                <a:gd name="connsiteY51" fmla="*/ 585989 h 1360026"/>
                <a:gd name="connsiteX52" fmla="*/ 418187 w 2005396"/>
                <a:gd name="connsiteY52" fmla="*/ 614481 h 1360026"/>
                <a:gd name="connsiteX53" fmla="*/ 438146 w 2005396"/>
                <a:gd name="connsiteY53" fmla="*/ 614481 h 1360026"/>
                <a:gd name="connsiteX54" fmla="*/ 438146 w 2005396"/>
                <a:gd name="connsiteY54" fmla="*/ 625878 h 1360026"/>
                <a:gd name="connsiteX55" fmla="*/ 453353 w 2005396"/>
                <a:gd name="connsiteY55" fmla="*/ 625878 h 1360026"/>
                <a:gd name="connsiteX56" fmla="*/ 453353 w 2005396"/>
                <a:gd name="connsiteY56" fmla="*/ 642024 h 1360026"/>
                <a:gd name="connsiteX57" fmla="*/ 468559 w 2005396"/>
                <a:gd name="connsiteY57" fmla="*/ 642024 h 1360026"/>
                <a:gd name="connsiteX58" fmla="*/ 468559 w 2005396"/>
                <a:gd name="connsiteY58" fmla="*/ 674315 h 1360026"/>
                <a:gd name="connsiteX59" fmla="*/ 497072 w 2005396"/>
                <a:gd name="connsiteY59" fmla="*/ 674315 h 1360026"/>
                <a:gd name="connsiteX60" fmla="*/ 497072 w 2005396"/>
                <a:gd name="connsiteY60" fmla="*/ 688561 h 1360026"/>
                <a:gd name="connsiteX61" fmla="*/ 512279 w 2005396"/>
                <a:gd name="connsiteY61" fmla="*/ 688561 h 1360026"/>
                <a:gd name="connsiteX62" fmla="*/ 512279 w 2005396"/>
                <a:gd name="connsiteY62" fmla="*/ 710405 h 1360026"/>
                <a:gd name="connsiteX63" fmla="*/ 533188 w 2005396"/>
                <a:gd name="connsiteY63" fmla="*/ 710405 h 1360026"/>
                <a:gd name="connsiteX64" fmla="*/ 533188 w 2005396"/>
                <a:gd name="connsiteY64" fmla="*/ 741746 h 1360026"/>
                <a:gd name="connsiteX65" fmla="*/ 552197 w 2005396"/>
                <a:gd name="connsiteY65" fmla="*/ 741746 h 1360026"/>
                <a:gd name="connsiteX66" fmla="*/ 552197 w 2005396"/>
                <a:gd name="connsiteY66" fmla="*/ 762641 h 1360026"/>
                <a:gd name="connsiteX67" fmla="*/ 587363 w 2005396"/>
                <a:gd name="connsiteY67" fmla="*/ 762641 h 1360026"/>
                <a:gd name="connsiteX68" fmla="*/ 587363 w 2005396"/>
                <a:gd name="connsiteY68" fmla="*/ 781635 h 1360026"/>
                <a:gd name="connsiteX69" fmla="*/ 707116 w 2005396"/>
                <a:gd name="connsiteY69" fmla="*/ 781635 h 1360026"/>
                <a:gd name="connsiteX70" fmla="*/ 707116 w 2005396"/>
                <a:gd name="connsiteY70" fmla="*/ 816776 h 1360026"/>
                <a:gd name="connsiteX71" fmla="*/ 830671 w 2005396"/>
                <a:gd name="connsiteY71" fmla="*/ 816776 h 1360026"/>
                <a:gd name="connsiteX72" fmla="*/ 830671 w 2005396"/>
                <a:gd name="connsiteY72" fmla="*/ 838620 h 1360026"/>
                <a:gd name="connsiteX73" fmla="*/ 843977 w 2005396"/>
                <a:gd name="connsiteY73" fmla="*/ 838620 h 1360026"/>
                <a:gd name="connsiteX74" fmla="*/ 843977 w 2005396"/>
                <a:gd name="connsiteY74" fmla="*/ 867112 h 1360026"/>
                <a:gd name="connsiteX75" fmla="*/ 923813 w 2005396"/>
                <a:gd name="connsiteY75" fmla="*/ 867112 h 1360026"/>
                <a:gd name="connsiteX76" fmla="*/ 923813 w 2005396"/>
                <a:gd name="connsiteY76" fmla="*/ 893705 h 1360026"/>
                <a:gd name="connsiteX77" fmla="*/ 1011252 w 2005396"/>
                <a:gd name="connsiteY77" fmla="*/ 893705 h 1360026"/>
                <a:gd name="connsiteX78" fmla="*/ 1011252 w 2005396"/>
                <a:gd name="connsiteY78" fmla="*/ 929795 h 1360026"/>
                <a:gd name="connsiteX79" fmla="*/ 1138609 w 2005396"/>
                <a:gd name="connsiteY79" fmla="*/ 929795 h 1360026"/>
                <a:gd name="connsiteX80" fmla="*/ 1138609 w 2005396"/>
                <a:gd name="connsiteY80" fmla="*/ 960186 h 1360026"/>
                <a:gd name="connsiteX81" fmla="*/ 1461753 w 2005396"/>
                <a:gd name="connsiteY81" fmla="*/ 960186 h 1360026"/>
                <a:gd name="connsiteX82" fmla="*/ 1461753 w 2005396"/>
                <a:gd name="connsiteY82" fmla="*/ 1035216 h 1360026"/>
                <a:gd name="connsiteX83" fmla="*/ 1542540 w 2005396"/>
                <a:gd name="connsiteY83" fmla="*/ 1035216 h 1360026"/>
                <a:gd name="connsiteX84" fmla="*/ 1542540 w 2005396"/>
                <a:gd name="connsiteY84" fmla="*/ 1174827 h 1360026"/>
                <a:gd name="connsiteX85" fmla="*/ 1829568 w 2005396"/>
                <a:gd name="connsiteY85" fmla="*/ 1174827 h 1360026"/>
                <a:gd name="connsiteX86" fmla="*/ 1829568 w 2005396"/>
                <a:gd name="connsiteY86" fmla="*/ 1360027 h 1360026"/>
                <a:gd name="connsiteX87" fmla="*/ 2005396 w 2005396"/>
                <a:gd name="connsiteY87" fmla="*/ 1360027 h 1360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05396" h="1360026">
                  <a:moveTo>
                    <a:pt x="0" y="0"/>
                  </a:moveTo>
                  <a:lnTo>
                    <a:pt x="69381" y="0"/>
                  </a:lnTo>
                  <a:lnTo>
                    <a:pt x="69381" y="11397"/>
                  </a:lnTo>
                  <a:lnTo>
                    <a:pt x="76984" y="11397"/>
                  </a:lnTo>
                  <a:lnTo>
                    <a:pt x="76984" y="26593"/>
                  </a:lnTo>
                  <a:lnTo>
                    <a:pt x="95993" y="26593"/>
                  </a:lnTo>
                  <a:lnTo>
                    <a:pt x="95993" y="51286"/>
                  </a:lnTo>
                  <a:lnTo>
                    <a:pt x="111200" y="51286"/>
                  </a:lnTo>
                  <a:lnTo>
                    <a:pt x="111200" y="114918"/>
                  </a:lnTo>
                  <a:lnTo>
                    <a:pt x="122605" y="114918"/>
                  </a:lnTo>
                  <a:lnTo>
                    <a:pt x="122605" y="141511"/>
                  </a:lnTo>
                  <a:lnTo>
                    <a:pt x="144465" y="141511"/>
                  </a:lnTo>
                  <a:lnTo>
                    <a:pt x="144465" y="162405"/>
                  </a:lnTo>
                  <a:lnTo>
                    <a:pt x="154919" y="162405"/>
                  </a:lnTo>
                  <a:lnTo>
                    <a:pt x="154919" y="176651"/>
                  </a:lnTo>
                  <a:lnTo>
                    <a:pt x="164424" y="176651"/>
                  </a:lnTo>
                  <a:lnTo>
                    <a:pt x="164424" y="200395"/>
                  </a:lnTo>
                  <a:lnTo>
                    <a:pt x="172027" y="200395"/>
                  </a:lnTo>
                  <a:lnTo>
                    <a:pt x="172027" y="210842"/>
                  </a:lnTo>
                  <a:lnTo>
                    <a:pt x="178680" y="210842"/>
                  </a:lnTo>
                  <a:lnTo>
                    <a:pt x="178680" y="239334"/>
                  </a:lnTo>
                  <a:lnTo>
                    <a:pt x="190085" y="239334"/>
                  </a:lnTo>
                  <a:lnTo>
                    <a:pt x="190085" y="251681"/>
                  </a:lnTo>
                  <a:lnTo>
                    <a:pt x="196738" y="251681"/>
                  </a:lnTo>
                  <a:lnTo>
                    <a:pt x="196738" y="276374"/>
                  </a:lnTo>
                  <a:lnTo>
                    <a:pt x="209093" y="276374"/>
                  </a:lnTo>
                  <a:lnTo>
                    <a:pt x="209093" y="284922"/>
                  </a:lnTo>
                  <a:lnTo>
                    <a:pt x="218598" y="284922"/>
                  </a:lnTo>
                  <a:lnTo>
                    <a:pt x="218598" y="299168"/>
                  </a:lnTo>
                  <a:lnTo>
                    <a:pt x="240458" y="299168"/>
                  </a:lnTo>
                  <a:lnTo>
                    <a:pt x="240458" y="310565"/>
                  </a:lnTo>
                  <a:lnTo>
                    <a:pt x="250912" y="310565"/>
                  </a:lnTo>
                  <a:lnTo>
                    <a:pt x="250912" y="362800"/>
                  </a:lnTo>
                  <a:lnTo>
                    <a:pt x="260416" y="362800"/>
                  </a:lnTo>
                  <a:lnTo>
                    <a:pt x="260416" y="401740"/>
                  </a:lnTo>
                  <a:lnTo>
                    <a:pt x="288929" y="401740"/>
                  </a:lnTo>
                  <a:lnTo>
                    <a:pt x="288929" y="428332"/>
                  </a:lnTo>
                  <a:lnTo>
                    <a:pt x="297483" y="428332"/>
                  </a:lnTo>
                  <a:lnTo>
                    <a:pt x="297483" y="472970"/>
                  </a:lnTo>
                  <a:lnTo>
                    <a:pt x="309839" y="472970"/>
                  </a:lnTo>
                  <a:lnTo>
                    <a:pt x="309839" y="492915"/>
                  </a:lnTo>
                  <a:lnTo>
                    <a:pt x="320293" y="492915"/>
                  </a:lnTo>
                  <a:lnTo>
                    <a:pt x="320293" y="502412"/>
                  </a:lnTo>
                  <a:lnTo>
                    <a:pt x="351657" y="502412"/>
                  </a:lnTo>
                  <a:lnTo>
                    <a:pt x="351657" y="526156"/>
                  </a:lnTo>
                  <a:lnTo>
                    <a:pt x="364963" y="526156"/>
                  </a:lnTo>
                  <a:lnTo>
                    <a:pt x="364963" y="551798"/>
                  </a:lnTo>
                  <a:lnTo>
                    <a:pt x="376368" y="551798"/>
                  </a:lnTo>
                  <a:lnTo>
                    <a:pt x="376368" y="571743"/>
                  </a:lnTo>
                  <a:lnTo>
                    <a:pt x="392525" y="571743"/>
                  </a:lnTo>
                  <a:lnTo>
                    <a:pt x="392525" y="585989"/>
                  </a:lnTo>
                  <a:lnTo>
                    <a:pt x="418187" y="585989"/>
                  </a:lnTo>
                  <a:lnTo>
                    <a:pt x="418187" y="614481"/>
                  </a:lnTo>
                  <a:lnTo>
                    <a:pt x="438146" y="614481"/>
                  </a:lnTo>
                  <a:lnTo>
                    <a:pt x="438146" y="625878"/>
                  </a:lnTo>
                  <a:lnTo>
                    <a:pt x="453353" y="625878"/>
                  </a:lnTo>
                  <a:lnTo>
                    <a:pt x="453353" y="642024"/>
                  </a:lnTo>
                  <a:lnTo>
                    <a:pt x="468559" y="642024"/>
                  </a:lnTo>
                  <a:lnTo>
                    <a:pt x="468559" y="674315"/>
                  </a:lnTo>
                  <a:lnTo>
                    <a:pt x="497072" y="674315"/>
                  </a:lnTo>
                  <a:lnTo>
                    <a:pt x="497072" y="688561"/>
                  </a:lnTo>
                  <a:lnTo>
                    <a:pt x="512279" y="688561"/>
                  </a:lnTo>
                  <a:lnTo>
                    <a:pt x="512279" y="710405"/>
                  </a:lnTo>
                  <a:lnTo>
                    <a:pt x="533188" y="710405"/>
                  </a:lnTo>
                  <a:lnTo>
                    <a:pt x="533188" y="741746"/>
                  </a:lnTo>
                  <a:lnTo>
                    <a:pt x="552197" y="741746"/>
                  </a:lnTo>
                  <a:lnTo>
                    <a:pt x="552197" y="762641"/>
                  </a:lnTo>
                  <a:lnTo>
                    <a:pt x="587363" y="762641"/>
                  </a:lnTo>
                  <a:lnTo>
                    <a:pt x="587363" y="781635"/>
                  </a:lnTo>
                  <a:lnTo>
                    <a:pt x="707116" y="781635"/>
                  </a:lnTo>
                  <a:lnTo>
                    <a:pt x="707116" y="816776"/>
                  </a:lnTo>
                  <a:lnTo>
                    <a:pt x="830671" y="816776"/>
                  </a:lnTo>
                  <a:lnTo>
                    <a:pt x="830671" y="838620"/>
                  </a:lnTo>
                  <a:lnTo>
                    <a:pt x="843977" y="838620"/>
                  </a:lnTo>
                  <a:lnTo>
                    <a:pt x="843977" y="867112"/>
                  </a:lnTo>
                  <a:lnTo>
                    <a:pt x="923813" y="867112"/>
                  </a:lnTo>
                  <a:lnTo>
                    <a:pt x="923813" y="893705"/>
                  </a:lnTo>
                  <a:lnTo>
                    <a:pt x="1011252" y="893705"/>
                  </a:lnTo>
                  <a:lnTo>
                    <a:pt x="1011252" y="929795"/>
                  </a:lnTo>
                  <a:lnTo>
                    <a:pt x="1138609" y="929795"/>
                  </a:lnTo>
                  <a:lnTo>
                    <a:pt x="1138609" y="960186"/>
                  </a:lnTo>
                  <a:lnTo>
                    <a:pt x="1461753" y="960186"/>
                  </a:lnTo>
                  <a:lnTo>
                    <a:pt x="1461753" y="1035216"/>
                  </a:lnTo>
                  <a:lnTo>
                    <a:pt x="1542540" y="1035216"/>
                  </a:lnTo>
                  <a:lnTo>
                    <a:pt x="1542540" y="1174827"/>
                  </a:lnTo>
                  <a:lnTo>
                    <a:pt x="1829568" y="1174827"/>
                  </a:lnTo>
                  <a:lnTo>
                    <a:pt x="1829568" y="1360027"/>
                  </a:lnTo>
                  <a:lnTo>
                    <a:pt x="2005396" y="1360027"/>
                  </a:lnTo>
                </a:path>
              </a:pathLst>
            </a:custGeom>
            <a:noFill/>
            <a:ln w="19050" cap="flat">
              <a:solidFill>
                <a:srgbClr val="007FAD"/>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2" name="Freeform 21">
              <a:extLst>
                <a:ext uri="{FF2B5EF4-FFF2-40B4-BE49-F238E27FC236}">
                  <a16:creationId xmlns:a16="http://schemas.microsoft.com/office/drawing/2014/main" id="{F65E7EC9-5157-C78F-9B53-23A069BC769E}"/>
                </a:ext>
              </a:extLst>
            </p:cNvPr>
            <p:cNvSpPr/>
            <p:nvPr/>
          </p:nvSpPr>
          <p:spPr>
            <a:xfrm>
              <a:off x="4919543" y="1618525"/>
              <a:ext cx="3378285" cy="1724384"/>
            </a:xfrm>
            <a:custGeom>
              <a:avLst/>
              <a:gdLst>
                <a:gd name="connsiteX0" fmla="*/ 0 w 2207837"/>
                <a:gd name="connsiteY0" fmla="*/ 0 h 1514833"/>
                <a:gd name="connsiteX1" fmla="*/ 79836 w 2207837"/>
                <a:gd name="connsiteY1" fmla="*/ 0 h 1514833"/>
                <a:gd name="connsiteX2" fmla="*/ 79836 w 2207837"/>
                <a:gd name="connsiteY2" fmla="*/ 25643 h 1514833"/>
                <a:gd name="connsiteX3" fmla="*/ 102646 w 2207837"/>
                <a:gd name="connsiteY3" fmla="*/ 25643 h 1514833"/>
                <a:gd name="connsiteX4" fmla="*/ 102646 w 2207837"/>
                <a:gd name="connsiteY4" fmla="*/ 82627 h 1514833"/>
                <a:gd name="connsiteX5" fmla="*/ 138762 w 2207837"/>
                <a:gd name="connsiteY5" fmla="*/ 82627 h 1514833"/>
                <a:gd name="connsiteX6" fmla="*/ 138762 w 2207837"/>
                <a:gd name="connsiteY6" fmla="*/ 115868 h 1514833"/>
                <a:gd name="connsiteX7" fmla="*/ 149217 w 2207837"/>
                <a:gd name="connsiteY7" fmla="*/ 115868 h 1514833"/>
                <a:gd name="connsiteX8" fmla="*/ 149217 w 2207837"/>
                <a:gd name="connsiteY8" fmla="*/ 143411 h 1514833"/>
                <a:gd name="connsiteX9" fmla="*/ 165374 w 2207837"/>
                <a:gd name="connsiteY9" fmla="*/ 143411 h 1514833"/>
                <a:gd name="connsiteX10" fmla="*/ 165374 w 2207837"/>
                <a:gd name="connsiteY10" fmla="*/ 177601 h 1514833"/>
                <a:gd name="connsiteX11" fmla="*/ 181531 w 2207837"/>
                <a:gd name="connsiteY11" fmla="*/ 177601 h 1514833"/>
                <a:gd name="connsiteX12" fmla="*/ 181531 w 2207837"/>
                <a:gd name="connsiteY12" fmla="*/ 207993 h 1514833"/>
                <a:gd name="connsiteX13" fmla="*/ 199589 w 2207837"/>
                <a:gd name="connsiteY13" fmla="*/ 207993 h 1514833"/>
                <a:gd name="connsiteX14" fmla="*/ 199589 w 2207837"/>
                <a:gd name="connsiteY14" fmla="*/ 243133 h 1514833"/>
                <a:gd name="connsiteX15" fmla="*/ 210994 w 2207837"/>
                <a:gd name="connsiteY15" fmla="*/ 243133 h 1514833"/>
                <a:gd name="connsiteX16" fmla="*/ 210994 w 2207837"/>
                <a:gd name="connsiteY16" fmla="*/ 311514 h 1514833"/>
                <a:gd name="connsiteX17" fmla="*/ 223350 w 2207837"/>
                <a:gd name="connsiteY17" fmla="*/ 311514 h 1514833"/>
                <a:gd name="connsiteX18" fmla="*/ 223350 w 2207837"/>
                <a:gd name="connsiteY18" fmla="*/ 348554 h 1514833"/>
                <a:gd name="connsiteX19" fmla="*/ 299384 w 2207837"/>
                <a:gd name="connsiteY19" fmla="*/ 348554 h 1514833"/>
                <a:gd name="connsiteX20" fmla="*/ 299384 w 2207837"/>
                <a:gd name="connsiteY20" fmla="*/ 384644 h 1514833"/>
                <a:gd name="connsiteX21" fmla="*/ 319343 w 2207837"/>
                <a:gd name="connsiteY21" fmla="*/ 384644 h 1514833"/>
                <a:gd name="connsiteX22" fmla="*/ 319343 w 2207837"/>
                <a:gd name="connsiteY22" fmla="*/ 427383 h 1514833"/>
                <a:gd name="connsiteX23" fmla="*/ 331698 w 2207837"/>
                <a:gd name="connsiteY23" fmla="*/ 427383 h 1514833"/>
                <a:gd name="connsiteX24" fmla="*/ 331698 w 2207837"/>
                <a:gd name="connsiteY24" fmla="*/ 467272 h 1514833"/>
                <a:gd name="connsiteX25" fmla="*/ 369715 w 2207837"/>
                <a:gd name="connsiteY25" fmla="*/ 467272 h 1514833"/>
                <a:gd name="connsiteX26" fmla="*/ 369715 w 2207837"/>
                <a:gd name="connsiteY26" fmla="*/ 557497 h 1514833"/>
                <a:gd name="connsiteX27" fmla="*/ 385873 w 2207837"/>
                <a:gd name="connsiteY27" fmla="*/ 557497 h 1514833"/>
                <a:gd name="connsiteX28" fmla="*/ 385873 w 2207837"/>
                <a:gd name="connsiteY28" fmla="*/ 646772 h 1514833"/>
                <a:gd name="connsiteX29" fmla="*/ 638686 w 2207837"/>
                <a:gd name="connsiteY29" fmla="*/ 646772 h 1514833"/>
                <a:gd name="connsiteX30" fmla="*/ 638686 w 2207837"/>
                <a:gd name="connsiteY30" fmla="*/ 709455 h 1514833"/>
                <a:gd name="connsiteX31" fmla="*/ 663397 w 2207837"/>
                <a:gd name="connsiteY31" fmla="*/ 709455 h 1514833"/>
                <a:gd name="connsiteX32" fmla="*/ 663397 w 2207837"/>
                <a:gd name="connsiteY32" fmla="*/ 775937 h 1514833"/>
                <a:gd name="connsiteX33" fmla="*/ 675752 w 2207837"/>
                <a:gd name="connsiteY33" fmla="*/ 775937 h 1514833"/>
                <a:gd name="connsiteX34" fmla="*/ 675752 w 2207837"/>
                <a:gd name="connsiteY34" fmla="*/ 838620 h 1514833"/>
                <a:gd name="connsiteX35" fmla="*/ 1600516 w 2207837"/>
                <a:gd name="connsiteY35" fmla="*/ 838620 h 1514833"/>
                <a:gd name="connsiteX36" fmla="*/ 1600516 w 2207837"/>
                <a:gd name="connsiteY36" fmla="*/ 1063708 h 1514833"/>
                <a:gd name="connsiteX37" fmla="*/ 1652789 w 2207837"/>
                <a:gd name="connsiteY37" fmla="*/ 1063708 h 1514833"/>
                <a:gd name="connsiteX38" fmla="*/ 1652789 w 2207837"/>
                <a:gd name="connsiteY38" fmla="*/ 1514834 h 1514833"/>
                <a:gd name="connsiteX39" fmla="*/ 2207837 w 2207837"/>
                <a:gd name="connsiteY39" fmla="*/ 1514834 h 1514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207837" h="1514833">
                  <a:moveTo>
                    <a:pt x="0" y="0"/>
                  </a:moveTo>
                  <a:lnTo>
                    <a:pt x="79836" y="0"/>
                  </a:lnTo>
                  <a:lnTo>
                    <a:pt x="79836" y="25643"/>
                  </a:lnTo>
                  <a:lnTo>
                    <a:pt x="102646" y="25643"/>
                  </a:lnTo>
                  <a:lnTo>
                    <a:pt x="102646" y="82627"/>
                  </a:lnTo>
                  <a:lnTo>
                    <a:pt x="138762" y="82627"/>
                  </a:lnTo>
                  <a:lnTo>
                    <a:pt x="138762" y="115868"/>
                  </a:lnTo>
                  <a:lnTo>
                    <a:pt x="149217" y="115868"/>
                  </a:lnTo>
                  <a:lnTo>
                    <a:pt x="149217" y="143411"/>
                  </a:lnTo>
                  <a:lnTo>
                    <a:pt x="165374" y="143411"/>
                  </a:lnTo>
                  <a:lnTo>
                    <a:pt x="165374" y="177601"/>
                  </a:lnTo>
                  <a:lnTo>
                    <a:pt x="181531" y="177601"/>
                  </a:lnTo>
                  <a:lnTo>
                    <a:pt x="181531" y="207993"/>
                  </a:lnTo>
                  <a:lnTo>
                    <a:pt x="199589" y="207993"/>
                  </a:lnTo>
                  <a:lnTo>
                    <a:pt x="199589" y="243133"/>
                  </a:lnTo>
                  <a:lnTo>
                    <a:pt x="210994" y="243133"/>
                  </a:lnTo>
                  <a:lnTo>
                    <a:pt x="210994" y="311514"/>
                  </a:lnTo>
                  <a:lnTo>
                    <a:pt x="223350" y="311514"/>
                  </a:lnTo>
                  <a:lnTo>
                    <a:pt x="223350" y="348554"/>
                  </a:lnTo>
                  <a:lnTo>
                    <a:pt x="299384" y="348554"/>
                  </a:lnTo>
                  <a:lnTo>
                    <a:pt x="299384" y="384644"/>
                  </a:lnTo>
                  <a:lnTo>
                    <a:pt x="319343" y="384644"/>
                  </a:lnTo>
                  <a:lnTo>
                    <a:pt x="319343" y="427383"/>
                  </a:lnTo>
                  <a:lnTo>
                    <a:pt x="331698" y="427383"/>
                  </a:lnTo>
                  <a:lnTo>
                    <a:pt x="331698" y="467272"/>
                  </a:lnTo>
                  <a:lnTo>
                    <a:pt x="369715" y="467272"/>
                  </a:lnTo>
                  <a:lnTo>
                    <a:pt x="369715" y="557497"/>
                  </a:lnTo>
                  <a:lnTo>
                    <a:pt x="385873" y="557497"/>
                  </a:lnTo>
                  <a:lnTo>
                    <a:pt x="385873" y="646772"/>
                  </a:lnTo>
                  <a:lnTo>
                    <a:pt x="638686" y="646772"/>
                  </a:lnTo>
                  <a:lnTo>
                    <a:pt x="638686" y="709455"/>
                  </a:lnTo>
                  <a:lnTo>
                    <a:pt x="663397" y="709455"/>
                  </a:lnTo>
                  <a:lnTo>
                    <a:pt x="663397" y="775937"/>
                  </a:lnTo>
                  <a:lnTo>
                    <a:pt x="675752" y="775937"/>
                  </a:lnTo>
                  <a:lnTo>
                    <a:pt x="675752" y="838620"/>
                  </a:lnTo>
                  <a:lnTo>
                    <a:pt x="1600516" y="838620"/>
                  </a:lnTo>
                  <a:lnTo>
                    <a:pt x="1600516" y="1063708"/>
                  </a:lnTo>
                  <a:lnTo>
                    <a:pt x="1652789" y="1063708"/>
                  </a:lnTo>
                  <a:lnTo>
                    <a:pt x="1652789" y="1514834"/>
                  </a:lnTo>
                  <a:lnTo>
                    <a:pt x="2207837" y="1514834"/>
                  </a:lnTo>
                </a:path>
              </a:pathLst>
            </a:custGeom>
            <a:noFill/>
            <a:ln w="19050" cap="flat">
              <a:solidFill>
                <a:srgbClr val="268500"/>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3" name="Freeform 22">
              <a:extLst>
                <a:ext uri="{FF2B5EF4-FFF2-40B4-BE49-F238E27FC236}">
                  <a16:creationId xmlns:a16="http://schemas.microsoft.com/office/drawing/2014/main" id="{29C99CF6-C164-26E8-D15F-963ABF77AF64}"/>
                </a:ext>
              </a:extLst>
            </p:cNvPr>
            <p:cNvSpPr/>
            <p:nvPr/>
          </p:nvSpPr>
          <p:spPr>
            <a:xfrm>
              <a:off x="4919543" y="1618525"/>
              <a:ext cx="3056889" cy="1560054"/>
            </a:xfrm>
            <a:custGeom>
              <a:avLst/>
              <a:gdLst>
                <a:gd name="connsiteX0" fmla="*/ 0 w 1997793"/>
                <a:gd name="connsiteY0" fmla="*/ 0 h 1370473"/>
                <a:gd name="connsiteX1" fmla="*/ 72232 w 1997793"/>
                <a:gd name="connsiteY1" fmla="*/ 0 h 1370473"/>
                <a:gd name="connsiteX2" fmla="*/ 72232 w 1997793"/>
                <a:gd name="connsiteY2" fmla="*/ 18045 h 1370473"/>
                <a:gd name="connsiteX3" fmla="*/ 91241 w 1997793"/>
                <a:gd name="connsiteY3" fmla="*/ 18045 h 1370473"/>
                <a:gd name="connsiteX4" fmla="*/ 91241 w 1997793"/>
                <a:gd name="connsiteY4" fmla="*/ 37040 h 1370473"/>
                <a:gd name="connsiteX5" fmla="*/ 115001 w 1997793"/>
                <a:gd name="connsiteY5" fmla="*/ 37040 h 1370473"/>
                <a:gd name="connsiteX6" fmla="*/ 115001 w 1997793"/>
                <a:gd name="connsiteY6" fmla="*/ 62683 h 1370473"/>
                <a:gd name="connsiteX7" fmla="*/ 133060 w 1997793"/>
                <a:gd name="connsiteY7" fmla="*/ 62683 h 1370473"/>
                <a:gd name="connsiteX8" fmla="*/ 133060 w 1997793"/>
                <a:gd name="connsiteY8" fmla="*/ 100672 h 1370473"/>
                <a:gd name="connsiteX9" fmla="*/ 144465 w 1997793"/>
                <a:gd name="connsiteY9" fmla="*/ 100672 h 1370473"/>
                <a:gd name="connsiteX10" fmla="*/ 144465 w 1997793"/>
                <a:gd name="connsiteY10" fmla="*/ 152908 h 1370473"/>
                <a:gd name="connsiteX11" fmla="*/ 160622 w 1997793"/>
                <a:gd name="connsiteY11" fmla="*/ 152908 h 1370473"/>
                <a:gd name="connsiteX12" fmla="*/ 160622 w 1997793"/>
                <a:gd name="connsiteY12" fmla="*/ 186149 h 1370473"/>
                <a:gd name="connsiteX13" fmla="*/ 172977 w 1997793"/>
                <a:gd name="connsiteY13" fmla="*/ 186149 h 1370473"/>
                <a:gd name="connsiteX14" fmla="*/ 172977 w 1997793"/>
                <a:gd name="connsiteY14" fmla="*/ 212742 h 1370473"/>
                <a:gd name="connsiteX15" fmla="*/ 210044 w 1997793"/>
                <a:gd name="connsiteY15" fmla="*/ 212742 h 1370473"/>
                <a:gd name="connsiteX16" fmla="*/ 210044 w 1997793"/>
                <a:gd name="connsiteY16" fmla="*/ 245033 h 1370473"/>
                <a:gd name="connsiteX17" fmla="*/ 222399 w 1997793"/>
                <a:gd name="connsiteY17" fmla="*/ 245033 h 1370473"/>
                <a:gd name="connsiteX18" fmla="*/ 222399 w 1997793"/>
                <a:gd name="connsiteY18" fmla="*/ 281123 h 1370473"/>
                <a:gd name="connsiteX19" fmla="*/ 241408 w 1997793"/>
                <a:gd name="connsiteY19" fmla="*/ 281123 h 1370473"/>
                <a:gd name="connsiteX20" fmla="*/ 241408 w 1997793"/>
                <a:gd name="connsiteY20" fmla="*/ 302967 h 1370473"/>
                <a:gd name="connsiteX21" fmla="*/ 258516 w 1997793"/>
                <a:gd name="connsiteY21" fmla="*/ 302967 h 1370473"/>
                <a:gd name="connsiteX22" fmla="*/ 258516 w 1997793"/>
                <a:gd name="connsiteY22" fmla="*/ 330509 h 1370473"/>
                <a:gd name="connsiteX23" fmla="*/ 273722 w 1997793"/>
                <a:gd name="connsiteY23" fmla="*/ 330509 h 1370473"/>
                <a:gd name="connsiteX24" fmla="*/ 273722 w 1997793"/>
                <a:gd name="connsiteY24" fmla="*/ 376097 h 1370473"/>
                <a:gd name="connsiteX25" fmla="*/ 340252 w 1997793"/>
                <a:gd name="connsiteY25" fmla="*/ 376097 h 1370473"/>
                <a:gd name="connsiteX26" fmla="*/ 340252 w 1997793"/>
                <a:gd name="connsiteY26" fmla="*/ 388443 h 1370473"/>
                <a:gd name="connsiteX27" fmla="*/ 356409 w 1997793"/>
                <a:gd name="connsiteY27" fmla="*/ 388443 h 1370473"/>
                <a:gd name="connsiteX28" fmla="*/ 356409 w 1997793"/>
                <a:gd name="connsiteY28" fmla="*/ 423584 h 1370473"/>
                <a:gd name="connsiteX29" fmla="*/ 446700 w 1997793"/>
                <a:gd name="connsiteY29" fmla="*/ 423584 h 1370473"/>
                <a:gd name="connsiteX30" fmla="*/ 446700 w 1997793"/>
                <a:gd name="connsiteY30" fmla="*/ 443528 h 1370473"/>
                <a:gd name="connsiteX31" fmla="*/ 470460 w 1997793"/>
                <a:gd name="connsiteY31" fmla="*/ 443528 h 1370473"/>
                <a:gd name="connsiteX32" fmla="*/ 470460 w 1997793"/>
                <a:gd name="connsiteY32" fmla="*/ 475819 h 1370473"/>
                <a:gd name="connsiteX33" fmla="*/ 498023 w 1997793"/>
                <a:gd name="connsiteY33" fmla="*/ 475819 h 1370473"/>
                <a:gd name="connsiteX34" fmla="*/ 498023 w 1997793"/>
                <a:gd name="connsiteY34" fmla="*/ 495764 h 1370473"/>
                <a:gd name="connsiteX35" fmla="*/ 517982 w 1997793"/>
                <a:gd name="connsiteY35" fmla="*/ 495764 h 1370473"/>
                <a:gd name="connsiteX36" fmla="*/ 517982 w 1997793"/>
                <a:gd name="connsiteY36" fmla="*/ 530904 h 1370473"/>
                <a:gd name="connsiteX37" fmla="*/ 532238 w 1997793"/>
                <a:gd name="connsiteY37" fmla="*/ 530904 h 1370473"/>
                <a:gd name="connsiteX38" fmla="*/ 532238 w 1997793"/>
                <a:gd name="connsiteY38" fmla="*/ 553698 h 1370473"/>
                <a:gd name="connsiteX39" fmla="*/ 580710 w 1997793"/>
                <a:gd name="connsiteY39" fmla="*/ 553698 h 1370473"/>
                <a:gd name="connsiteX40" fmla="*/ 580710 w 1997793"/>
                <a:gd name="connsiteY40" fmla="*/ 580291 h 1370473"/>
                <a:gd name="connsiteX41" fmla="*/ 580710 w 1997793"/>
                <a:gd name="connsiteY41" fmla="*/ 605934 h 1370473"/>
                <a:gd name="connsiteX42" fmla="*/ 591164 w 1997793"/>
                <a:gd name="connsiteY42" fmla="*/ 605934 h 1370473"/>
                <a:gd name="connsiteX43" fmla="*/ 591164 w 1997793"/>
                <a:gd name="connsiteY43" fmla="*/ 625878 h 1370473"/>
                <a:gd name="connsiteX44" fmla="*/ 602569 w 1997793"/>
                <a:gd name="connsiteY44" fmla="*/ 625878 h 1370473"/>
                <a:gd name="connsiteX45" fmla="*/ 602569 w 1997793"/>
                <a:gd name="connsiteY45" fmla="*/ 649622 h 1370473"/>
                <a:gd name="connsiteX46" fmla="*/ 611123 w 1997793"/>
                <a:gd name="connsiteY46" fmla="*/ 649622 h 1370473"/>
                <a:gd name="connsiteX47" fmla="*/ 611123 w 1997793"/>
                <a:gd name="connsiteY47" fmla="*/ 673365 h 1370473"/>
                <a:gd name="connsiteX48" fmla="*/ 617776 w 1997793"/>
                <a:gd name="connsiteY48" fmla="*/ 673365 h 1370473"/>
                <a:gd name="connsiteX49" fmla="*/ 617776 w 1997793"/>
                <a:gd name="connsiteY49" fmla="*/ 716103 h 1370473"/>
                <a:gd name="connsiteX50" fmla="*/ 617776 w 1997793"/>
                <a:gd name="connsiteY50" fmla="*/ 719902 h 1370473"/>
                <a:gd name="connsiteX51" fmla="*/ 625380 w 1997793"/>
                <a:gd name="connsiteY51" fmla="*/ 719902 h 1370473"/>
                <a:gd name="connsiteX52" fmla="*/ 625380 w 1997793"/>
                <a:gd name="connsiteY52" fmla="*/ 743646 h 1370473"/>
                <a:gd name="connsiteX53" fmla="*/ 664347 w 1997793"/>
                <a:gd name="connsiteY53" fmla="*/ 743646 h 1370473"/>
                <a:gd name="connsiteX54" fmla="*/ 664347 w 1997793"/>
                <a:gd name="connsiteY54" fmla="*/ 768339 h 1370473"/>
                <a:gd name="connsiteX55" fmla="*/ 689058 w 1997793"/>
                <a:gd name="connsiteY55" fmla="*/ 768339 h 1370473"/>
                <a:gd name="connsiteX56" fmla="*/ 689058 w 1997793"/>
                <a:gd name="connsiteY56" fmla="*/ 796831 h 1370473"/>
                <a:gd name="connsiteX57" fmla="*/ 716620 w 1997793"/>
                <a:gd name="connsiteY57" fmla="*/ 796831 h 1370473"/>
                <a:gd name="connsiteX58" fmla="*/ 716620 w 1997793"/>
                <a:gd name="connsiteY58" fmla="*/ 871861 h 1370473"/>
                <a:gd name="connsiteX59" fmla="*/ 839225 w 1997793"/>
                <a:gd name="connsiteY59" fmla="*/ 871861 h 1370473"/>
                <a:gd name="connsiteX60" fmla="*/ 839225 w 1997793"/>
                <a:gd name="connsiteY60" fmla="*/ 901302 h 1370473"/>
                <a:gd name="connsiteX61" fmla="*/ 986541 w 1997793"/>
                <a:gd name="connsiteY61" fmla="*/ 901302 h 1370473"/>
                <a:gd name="connsiteX62" fmla="*/ 986541 w 1997793"/>
                <a:gd name="connsiteY62" fmla="*/ 946890 h 1370473"/>
                <a:gd name="connsiteX63" fmla="*/ 1020756 w 1997793"/>
                <a:gd name="connsiteY63" fmla="*/ 946890 h 1370473"/>
                <a:gd name="connsiteX64" fmla="*/ 1020756 w 1997793"/>
                <a:gd name="connsiteY64" fmla="*/ 987729 h 1370473"/>
                <a:gd name="connsiteX65" fmla="*/ 1118650 w 1997793"/>
                <a:gd name="connsiteY65" fmla="*/ 987729 h 1370473"/>
                <a:gd name="connsiteX66" fmla="*/ 1118650 w 1997793"/>
                <a:gd name="connsiteY66" fmla="*/ 1036165 h 1370473"/>
                <a:gd name="connsiteX67" fmla="*/ 1127204 w 1997793"/>
                <a:gd name="connsiteY67" fmla="*/ 1036165 h 1370473"/>
                <a:gd name="connsiteX68" fmla="*/ 1127204 w 1997793"/>
                <a:gd name="connsiteY68" fmla="*/ 1082703 h 1370473"/>
                <a:gd name="connsiteX69" fmla="*/ 1270718 w 1997793"/>
                <a:gd name="connsiteY69" fmla="*/ 1082703 h 1370473"/>
                <a:gd name="connsiteX70" fmla="*/ 1270718 w 1997793"/>
                <a:gd name="connsiteY70" fmla="*/ 1140637 h 1370473"/>
                <a:gd name="connsiteX71" fmla="*/ 1413282 w 1997793"/>
                <a:gd name="connsiteY71" fmla="*/ 1140637 h 1370473"/>
                <a:gd name="connsiteX72" fmla="*/ 1413282 w 1997793"/>
                <a:gd name="connsiteY72" fmla="*/ 1209018 h 1370473"/>
                <a:gd name="connsiteX73" fmla="*/ 1544440 w 1997793"/>
                <a:gd name="connsiteY73" fmla="*/ 1209018 h 1370473"/>
                <a:gd name="connsiteX74" fmla="*/ 1544440 w 1997793"/>
                <a:gd name="connsiteY74" fmla="*/ 1280248 h 1370473"/>
                <a:gd name="connsiteX75" fmla="*/ 1622375 w 1997793"/>
                <a:gd name="connsiteY75" fmla="*/ 1280248 h 1370473"/>
                <a:gd name="connsiteX76" fmla="*/ 1622375 w 1997793"/>
                <a:gd name="connsiteY76" fmla="*/ 1370474 h 1370473"/>
                <a:gd name="connsiteX77" fmla="*/ 1997793 w 1997793"/>
                <a:gd name="connsiteY77" fmla="*/ 1370474 h 137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997793" h="1370473">
                  <a:moveTo>
                    <a:pt x="0" y="0"/>
                  </a:moveTo>
                  <a:lnTo>
                    <a:pt x="72232" y="0"/>
                  </a:lnTo>
                  <a:lnTo>
                    <a:pt x="72232" y="18045"/>
                  </a:lnTo>
                  <a:lnTo>
                    <a:pt x="91241" y="18045"/>
                  </a:lnTo>
                  <a:lnTo>
                    <a:pt x="91241" y="37040"/>
                  </a:lnTo>
                  <a:lnTo>
                    <a:pt x="115001" y="37040"/>
                  </a:lnTo>
                  <a:lnTo>
                    <a:pt x="115001" y="62683"/>
                  </a:lnTo>
                  <a:lnTo>
                    <a:pt x="133060" y="62683"/>
                  </a:lnTo>
                  <a:lnTo>
                    <a:pt x="133060" y="100672"/>
                  </a:lnTo>
                  <a:lnTo>
                    <a:pt x="144465" y="100672"/>
                  </a:lnTo>
                  <a:lnTo>
                    <a:pt x="144465" y="152908"/>
                  </a:lnTo>
                  <a:lnTo>
                    <a:pt x="160622" y="152908"/>
                  </a:lnTo>
                  <a:lnTo>
                    <a:pt x="160622" y="186149"/>
                  </a:lnTo>
                  <a:lnTo>
                    <a:pt x="172977" y="186149"/>
                  </a:lnTo>
                  <a:lnTo>
                    <a:pt x="172977" y="212742"/>
                  </a:lnTo>
                  <a:lnTo>
                    <a:pt x="210044" y="212742"/>
                  </a:lnTo>
                  <a:lnTo>
                    <a:pt x="210044" y="245033"/>
                  </a:lnTo>
                  <a:lnTo>
                    <a:pt x="222399" y="245033"/>
                  </a:lnTo>
                  <a:lnTo>
                    <a:pt x="222399" y="281123"/>
                  </a:lnTo>
                  <a:lnTo>
                    <a:pt x="241408" y="281123"/>
                  </a:lnTo>
                  <a:lnTo>
                    <a:pt x="241408" y="302967"/>
                  </a:lnTo>
                  <a:lnTo>
                    <a:pt x="258516" y="302967"/>
                  </a:lnTo>
                  <a:lnTo>
                    <a:pt x="258516" y="330509"/>
                  </a:lnTo>
                  <a:lnTo>
                    <a:pt x="273722" y="330509"/>
                  </a:lnTo>
                  <a:lnTo>
                    <a:pt x="273722" y="376097"/>
                  </a:lnTo>
                  <a:lnTo>
                    <a:pt x="340252" y="376097"/>
                  </a:lnTo>
                  <a:lnTo>
                    <a:pt x="340252" y="388443"/>
                  </a:lnTo>
                  <a:lnTo>
                    <a:pt x="356409" y="388443"/>
                  </a:lnTo>
                  <a:lnTo>
                    <a:pt x="356409" y="423584"/>
                  </a:lnTo>
                  <a:lnTo>
                    <a:pt x="446700" y="423584"/>
                  </a:lnTo>
                  <a:lnTo>
                    <a:pt x="446700" y="443528"/>
                  </a:lnTo>
                  <a:lnTo>
                    <a:pt x="470460" y="443528"/>
                  </a:lnTo>
                  <a:lnTo>
                    <a:pt x="470460" y="475819"/>
                  </a:lnTo>
                  <a:lnTo>
                    <a:pt x="498023" y="475819"/>
                  </a:lnTo>
                  <a:lnTo>
                    <a:pt x="498023" y="495764"/>
                  </a:lnTo>
                  <a:lnTo>
                    <a:pt x="517982" y="495764"/>
                  </a:lnTo>
                  <a:lnTo>
                    <a:pt x="517982" y="530904"/>
                  </a:lnTo>
                  <a:lnTo>
                    <a:pt x="532238" y="530904"/>
                  </a:lnTo>
                  <a:lnTo>
                    <a:pt x="532238" y="553698"/>
                  </a:lnTo>
                  <a:lnTo>
                    <a:pt x="580710" y="553698"/>
                  </a:lnTo>
                  <a:lnTo>
                    <a:pt x="580710" y="580291"/>
                  </a:lnTo>
                  <a:lnTo>
                    <a:pt x="580710" y="605934"/>
                  </a:lnTo>
                  <a:lnTo>
                    <a:pt x="591164" y="605934"/>
                  </a:lnTo>
                  <a:lnTo>
                    <a:pt x="591164" y="625878"/>
                  </a:lnTo>
                  <a:lnTo>
                    <a:pt x="602569" y="625878"/>
                  </a:lnTo>
                  <a:lnTo>
                    <a:pt x="602569" y="649622"/>
                  </a:lnTo>
                  <a:lnTo>
                    <a:pt x="611123" y="649622"/>
                  </a:lnTo>
                  <a:lnTo>
                    <a:pt x="611123" y="673365"/>
                  </a:lnTo>
                  <a:lnTo>
                    <a:pt x="617776" y="673365"/>
                  </a:lnTo>
                  <a:lnTo>
                    <a:pt x="617776" y="716103"/>
                  </a:lnTo>
                  <a:lnTo>
                    <a:pt x="617776" y="719902"/>
                  </a:lnTo>
                  <a:lnTo>
                    <a:pt x="625380" y="719902"/>
                  </a:lnTo>
                  <a:lnTo>
                    <a:pt x="625380" y="743646"/>
                  </a:lnTo>
                  <a:lnTo>
                    <a:pt x="664347" y="743646"/>
                  </a:lnTo>
                  <a:lnTo>
                    <a:pt x="664347" y="768339"/>
                  </a:lnTo>
                  <a:lnTo>
                    <a:pt x="689058" y="768339"/>
                  </a:lnTo>
                  <a:lnTo>
                    <a:pt x="689058" y="796831"/>
                  </a:lnTo>
                  <a:lnTo>
                    <a:pt x="716620" y="796831"/>
                  </a:lnTo>
                  <a:lnTo>
                    <a:pt x="716620" y="871861"/>
                  </a:lnTo>
                  <a:lnTo>
                    <a:pt x="839225" y="871861"/>
                  </a:lnTo>
                  <a:lnTo>
                    <a:pt x="839225" y="901302"/>
                  </a:lnTo>
                  <a:lnTo>
                    <a:pt x="986541" y="901302"/>
                  </a:lnTo>
                  <a:lnTo>
                    <a:pt x="986541" y="946890"/>
                  </a:lnTo>
                  <a:lnTo>
                    <a:pt x="1020756" y="946890"/>
                  </a:lnTo>
                  <a:lnTo>
                    <a:pt x="1020756" y="987729"/>
                  </a:lnTo>
                  <a:lnTo>
                    <a:pt x="1118650" y="987729"/>
                  </a:lnTo>
                  <a:lnTo>
                    <a:pt x="1118650" y="1036165"/>
                  </a:lnTo>
                  <a:lnTo>
                    <a:pt x="1127204" y="1036165"/>
                  </a:lnTo>
                  <a:lnTo>
                    <a:pt x="1127204" y="1082703"/>
                  </a:lnTo>
                  <a:lnTo>
                    <a:pt x="1270718" y="1082703"/>
                  </a:lnTo>
                  <a:lnTo>
                    <a:pt x="1270718" y="1140637"/>
                  </a:lnTo>
                  <a:lnTo>
                    <a:pt x="1413282" y="1140637"/>
                  </a:lnTo>
                  <a:lnTo>
                    <a:pt x="1413282" y="1209018"/>
                  </a:lnTo>
                  <a:lnTo>
                    <a:pt x="1544440" y="1209018"/>
                  </a:lnTo>
                  <a:lnTo>
                    <a:pt x="1544440" y="1280248"/>
                  </a:lnTo>
                  <a:lnTo>
                    <a:pt x="1622375" y="1280248"/>
                  </a:lnTo>
                  <a:lnTo>
                    <a:pt x="1622375" y="1370474"/>
                  </a:lnTo>
                  <a:lnTo>
                    <a:pt x="1997793" y="1370474"/>
                  </a:lnTo>
                </a:path>
              </a:pathLst>
            </a:custGeom>
            <a:noFill/>
            <a:ln w="19050" cap="flat">
              <a:solidFill>
                <a:srgbClr val="7030A0"/>
              </a:solidFill>
              <a:prstDash val="solid"/>
              <a:miter/>
            </a:ln>
          </p:spPr>
          <p:txBody>
            <a:bodyPr rtlCol="0" anchor="ct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9" name="TextBox 28">
              <a:extLst>
                <a:ext uri="{FF2B5EF4-FFF2-40B4-BE49-F238E27FC236}">
                  <a16:creationId xmlns:a16="http://schemas.microsoft.com/office/drawing/2014/main" id="{B4DDBD39-96B8-4D53-A6D1-CEA4C23DD2A7}"/>
                </a:ext>
              </a:extLst>
            </p:cNvPr>
            <p:cNvSpPr txBox="1"/>
            <p:nvPr/>
          </p:nvSpPr>
          <p:spPr>
            <a:xfrm>
              <a:off x="8182182" y="2310153"/>
              <a:ext cx="1007806" cy="269070"/>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DA3A16"/>
                  </a:solidFill>
                  <a:effectLst/>
                  <a:uLnTx/>
                  <a:uFillTx/>
                  <a:latin typeface="Verdana"/>
                  <a:ea typeface="+mn-ea"/>
                  <a:cs typeface="+mn-cs"/>
                </a:rPr>
                <a:t>Alter ≥ 20</a:t>
              </a:r>
            </a:p>
          </p:txBody>
        </p:sp>
        <p:sp>
          <p:nvSpPr>
            <p:cNvPr id="30" name="TextBox 29">
              <a:extLst>
                <a:ext uri="{FF2B5EF4-FFF2-40B4-BE49-F238E27FC236}">
                  <a16:creationId xmlns:a16="http://schemas.microsoft.com/office/drawing/2014/main" id="{A9B3924E-72D8-3387-2163-7DE6D89F8A4D}"/>
                </a:ext>
              </a:extLst>
            </p:cNvPr>
            <p:cNvSpPr txBox="1"/>
            <p:nvPr/>
          </p:nvSpPr>
          <p:spPr>
            <a:xfrm>
              <a:off x="8249320" y="3186325"/>
              <a:ext cx="1007806" cy="269070"/>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268500"/>
                  </a:solidFill>
                  <a:effectLst/>
                  <a:uLnTx/>
                  <a:uFillTx/>
                  <a:latin typeface="Verdana"/>
                  <a:ea typeface="+mn-ea"/>
                  <a:cs typeface="+mn-cs"/>
                </a:rPr>
                <a:t>Alter 5-9</a:t>
              </a:r>
            </a:p>
          </p:txBody>
        </p:sp>
        <p:sp>
          <p:nvSpPr>
            <p:cNvPr id="31" name="TextBox 30">
              <a:extLst>
                <a:ext uri="{FF2B5EF4-FFF2-40B4-BE49-F238E27FC236}">
                  <a16:creationId xmlns:a16="http://schemas.microsoft.com/office/drawing/2014/main" id="{D6C1662C-8A89-BA1E-5837-61F944228E6B}"/>
                </a:ext>
              </a:extLst>
            </p:cNvPr>
            <p:cNvSpPr txBox="1"/>
            <p:nvPr/>
          </p:nvSpPr>
          <p:spPr>
            <a:xfrm>
              <a:off x="8089349" y="2991675"/>
              <a:ext cx="1007806" cy="269070"/>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7030A0"/>
                  </a:solidFill>
                  <a:effectLst/>
                  <a:uLnTx/>
                  <a:uFillTx/>
                  <a:latin typeface="Verdana"/>
                  <a:ea typeface="+mn-ea"/>
                  <a:cs typeface="+mn-cs"/>
                </a:rPr>
                <a:t>Alter 15-19</a:t>
              </a:r>
            </a:p>
          </p:txBody>
        </p:sp>
        <p:sp>
          <p:nvSpPr>
            <p:cNvPr id="32" name="TextBox 31">
              <a:extLst>
                <a:ext uri="{FF2B5EF4-FFF2-40B4-BE49-F238E27FC236}">
                  <a16:creationId xmlns:a16="http://schemas.microsoft.com/office/drawing/2014/main" id="{BD117DEE-34CC-452C-0021-F2529AFB0282}"/>
                </a:ext>
              </a:extLst>
            </p:cNvPr>
            <p:cNvSpPr txBox="1"/>
            <p:nvPr/>
          </p:nvSpPr>
          <p:spPr>
            <a:xfrm>
              <a:off x="8089349" y="2806397"/>
              <a:ext cx="1007806" cy="269070"/>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7FAD"/>
                  </a:solidFill>
                  <a:effectLst/>
                  <a:uLnTx/>
                  <a:uFillTx/>
                  <a:latin typeface="Verdana"/>
                  <a:ea typeface="+mn-ea"/>
                  <a:cs typeface="+mn-cs"/>
                </a:rPr>
                <a:t>Alter 10-14</a:t>
              </a:r>
            </a:p>
          </p:txBody>
        </p:sp>
      </p:grpSp>
      <p:sp>
        <p:nvSpPr>
          <p:cNvPr id="25" name="TextBox 24">
            <a:extLst>
              <a:ext uri="{FF2B5EF4-FFF2-40B4-BE49-F238E27FC236}">
                <a16:creationId xmlns:a16="http://schemas.microsoft.com/office/drawing/2014/main" id="{9CDE6C0A-A4E6-3C52-7544-8803B9554CDE}"/>
              </a:ext>
            </a:extLst>
          </p:cNvPr>
          <p:cNvSpPr txBox="1"/>
          <p:nvPr/>
        </p:nvSpPr>
        <p:spPr>
          <a:xfrm>
            <a:off x="4222750" y="987868"/>
            <a:ext cx="4169576" cy="479747"/>
          </a:xfrm>
          <a:prstGeom prst="rect">
            <a:avLst/>
          </a:prstGeom>
          <a:noFill/>
        </p:spPr>
        <p:txBody>
          <a:bodyPr wrap="square" rtlCol="0">
            <a:spAutoFit/>
          </a:bodyPr>
          <a:lstStyle/>
          <a:p>
            <a:pPr lvl="0" algn="ctr" defTabSz="685783">
              <a:lnSpc>
                <a:spcPct val="110000"/>
              </a:lnSpc>
              <a:defRPr/>
            </a:pPr>
            <a:r>
              <a:rPr lang="de-DE" sz="1200" b="1">
                <a:solidFill>
                  <a:srgbClr val="404040"/>
                </a:solidFill>
              </a:rPr>
              <a:t>Zeitdauer im Stadium 2 bis zum Fortschreiten zum insulinpflichtigen Stadium 3 T1D</a:t>
            </a:r>
            <a:r>
              <a:rPr lang="de-DE" sz="1200" b="1" baseline="30000">
                <a:solidFill>
                  <a:srgbClr val="404040"/>
                </a:solidFill>
              </a:rPr>
              <a:t>1</a:t>
            </a:r>
            <a:endParaRPr kumimoji="0" lang="en-US" sz="1200" b="1" i="0" u="none" strike="noStrike" kern="1200" cap="none" spc="0" normalizeH="0" baseline="30000" noProof="0">
              <a:ln>
                <a:noFill/>
              </a:ln>
              <a:solidFill>
                <a:srgbClr val="404040"/>
              </a:solidFill>
              <a:effectLst/>
              <a:uLnTx/>
              <a:uFillTx/>
              <a:latin typeface="Verdana"/>
              <a:ea typeface="+mn-ea"/>
              <a:cs typeface="+mn-cs"/>
            </a:endParaRPr>
          </a:p>
        </p:txBody>
      </p:sp>
      <p:sp>
        <p:nvSpPr>
          <p:cNvPr id="28" name="TextBox 27">
            <a:extLst>
              <a:ext uri="{FF2B5EF4-FFF2-40B4-BE49-F238E27FC236}">
                <a16:creationId xmlns:a16="http://schemas.microsoft.com/office/drawing/2014/main" id="{F06156C8-A0B5-B20C-B9B6-2A06C22FB3D3}"/>
              </a:ext>
            </a:extLst>
          </p:cNvPr>
          <p:cNvSpPr txBox="1"/>
          <p:nvPr/>
        </p:nvSpPr>
        <p:spPr>
          <a:xfrm>
            <a:off x="3568937" y="3950157"/>
            <a:ext cx="1007806" cy="461665"/>
          </a:xfrm>
          <a:prstGeom prst="rect">
            <a:avLst/>
          </a:prstGeom>
          <a:noFill/>
        </p:spPr>
        <p:txBody>
          <a:bodyPr wrap="square">
            <a:spAutoFit/>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err="1">
                <a:ln>
                  <a:noFill/>
                </a:ln>
                <a:solidFill>
                  <a:srgbClr val="404040"/>
                </a:solidFill>
                <a:effectLst/>
                <a:uLnTx/>
                <a:uFillTx/>
                <a:latin typeface="Verdana"/>
                <a:ea typeface="+mn-ea"/>
                <a:cs typeface="+mn-cs"/>
              </a:rPr>
              <a:t>Anzahl</a:t>
            </a:r>
            <a:r>
              <a:rPr kumimoji="0" lang="en-US" sz="800" b="0" i="0" u="none" strike="noStrike" kern="1200" cap="none" spc="0" normalizeH="0" baseline="0" noProof="0">
                <a:ln>
                  <a:noFill/>
                </a:ln>
                <a:solidFill>
                  <a:srgbClr val="404040"/>
                </a:solidFill>
                <a:effectLst/>
                <a:uLnTx/>
                <a:uFillTx/>
                <a:latin typeface="Verdana"/>
                <a:ea typeface="+mn-ea"/>
                <a:cs typeface="+mn-cs"/>
              </a:rPr>
              <a:t> der </a:t>
            </a:r>
            <a:r>
              <a:rPr kumimoji="0" lang="en-US" sz="800" b="0" i="0" u="none" strike="noStrike" kern="1200" cap="none" spc="0" normalizeH="0" baseline="0" noProof="0" err="1">
                <a:ln>
                  <a:noFill/>
                </a:ln>
                <a:solidFill>
                  <a:srgbClr val="404040"/>
                </a:solidFill>
                <a:effectLst/>
                <a:uLnTx/>
                <a:uFillTx/>
                <a:latin typeface="Verdana"/>
                <a:ea typeface="+mn-ea"/>
                <a:cs typeface="+mn-cs"/>
              </a:rPr>
              <a:t>gefärdeten</a:t>
            </a:r>
            <a:r>
              <a:rPr kumimoji="0" lang="en-US" sz="800" b="0" i="0" u="none" strike="noStrike" kern="1200" cap="none" spc="0" normalizeH="0" baseline="0" noProof="0">
                <a:ln>
                  <a:noFill/>
                </a:ln>
                <a:solidFill>
                  <a:srgbClr val="404040"/>
                </a:solidFill>
                <a:effectLst/>
                <a:uLnTx/>
                <a:uFillTx/>
                <a:latin typeface="Verdana"/>
                <a:ea typeface="+mn-ea"/>
                <a:cs typeface="+mn-cs"/>
              </a:rPr>
              <a:t> </a:t>
            </a:r>
            <a:r>
              <a:rPr kumimoji="0" lang="en-US" sz="800" b="0" i="0" u="none" strike="noStrike" kern="1200" cap="none" spc="0" normalizeH="0" baseline="0" noProof="0" err="1">
                <a:ln>
                  <a:noFill/>
                </a:ln>
                <a:solidFill>
                  <a:srgbClr val="404040"/>
                </a:solidFill>
                <a:effectLst/>
                <a:uLnTx/>
                <a:uFillTx/>
                <a:latin typeface="Verdana"/>
                <a:ea typeface="+mn-ea"/>
                <a:cs typeface="+mn-cs"/>
              </a:rPr>
              <a:t>Personen</a:t>
            </a:r>
            <a:endParaRPr kumimoji="0" lang="en-US" sz="800" b="0" i="0" u="none" strike="noStrike" kern="1200" cap="none" spc="0" normalizeH="0" baseline="0" noProof="0">
              <a:ln>
                <a:noFill/>
              </a:ln>
              <a:solidFill>
                <a:srgbClr val="404040"/>
              </a:solidFill>
              <a:effectLst/>
              <a:uLnTx/>
              <a:uFillTx/>
              <a:latin typeface="Verdana"/>
              <a:ea typeface="+mn-ea"/>
              <a:cs typeface="+mn-cs"/>
            </a:endParaRPr>
          </a:p>
        </p:txBody>
      </p:sp>
      <p:graphicFrame>
        <p:nvGraphicFramePr>
          <p:cNvPr id="24" name="Table 5">
            <a:extLst>
              <a:ext uri="{FF2B5EF4-FFF2-40B4-BE49-F238E27FC236}">
                <a16:creationId xmlns:a16="http://schemas.microsoft.com/office/drawing/2014/main" id="{0A30E52E-8040-0D2E-ADCF-D56D99C95D4D}"/>
              </a:ext>
            </a:extLst>
          </p:cNvPr>
          <p:cNvGraphicFramePr>
            <a:graphicFrameLocks noGrp="1"/>
          </p:cNvGraphicFramePr>
          <p:nvPr>
            <p:extLst>
              <p:ext uri="{D42A27DB-BD31-4B8C-83A1-F6EECF244321}">
                <p14:modId xmlns:p14="http://schemas.microsoft.com/office/powerpoint/2010/main" val="2516445800"/>
              </p:ext>
            </p:extLst>
          </p:nvPr>
        </p:nvGraphicFramePr>
        <p:xfrm>
          <a:off x="4305059" y="3944323"/>
          <a:ext cx="3672316" cy="502920"/>
        </p:xfrm>
        <a:graphic>
          <a:graphicData uri="http://schemas.openxmlformats.org/drawingml/2006/table">
            <a:tbl>
              <a:tblPr firstRow="1" bandRow="1"/>
              <a:tblGrid>
                <a:gridCol w="235893">
                  <a:extLst>
                    <a:ext uri="{9D8B030D-6E8A-4147-A177-3AD203B41FA5}">
                      <a16:colId xmlns:a16="http://schemas.microsoft.com/office/drawing/2014/main" val="2118664531"/>
                    </a:ext>
                  </a:extLst>
                </a:gridCol>
                <a:gridCol w="457200">
                  <a:extLst>
                    <a:ext uri="{9D8B030D-6E8A-4147-A177-3AD203B41FA5}">
                      <a16:colId xmlns:a16="http://schemas.microsoft.com/office/drawing/2014/main" val="1053970466"/>
                    </a:ext>
                  </a:extLst>
                </a:gridCol>
                <a:gridCol w="356616">
                  <a:extLst>
                    <a:ext uri="{9D8B030D-6E8A-4147-A177-3AD203B41FA5}">
                      <a16:colId xmlns:a16="http://schemas.microsoft.com/office/drawing/2014/main" val="2740140536"/>
                    </a:ext>
                  </a:extLst>
                </a:gridCol>
                <a:gridCol w="381875">
                  <a:extLst>
                    <a:ext uri="{9D8B030D-6E8A-4147-A177-3AD203B41FA5}">
                      <a16:colId xmlns:a16="http://schemas.microsoft.com/office/drawing/2014/main" val="1515500724"/>
                    </a:ext>
                  </a:extLst>
                </a:gridCol>
                <a:gridCol w="365760">
                  <a:extLst>
                    <a:ext uri="{9D8B030D-6E8A-4147-A177-3AD203B41FA5}">
                      <a16:colId xmlns:a16="http://schemas.microsoft.com/office/drawing/2014/main" val="1274936439"/>
                    </a:ext>
                  </a:extLst>
                </a:gridCol>
                <a:gridCol w="381875">
                  <a:extLst>
                    <a:ext uri="{9D8B030D-6E8A-4147-A177-3AD203B41FA5}">
                      <a16:colId xmlns:a16="http://schemas.microsoft.com/office/drawing/2014/main" val="1524191879"/>
                    </a:ext>
                  </a:extLst>
                </a:gridCol>
                <a:gridCol w="381875">
                  <a:extLst>
                    <a:ext uri="{9D8B030D-6E8A-4147-A177-3AD203B41FA5}">
                      <a16:colId xmlns:a16="http://schemas.microsoft.com/office/drawing/2014/main" val="3965063284"/>
                    </a:ext>
                  </a:extLst>
                </a:gridCol>
                <a:gridCol w="381875">
                  <a:extLst>
                    <a:ext uri="{9D8B030D-6E8A-4147-A177-3AD203B41FA5}">
                      <a16:colId xmlns:a16="http://schemas.microsoft.com/office/drawing/2014/main" val="1661865313"/>
                    </a:ext>
                  </a:extLst>
                </a:gridCol>
                <a:gridCol w="347472">
                  <a:extLst>
                    <a:ext uri="{9D8B030D-6E8A-4147-A177-3AD203B41FA5}">
                      <a16:colId xmlns:a16="http://schemas.microsoft.com/office/drawing/2014/main" val="374691183"/>
                    </a:ext>
                  </a:extLst>
                </a:gridCol>
                <a:gridCol w="381875">
                  <a:extLst>
                    <a:ext uri="{9D8B030D-6E8A-4147-A177-3AD203B41FA5}">
                      <a16:colId xmlns:a16="http://schemas.microsoft.com/office/drawing/2014/main" val="48734098"/>
                    </a:ext>
                  </a:extLst>
                </a:gridCol>
              </a:tblGrid>
              <a:tr h="125730">
                <a:tc>
                  <a:txBody>
                    <a:bodyPr/>
                    <a:lstStyle/>
                    <a:p>
                      <a:pPr algn="ctr"/>
                      <a:r>
                        <a:rPr lang="en-US" sz="800">
                          <a:solidFill>
                            <a:srgbClr val="268500"/>
                          </a:solidFill>
                          <a:latin typeface="+mn-lt"/>
                        </a:rPr>
                        <a:t>255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121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65</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44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30</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21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11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3</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268500"/>
                          </a:solidFill>
                          <a:latin typeface="+mn-lt"/>
                        </a:rPr>
                        <a:t>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a:solidFill>
                          <a:schemeClr val="accent6"/>
                        </a:solidFill>
                        <a:latin typeface="+mn-lt"/>
                      </a:endParaRP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33985531"/>
                  </a:ext>
                </a:extLst>
              </a:tr>
              <a:tr h="125730">
                <a:tc>
                  <a:txBody>
                    <a:bodyPr/>
                    <a:lstStyle/>
                    <a:p>
                      <a:pPr algn="ctr"/>
                      <a:r>
                        <a:rPr lang="en-US" sz="800">
                          <a:solidFill>
                            <a:srgbClr val="007FAD"/>
                          </a:solidFill>
                          <a:latin typeface="+mn-lt"/>
                        </a:rPr>
                        <a:t>213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105</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68</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34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20</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12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7</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007FAD"/>
                          </a:solidFill>
                          <a:latin typeface="+mn-lt"/>
                        </a:rPr>
                        <a:t>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a:solidFill>
                          <a:schemeClr val="accent2"/>
                        </a:solidFill>
                        <a:latin typeface="+mn-lt"/>
                      </a:endParaRP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4238393"/>
                  </a:ext>
                </a:extLst>
              </a:tr>
              <a:tr h="125730">
                <a:tc>
                  <a:txBody>
                    <a:bodyPr/>
                    <a:lstStyle/>
                    <a:p>
                      <a:pPr algn="ctr"/>
                      <a:r>
                        <a:rPr lang="en-US" sz="800">
                          <a:solidFill>
                            <a:srgbClr val="7030A0"/>
                          </a:solidFill>
                          <a:latin typeface="+mn-lt"/>
                        </a:rPr>
                        <a:t>89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38</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20</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14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9</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8</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7030A0"/>
                          </a:solidFill>
                          <a:latin typeface="+mn-lt"/>
                        </a:rPr>
                        <a:t>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342698"/>
                  </a:ext>
                </a:extLst>
              </a:tr>
              <a:tr h="125730">
                <a:tc>
                  <a:txBody>
                    <a:bodyPr/>
                    <a:lstStyle/>
                    <a:p>
                      <a:pPr algn="ctr"/>
                      <a:r>
                        <a:rPr lang="en-US" sz="800">
                          <a:solidFill>
                            <a:srgbClr val="C00000"/>
                          </a:solidFill>
                          <a:latin typeface="+mn-lt"/>
                        </a:rPr>
                        <a:t>325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219</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169</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122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78</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51</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35</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15</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4</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rgbClr val="C00000"/>
                          </a:solidFill>
                          <a:latin typeface="+mn-lt"/>
                        </a:rPr>
                        <a:t>2</a:t>
                      </a:r>
                    </a:p>
                  </a:txBody>
                  <a:tcPr marL="61489" marR="61489"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1840179"/>
                  </a:ext>
                </a:extLst>
              </a:tr>
            </a:tbl>
          </a:graphicData>
        </a:graphic>
      </p:graphicFrame>
      <p:sp>
        <p:nvSpPr>
          <p:cNvPr id="9" name="TextBox 3037">
            <a:extLst>
              <a:ext uri="{FF2B5EF4-FFF2-40B4-BE49-F238E27FC236}">
                <a16:creationId xmlns:a16="http://schemas.microsoft.com/office/drawing/2014/main" id="{DFCA3593-6452-AF06-510E-53074E43BB04}"/>
              </a:ext>
            </a:extLst>
          </p:cNvPr>
          <p:cNvSpPr txBox="1"/>
          <p:nvPr/>
        </p:nvSpPr>
        <p:spPr>
          <a:xfrm>
            <a:off x="309715" y="4937812"/>
            <a:ext cx="8364537" cy="184666"/>
          </a:xfrm>
          <a:prstGeom prst="rect">
            <a:avLst/>
          </a:prstGeom>
          <a:noFill/>
        </p:spPr>
        <p:txBody>
          <a:bodyPr wrap="square" rtlCol="0" anchor="b">
            <a:spAutoFit/>
          </a:bodyPr>
          <a:lstStyle/>
          <a:p>
            <a:pPr defTabSz="685766">
              <a:buClr>
                <a:srgbClr val="2F4B95"/>
              </a:buClr>
              <a:defRPr/>
            </a:pPr>
            <a:r>
              <a:rPr lang="da-DK" sz="600" b="1" dirty="0">
                <a:solidFill>
                  <a:srgbClr val="404040"/>
                </a:solidFill>
                <a:ea typeface="Arial"/>
                <a:cs typeface="Arial"/>
              </a:rPr>
              <a:t>1.</a:t>
            </a:r>
            <a:r>
              <a:rPr lang="da-DK" sz="600" dirty="0">
                <a:solidFill>
                  <a:srgbClr val="404040"/>
                </a:solidFill>
                <a:ea typeface="Arial"/>
                <a:cs typeface="Arial"/>
              </a:rPr>
              <a:t> Wherrett DK </a:t>
            </a:r>
            <a:r>
              <a:rPr lang="da-DK" sz="600" i="1" dirty="0">
                <a:solidFill>
                  <a:srgbClr val="404040"/>
                </a:solidFill>
                <a:ea typeface="Arial"/>
                <a:cs typeface="Arial"/>
              </a:rPr>
              <a:t>et al. Diabetes Care </a:t>
            </a:r>
            <a:r>
              <a:rPr lang="da-DK" sz="600" dirty="0">
                <a:solidFill>
                  <a:srgbClr val="404040"/>
                </a:solidFill>
                <a:ea typeface="Arial"/>
                <a:cs typeface="Arial"/>
              </a:rPr>
              <a:t>2015; 38: 1975</a:t>
            </a:r>
            <a:r>
              <a:rPr lang="de" sz="600" dirty="0">
                <a:solidFill>
                  <a:srgbClr val="404040"/>
                </a:solidFill>
                <a:ea typeface="Arial"/>
                <a:cs typeface="Arial"/>
              </a:rPr>
              <a:t>–</a:t>
            </a:r>
            <a:r>
              <a:rPr lang="da-DK" sz="600" dirty="0">
                <a:solidFill>
                  <a:srgbClr val="404040"/>
                </a:solidFill>
                <a:ea typeface="Arial"/>
                <a:cs typeface="Arial"/>
              </a:rPr>
              <a:t>85. </a:t>
            </a:r>
            <a:r>
              <a:rPr lang="da-DK" sz="600" b="1" dirty="0">
                <a:solidFill>
                  <a:srgbClr val="404040"/>
                </a:solidFill>
                <a:ea typeface="Arial"/>
                <a:cs typeface="Arial"/>
              </a:rPr>
              <a:t>2.</a:t>
            </a:r>
            <a:r>
              <a:rPr lang="da-DK" sz="600" dirty="0">
                <a:solidFill>
                  <a:srgbClr val="404040"/>
                </a:solidFill>
                <a:ea typeface="Arial"/>
                <a:cs typeface="Arial"/>
              </a:rPr>
              <a:t> Insel RA </a:t>
            </a:r>
            <a:r>
              <a:rPr lang="da-DK" sz="600" i="1" dirty="0">
                <a:solidFill>
                  <a:srgbClr val="404040"/>
                </a:solidFill>
                <a:ea typeface="Arial"/>
                <a:cs typeface="Arial"/>
              </a:rPr>
              <a:t>et al. Diabetes Care </a:t>
            </a:r>
            <a:r>
              <a:rPr lang="da-DK" sz="600" dirty="0">
                <a:solidFill>
                  <a:srgbClr val="404040"/>
                </a:solidFill>
                <a:ea typeface="Arial"/>
                <a:cs typeface="Arial"/>
              </a:rPr>
              <a:t>2015; 38:1964</a:t>
            </a:r>
            <a:r>
              <a:rPr lang="de" sz="600" dirty="0">
                <a:solidFill>
                  <a:srgbClr val="404040"/>
                </a:solidFill>
                <a:ea typeface="Arial"/>
                <a:cs typeface="Arial"/>
              </a:rPr>
              <a:t>–</a:t>
            </a:r>
            <a:r>
              <a:rPr lang="da-DK" sz="600" dirty="0">
                <a:solidFill>
                  <a:srgbClr val="404040"/>
                </a:solidFill>
                <a:ea typeface="Arial"/>
                <a:cs typeface="Arial"/>
              </a:rPr>
              <a:t>74. </a:t>
            </a:r>
            <a:r>
              <a:rPr lang="da-DK" sz="600" b="1" dirty="0">
                <a:solidFill>
                  <a:srgbClr val="404040"/>
                </a:solidFill>
                <a:ea typeface="Arial"/>
                <a:cs typeface="Arial"/>
              </a:rPr>
              <a:t>3.</a:t>
            </a:r>
            <a:r>
              <a:rPr lang="da-DK" sz="600" dirty="0">
                <a:solidFill>
                  <a:srgbClr val="404040"/>
                </a:solidFill>
                <a:ea typeface="Arial"/>
                <a:cs typeface="Arial"/>
              </a:rPr>
              <a:t> Jacobsen LM </a:t>
            </a:r>
            <a:r>
              <a:rPr lang="da-DK" sz="600" i="1" dirty="0">
                <a:solidFill>
                  <a:srgbClr val="404040"/>
                </a:solidFill>
                <a:ea typeface="Arial"/>
                <a:cs typeface="Arial"/>
              </a:rPr>
              <a:t>et al. Diabetologia </a:t>
            </a:r>
            <a:r>
              <a:rPr lang="da-DK" sz="600" dirty="0">
                <a:solidFill>
                  <a:srgbClr val="404040"/>
                </a:solidFill>
                <a:ea typeface="Arial"/>
                <a:cs typeface="Arial"/>
              </a:rPr>
              <a:t>2020; 63: 588</a:t>
            </a:r>
            <a:r>
              <a:rPr lang="de" sz="600" dirty="0">
                <a:solidFill>
                  <a:srgbClr val="404040"/>
                </a:solidFill>
                <a:ea typeface="Arial"/>
                <a:cs typeface="Arial"/>
              </a:rPr>
              <a:t>–</a:t>
            </a:r>
            <a:r>
              <a:rPr lang="da-DK" sz="600" dirty="0">
                <a:solidFill>
                  <a:srgbClr val="404040"/>
                </a:solidFill>
                <a:ea typeface="Arial"/>
                <a:cs typeface="Arial"/>
              </a:rPr>
              <a:t>96. </a:t>
            </a:r>
            <a:r>
              <a:rPr lang="da-DK" sz="600" b="1" dirty="0">
                <a:solidFill>
                  <a:srgbClr val="404040"/>
                </a:solidFill>
                <a:ea typeface="Arial"/>
                <a:cs typeface="Arial"/>
              </a:rPr>
              <a:t>4.</a:t>
            </a:r>
            <a:r>
              <a:rPr lang="da-DK" sz="600" dirty="0">
                <a:solidFill>
                  <a:srgbClr val="404040"/>
                </a:solidFill>
                <a:ea typeface="Arial"/>
                <a:cs typeface="Arial"/>
              </a:rPr>
              <a:t> Ziegler AG </a:t>
            </a:r>
            <a:r>
              <a:rPr lang="da-DK" sz="600" i="1" dirty="0">
                <a:solidFill>
                  <a:srgbClr val="404040"/>
                </a:solidFill>
                <a:ea typeface="Arial"/>
                <a:cs typeface="Arial"/>
              </a:rPr>
              <a:t>et al. JAMA</a:t>
            </a:r>
            <a:r>
              <a:rPr lang="da-DK" sz="600" dirty="0">
                <a:solidFill>
                  <a:srgbClr val="404040"/>
                </a:solidFill>
                <a:ea typeface="Arial"/>
                <a:cs typeface="Arial"/>
              </a:rPr>
              <a:t> 2013; 309: 2473</a:t>
            </a:r>
            <a:r>
              <a:rPr lang="de" sz="600" dirty="0">
                <a:solidFill>
                  <a:srgbClr val="404040"/>
                </a:solidFill>
                <a:ea typeface="Arial"/>
                <a:cs typeface="Arial"/>
              </a:rPr>
              <a:t>–</a:t>
            </a:r>
            <a:r>
              <a:rPr lang="da-DK" sz="600" dirty="0">
                <a:solidFill>
                  <a:srgbClr val="404040"/>
                </a:solidFill>
                <a:ea typeface="Arial"/>
                <a:cs typeface="Arial"/>
              </a:rPr>
              <a:t>9.</a:t>
            </a:r>
          </a:p>
        </p:txBody>
      </p:sp>
      <p:sp>
        <p:nvSpPr>
          <p:cNvPr id="2" name="TextBox 28">
            <a:extLst>
              <a:ext uri="{FF2B5EF4-FFF2-40B4-BE49-F238E27FC236}">
                <a16:creationId xmlns:a16="http://schemas.microsoft.com/office/drawing/2014/main" id="{B836C23B-01CA-8FCB-99C0-BAEA2BB6F8F7}"/>
              </a:ext>
            </a:extLst>
          </p:cNvPr>
          <p:cNvSpPr txBox="1"/>
          <p:nvPr/>
        </p:nvSpPr>
        <p:spPr>
          <a:xfrm>
            <a:off x="309715" y="4795132"/>
            <a:ext cx="7205778"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en-US" altLang="de-DE" sz="600" dirty="0">
                <a:solidFill>
                  <a:srgbClr val="404040"/>
                </a:solidFill>
              </a:rPr>
              <a:t>T1D: Typ-1-Diabetes.</a:t>
            </a:r>
            <a:endParaRPr lang="en-US" altLang="de-DE" sz="600" baseline="30000" dirty="0">
              <a:solidFill>
                <a:srgbClr val="404040"/>
              </a:solidFill>
            </a:endParaRPr>
          </a:p>
        </p:txBody>
      </p:sp>
      <p:sp>
        <p:nvSpPr>
          <p:cNvPr id="3" name="Rechteck: abgerundete Ecken 2">
            <a:extLst>
              <a:ext uri="{FF2B5EF4-FFF2-40B4-BE49-F238E27FC236}">
                <a16:creationId xmlns:a16="http://schemas.microsoft.com/office/drawing/2014/main" id="{56E87406-9C30-2AD0-F20E-E8770EB1C9A7}"/>
              </a:ext>
            </a:extLst>
          </p:cNvPr>
          <p:cNvSpPr/>
          <p:nvPr/>
        </p:nvSpPr>
        <p:spPr>
          <a:xfrm>
            <a:off x="469747" y="1056870"/>
            <a:ext cx="2993552" cy="3390373"/>
          </a:xfrm>
          <a:prstGeom prst="roundRect">
            <a:avLst>
              <a:gd name="adj" fmla="val 8933"/>
            </a:avLst>
          </a:prstGeom>
          <a:solidFill>
            <a:srgbClr val="23004C"/>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ct val="125000"/>
              </a:lnSpc>
              <a:spcAft>
                <a:spcPts val="1200"/>
              </a:spcAft>
              <a:buClr>
                <a:schemeClr val="accent2"/>
              </a:buClr>
              <a:buSzPct val="120000"/>
              <a:buFont typeface="Arial" panose="020B0604020202020204" pitchFamily="34" charset="0"/>
              <a:buChar char="•"/>
            </a:pPr>
            <a:r>
              <a:rPr lang="de-DE" sz="1100" dirty="0">
                <a:solidFill>
                  <a:schemeClr val="bg1"/>
                </a:solidFill>
              </a:rPr>
              <a:t>Bei </a:t>
            </a:r>
            <a:r>
              <a:rPr lang="de-DE" sz="1100" b="1" dirty="0">
                <a:solidFill>
                  <a:schemeClr val="bg1"/>
                </a:solidFill>
              </a:rPr>
              <a:t>Erwachsenen ≥ 20 Jahre </a:t>
            </a:r>
            <a:r>
              <a:rPr lang="de-DE" sz="1100" dirty="0">
                <a:solidFill>
                  <a:schemeClr val="bg1"/>
                </a:solidFill>
              </a:rPr>
              <a:t>Beobachtung eines </a:t>
            </a:r>
            <a:r>
              <a:rPr lang="de-DE" sz="1100" b="1" dirty="0">
                <a:solidFill>
                  <a:schemeClr val="bg1"/>
                </a:solidFill>
              </a:rPr>
              <a:t>geringeren Risikos für das Fortschreiten von Stadium 2 zu Stadium 3 T1D </a:t>
            </a:r>
            <a:r>
              <a:rPr lang="de-DE" sz="1100" dirty="0">
                <a:solidFill>
                  <a:schemeClr val="bg1"/>
                </a:solidFill>
              </a:rPr>
              <a:t>im Vergleich zu Kindern, Jugendlichen und Erwachsenen    &lt; 20 Jahre, selbst bei Nachweis mehrerer Autoantikörper</a:t>
            </a:r>
            <a:r>
              <a:rPr lang="de-DE" sz="1100" baseline="30000" dirty="0">
                <a:solidFill>
                  <a:schemeClr val="bg1"/>
                </a:solidFill>
              </a:rPr>
              <a:t>1,2</a:t>
            </a:r>
            <a:r>
              <a:rPr lang="de-DE" sz="1100" dirty="0">
                <a:solidFill>
                  <a:schemeClr val="bg1"/>
                </a:solidFill>
              </a:rPr>
              <a:t>
Die 5-Jahres-Progressionsrate zum Stadium 3 des T1D bei Patienten mit multiplen Autoantikörpern im T1D Stadium 1 beträgt		      ~ 15 % bei Erwachsenen</a:t>
            </a:r>
            <a:r>
              <a:rPr lang="de-DE" sz="1100" baseline="30000" dirty="0">
                <a:solidFill>
                  <a:schemeClr val="bg1"/>
                </a:solidFill>
              </a:rPr>
              <a:t>3</a:t>
            </a:r>
            <a:r>
              <a:rPr lang="de-DE" sz="1100" dirty="0">
                <a:solidFill>
                  <a:schemeClr val="bg1"/>
                </a:solidFill>
              </a:rPr>
              <a:t> und      ~ 44 % bei Kindern</a:t>
            </a:r>
            <a:r>
              <a:rPr lang="de-DE" sz="1100" baseline="30000" dirty="0">
                <a:solidFill>
                  <a:schemeClr val="bg1"/>
                </a:solidFill>
              </a:rPr>
              <a:t>4</a:t>
            </a:r>
            <a:endParaRPr lang="en-US" sz="900" baseline="30000" dirty="0">
              <a:solidFill>
                <a:schemeClr val="bg1"/>
              </a:solidFill>
              <a:cs typeface="Arial" panose="020B0604020202020204" pitchFamily="34" charset="0"/>
            </a:endParaRPr>
          </a:p>
        </p:txBody>
      </p:sp>
    </p:spTree>
    <p:extLst>
      <p:ext uri="{BB962C8B-B14F-4D97-AF65-F5344CB8AC3E}">
        <p14:creationId xmlns:p14="http://schemas.microsoft.com/office/powerpoint/2010/main" val="324201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110&quot;/&gt;&lt;CPresentation id=&quot;1&quot;&gt;&lt;m_precDefaultNumber&gt;&lt;m_bNumberIsYear val=&quot;1&quot;/&gt;&lt;m_chMinusSymbol&gt;-&lt;/m_chMinusSymbol&gt;&lt;m_chDecimalSymbol17909&gt;,&lt;/m_chDecimalSymbol17909&gt;&lt;m_nGroupingDigits17909 val=&quot;3&quot;/&gt;&lt;m_chGroupingSymbol17909&gt; &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 &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0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w="9525">
          <a:solidFill>
            <a:schemeClr val="tx1"/>
          </a:solid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chor="ctr">
        <a:spAutoFit/>
      </a:bodyPr>
      <a:lstStyle>
        <a:defPPr algn="l">
          <a:defRPr sz="1600" dirty="0" err="1" smtClean="0"/>
        </a:defPPr>
      </a:lstStyle>
    </a:txDef>
  </a:objectDefaults>
  <a:extraClrSchemeLst/>
  <a:extLst>
    <a:ext uri="{05A4C25C-085E-4340-85A3-A5531E510DB2}">
      <thm15:themeFamily xmlns:thm15="http://schemas.microsoft.com/office/thememl/2012/main" name="Health Advances T1D Disease Area Strategy Project Kickoff 2022Mar28" id="{0D32C651-818E-402E-AA5A-61F395FF9DF8}" vid="{C76B6EF9-A230-4530-8B31-9DCE04BCDF5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Sanofi (Optimized)">
    <a:dk1>
      <a:sysClr val="windowText" lastClr="000000"/>
    </a:dk1>
    <a:lt1>
      <a:sysClr val="window" lastClr="FFFFFF"/>
    </a:lt1>
    <a:dk2>
      <a:srgbClr val="F4F2F6"/>
    </a:dk2>
    <a:lt2>
      <a:srgbClr val="F5F5F5"/>
    </a:lt2>
    <a:accent1>
      <a:srgbClr val="23004C"/>
    </a:accent1>
    <a:accent2>
      <a:srgbClr val="7A00E6"/>
    </a:accent2>
    <a:accent3>
      <a:srgbClr val="268500"/>
    </a:accent3>
    <a:accent4>
      <a:srgbClr val="DA3A16"/>
    </a:accent4>
    <a:accent5>
      <a:srgbClr val="D515B9"/>
    </a:accent5>
    <a:accent6>
      <a:srgbClr val="007FAD"/>
    </a:accent6>
    <a:hlink>
      <a:srgbClr val="7A00E6"/>
    </a:hlink>
    <a:folHlink>
      <a:srgbClr val="23004C"/>
    </a:folHlink>
  </a:clrScheme>
  <a:fontScheme name="00. Sanofi System">
    <a:majorFont>
      <a:latin typeface="Verdana"/>
      <a:ea typeface="Verdana"/>
      <a:cs typeface="Arial"/>
    </a:majorFont>
    <a:minorFont>
      <a:latin typeface="Verdana"/>
      <a:ea typeface="Verdana"/>
      <a:cs typeface="Arial"/>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Custom 108">
    <a:dk1>
      <a:srgbClr val="000000"/>
    </a:dk1>
    <a:lt1>
      <a:sysClr val="window" lastClr="FFFFFF"/>
    </a:lt1>
    <a:dk2>
      <a:srgbClr val="2F3651"/>
    </a:dk2>
    <a:lt2>
      <a:srgbClr val="CC9C50"/>
    </a:lt2>
    <a:accent1>
      <a:srgbClr val="347475"/>
    </a:accent1>
    <a:accent2>
      <a:srgbClr val="575D72"/>
    </a:accent2>
    <a:accent3>
      <a:srgbClr val="AFDDD9"/>
    </a:accent3>
    <a:accent4>
      <a:srgbClr val="F7F0E5"/>
    </a:accent4>
    <a:accent5>
      <a:srgbClr val="FFFFFF"/>
    </a:accent5>
    <a:accent6>
      <a:srgbClr val="FFFFFF"/>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91D800CDDFD446A813E3ACC6535C63" ma:contentTypeVersion="18" ma:contentTypeDescription="Create a new document." ma:contentTypeScope="" ma:versionID="dbe93f5cacfac3ac782e46b8ded3ef86">
  <xsd:schema xmlns:xsd="http://www.w3.org/2001/XMLSchema" xmlns:xs="http://www.w3.org/2001/XMLSchema" xmlns:p="http://schemas.microsoft.com/office/2006/metadata/properties" xmlns:ns2="c6cd59a3-ce70-4c25-b5e0-f54afc204a1d" xmlns:ns3="786ecb80-ad1a-440b-9fcc-98153c4be8a6" targetNamespace="http://schemas.microsoft.com/office/2006/metadata/properties" ma:root="true" ma:fieldsID="69c3b0515eaab7d6953342d02d47d9de" ns2:_="" ns3:_="">
    <xsd:import namespace="c6cd59a3-ce70-4c25-b5e0-f54afc204a1d"/>
    <xsd:import namespace="786ecb80-ad1a-440b-9fcc-98153c4be8a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2:MediaServiceLocation" minOccurs="0"/>
                <xsd:element ref="ns2:TranslatedLang" minOccurs="0"/>
                <xsd:element ref="ns2:MediaServiceBillingMetadata" minOccurs="0"/>
                <xsd:element ref="ns2:Noitz"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cd59a3-ce70-4c25-b5e0-f54afc204a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TranslatedLang" ma:index="23" nillable="true" ma:displayName="Translated Language" ma:internalName="TranslatedLang">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element name="Noitz" ma:index="25" nillable="true" ma:displayName="Noitz" ma:description="nicht für den Versand! Quellenverzeichnis muss noch angespasst werden" ma:format="Dropdown" ma:internalName="Noitz">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86ecb80-ad1a-440b-9fcc-98153c4be8a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9f114b2d-daeb-4d31-ace5-a0845961c278}" ma:internalName="TaxCatchAll" ma:showField="CatchAllData" ma:web="786ecb80-ad1a-440b-9fcc-98153c4be8a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786ecb80-ad1a-440b-9fcc-98153c4be8a6">
      <UserInfo>
        <DisplayName>SharingLinks.3569bd7c-0c17-4182-bc39-fb14c936d300.Flexible.3473dd33-4246-48eb-b3f3-b3b143f00f37</DisplayName>
        <AccountId>95</AccountId>
        <AccountType/>
      </UserInfo>
      <UserInfo>
        <DisplayName>Kulpa, Konstanze /DE</DisplayName>
        <AccountId>84</AccountId>
        <AccountType/>
      </UserInfo>
      <UserInfo>
        <DisplayName>Stein, Alina /DE</DisplayName>
        <AccountId>107</AccountId>
        <AccountType/>
      </UserInfo>
      <UserInfo>
        <DisplayName>Omar, Helan /DE</DisplayName>
        <AccountId>198</AccountId>
        <AccountType/>
      </UserInfo>
      <UserInfo>
        <DisplayName>Nauendorf, Aaron /DE</DisplayName>
        <AccountId>148</AccountId>
        <AccountType/>
      </UserInfo>
      <UserInfo>
        <DisplayName>Paar, Dieter /DE</DisplayName>
        <AccountId>34</AccountId>
        <AccountType/>
      </UserInfo>
    </SharedWithUsers>
    <lcf76f155ced4ddcb4097134ff3c332f xmlns="c6cd59a3-ce70-4c25-b5e0-f54afc204a1d">
      <Terms xmlns="http://schemas.microsoft.com/office/infopath/2007/PartnerControls"/>
    </lcf76f155ced4ddcb4097134ff3c332f>
    <TaxCatchAll xmlns="786ecb80-ad1a-440b-9fcc-98153c4be8a6" xsi:nil="true"/>
    <TranslatedLang xmlns="c6cd59a3-ce70-4c25-b5e0-f54afc204a1d" xsi:nil="true"/>
    <Noitz xmlns="c6cd59a3-ce70-4c25-b5e0-f54afc204a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B6EE56B-20C5-45CE-99EE-E09933C63B52}"/>
</file>

<file path=customXml/itemProps2.xml><?xml version="1.0" encoding="utf-8"?>
<ds:datastoreItem xmlns:ds="http://schemas.openxmlformats.org/officeDocument/2006/customXml" ds:itemID="{237B58BE-5C3A-4840-A409-4EB32649CC53}">
  <ds:schemaRefs>
    <ds:schemaRef ds:uri="http://purl.org/dc/elements/1.1/"/>
    <ds:schemaRef ds:uri="http://www.w3.org/XML/1998/namespace"/>
    <ds:schemaRef ds:uri="http://schemas.microsoft.com/office/2006/documentManagement/types"/>
    <ds:schemaRef ds:uri="c6cd59a3-ce70-4c25-b5e0-f54afc204a1d"/>
    <ds:schemaRef ds:uri="http://purl.org/dc/dcmitype/"/>
    <ds:schemaRef ds:uri="http://purl.org/dc/terms/"/>
    <ds:schemaRef ds:uri="http://schemas.microsoft.com/office/infopath/2007/PartnerControls"/>
    <ds:schemaRef ds:uri="http://schemas.openxmlformats.org/package/2006/metadata/core-properties"/>
    <ds:schemaRef ds:uri="786ecb80-ad1a-440b-9fcc-98153c4be8a6"/>
    <ds:schemaRef ds:uri="http://schemas.microsoft.com/office/2006/metadata/properties"/>
  </ds:schemaRefs>
</ds:datastoreItem>
</file>

<file path=customXml/itemProps3.xml><?xml version="1.0" encoding="utf-8"?>
<ds:datastoreItem xmlns:ds="http://schemas.openxmlformats.org/officeDocument/2006/customXml" ds:itemID="{68D289C8-FCBD-47D6-A28B-8CD4E8BB355D}">
  <ds:schemaRefs>
    <ds:schemaRef ds:uri="http://schemas.microsoft.com/sharepoint/v3/contenttype/forms"/>
  </ds:schemaRefs>
</ds:datastoreItem>
</file>

<file path=docMetadata/LabelInfo.xml><?xml version="1.0" encoding="utf-8"?>
<clbl:labelList xmlns:clbl="http://schemas.microsoft.com/office/2020/mipLabelMetadata">
  <clbl:label id="{d9088468-0951-4aef-9cc3-0a346e475ddc}" enabled="1" method="Privileged" siteId="{aca3c8d6-aa71-4e1a-a10e-03572fc58c0b}" removed="0"/>
</clbl:labelList>
</file>

<file path=docProps/app.xml><?xml version="1.0" encoding="utf-8"?>
<Properties xmlns="http://schemas.openxmlformats.org/officeDocument/2006/extended-properties" xmlns:vt="http://schemas.openxmlformats.org/officeDocument/2006/docPropsVTypes">
  <Template/>
  <TotalTime>0</TotalTime>
  <Words>9821</Words>
  <Application>Microsoft Office PowerPoint</Application>
  <PresentationFormat>Bildschirmpräsentation (16:9)</PresentationFormat>
  <Paragraphs>924</Paragraphs>
  <Slides>45</Slides>
  <Notes>16</Notes>
  <HiddenSlides>0</HiddenSlides>
  <MMClips>0</MMClips>
  <ScaleCrop>false</ScaleCrop>
  <HeadingPairs>
    <vt:vector size="8" baseType="variant">
      <vt:variant>
        <vt:lpstr>Verwendete Schriftarten</vt:lpstr>
      </vt:variant>
      <vt:variant>
        <vt:i4>15</vt:i4>
      </vt:variant>
      <vt:variant>
        <vt:lpstr>Design</vt:lpstr>
      </vt:variant>
      <vt:variant>
        <vt:i4>1</vt:i4>
      </vt:variant>
      <vt:variant>
        <vt:lpstr>Eingebettete OLE-Server</vt:lpstr>
      </vt:variant>
      <vt:variant>
        <vt:i4>2</vt:i4>
      </vt:variant>
      <vt:variant>
        <vt:lpstr>Folientitel</vt:lpstr>
      </vt:variant>
      <vt:variant>
        <vt:i4>45</vt:i4>
      </vt:variant>
    </vt:vector>
  </HeadingPairs>
  <TitlesOfParts>
    <vt:vector size="63" baseType="lpstr">
      <vt:lpstr>DengXian Light</vt:lpstr>
      <vt:lpstr>Abadi</vt:lpstr>
      <vt:lpstr>Aparajita</vt:lpstr>
      <vt:lpstr>Aptos</vt:lpstr>
      <vt:lpstr>Arial</vt:lpstr>
      <vt:lpstr>Calibri</vt:lpstr>
      <vt:lpstr>Calibri,Sans-Serif</vt:lpstr>
      <vt:lpstr>DM Sans</vt:lpstr>
      <vt:lpstr>Georgia</vt:lpstr>
      <vt:lpstr>Helvetica</vt:lpstr>
      <vt:lpstr>Poppins</vt:lpstr>
      <vt:lpstr>Sanofi Sans 3 Regular</vt:lpstr>
      <vt:lpstr>Times New Roman</vt:lpstr>
      <vt:lpstr>Verdana</vt:lpstr>
      <vt:lpstr>Wingdings</vt:lpstr>
      <vt:lpstr>20_Sanofi</vt:lpstr>
      <vt:lpstr>Diapositive think-cell</vt:lpstr>
      <vt:lpstr>think-cell Slide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Woeckel, Christian /DE</dc:creator>
  <cp:lastModifiedBy>Pegelow, Katrin /DE</cp:lastModifiedBy>
  <cp:revision>6</cp:revision>
  <cp:lastPrinted>2023-11-01T13:52:52Z</cp:lastPrinted>
  <dcterms:created xsi:type="dcterms:W3CDTF">2022-02-06T10:02:02Z</dcterms:created>
  <dcterms:modified xsi:type="dcterms:W3CDTF">2026-01-14T16:14:55Z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0x0101005A91D800CDDFD446A813E3ACC6535C63</vt:lpwstr>
  </property>
  <property fmtid="{D5CDD505-2E9C-101B-9397-08002B2CF9AE}" pid="3" name="MediaServiceImageTags">
    <vt:lpwstr/>
  </property>
  <property fmtid="{D5CDD505-2E9C-101B-9397-08002B2CF9AE}" pid="4" name="ClassificationContentMarkingHeaderLocations">
    <vt:lpwstr>SanofiCHCT Grid 16\:9:5\1_Sanofi:8\1_Pulse Theme:6\Sanofi:8\2_Sanofi:8\5_Sanofi:8\10_Sanofi:8\11_Sanofi:8\6_Sanofi:8\3_Sanofi:8\18_Sanofi:8\12_Sanofi:8\23_Sanofi:8\14_Sanofi:8\4_Sanofi:8\27_Sanofi:8\26_Sanofi:8\7_Sanofi:8\17_Sanofi:8</vt:lpwstr>
  </property>
  <property fmtid="{D5CDD505-2E9C-101B-9397-08002B2CF9AE}" pid="5" name="ClassificationContentMarkingHeaderText">
    <vt:lpwstr>Internal</vt:lpwstr>
  </property>
  <property fmtid="{D5CDD505-2E9C-101B-9397-08002B2CF9AE}" pid="6" name="MSIP_Label_d9088468-0951-4aef-9cc3-0a346e475ddc_Enabled">
    <vt:lpwstr>true</vt:lpwstr>
  </property>
  <property fmtid="{D5CDD505-2E9C-101B-9397-08002B2CF9AE}" pid="7" name="MSIP_Label_d9088468-0951-4aef-9cc3-0a346e475ddc_SetDate">
    <vt:lpwstr>2024-02-12T11:56:34Z</vt:lpwstr>
  </property>
  <property fmtid="{D5CDD505-2E9C-101B-9397-08002B2CF9AE}" pid="8" name="MSIP_Label_d9088468-0951-4aef-9cc3-0a346e475ddc_Method">
    <vt:lpwstr>Privileged</vt:lpwstr>
  </property>
  <property fmtid="{D5CDD505-2E9C-101B-9397-08002B2CF9AE}" pid="9" name="MSIP_Label_d9088468-0951-4aef-9cc3-0a346e475ddc_Name">
    <vt:lpwstr>Public</vt:lpwstr>
  </property>
  <property fmtid="{D5CDD505-2E9C-101B-9397-08002B2CF9AE}" pid="10" name="MSIP_Label_d9088468-0951-4aef-9cc3-0a346e475ddc_SiteId">
    <vt:lpwstr>aca3c8d6-aa71-4e1a-a10e-03572fc58c0b</vt:lpwstr>
  </property>
  <property fmtid="{D5CDD505-2E9C-101B-9397-08002B2CF9AE}" pid="11" name="MSIP_Label_d9088468-0951-4aef-9cc3-0a346e475ddc_ActionId">
    <vt:lpwstr>616bc5e8-c01b-4f9b-8974-73fe934db89d</vt:lpwstr>
  </property>
  <property fmtid="{D5CDD505-2E9C-101B-9397-08002B2CF9AE}" pid="12" name="MSIP_Label_d9088468-0951-4aef-9cc3-0a346e475ddc_ContentBits">
    <vt:lpwstr>0</vt:lpwstr>
  </property>
</Properties>
</file>