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media/image80.svg" ContentType="image/svg"/>
  <Override PartName="/ppt/media/image82.svg" ContentType="image/svg"/>
  <Override PartName="/ppt/notesSlides/notesSlide1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3.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4.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5.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6.xml" ContentType="application/vnd.openxmlformats-officedocument.themeOverr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7.xml" ContentType="application/vnd.openxmlformats-officedocument.themeOverr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8.xml" ContentType="application/vnd.openxmlformats-officedocument.themeOverr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9.xml" ContentType="application/vnd.openxmlformats-officedocument.themeOverr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0.xml" ContentType="application/vnd.openxmlformats-officedocument.themeOverride+xml"/>
  <Override PartName="/ppt/notesSlides/notesSlide12.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1.xml" ContentType="application/vnd.openxmlformats-officedocument.themeOverr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12.xml" ContentType="application/vnd.openxmlformats-officedocument.themeOverr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13.xml" ContentType="application/vnd.openxmlformats-officedocument.themeOverrid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14.xml" ContentType="application/vnd.openxmlformats-officedocument.themeOverrid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15.xml" ContentType="application/vnd.openxmlformats-officedocument.themeOverr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47" r:id="rId4"/>
  </p:sldMasterIdLst>
  <p:notesMasterIdLst>
    <p:notesMasterId r:id="rId52"/>
  </p:notesMasterIdLst>
  <p:handoutMasterIdLst>
    <p:handoutMasterId r:id="rId53"/>
  </p:handoutMasterIdLst>
  <p:sldIdLst>
    <p:sldId id="2147483641" r:id="rId5"/>
    <p:sldId id="2147483647" r:id="rId6"/>
    <p:sldId id="2147483595" r:id="rId7"/>
    <p:sldId id="2145708096" r:id="rId8"/>
    <p:sldId id="259" r:id="rId9"/>
    <p:sldId id="260" r:id="rId10"/>
    <p:sldId id="261" r:id="rId11"/>
    <p:sldId id="262" r:id="rId12"/>
    <p:sldId id="264" r:id="rId13"/>
    <p:sldId id="265" r:id="rId14"/>
    <p:sldId id="2147483593" r:id="rId15"/>
    <p:sldId id="418" r:id="rId16"/>
    <p:sldId id="2147483604" r:id="rId17"/>
    <p:sldId id="2147483605" r:id="rId18"/>
    <p:sldId id="2147483606" r:id="rId19"/>
    <p:sldId id="2147483594" r:id="rId20"/>
    <p:sldId id="2147483582" r:id="rId21"/>
    <p:sldId id="2147483627" r:id="rId22"/>
    <p:sldId id="407" r:id="rId23"/>
    <p:sldId id="408" r:id="rId24"/>
    <p:sldId id="456" r:id="rId25"/>
    <p:sldId id="428" r:id="rId26"/>
    <p:sldId id="455" r:id="rId27"/>
    <p:sldId id="352" r:id="rId28"/>
    <p:sldId id="2147483617" r:id="rId29"/>
    <p:sldId id="458" r:id="rId30"/>
    <p:sldId id="393" r:id="rId31"/>
    <p:sldId id="442" r:id="rId32"/>
    <p:sldId id="427" r:id="rId33"/>
    <p:sldId id="443" r:id="rId34"/>
    <p:sldId id="447" r:id="rId35"/>
    <p:sldId id="445" r:id="rId36"/>
    <p:sldId id="2147483636" r:id="rId37"/>
    <p:sldId id="378" r:id="rId38"/>
    <p:sldId id="457" r:id="rId39"/>
    <p:sldId id="410" r:id="rId40"/>
    <p:sldId id="459" r:id="rId41"/>
    <p:sldId id="392" r:id="rId42"/>
    <p:sldId id="446" r:id="rId43"/>
    <p:sldId id="2147483639" r:id="rId44"/>
    <p:sldId id="449" r:id="rId45"/>
    <p:sldId id="2147483619" r:id="rId46"/>
    <p:sldId id="463" r:id="rId47"/>
    <p:sldId id="444" r:id="rId48"/>
    <p:sldId id="460" r:id="rId49"/>
    <p:sldId id="448" r:id="rId50"/>
    <p:sldId id="2147475108" r:id="rId51"/>
  </p:sldIdLst>
  <p:sldSz cx="9144000" cy="5143500" type="screen16x9"/>
  <p:notesSz cx="6797675" cy="9928225"/>
  <p:custDataLst>
    <p:tags r:id="rId5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kute Komplikation des Typ-1-Diabetes - DKA und Hypoglykämien" id="{E8DD6296-BB4E-46D3-AC3A-25CB4D857668}">
          <p14:sldIdLst>
            <p14:sldId id="2147483641"/>
            <p14:sldId id="2147483647"/>
            <p14:sldId id="2147483595"/>
            <p14:sldId id="2145708096"/>
            <p14:sldId id="259"/>
            <p14:sldId id="260"/>
            <p14:sldId id="261"/>
            <p14:sldId id="262"/>
            <p14:sldId id="264"/>
            <p14:sldId id="265"/>
            <p14:sldId id="2147483593"/>
            <p14:sldId id="418"/>
            <p14:sldId id="2147483604"/>
            <p14:sldId id="2147483605"/>
            <p14:sldId id="2147483606"/>
            <p14:sldId id="2147483594"/>
            <p14:sldId id="2147483582"/>
            <p14:sldId id="2147483627"/>
          </p14:sldIdLst>
        </p14:section>
        <p14:section name="Langzeit-Komplikation des Typ-1-Diabetes" id="{6962128F-B063-41AA-B10B-86ED99B98305}">
          <p14:sldIdLst>
            <p14:sldId id="407"/>
            <p14:sldId id="408"/>
            <p14:sldId id="456"/>
            <p14:sldId id="428"/>
            <p14:sldId id="455"/>
          </p14:sldIdLst>
        </p14:section>
        <p14:section name="Krankheitslast des Typ-1-Diabetes" id="{BD65611C-AD0B-4FC0-920E-6A0AAA9A5C78}">
          <p14:sldIdLst>
            <p14:sldId id="352"/>
            <p14:sldId id="2147483617"/>
            <p14:sldId id="458"/>
            <p14:sldId id="393"/>
            <p14:sldId id="442"/>
            <p14:sldId id="427"/>
            <p14:sldId id="443"/>
            <p14:sldId id="447"/>
            <p14:sldId id="445"/>
            <p14:sldId id="2147483636"/>
            <p14:sldId id="378"/>
            <p14:sldId id="457"/>
            <p14:sldId id="410"/>
            <p14:sldId id="459"/>
            <p14:sldId id="392"/>
            <p14:sldId id="446"/>
            <p14:sldId id="2147483639"/>
            <p14:sldId id="449"/>
            <p14:sldId id="2147483619"/>
            <p14:sldId id="463"/>
            <p14:sldId id="444"/>
            <p14:sldId id="460"/>
            <p14:sldId id="448"/>
          </p14:sldIdLst>
        </p14:section>
        <p14:section name="Abschlussfolie" id="{A57F84D1-D4BE-4965-AFB4-1A0B1789B70F}">
          <p14:sldIdLst>
            <p14:sldId id="2147475108"/>
          </p14:sldIdLst>
        </p14:section>
      </p14:sectionLst>
    </p:ext>
    <p:ext uri="{EFAFB233-063F-42B5-8137-9DF3F51BA10A}">
      <p15:sldGuideLst xmlns:p15="http://schemas.microsoft.com/office/powerpoint/2012/main">
        <p15:guide id="1" pos="216" userDrawn="1">
          <p15:clr>
            <a:srgbClr val="A4A3A4"/>
          </p15:clr>
        </p15:guide>
        <p15:guide id="2" pos="5496" userDrawn="1">
          <p15:clr>
            <a:srgbClr val="A4A3A4"/>
          </p15:clr>
        </p15:guide>
        <p15:guide id="3" orient="horz" pos="2709" userDrawn="1">
          <p15:clr>
            <a:srgbClr val="A4A3A4"/>
          </p15:clr>
        </p15:guide>
        <p15:guide id="5" pos="2699" userDrawn="1">
          <p15:clr>
            <a:srgbClr val="A4A3A4"/>
          </p15:clr>
        </p15:guide>
        <p15:guide id="6" orient="horz" pos="26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0C8A0E-63AC-2127-5506-F53298E1B3F3}" name="Scheichl, Michael /DE" initials="S/" userId="S::michael.scheichl@sanofi.com::e4d55582-c13e-42f4-9816-ac9791a091e7" providerId="AD"/>
  <p188:author id="{FBB42014-EBC0-1612-5E3F-585C53DDEBA6}" name="Kruklinski, Marion /DE" initials="KM/" userId="S::Marion.Kruklinski@sanofi.com::3ca47b6b-8259-4b72-bf95-390579ab6f19" providerId="AD"/>
  <p188:author id="{55550D23-A745-9100-84EC-ADA0CFD320BC}" name="Look, Christiane /DE" initials="LC/" userId="S::Christiane.Look@sanofi.com::6927f59e-c32f-466e-87cd-bc2c9baeca3e" providerId="AD"/>
  <p188:author id="{04751C2B-AE8C-4A7F-7377-F5FF5E6E59C5}" name="Guidi, Fabrizio /DE" initials="G/" userId="S::fabrizio.guidi@sanofi.com::a09408b9-d565-49aa-ac2c-ba884b9532c3" providerId="AD"/>
  <p188:author id="{8671A132-2599-7025-BF31-AA0394EC4B56}" name="Garcia-Feurer, Carmen /CH" initials="G/" userId="S::carmen.garcia-feurer@sanofi.com::ed6e28ee-b79c-48ba-9c90-2fc6d458c861" providerId="AD"/>
  <p188:author id="{1F679540-5B85-FA07-5159-6C377AC328B9}" name="Kastelan, Dagmar /DE" initials="KD/" userId="S::Dagmar.Kastelan@sanofi.com::c7f78afa-43dc-4fde-862f-7b35c77d5ca3" providerId="AD"/>
  <p188:author id="{A661E844-CDFF-DBFE-B171-B7821D1F5DD5}" name="Silvia Maggi" initials="SM" userId="S::silvia.maggi@vml.com::2bf17527-1874-48b9-86e6-75613de5d9a5" providerId="AD"/>
  <p188:author id="{D883C44C-BDCA-9B34-B127-949C6C6F742E}" name="Woeckel, Christian /DE" initials="WC/" userId="S::Christian.Woeckel@sanofi.com::78c23048-cb92-4b15-9c42-b9406b0dabe1" providerId="AD"/>
  <p188:author id="{3CDBD84D-B13D-60B5-C70A-E9ED6EEF313E}" name="Misra, Pragya /IN" initials="PM" userId="S::Pragya.Misra@sanofi.com::91fb0dc2-d365-44aa-82b3-9e25ca2edad0" providerId="AD"/>
  <p188:author id="{5D773C52-95AE-FB70-C8A7-A4976423D82F}" name="Semtsiv, Roksolana /DE" initials="RS" userId="S::Roksolana.Semtsiv@sanofi.com::23bd42a5-bc2c-46b2-9e31-133e860e9676" providerId="AD"/>
  <p188:author id="{D29E5658-FD9E-0328-DD2D-F041885D48B2}" name="Schulz, Kerstin /DE" initials="SK/" userId="S::Kerstin.Schulz@sanofi.com::0ea3f8ef-3f60-4333-87d6-07807a663d13" providerId="AD"/>
  <p188:author id="{F1E45E62-FBD9-0985-6618-491691E935D3}" name="Raab, Jennifer /DE" initials="JR" userId="S::Jennifer.Raab@sanofi.com::bd70b795-7ee5-43be-ad46-b3ec342610cb" providerId="AD"/>
  <p188:author id="{EFBBAD69-0319-11D3-868A-7827DEE542D6}" name="Pegelow, Katrin /DE" initials="PK/" userId="S::Katrin.Pegelow@sanofi.com::74a135be-7428-408d-b4b7-e9253dfa99e9" providerId="AD"/>
  <p188:author id="{B5B62F75-498F-D9BD-1EBA-63F85E96FA40}" name="Cognee, Anais /DE" initials="CA/" userId="S::Anais.Cognee@sanofi.com::0a71bc5e-ce1c-4297-b9bf-c516f44d88e5" providerId="AD"/>
  <p188:author id="{A242418C-DA2E-A00F-C784-94B6BBCB506F}" name="Kruklinski, Marion /DE" initials="K/" userId="S::marion.kruklinski@sanofi.com::3ca47b6b-8259-4b72-bf95-390579ab6f19" providerId="AD"/>
  <p188:author id="{45623D94-190C-72B3-7BF8-AF3B58C4E37D}" name="Uhlmann, Maximilian /DE" initials="UM/" userId="S::maximilian.uhlmann@sanofi.com::1838c323-c97b-431a-91b8-19955f03e25e" providerId="AD"/>
  <p188:author id="{EF9B28B3-2C33-2368-394C-2E050FA67430}" name="Kulpa, Konstanze /DE" initials="KK/" userId="S::Konstanze.Kulpa@sanofi.com::8457ae88-36c6-4b7f-8934-daa1e30145c2" providerId="AD"/>
  <p188:author id="{B6B803B6-5442-05B8-8BCF-6F0F6B0D5B6B}" name="Cognee, Anais /DE" initials="C/" userId="S::anais.cognee@sanofi.com::0a71bc5e-ce1c-4297-b9bf-c516f44d88e5" providerId="AD"/>
  <p188:author id="{19DCE8C0-81AD-C6E5-2C40-7EA5A61BBF19}" name="Businger, Guido /CH" initials="BG/" userId="S::guido.businger@sanofi.com::bb85870c-3425-4fe5-8eb8-daad75d71bca" providerId="AD"/>
  <p188:author id="{BEEAE2DE-2E04-82B8-413A-3B5171A267BB}" name="Karuza, Tvrtko  /AT" initials="K/" userId="S::tvrtko.karuza@sanofi.com::8b378085-4f2b-49b6-8471-b1f4de0ec316" providerId="AD"/>
  <p188:author id="{85374DE3-EEA7-2CE9-B45C-2A452C672E14}" name="Rau, Sandra /DE" initials="RS/" userId="S::Sandra.Rau@sanofi.com::7be00143-5eb7-4047-ad61-591800ad8e67" providerId="AD"/>
  <p188:author id="{0A28A1F8-FBCA-7EF3-CECD-7EECB24FEFFF}" name="Karuza, Tvrtko  /AT" initials="KT/" userId="S::Tvrtko.Karuza@sanofi.com::8b378085-4f2b-49b6-8471-b1f4de0ec316" providerId="AD"/>
  <p188:author id="{1B5FD2FB-5AD0-92AD-7860-8EED07FABB81}" name="Ouwerkerk, Anita /DE" initials="O/" userId="S::anita.ouwerkerk@sanofi.com::3c90fd23-e14e-48b2-9436-eb3436b4a34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oeckel, Christian /DE" initials="WC/" lastIdx="3" clrIdx="0">
    <p:extLst>
      <p:ext uri="{19B8F6BF-5375-455C-9EA6-DF929625EA0E}">
        <p15:presenceInfo xmlns:p15="http://schemas.microsoft.com/office/powerpoint/2012/main" userId="S::Christian.Woeckel@sanofi.com::78c23048-cb92-4b15-9c42-b9406b0dabe1" providerId="AD"/>
      </p:ext>
    </p:extLst>
  </p:cmAuthor>
  <p:cmAuthor id="2" name="Neuroth, Anne /DE/EXT" initials="N/" lastIdx="1" clrIdx="1">
    <p:extLst>
      <p:ext uri="{19B8F6BF-5375-455C-9EA6-DF929625EA0E}">
        <p15:presenceInfo xmlns:p15="http://schemas.microsoft.com/office/powerpoint/2012/main" userId="S::anne.neuroth-ext@sanofi.com::49b324fb-7710-401d-a93a-5bc4c517c9f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004C"/>
    <a:srgbClr val="FF8A02"/>
    <a:srgbClr val="404040"/>
    <a:srgbClr val="E9EEF2"/>
    <a:srgbClr val="237923"/>
    <a:srgbClr val="FF9F23"/>
    <a:srgbClr val="429C4A"/>
    <a:srgbClr val="2B2B2B"/>
    <a:srgbClr val="DCEEF5"/>
    <a:srgbClr val="F3E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565" autoAdjust="0"/>
    <p:restoredTop sz="94660"/>
  </p:normalViewPr>
  <p:slideViewPr>
    <p:cSldViewPr snapToGrid="0">
      <p:cViewPr varScale="1">
        <p:scale>
          <a:sx n="150" d="100"/>
          <a:sy n="150" d="100"/>
        </p:scale>
        <p:origin x="126" y="756"/>
      </p:cViewPr>
      <p:guideLst>
        <p:guide pos="216"/>
        <p:guide pos="5496"/>
        <p:guide orient="horz" pos="2709"/>
        <p:guide pos="2699"/>
        <p:guide orient="horz" pos="2663"/>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60"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WWatkins\Desktop\Content%20modules\M3%20Early%20Interv\module%203%20graphs.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8.xlsx"/></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package" Target="../embeddings/Microsoft_Excel_Worksheet9.xlsx"/></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package" Target="../embeddings/Microsoft_Excel_Worksheet10.xlsx"/></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package" Target="../embeddings/Microsoft_Excel_Worksheet11.xlsx"/></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package" Target="../embeddings/Microsoft_Excel_Worksheet13.xlsx"/></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package" Target="../embeddings/Microsoft_Excel_Worksheet14.xlsx"/></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package" Target="../embeddings/Microsoft_Excel_Worksheet15.xlsx"/></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package" Target="../embeddings/Microsoft_Excel_Worksheet16.xlsx"/></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package" Target="../embeddings/Microsoft_Excel_Worksheet17.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4.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5.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6.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Sheet1!$AE$4</c:f>
              <c:strCache>
                <c:ptCount val="1"/>
                <c:pt idx="0">
                  <c:v>Severe hypoglycemia</c:v>
                </c:pt>
              </c:strCache>
            </c:strRef>
          </c:tx>
          <c:spPr>
            <a:solidFill>
              <a:srgbClr val="23004C"/>
            </a:solidFill>
            <a:ln>
              <a:noFill/>
            </a:ln>
            <a:effectLst/>
          </c:spPr>
          <c:invertIfNegative val="0"/>
          <c:dLbls>
            <c:numFmt formatCode="0\ %" sourceLinked="0"/>
            <c:spPr>
              <a:noFill/>
              <a:ln>
                <a:noFill/>
              </a:ln>
              <a:effectLst/>
            </c:spPr>
            <c:txPr>
              <a:bodyPr rot="0" spcFirstLastPara="1" vertOverflow="ellipsis" vert="horz" wrap="square" anchor="ctr" anchorCtr="1"/>
              <a:lstStyle/>
              <a:p>
                <a:pPr>
                  <a:defRPr sz="1200" b="0" i="0" u="none" strike="noStrike" kern="1200" baseline="0">
                    <a:solidFill>
                      <a:srgbClr val="404040"/>
                    </a:solidFill>
                    <a:latin typeface="+mn-lt"/>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Sheet1!$AD$5:$AD$9</c:f>
              <c:strCache>
                <c:ptCount val="5"/>
                <c:pt idx="0">
                  <c:v>6-12</c:v>
                </c:pt>
                <c:pt idx="1">
                  <c:v>13-17</c:v>
                </c:pt>
                <c:pt idx="2">
                  <c:v>18-25</c:v>
                </c:pt>
                <c:pt idx="3">
                  <c:v>26-49</c:v>
                </c:pt>
                <c:pt idx="4">
                  <c:v>≥50</c:v>
                </c:pt>
              </c:strCache>
            </c:strRef>
          </c:cat>
          <c:val>
            <c:numRef>
              <c:f>Sheet1!$AE$5:$AE$9</c:f>
              <c:numCache>
                <c:formatCode>0%</c:formatCode>
                <c:ptCount val="5"/>
                <c:pt idx="0">
                  <c:v>0.05</c:v>
                </c:pt>
                <c:pt idx="1">
                  <c:v>0.05</c:v>
                </c:pt>
                <c:pt idx="2">
                  <c:v>0.06</c:v>
                </c:pt>
                <c:pt idx="3">
                  <c:v>7.0000000000000007E-2</c:v>
                </c:pt>
                <c:pt idx="4">
                  <c:v>0.1</c:v>
                </c:pt>
              </c:numCache>
            </c:numRef>
          </c:val>
          <c:extLst>
            <c:ext xmlns:c16="http://schemas.microsoft.com/office/drawing/2014/chart" uri="{C3380CC4-5D6E-409C-BE32-E72D297353CC}">
              <c16:uniqueId val="{00000000-ACE7-47E8-95F0-DC2FA91B2ACC}"/>
            </c:ext>
          </c:extLst>
        </c:ser>
        <c:ser>
          <c:idx val="1"/>
          <c:order val="1"/>
          <c:tx>
            <c:strRef>
              <c:f>Sheet1!$AF$4</c:f>
              <c:strCache>
                <c:ptCount val="1"/>
                <c:pt idx="0">
                  <c:v>DKA</c:v>
                </c:pt>
              </c:strCache>
            </c:strRef>
          </c:tx>
          <c:spPr>
            <a:solidFill>
              <a:srgbClr val="7A00E6"/>
            </a:solidFill>
            <a:ln>
              <a:noFill/>
            </a:ln>
            <a:effectLst/>
          </c:spPr>
          <c:invertIfNegative val="0"/>
          <c:dLbls>
            <c:dLbl>
              <c:idx val="0"/>
              <c:numFmt formatCode="0\ %" sourceLinked="0"/>
              <c:spPr>
                <a:noFill/>
                <a:ln>
                  <a:noFill/>
                </a:ln>
                <a:effectLst/>
              </c:spPr>
              <c:txPr>
                <a:bodyPr rot="0" spcFirstLastPara="1" vertOverflow="ellipsis" vert="horz" wrap="square" anchor="ctr" anchorCtr="1"/>
                <a:lstStyle/>
                <a:p>
                  <a:pPr>
                    <a:defRPr sz="1200" b="0" i="0" u="none" strike="noStrike" kern="1200" baseline="0">
                      <a:solidFill>
                        <a:srgbClr val="404040"/>
                      </a:solidFill>
                      <a:latin typeface="+mn-lt"/>
                      <a:ea typeface="+mn-ea"/>
                      <a:cs typeface="Arial" panose="020B0604020202020204" pitchFamily="34" charset="0"/>
                    </a:defRPr>
                  </a:pPr>
                  <a:endParaRPr lang="de-DE"/>
                </a:p>
              </c:txPr>
              <c:showLegendKey val="0"/>
              <c:showVal val="1"/>
              <c:showCatName val="0"/>
              <c:showSerName val="0"/>
              <c:showPercent val="0"/>
              <c:showBubbleSize val="0"/>
              <c:extLst>
                <c:ext xmlns:c16="http://schemas.microsoft.com/office/drawing/2014/chart" uri="{C3380CC4-5D6E-409C-BE32-E72D297353CC}">
                  <c16:uniqueId val="{00000000-454F-45A4-8F78-A9A122CD1C8B}"/>
                </c:ext>
              </c:extLst>
            </c:dLbl>
            <c:numFmt formatCode="0\ %" sourceLinked="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Sheet1!$AD$5:$AD$9</c:f>
              <c:strCache>
                <c:ptCount val="5"/>
                <c:pt idx="0">
                  <c:v>6-12</c:v>
                </c:pt>
                <c:pt idx="1">
                  <c:v>13-17</c:v>
                </c:pt>
                <c:pt idx="2">
                  <c:v>18-25</c:v>
                </c:pt>
                <c:pt idx="3">
                  <c:v>26-49</c:v>
                </c:pt>
                <c:pt idx="4">
                  <c:v>≥50</c:v>
                </c:pt>
              </c:strCache>
            </c:strRef>
          </c:cat>
          <c:val>
            <c:numRef>
              <c:f>Sheet1!$AF$5:$AF$9</c:f>
              <c:numCache>
                <c:formatCode>0%</c:formatCode>
                <c:ptCount val="5"/>
                <c:pt idx="0">
                  <c:v>0.02</c:v>
                </c:pt>
                <c:pt idx="1">
                  <c:v>0.04</c:v>
                </c:pt>
                <c:pt idx="2">
                  <c:v>0.04</c:v>
                </c:pt>
                <c:pt idx="3">
                  <c:v>0.02</c:v>
                </c:pt>
                <c:pt idx="4">
                  <c:v>0.01</c:v>
                </c:pt>
              </c:numCache>
            </c:numRef>
          </c:val>
          <c:extLst>
            <c:ext xmlns:c16="http://schemas.microsoft.com/office/drawing/2014/chart" uri="{C3380CC4-5D6E-409C-BE32-E72D297353CC}">
              <c16:uniqueId val="{00000001-ACE7-47E8-95F0-DC2FA91B2ACC}"/>
            </c:ext>
          </c:extLst>
        </c:ser>
        <c:dLbls>
          <c:showLegendKey val="0"/>
          <c:showVal val="0"/>
          <c:showCatName val="0"/>
          <c:showSerName val="0"/>
          <c:showPercent val="0"/>
          <c:showBubbleSize val="0"/>
        </c:dLbls>
        <c:gapWidth val="219"/>
        <c:overlap val="-27"/>
        <c:axId val="368090032"/>
        <c:axId val="368089640"/>
      </c:barChart>
      <c:catAx>
        <c:axId val="368090032"/>
        <c:scaling>
          <c:orientation val="minMax"/>
        </c:scaling>
        <c:delete val="0"/>
        <c:axPos val="b"/>
        <c:title>
          <c:tx>
            <c:rich>
              <a:bodyPr rot="0" spcFirstLastPara="1" vertOverflow="ellipsis" vert="horz" wrap="square" anchor="ctr" anchorCtr="1"/>
              <a:lstStyle/>
              <a:p>
                <a:pPr>
                  <a:defRPr sz="1100" b="0" i="0" u="none" strike="noStrike" kern="1200" baseline="0">
                    <a:solidFill>
                      <a:srgbClr val="404040"/>
                    </a:solidFill>
                    <a:latin typeface="+mn-lt"/>
                    <a:ea typeface="+mn-ea"/>
                    <a:cs typeface="Arial" panose="020B0604020202020204" pitchFamily="34" charset="0"/>
                  </a:defRPr>
                </a:pPr>
                <a:r>
                  <a:rPr lang="en-US" sz="1100">
                    <a:solidFill>
                      <a:srgbClr val="404040"/>
                    </a:solidFill>
                    <a:latin typeface="+mn-lt"/>
                  </a:rPr>
                  <a:t>Alter [Jahre]</a:t>
                </a:r>
              </a:p>
            </c:rich>
          </c:tx>
          <c:overlay val="0"/>
          <c:spPr>
            <a:noFill/>
            <a:ln>
              <a:noFill/>
            </a:ln>
            <a:effectLst/>
          </c:spPr>
          <c:txPr>
            <a:bodyPr rot="0" spcFirstLastPara="1" vertOverflow="ellipsis" vert="horz" wrap="square" anchor="ctr" anchorCtr="1"/>
            <a:lstStyle/>
            <a:p>
              <a:pPr>
                <a:defRPr sz="1100" b="0" i="0" u="none" strike="noStrike" kern="1200" baseline="0">
                  <a:solidFill>
                    <a:srgbClr val="404040"/>
                  </a:solidFill>
                  <a:latin typeface="+mn-lt"/>
                  <a:ea typeface="+mn-ea"/>
                  <a:cs typeface="Arial" panose="020B0604020202020204" pitchFamily="34" charset="0"/>
                </a:defRPr>
              </a:pPr>
              <a:endParaRPr lang="de-DE"/>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rgbClr val="404040"/>
                </a:solidFill>
                <a:latin typeface="+mn-lt"/>
                <a:ea typeface="+mn-ea"/>
                <a:cs typeface="Arial" panose="020B0604020202020204" pitchFamily="34" charset="0"/>
              </a:defRPr>
            </a:pPr>
            <a:endParaRPr lang="de-DE"/>
          </a:p>
        </c:txPr>
        <c:crossAx val="368089640"/>
        <c:crosses val="autoZero"/>
        <c:auto val="1"/>
        <c:lblAlgn val="ctr"/>
        <c:lblOffset val="100"/>
        <c:noMultiLvlLbl val="0"/>
      </c:catAx>
      <c:valAx>
        <c:axId val="368089640"/>
        <c:scaling>
          <c:orientation val="minMax"/>
        </c:scaling>
        <c:delete val="0"/>
        <c:axPos val="l"/>
        <c:majorGridlines>
          <c:spPr>
            <a:ln w="9525" cap="flat" cmpd="sng" algn="ctr">
              <a:solidFill>
                <a:schemeClr val="tx1">
                  <a:lumMod val="15000"/>
                  <a:lumOff val="85000"/>
                </a:schemeClr>
              </a:solidFill>
              <a:round/>
            </a:ln>
            <a:effectLst/>
          </c:spPr>
        </c:majorGridlines>
        <c:numFmt formatCode="0\ %"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rgbClr val="404040"/>
                </a:solidFill>
                <a:latin typeface="+mn-lt"/>
                <a:ea typeface="+mn-ea"/>
                <a:cs typeface="Arial" panose="020B0604020202020204" pitchFamily="34" charset="0"/>
              </a:defRPr>
            </a:pPr>
            <a:endParaRPr lang="de-DE"/>
          </a:p>
        </c:txPr>
        <c:crossAx val="36809003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300">
          <a:solidFill>
            <a:schemeClr val="tx1">
              <a:lumMod val="50000"/>
              <a:lumOff val="50000"/>
            </a:schemeClr>
          </a:solidFill>
          <a:latin typeface="+mn-lt"/>
          <a:cs typeface="Arial" panose="020B0604020202020204" pitchFamily="34" charset="0"/>
        </a:defRPr>
      </a:pPr>
      <a:endParaRPr lang="de-DE"/>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12E-4506-87C7-FC0E8E07B82E}"/>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712E-4506-87C7-FC0E8E07B82E}"/>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712E-4506-87C7-FC0E8E07B82E}"/>
              </c:ext>
            </c:extLst>
          </c:dPt>
          <c:dPt>
            <c:idx val="3"/>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7-712E-4506-87C7-FC0E8E07B82E}"/>
              </c:ext>
            </c:extLst>
          </c:dPt>
          <c:dPt>
            <c:idx val="4"/>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9-712E-4506-87C7-FC0E8E07B82E}"/>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712E-4506-87C7-FC0E8E07B82E}"/>
              </c:ext>
            </c:extLst>
          </c:dPt>
          <c:dPt>
            <c:idx val="6"/>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D-712E-4506-87C7-FC0E8E07B82E}"/>
              </c:ext>
            </c:extLst>
          </c:dPt>
          <c:cat>
            <c:strRef>
              <c:f>Sheet1!$A$2:$A$8</c:f>
              <c:strCache>
                <c:ptCount val="4"/>
                <c:pt idx="0">
                  <c:v>1st Qtr</c:v>
                </c:pt>
                <c:pt idx="1">
                  <c:v>2nd Qtr</c:v>
                </c:pt>
                <c:pt idx="2">
                  <c:v>3rd Qtr</c:v>
                </c:pt>
                <c:pt idx="3">
                  <c:v>4th Qtr</c:v>
                </c:pt>
              </c:strCache>
            </c:strRef>
          </c:cat>
          <c:val>
            <c:numRef>
              <c:f>Sheet1!$B$2:$B$8</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E-712E-4506-87C7-FC0E8E07B82E}"/>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12E-4506-87C7-FC0E8E07B82E}"/>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712E-4506-87C7-FC0E8E07B82E}"/>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712E-4506-87C7-FC0E8E07B82E}"/>
              </c:ext>
            </c:extLst>
          </c:dPt>
          <c:dPt>
            <c:idx val="3"/>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7-712E-4506-87C7-FC0E8E07B82E}"/>
              </c:ext>
            </c:extLst>
          </c:dPt>
          <c:dPt>
            <c:idx val="4"/>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9-712E-4506-87C7-FC0E8E07B82E}"/>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712E-4506-87C7-FC0E8E07B82E}"/>
              </c:ext>
            </c:extLst>
          </c:dPt>
          <c:dPt>
            <c:idx val="6"/>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D-712E-4506-87C7-FC0E8E07B82E}"/>
              </c:ext>
            </c:extLst>
          </c:dPt>
          <c:cat>
            <c:strRef>
              <c:f>Sheet1!$A$2:$A$8</c:f>
              <c:strCache>
                <c:ptCount val="4"/>
                <c:pt idx="0">
                  <c:v>1st Qtr</c:v>
                </c:pt>
                <c:pt idx="1">
                  <c:v>2nd Qtr</c:v>
                </c:pt>
                <c:pt idx="2">
                  <c:v>3rd Qtr</c:v>
                </c:pt>
                <c:pt idx="3">
                  <c:v>4th Qtr</c:v>
                </c:pt>
              </c:strCache>
            </c:strRef>
          </c:cat>
          <c:val>
            <c:numRef>
              <c:f>Sheet1!$B$2:$B$8</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E-712E-4506-87C7-FC0E8E07B82E}"/>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12E-4506-87C7-FC0E8E07B82E}"/>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712E-4506-87C7-FC0E8E07B82E}"/>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712E-4506-87C7-FC0E8E07B82E}"/>
              </c:ext>
            </c:extLst>
          </c:dPt>
          <c:dPt>
            <c:idx val="3"/>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7-712E-4506-87C7-FC0E8E07B82E}"/>
              </c:ext>
            </c:extLst>
          </c:dPt>
          <c:dPt>
            <c:idx val="4"/>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9-712E-4506-87C7-FC0E8E07B82E}"/>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712E-4506-87C7-FC0E8E07B82E}"/>
              </c:ext>
            </c:extLst>
          </c:dPt>
          <c:dPt>
            <c:idx val="6"/>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D-712E-4506-87C7-FC0E8E07B82E}"/>
              </c:ext>
            </c:extLst>
          </c:dPt>
          <c:cat>
            <c:strRef>
              <c:f>Sheet1!$A$2:$A$8</c:f>
              <c:strCache>
                <c:ptCount val="4"/>
                <c:pt idx="0">
                  <c:v>1st Qtr</c:v>
                </c:pt>
                <c:pt idx="1">
                  <c:v>2nd Qtr</c:v>
                </c:pt>
                <c:pt idx="2">
                  <c:v>3rd Qtr</c:v>
                </c:pt>
                <c:pt idx="3">
                  <c:v>4th Qtr</c:v>
                </c:pt>
              </c:strCache>
            </c:strRef>
          </c:cat>
          <c:val>
            <c:numRef>
              <c:f>Sheet1!$B$2:$B$8</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E-712E-4506-87C7-FC0E8E07B82E}"/>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12E-4506-87C7-FC0E8E07B82E}"/>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712E-4506-87C7-FC0E8E07B82E}"/>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712E-4506-87C7-FC0E8E07B82E}"/>
              </c:ext>
            </c:extLst>
          </c:dPt>
          <c:dPt>
            <c:idx val="3"/>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7-712E-4506-87C7-FC0E8E07B82E}"/>
              </c:ext>
            </c:extLst>
          </c:dPt>
          <c:dPt>
            <c:idx val="4"/>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9-712E-4506-87C7-FC0E8E07B82E}"/>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712E-4506-87C7-FC0E8E07B82E}"/>
              </c:ext>
            </c:extLst>
          </c:dPt>
          <c:dPt>
            <c:idx val="6"/>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D-712E-4506-87C7-FC0E8E07B82E}"/>
              </c:ext>
            </c:extLst>
          </c:dPt>
          <c:cat>
            <c:strRef>
              <c:f>Sheet1!$A$2:$A$8</c:f>
              <c:strCache>
                <c:ptCount val="4"/>
                <c:pt idx="0">
                  <c:v>1st Qtr</c:v>
                </c:pt>
                <c:pt idx="1">
                  <c:v>2nd Qtr</c:v>
                </c:pt>
                <c:pt idx="2">
                  <c:v>3rd Qtr</c:v>
                </c:pt>
                <c:pt idx="3">
                  <c:v>4th Qtr</c:v>
                </c:pt>
              </c:strCache>
            </c:strRef>
          </c:cat>
          <c:val>
            <c:numRef>
              <c:f>Sheet1!$B$2:$B$8</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E-712E-4506-87C7-FC0E8E07B82E}"/>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161194825097326E-2"/>
          <c:y val="0.18970200923160463"/>
          <c:w val="0.87753168580043117"/>
          <c:h val="0.63129649742058092"/>
        </c:manualLayout>
      </c:layout>
      <c:barChart>
        <c:barDir val="col"/>
        <c:grouping val="stacked"/>
        <c:varyColors val="0"/>
        <c:ser>
          <c:idx val="0"/>
          <c:order val="0"/>
          <c:tx>
            <c:strRef>
              <c:f>Sheet1!$B$1</c:f>
              <c:strCache>
                <c:ptCount val="1"/>
                <c:pt idx="0">
                  <c:v>Weiterhin Vollzeit</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Sheet1!$A$2:$A$4</c:f>
              <c:strCache>
                <c:ptCount val="3"/>
                <c:pt idx="0">
                  <c:v>&lt; 6 Jahre</c:v>
                </c:pt>
                <c:pt idx="1">
                  <c:v>6–10 Jahre</c:v>
                </c:pt>
                <c:pt idx="2">
                  <c:v>11–14 Jahre</c:v>
                </c:pt>
              </c:strCache>
            </c:strRef>
          </c:cat>
          <c:val>
            <c:numRef>
              <c:f>Sheet1!$B$2:$B$4</c:f>
              <c:numCache>
                <c:formatCode>General</c:formatCode>
                <c:ptCount val="3"/>
                <c:pt idx="0">
                  <c:v>39.299999999999997</c:v>
                </c:pt>
                <c:pt idx="1">
                  <c:v>69.400000000000006</c:v>
                </c:pt>
                <c:pt idx="2">
                  <c:v>84.6</c:v>
                </c:pt>
              </c:numCache>
            </c:numRef>
          </c:val>
          <c:extLst>
            <c:ext xmlns:c16="http://schemas.microsoft.com/office/drawing/2014/chart" uri="{C3380CC4-5D6E-409C-BE32-E72D297353CC}">
              <c16:uniqueId val="{00000000-5526-4710-9EE5-8AF62C477AEA}"/>
            </c:ext>
          </c:extLst>
        </c:ser>
        <c:ser>
          <c:idx val="1"/>
          <c:order val="1"/>
          <c:tx>
            <c:strRef>
              <c:f>Sheet1!$C$1</c:f>
              <c:strCache>
                <c:ptCount val="1"/>
                <c:pt idx="0">
                  <c:v>Änderung in Teilzeit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Sheet1!$A$2:$A$4</c:f>
              <c:strCache>
                <c:ptCount val="3"/>
                <c:pt idx="0">
                  <c:v>&lt; 6 Jahre</c:v>
                </c:pt>
                <c:pt idx="1">
                  <c:v>6–10 Jahre</c:v>
                </c:pt>
                <c:pt idx="2">
                  <c:v>11–14 Jahre</c:v>
                </c:pt>
              </c:strCache>
            </c:strRef>
          </c:cat>
          <c:val>
            <c:numRef>
              <c:f>Sheet1!$C$2:$C$4</c:f>
              <c:numCache>
                <c:formatCode>General</c:formatCode>
                <c:ptCount val="3"/>
                <c:pt idx="0">
                  <c:v>28</c:v>
                </c:pt>
                <c:pt idx="1">
                  <c:v>20.399999999999999</c:v>
                </c:pt>
                <c:pt idx="2">
                  <c:v>10.3</c:v>
                </c:pt>
              </c:numCache>
            </c:numRef>
          </c:val>
          <c:extLst>
            <c:ext xmlns:c16="http://schemas.microsoft.com/office/drawing/2014/chart" uri="{C3380CC4-5D6E-409C-BE32-E72D297353CC}">
              <c16:uniqueId val="{00000001-5526-4710-9EE5-8AF62C477AEA}"/>
            </c:ext>
          </c:extLst>
        </c:ser>
        <c:ser>
          <c:idx val="2"/>
          <c:order val="2"/>
          <c:tx>
            <c:strRef>
              <c:f>Sheet1!$D$1</c:f>
              <c:strCache>
                <c:ptCount val="1"/>
                <c:pt idx="0">
                  <c:v>Änderung zu marginaler Arbeitszeit</c:v>
                </c:pt>
              </c:strCache>
            </c:strRef>
          </c:tx>
          <c:spPr>
            <a:solidFill>
              <a:srgbClr val="9966FF"/>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2-5526-4710-9EE5-8AF62C477AEA}"/>
                </c:ext>
              </c:extLst>
            </c:dLbl>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&lt; 6 Jahre</c:v>
                </c:pt>
                <c:pt idx="1">
                  <c:v>6–10 Jahre</c:v>
                </c:pt>
                <c:pt idx="2">
                  <c:v>11–14 Jahre</c:v>
                </c:pt>
              </c:strCache>
            </c:strRef>
          </c:cat>
          <c:val>
            <c:numRef>
              <c:f>Sheet1!$D$2:$D$4</c:f>
              <c:numCache>
                <c:formatCode>General</c:formatCode>
                <c:ptCount val="3"/>
                <c:pt idx="0">
                  <c:v>5.6</c:v>
                </c:pt>
                <c:pt idx="1">
                  <c:v>4.0999999999999996</c:v>
                </c:pt>
                <c:pt idx="2">
                  <c:v>0</c:v>
                </c:pt>
              </c:numCache>
            </c:numRef>
          </c:val>
          <c:extLst>
            <c:ext xmlns:c16="http://schemas.microsoft.com/office/drawing/2014/chart" uri="{C3380CC4-5D6E-409C-BE32-E72D297353CC}">
              <c16:uniqueId val="{00000003-5526-4710-9EE5-8AF62C477AEA}"/>
            </c:ext>
          </c:extLst>
        </c:ser>
        <c:ser>
          <c:idx val="3"/>
          <c:order val="3"/>
          <c:tx>
            <c:strRef>
              <c:f>Sheet1!$E$1</c:f>
              <c:strCache>
                <c:ptCount val="1"/>
                <c:pt idx="0">
                  <c:v>Änderung in Nichtbeschäftigung</c:v>
                </c:pt>
              </c:strCache>
            </c:strRef>
          </c:tx>
          <c:spPr>
            <a:solidFill>
              <a:srgbClr val="CCCCFF"/>
            </a:solidFill>
            <a:ln>
              <a:noFill/>
            </a:ln>
            <a:effectLst/>
          </c:spPr>
          <c:invertIfNegative val="0"/>
          <c:dLbls>
            <c:dLbl>
              <c:idx val="2"/>
              <c:layout>
                <c:manualLayout>
                  <c:x val="7.3804452478122996E-4"/>
                  <c:y val="1.6932527830573101E-3"/>
                </c:manualLayout>
              </c:layout>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mn-lt"/>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15:layout>
                    <c:manualLayout>
                      <c:w val="7.7138886442239235E-2"/>
                      <c:h val="0.11021959000814553"/>
                    </c:manualLayout>
                  </c15:layout>
                </c:ext>
                <c:ext xmlns:c16="http://schemas.microsoft.com/office/drawing/2014/chart" uri="{C3380CC4-5D6E-409C-BE32-E72D297353CC}">
                  <c16:uniqueId val="{00000004-5526-4710-9EE5-8AF62C477AEA}"/>
                </c:ext>
              </c:extLst>
            </c:dLbl>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Sheet1!$A$2:$A$4</c:f>
              <c:strCache>
                <c:ptCount val="3"/>
                <c:pt idx="0">
                  <c:v>&lt; 6 Jahre</c:v>
                </c:pt>
                <c:pt idx="1">
                  <c:v>6–10 Jahre</c:v>
                </c:pt>
                <c:pt idx="2">
                  <c:v>11–14 Jahre</c:v>
                </c:pt>
              </c:strCache>
            </c:strRef>
          </c:cat>
          <c:val>
            <c:numRef>
              <c:f>Sheet1!$E$2:$E$4</c:f>
              <c:numCache>
                <c:formatCode>General</c:formatCode>
                <c:ptCount val="3"/>
                <c:pt idx="0">
                  <c:v>27.1</c:v>
                </c:pt>
                <c:pt idx="1">
                  <c:v>6.1</c:v>
                </c:pt>
                <c:pt idx="2">
                  <c:v>5.0999999999999996</c:v>
                </c:pt>
              </c:numCache>
            </c:numRef>
          </c:val>
          <c:extLst>
            <c:ext xmlns:c16="http://schemas.microsoft.com/office/drawing/2014/chart" uri="{C3380CC4-5D6E-409C-BE32-E72D297353CC}">
              <c16:uniqueId val="{00000005-5526-4710-9EE5-8AF62C477AEA}"/>
            </c:ext>
          </c:extLst>
        </c:ser>
        <c:dLbls>
          <c:dLblPos val="ctr"/>
          <c:showLegendKey val="0"/>
          <c:showVal val="1"/>
          <c:showCatName val="0"/>
          <c:showSerName val="0"/>
          <c:showPercent val="0"/>
          <c:showBubbleSize val="0"/>
        </c:dLbls>
        <c:gapWidth val="79"/>
        <c:overlap val="100"/>
        <c:axId val="632293408"/>
        <c:axId val="632293888"/>
      </c:barChart>
      <c:catAx>
        <c:axId val="63229340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1" i="0" u="none" strike="noStrike" kern="1200" cap="none" baseline="0">
                    <a:solidFill>
                      <a:srgbClr val="595959"/>
                    </a:solidFill>
                    <a:latin typeface="+mn-lt"/>
                    <a:ea typeface="+mn-ea"/>
                    <a:cs typeface="+mn-cs"/>
                  </a:defRPr>
                </a:pPr>
                <a:r>
                  <a:rPr lang="en-GB" sz="900" cap="none" baseline="0" dirty="0">
                    <a:solidFill>
                      <a:srgbClr val="595959"/>
                    </a:solidFill>
                  </a:rPr>
                  <a:t>Alter des </a:t>
                </a:r>
                <a:r>
                  <a:rPr lang="en-GB" sz="900" cap="none" baseline="0" dirty="0" err="1">
                    <a:solidFill>
                      <a:srgbClr val="595959"/>
                    </a:solidFill>
                  </a:rPr>
                  <a:t>Kindes</a:t>
                </a:r>
                <a:r>
                  <a:rPr lang="en-GB" sz="900" cap="none" baseline="0" dirty="0">
                    <a:solidFill>
                      <a:srgbClr val="595959"/>
                    </a:solidFill>
                  </a:rPr>
                  <a:t> </a:t>
                </a:r>
                <a:r>
                  <a:rPr lang="en-GB" sz="900" cap="none" baseline="0" dirty="0" err="1">
                    <a:solidFill>
                      <a:srgbClr val="595959"/>
                    </a:solidFill>
                  </a:rPr>
                  <a:t>bei</a:t>
                </a:r>
                <a:r>
                  <a:rPr lang="en-GB" sz="900" cap="none" baseline="0" dirty="0">
                    <a:solidFill>
                      <a:srgbClr val="595959"/>
                    </a:solidFill>
                  </a:rPr>
                  <a:t> T1D-Diagnose [Jahre]</a:t>
                </a:r>
              </a:p>
            </c:rich>
          </c:tx>
          <c:layout>
            <c:manualLayout>
              <c:xMode val="edge"/>
              <c:yMode val="edge"/>
              <c:x val="0.18744877402603938"/>
              <c:y val="0.90549721694270979"/>
            </c:manualLayout>
          </c:layout>
          <c:overlay val="0"/>
          <c:spPr>
            <a:noFill/>
            <a:ln>
              <a:noFill/>
            </a:ln>
            <a:effectLst/>
          </c:spPr>
          <c:txPr>
            <a:bodyPr rot="0" spcFirstLastPara="1" vertOverflow="ellipsis" vert="horz" wrap="square" anchor="ctr" anchorCtr="1"/>
            <a:lstStyle/>
            <a:p>
              <a:pPr>
                <a:defRPr sz="900" b="1" i="0" u="none" strike="noStrike" kern="1200" cap="none" baseline="0">
                  <a:solidFill>
                    <a:srgbClr val="595959"/>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1" i="0" u="none" strike="noStrike" kern="1200" cap="none" spc="120" normalizeH="0" baseline="0">
                <a:solidFill>
                  <a:schemeClr val="tx1">
                    <a:lumMod val="65000"/>
                    <a:lumOff val="35000"/>
                  </a:schemeClr>
                </a:solidFill>
                <a:latin typeface="+mn-lt"/>
                <a:ea typeface="+mn-ea"/>
                <a:cs typeface="+mn-cs"/>
              </a:defRPr>
            </a:pPr>
            <a:endParaRPr lang="de-DE"/>
          </a:p>
        </c:txPr>
        <c:crossAx val="632293888"/>
        <c:crosses val="autoZero"/>
        <c:auto val="1"/>
        <c:lblAlgn val="ctr"/>
        <c:lblOffset val="100"/>
        <c:noMultiLvlLbl val="0"/>
      </c:catAx>
      <c:valAx>
        <c:axId val="632293888"/>
        <c:scaling>
          <c:orientation val="minMax"/>
          <c:max val="100"/>
        </c:scaling>
        <c:delete val="1"/>
        <c:axPos val="l"/>
        <c:title>
          <c:tx>
            <c:rich>
              <a:bodyPr rot="-5400000" spcFirstLastPara="1" vertOverflow="ellipsis" vert="horz" wrap="square" anchor="ctr" anchorCtr="1"/>
              <a:lstStyle/>
              <a:p>
                <a:pPr>
                  <a:defRPr sz="800" b="1" i="0" u="none" strike="noStrike" kern="1200" cap="all" baseline="0">
                    <a:solidFill>
                      <a:schemeClr val="tx1">
                        <a:lumMod val="65000"/>
                        <a:lumOff val="35000"/>
                      </a:schemeClr>
                    </a:solidFill>
                    <a:latin typeface="+mn-lt"/>
                    <a:ea typeface="+mn-ea"/>
                    <a:cs typeface="+mn-cs"/>
                  </a:defRPr>
                </a:pPr>
                <a:r>
                  <a:rPr lang="en-GB" sz="800" cap="none" baseline="0" dirty="0" err="1"/>
                  <a:t>Erwerbsstatus</a:t>
                </a:r>
                <a:r>
                  <a:rPr lang="en-GB" sz="800" cap="none" baseline="0" dirty="0"/>
                  <a:t> der </a:t>
                </a:r>
                <a:r>
                  <a:rPr lang="en-GB" sz="800" cap="none" baseline="0" dirty="0" err="1"/>
                  <a:t>Mütter</a:t>
                </a:r>
                <a:endParaRPr lang="en-GB" sz="800" cap="none" baseline="0" dirty="0"/>
              </a:p>
              <a:p>
                <a:pPr>
                  <a:defRPr sz="800"/>
                </a:pPr>
                <a:r>
                  <a:rPr lang="en-GB" sz="800" cap="none" baseline="0" dirty="0"/>
                  <a:t> </a:t>
                </a:r>
                <a:r>
                  <a:rPr lang="en-GB" sz="800" cap="none" baseline="0" dirty="0" err="1"/>
                  <a:t>nach</a:t>
                </a:r>
                <a:r>
                  <a:rPr lang="en-GB" sz="800" cap="none" baseline="0" dirty="0"/>
                  <a:t> der Diagnose </a:t>
                </a:r>
                <a:r>
                  <a:rPr lang="en-GB" sz="800" dirty="0"/>
                  <a:t>[%]</a:t>
                </a:r>
              </a:p>
            </c:rich>
          </c:tx>
          <c:overlay val="0"/>
          <c:spPr>
            <a:noFill/>
            <a:ln>
              <a:noFill/>
            </a:ln>
            <a:effectLst/>
          </c:spPr>
          <c:txPr>
            <a:bodyPr rot="-5400000" spcFirstLastPara="1" vertOverflow="ellipsis" vert="horz" wrap="square" anchor="ctr" anchorCtr="1"/>
            <a:lstStyle/>
            <a:p>
              <a:pPr>
                <a:defRPr sz="800" b="1" i="0" u="none" strike="noStrike" kern="1200" cap="all"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crossAx val="632293408"/>
        <c:crosses val="autoZero"/>
        <c:crossBetween val="between"/>
      </c:valAx>
      <c:spPr>
        <a:noFill/>
        <a:ln>
          <a:noFill/>
        </a:ln>
        <a:effectLst/>
      </c:spPr>
    </c:plotArea>
    <c:legend>
      <c:legendPos val="t"/>
      <c:layout>
        <c:manualLayout>
          <c:xMode val="edge"/>
          <c:yMode val="edge"/>
          <c:x val="4.3879805912947191E-2"/>
          <c:y val="2.5862068965517241E-2"/>
          <c:w val="0.93979231487817083"/>
          <c:h val="0.12073649199022536"/>
        </c:manualLayout>
      </c:layout>
      <c:overlay val="0"/>
      <c:spPr>
        <a:noFill/>
        <a:ln>
          <a:noFill/>
        </a:ln>
        <a:effectLst/>
      </c:spPr>
      <c:txPr>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b="1"/>
      </a:pPr>
      <a:endParaRPr lang="de-DE"/>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12E-4506-87C7-FC0E8E07B82E}"/>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712E-4506-87C7-FC0E8E07B82E}"/>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712E-4506-87C7-FC0E8E07B82E}"/>
              </c:ext>
            </c:extLst>
          </c:dPt>
          <c:dPt>
            <c:idx val="3"/>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7-712E-4506-87C7-FC0E8E07B82E}"/>
              </c:ext>
            </c:extLst>
          </c:dPt>
          <c:dPt>
            <c:idx val="4"/>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9-712E-4506-87C7-FC0E8E07B82E}"/>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712E-4506-87C7-FC0E8E07B82E}"/>
              </c:ext>
            </c:extLst>
          </c:dPt>
          <c:dPt>
            <c:idx val="6"/>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D-712E-4506-87C7-FC0E8E07B82E}"/>
              </c:ext>
            </c:extLst>
          </c:dPt>
          <c:cat>
            <c:strRef>
              <c:f>Sheet1!$A$2:$A$8</c:f>
              <c:strCache>
                <c:ptCount val="4"/>
                <c:pt idx="0">
                  <c:v>1st Qtr</c:v>
                </c:pt>
                <c:pt idx="1">
                  <c:v>2nd Qtr</c:v>
                </c:pt>
                <c:pt idx="2">
                  <c:v>3rd Qtr</c:v>
                </c:pt>
                <c:pt idx="3">
                  <c:v>4th Qtr</c:v>
                </c:pt>
              </c:strCache>
            </c:strRef>
          </c:cat>
          <c:val>
            <c:numRef>
              <c:f>Sheet1!$B$2:$B$8</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E-712E-4506-87C7-FC0E8E07B82E}"/>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rgbClr val="347475"/>
              </a:solidFill>
              <a:ln w="19050">
                <a:noFill/>
              </a:ln>
              <a:effectLst/>
            </c:spPr>
            <c:extLst>
              <c:ext xmlns:c16="http://schemas.microsoft.com/office/drawing/2014/chart" uri="{C3380CC4-5D6E-409C-BE32-E72D297353CC}">
                <c16:uniqueId val="{00000001-2657-44FD-9EA4-3F63C6CEE86E}"/>
              </c:ext>
            </c:extLst>
          </c:dPt>
          <c:dPt>
            <c:idx val="1"/>
            <c:bubble3D val="0"/>
            <c:spPr>
              <a:noFill/>
              <a:ln w="19050">
                <a:noFill/>
              </a:ln>
              <a:effectLst/>
            </c:spPr>
            <c:extLst>
              <c:ext xmlns:c16="http://schemas.microsoft.com/office/drawing/2014/chart" uri="{C3380CC4-5D6E-409C-BE32-E72D297353CC}">
                <c16:uniqueId val="{00000003-2657-44FD-9EA4-3F63C6CEE86E}"/>
              </c:ext>
            </c:extLst>
          </c:dPt>
          <c:cat>
            <c:strRef>
              <c:f>Foglio1!$A$2:$A$3</c:f>
              <c:strCache>
                <c:ptCount val="2"/>
                <c:pt idx="0">
                  <c:v>1° trim.</c:v>
                </c:pt>
                <c:pt idx="1">
                  <c:v>2° trim.</c:v>
                </c:pt>
              </c:strCache>
            </c:strRef>
          </c:cat>
          <c:val>
            <c:numRef>
              <c:f>Foglio1!$B$2:$B$3</c:f>
              <c:numCache>
                <c:formatCode>General</c:formatCode>
                <c:ptCount val="2"/>
                <c:pt idx="0">
                  <c:v>33.5</c:v>
                </c:pt>
                <c:pt idx="1">
                  <c:v>66.5</c:v>
                </c:pt>
              </c:numCache>
            </c:numRef>
          </c:val>
          <c:extLst>
            <c:ext xmlns:c16="http://schemas.microsoft.com/office/drawing/2014/chart" uri="{C3380CC4-5D6E-409C-BE32-E72D297353CC}">
              <c16:uniqueId val="{00000004-2657-44FD-9EA4-3F63C6CEE86E}"/>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rgbClr val="6E7AAB"/>
              </a:solidFill>
              <a:ln w="19050">
                <a:noFill/>
              </a:ln>
              <a:effectLst/>
            </c:spPr>
            <c:extLst>
              <c:ext xmlns:c16="http://schemas.microsoft.com/office/drawing/2014/chart" uri="{C3380CC4-5D6E-409C-BE32-E72D297353CC}">
                <c16:uniqueId val="{00000001-23BA-4065-ACF9-2634EB1A43C3}"/>
              </c:ext>
            </c:extLst>
          </c:dPt>
          <c:dPt>
            <c:idx val="1"/>
            <c:bubble3D val="0"/>
            <c:spPr>
              <a:noFill/>
              <a:ln w="19050">
                <a:noFill/>
              </a:ln>
              <a:effectLst/>
            </c:spPr>
            <c:extLst>
              <c:ext xmlns:c16="http://schemas.microsoft.com/office/drawing/2014/chart" uri="{C3380CC4-5D6E-409C-BE32-E72D297353CC}">
                <c16:uniqueId val="{00000003-23BA-4065-ACF9-2634EB1A43C3}"/>
              </c:ext>
            </c:extLst>
          </c:dPt>
          <c:cat>
            <c:strRef>
              <c:f>Foglio1!$A$2:$A$3</c:f>
              <c:strCache>
                <c:ptCount val="2"/>
                <c:pt idx="0">
                  <c:v>1° trim.</c:v>
                </c:pt>
                <c:pt idx="1">
                  <c:v>2° trim.</c:v>
                </c:pt>
              </c:strCache>
            </c:strRef>
          </c:cat>
          <c:val>
            <c:numRef>
              <c:f>Foglio1!$B$2:$B$3</c:f>
              <c:numCache>
                <c:formatCode>General</c:formatCode>
                <c:ptCount val="2"/>
                <c:pt idx="0">
                  <c:v>59</c:v>
                </c:pt>
                <c:pt idx="1">
                  <c:v>41</c:v>
                </c:pt>
              </c:numCache>
            </c:numRef>
          </c:val>
          <c:extLst>
            <c:ext xmlns:c16="http://schemas.microsoft.com/office/drawing/2014/chart" uri="{C3380CC4-5D6E-409C-BE32-E72D297353CC}">
              <c16:uniqueId val="{00000004-23BA-4065-ACF9-2634EB1A43C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714B-4727-BF5D-07E7A377FD58}"/>
              </c:ext>
            </c:extLst>
          </c:dPt>
          <c:dPt>
            <c:idx val="1"/>
            <c:bubble3D val="0"/>
            <c:spPr>
              <a:noFill/>
              <a:ln w="19050">
                <a:noFill/>
              </a:ln>
              <a:effectLst/>
            </c:spPr>
            <c:extLst>
              <c:ext xmlns:c16="http://schemas.microsoft.com/office/drawing/2014/chart" uri="{C3380CC4-5D6E-409C-BE32-E72D297353CC}">
                <c16:uniqueId val="{00000003-714B-4727-BF5D-07E7A377FD58}"/>
              </c:ext>
            </c:extLst>
          </c:dPt>
          <c:cat>
            <c:strRef>
              <c:f>Foglio1!$A$2:$A$3</c:f>
              <c:strCache>
                <c:ptCount val="2"/>
                <c:pt idx="0">
                  <c:v>1° trim.</c:v>
                </c:pt>
                <c:pt idx="1">
                  <c:v>2° trim.</c:v>
                </c:pt>
              </c:strCache>
            </c:strRef>
          </c:cat>
          <c:val>
            <c:numRef>
              <c:f>Foglio1!$B$2:$B$3</c:f>
              <c:numCache>
                <c:formatCode>General</c:formatCode>
                <c:ptCount val="2"/>
                <c:pt idx="0">
                  <c:v>19</c:v>
                </c:pt>
                <c:pt idx="1">
                  <c:v>81</c:v>
                </c:pt>
              </c:numCache>
            </c:numRef>
          </c:val>
          <c:extLst>
            <c:ext xmlns:c16="http://schemas.microsoft.com/office/drawing/2014/chart" uri="{C3380CC4-5D6E-409C-BE32-E72D297353CC}">
              <c16:uniqueId val="{00000004-714B-4727-BF5D-07E7A377FD5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107437061816332"/>
          <c:y val="3.3610833475536922E-2"/>
          <c:w val="0.85624342063516601"/>
          <c:h val="0.55978046800135606"/>
        </c:manualLayout>
      </c:layout>
      <c:barChart>
        <c:barDir val="col"/>
        <c:grouping val="clustered"/>
        <c:varyColors val="0"/>
        <c:ser>
          <c:idx val="1"/>
          <c:order val="0"/>
          <c:tx>
            <c:strRef>
              <c:f>Sheet1!$B$1</c:f>
              <c:strCache>
                <c:ptCount val="1"/>
                <c:pt idx="0">
                  <c:v>Series 1</c:v>
                </c:pt>
              </c:strCache>
            </c:strRef>
          </c:tx>
          <c:spPr>
            <a:solidFill>
              <a:srgbClr val="7A00E6">
                <a:lumMod val="75000"/>
              </a:srgbClr>
            </a:solidFill>
            <a:ln>
              <a:noFill/>
            </a:ln>
            <a:effectLst/>
          </c:spPr>
          <c:invertIfNegative val="0"/>
          <c:dLbls>
            <c:dLbl>
              <c:idx val="0"/>
              <c:tx>
                <c:rich>
                  <a:bodyPr/>
                  <a:lstStyle/>
                  <a:p>
                    <a:fld id="{0F3EAD53-4724-4B51-BD65-9972AD2118D9}" type="VALUE">
                      <a:rPr lang="en-US" altLang="ko-KR" smtClean="0"/>
                      <a:pPr/>
                      <a:t>[WERT]</a:t>
                    </a:fld>
                    <a:r>
                      <a:rPr lang="en-US" altLang="ko-KR" dirty="0"/>
                      <a:t> </a:t>
                    </a:r>
                    <a:r>
                      <a:rPr lang="en-US" dirty="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EA75-49F1-9FA0-1E9B9B356583}"/>
                </c:ext>
              </c:extLst>
            </c:dLbl>
            <c:dLbl>
              <c:idx val="1"/>
              <c:tx>
                <c:rich>
                  <a:bodyPr/>
                  <a:lstStyle/>
                  <a:p>
                    <a:fld id="{CBE0477B-AE94-47A0-9D15-BD8CC0BEC7F1}" type="VALUE">
                      <a:rPr lang="en-US" altLang="ko-KR" smtClean="0"/>
                      <a:pPr/>
                      <a:t>[WERT]</a:t>
                    </a:fld>
                    <a:r>
                      <a:rPr lang="en-US" altLang="ko-KR" dirty="0"/>
                      <a:t> </a:t>
                    </a:r>
                    <a:r>
                      <a:rPr lang="en-US" dirty="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A75-49F1-9FA0-1E9B9B356583}"/>
                </c:ext>
              </c:extLst>
            </c:dLbl>
            <c:dLbl>
              <c:idx val="2"/>
              <c:tx>
                <c:rich>
                  <a:bodyPr/>
                  <a:lstStyle/>
                  <a:p>
                    <a:fld id="{88B475EF-0EE8-4E64-B184-95FB1137DBB0}" type="VALUE">
                      <a:rPr lang="en-US" altLang="ko-KR" smtClean="0"/>
                      <a:pPr/>
                      <a:t>[WERT]</a:t>
                    </a:fld>
                    <a:r>
                      <a:rPr lang="en-US" altLang="ko-KR" dirty="0"/>
                      <a:t> </a:t>
                    </a:r>
                    <a:r>
                      <a:rPr lang="en-US" dirty="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EA75-49F1-9FA0-1E9B9B356583}"/>
                </c:ext>
              </c:extLst>
            </c:dLbl>
            <c:dLbl>
              <c:idx val="3"/>
              <c:tx>
                <c:rich>
                  <a:bodyPr/>
                  <a:lstStyle/>
                  <a:p>
                    <a:fld id="{F421C4B3-2C26-401E-9064-09CCE3DC98D4}" type="VALUE">
                      <a:rPr lang="en-US" altLang="ko-KR" smtClean="0"/>
                      <a:pPr/>
                      <a:t>[WERT]</a:t>
                    </a:fld>
                    <a:r>
                      <a:rPr lang="en-US" altLang="ko-KR" dirty="0"/>
                      <a:t> </a:t>
                    </a:r>
                    <a:r>
                      <a:rPr lang="en-US" dirty="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A75-49F1-9FA0-1E9B9B356583}"/>
                </c:ext>
              </c:extLst>
            </c:dLbl>
            <c:dLbl>
              <c:idx val="4"/>
              <c:tx>
                <c:rich>
                  <a:bodyPr/>
                  <a:lstStyle/>
                  <a:p>
                    <a:fld id="{2F7E0B34-559F-4025-A69E-62F43F514FA9}" type="VALUE">
                      <a:rPr lang="en-US" altLang="ko-KR" smtClean="0"/>
                      <a:pPr/>
                      <a:t>[WERT]</a:t>
                    </a:fld>
                    <a:r>
                      <a:rPr lang="en-US" altLang="ko-KR" dirty="0"/>
                      <a:t> </a:t>
                    </a:r>
                    <a:r>
                      <a:rPr lang="en-US" dirty="0"/>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EA75-49F1-9FA0-1E9B9B356583}"/>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Arial" panose="020B0604020202020204" pitchFamily="34" charset="0"/>
                  </a:defRPr>
                </a:pPr>
                <a:endParaRPr lang="ko-K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Sorgen wegen niedrigem Blutzucker</c:v>
                </c:pt>
                <c:pt idx="1">
                  <c:v>Sorgen über zukünftige Komplikationen</c:v>
                </c:pt>
                <c:pt idx="2">
                  <c:v>Sich aufregen, wenn das Management „vom Kurs abkommt“</c:v>
                </c:pt>
                <c:pt idx="3">
                  <c:v>Sorgen um Pflegekräfte, wenn man nicht zu Hause ist</c:v>
                </c:pt>
                <c:pt idx="4">
                  <c:v>Beunruhigt sein, wenn der Blutzucker außerhalb des Normbereichs liegt</c:v>
                </c:pt>
              </c:strCache>
            </c:strRef>
          </c:cat>
          <c:val>
            <c:numRef>
              <c:f>Sheet1!$B$2:$B$6</c:f>
              <c:numCache>
                <c:formatCode>General</c:formatCode>
                <c:ptCount val="5"/>
                <c:pt idx="0">
                  <c:v>74</c:v>
                </c:pt>
                <c:pt idx="1">
                  <c:v>70</c:v>
                </c:pt>
                <c:pt idx="2">
                  <c:v>61</c:v>
                </c:pt>
                <c:pt idx="3">
                  <c:v>57</c:v>
                </c:pt>
                <c:pt idx="4">
                  <c:v>54</c:v>
                </c:pt>
              </c:numCache>
            </c:numRef>
          </c:val>
          <c:extLst>
            <c:ext xmlns:c16="http://schemas.microsoft.com/office/drawing/2014/chart" uri="{C3380CC4-5D6E-409C-BE32-E72D297353CC}">
              <c16:uniqueId val="{00000005-EA75-49F1-9FA0-1E9B9B356583}"/>
            </c:ext>
          </c:extLst>
        </c:ser>
        <c:dLbls>
          <c:dLblPos val="outEnd"/>
          <c:showLegendKey val="0"/>
          <c:showVal val="1"/>
          <c:showCatName val="0"/>
          <c:showSerName val="0"/>
          <c:showPercent val="0"/>
          <c:showBubbleSize val="0"/>
        </c:dLbls>
        <c:gapWidth val="130"/>
        <c:axId val="1949135151"/>
        <c:axId val="1831459935"/>
      </c:barChart>
      <c:catAx>
        <c:axId val="1949135151"/>
        <c:scaling>
          <c:orientation val="minMax"/>
        </c:scaling>
        <c:delete val="0"/>
        <c:axPos val="b"/>
        <c:title>
          <c:tx>
            <c:rich>
              <a:bodyPr rot="0" spcFirstLastPara="1" vertOverflow="ellipsis" vert="horz" wrap="square" anchor="t" anchorCtr="1"/>
              <a:lstStyle/>
              <a:p>
                <a:pPr>
                  <a:defRPr sz="1100" b="0" i="0" u="none" strike="noStrike" kern="1200" baseline="0">
                    <a:solidFill>
                      <a:srgbClr val="595959"/>
                    </a:solidFill>
                    <a:latin typeface="+mn-lt"/>
                    <a:ea typeface="+mn-ea"/>
                    <a:cs typeface="Arial" panose="020B0604020202020204" pitchFamily="34" charset="0"/>
                  </a:defRPr>
                </a:pPr>
                <a:r>
                  <a:rPr lang="de-DE" sz="1100" b="1" dirty="0">
                    <a:solidFill>
                      <a:srgbClr val="595959"/>
                    </a:solidFill>
                    <a:latin typeface="+mn-lt"/>
                    <a:cs typeface="Arial" panose="020B0604020202020204" pitchFamily="34" charset="0"/>
                  </a:rPr>
                  <a:t>Von Eltern angegebene größte Belastung durch Sorgen</a:t>
                </a:r>
                <a:endParaRPr lang="en-US" sz="1100" b="0" dirty="0">
                  <a:solidFill>
                    <a:srgbClr val="595959"/>
                  </a:solidFill>
                  <a:latin typeface="+mn-lt"/>
                  <a:cs typeface="Arial" panose="020B0604020202020204" pitchFamily="34" charset="0"/>
                </a:endParaRPr>
              </a:p>
            </c:rich>
          </c:tx>
          <c:layout>
            <c:manualLayout>
              <c:xMode val="edge"/>
              <c:yMode val="edge"/>
              <c:x val="0.17773559210622653"/>
              <c:y val="0.89636212328359988"/>
            </c:manualLayout>
          </c:layout>
          <c:overlay val="0"/>
          <c:spPr>
            <a:noFill/>
            <a:ln>
              <a:noFill/>
            </a:ln>
            <a:effectLst/>
          </c:spPr>
          <c:txPr>
            <a:bodyPr rot="0" spcFirstLastPara="1" vertOverflow="ellipsis" vert="horz" wrap="square" anchor="t" anchorCtr="1"/>
            <a:lstStyle/>
            <a:p>
              <a:pPr>
                <a:defRPr sz="1100" b="0" i="0" u="none" strike="noStrike" kern="1200" baseline="0">
                  <a:solidFill>
                    <a:srgbClr val="595959"/>
                  </a:solidFill>
                  <a:latin typeface="+mn-lt"/>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rgbClr val="595959"/>
                </a:solidFill>
                <a:latin typeface="+mn-lt"/>
                <a:ea typeface="+mn-ea"/>
                <a:cs typeface="Arial" panose="020B0604020202020204" pitchFamily="34" charset="0"/>
              </a:defRPr>
            </a:pPr>
            <a:endParaRPr lang="ko-KR"/>
          </a:p>
        </c:txPr>
        <c:crossAx val="1831459935"/>
        <c:crosses val="autoZero"/>
        <c:auto val="1"/>
        <c:lblAlgn val="ctr"/>
        <c:lblOffset val="100"/>
        <c:noMultiLvlLbl val="0"/>
      </c:catAx>
      <c:valAx>
        <c:axId val="1831459935"/>
        <c:scaling>
          <c:orientation val="minMax"/>
          <c:max val="100"/>
        </c:scaling>
        <c:delete val="0"/>
        <c:axPos val="l"/>
        <c:title>
          <c:tx>
            <c:rich>
              <a:bodyPr rot="-5400000" spcFirstLastPara="1" vertOverflow="ellipsis" vert="horz" wrap="square" anchor="b" anchorCtr="1"/>
              <a:lstStyle/>
              <a:p>
                <a:pPr>
                  <a:defRPr sz="1100" b="1" i="0" u="none" strike="noStrike" kern="1200" baseline="0">
                    <a:solidFill>
                      <a:srgbClr val="595959"/>
                    </a:solidFill>
                    <a:latin typeface="+mn-lt"/>
                    <a:ea typeface="+mn-ea"/>
                    <a:cs typeface="Arial" panose="020B0604020202020204" pitchFamily="34" charset="0"/>
                  </a:defRPr>
                </a:pPr>
                <a:r>
                  <a:rPr lang="en-US" sz="1100" dirty="0" err="1">
                    <a:solidFill>
                      <a:srgbClr val="595959"/>
                    </a:solidFill>
                    <a:latin typeface="+mn-lt"/>
                    <a:cs typeface="Arial" panose="020B0604020202020204" pitchFamily="34" charset="0"/>
                  </a:rPr>
                  <a:t>Eltern</a:t>
                </a:r>
                <a:r>
                  <a:rPr lang="en-US" sz="1100" dirty="0">
                    <a:solidFill>
                      <a:srgbClr val="595959"/>
                    </a:solidFill>
                    <a:latin typeface="+mn-lt"/>
                    <a:cs typeface="Arial" panose="020B0604020202020204" pitchFamily="34" charset="0"/>
                  </a:rPr>
                  <a:t> </a:t>
                </a:r>
                <a:r>
                  <a:rPr lang="en-US" sz="1100" b="0" dirty="0">
                    <a:solidFill>
                      <a:srgbClr val="595959"/>
                    </a:solidFill>
                    <a:latin typeface="+mn-lt"/>
                    <a:cs typeface="Arial" panose="020B0604020202020204" pitchFamily="34" charset="0"/>
                  </a:rPr>
                  <a:t>[%]</a:t>
                </a:r>
              </a:p>
            </c:rich>
          </c:tx>
          <c:layout>
            <c:manualLayout>
              <c:xMode val="edge"/>
              <c:yMode val="edge"/>
              <c:x val="1.5497607429740112E-2"/>
              <c:y val="0.18925939966744112"/>
            </c:manualLayout>
          </c:layout>
          <c:overlay val="0"/>
          <c:spPr>
            <a:noFill/>
            <a:ln>
              <a:noFill/>
            </a:ln>
            <a:effectLst/>
          </c:spPr>
          <c:txPr>
            <a:bodyPr rot="-5400000" spcFirstLastPara="1" vertOverflow="ellipsis" vert="horz" wrap="square" anchor="b" anchorCtr="1"/>
            <a:lstStyle/>
            <a:p>
              <a:pPr>
                <a:defRPr sz="1100" b="1" i="0" u="none" strike="noStrike" kern="1200" baseline="0">
                  <a:solidFill>
                    <a:srgbClr val="595959"/>
                  </a:solidFill>
                  <a:latin typeface="+mn-lt"/>
                  <a:ea typeface="+mn-ea"/>
                  <a:cs typeface="Arial" panose="020B0604020202020204" pitchFamily="34" charset="0"/>
                </a:defRPr>
              </a:pPr>
              <a:endParaRPr lang="ko-KR"/>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rgbClr val="595959"/>
                </a:solidFill>
                <a:latin typeface="+mn-lt"/>
                <a:ea typeface="+mn-ea"/>
                <a:cs typeface="Arial" panose="020B0604020202020204" pitchFamily="34" charset="0"/>
              </a:defRPr>
            </a:pPr>
            <a:endParaRPr lang="ko-KR"/>
          </a:p>
        </c:txPr>
        <c:crossAx val="1949135151"/>
        <c:crossesAt val="0"/>
        <c:crossBetween val="between"/>
        <c:majorUnit val="20"/>
        <c:minorUnit val="5"/>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ko-K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655751738952521"/>
          <c:y val="9.9462772352578915E-2"/>
          <c:w val="0.79257534985439082"/>
          <c:h val="0.55320461425410183"/>
        </c:manualLayout>
      </c:layout>
      <c:lineChart>
        <c:grouping val="standard"/>
        <c:varyColors val="0"/>
        <c:ser>
          <c:idx val="1"/>
          <c:order val="0"/>
          <c:tx>
            <c:strRef>
              <c:f>Sheet1!$B$1</c:f>
              <c:strCache>
                <c:ptCount val="1"/>
                <c:pt idx="0">
                  <c:v>Series 1</c:v>
                </c:pt>
              </c:strCache>
            </c:strRef>
          </c:tx>
          <c:spPr>
            <a:ln w="28575" cap="rnd">
              <a:solidFill>
                <a:schemeClr val="accent3"/>
              </a:solidFill>
              <a:round/>
            </a:ln>
            <a:effectLst/>
          </c:spPr>
          <c:marker>
            <c:symbol val="none"/>
          </c:marker>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Sheet1!$B$2:$B$11</c:f>
              <c:numCache>
                <c:formatCode>General</c:formatCode>
                <c:ptCount val="10"/>
              </c:numCache>
            </c:numRef>
          </c:val>
          <c:smooth val="0"/>
          <c:extLst>
            <c:ext xmlns:c16="http://schemas.microsoft.com/office/drawing/2014/chart" uri="{C3380CC4-5D6E-409C-BE32-E72D297353CC}">
              <c16:uniqueId val="{00000000-D04C-443B-9D8E-54B08E41E63E}"/>
            </c:ext>
          </c:extLst>
        </c:ser>
        <c:dLbls>
          <c:showLegendKey val="0"/>
          <c:showVal val="0"/>
          <c:showCatName val="0"/>
          <c:showSerName val="0"/>
          <c:showPercent val="0"/>
          <c:showBubbleSize val="0"/>
        </c:dLbls>
        <c:smooth val="0"/>
        <c:axId val="1949135151"/>
        <c:axId val="1831459935"/>
      </c:lineChart>
      <c:catAx>
        <c:axId val="1949135151"/>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de-DE"/>
          </a:p>
        </c:txPr>
        <c:crossAx val="1831459935"/>
        <c:crosses val="autoZero"/>
        <c:auto val="1"/>
        <c:lblAlgn val="ctr"/>
        <c:lblOffset val="100"/>
        <c:noMultiLvlLbl val="0"/>
      </c:catAx>
      <c:valAx>
        <c:axId val="1831459935"/>
        <c:scaling>
          <c:orientation val="minMax"/>
          <c:max val="60"/>
          <c:min val="0"/>
        </c:scaling>
        <c:delete val="0"/>
        <c:axPos val="l"/>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de-DE"/>
          </a:p>
        </c:txPr>
        <c:crossAx val="1949135151"/>
        <c:crossesAt val="-1"/>
        <c:crossBetween val="between"/>
        <c:majorUnit val="1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solidFill>
            <a:schemeClr val="tx1"/>
          </a:solidFill>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&lt; 10
(N = 11.760)</c:v>
                </c:pt>
                <c:pt idx="1">
                  <c:v>10-17
(N = 5.405)</c:v>
                </c:pt>
                <c:pt idx="2">
                  <c:v>18-24
(N = 1.150)</c:v>
                </c:pt>
                <c:pt idx="3">
                  <c:v>25-39
(N = 1.531)</c:v>
                </c:pt>
                <c:pt idx="4">
                  <c:v>≥ 40
(N = 814)</c:v>
                </c:pt>
              </c:strCache>
            </c:strRef>
          </c:cat>
          <c:val>
            <c:numRef>
              <c:f>Sheet1!$B$2:$B$6</c:f>
              <c:numCache>
                <c:formatCode>General</c:formatCode>
                <c:ptCount val="5"/>
                <c:pt idx="0">
                  <c:v>40</c:v>
                </c:pt>
                <c:pt idx="1">
                  <c:v>40</c:v>
                </c:pt>
                <c:pt idx="2">
                  <c:v>30</c:v>
                </c:pt>
                <c:pt idx="3">
                  <c:v>24</c:v>
                </c:pt>
                <c:pt idx="4">
                  <c:v>19</c:v>
                </c:pt>
              </c:numCache>
            </c:numRef>
          </c:val>
          <c:extLst>
            <c:ext xmlns:c16="http://schemas.microsoft.com/office/drawing/2014/chart" uri="{C3380CC4-5D6E-409C-BE32-E72D297353CC}">
              <c16:uniqueId val="{00000000-1084-43FD-BBD2-3FEA38413ABF}"/>
            </c:ext>
          </c:extLst>
        </c:ser>
        <c:dLbls>
          <c:showLegendKey val="0"/>
          <c:showVal val="0"/>
          <c:showCatName val="0"/>
          <c:showSerName val="0"/>
          <c:showPercent val="0"/>
          <c:showBubbleSize val="0"/>
        </c:dLbls>
        <c:gapWidth val="154"/>
        <c:overlap val="-12"/>
        <c:axId val="382375088"/>
        <c:axId val="382377440"/>
      </c:barChart>
      <c:catAx>
        <c:axId val="382375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mn-cs"/>
              </a:defRPr>
            </a:pPr>
            <a:endParaRPr lang="de-DE"/>
          </a:p>
        </c:txPr>
        <c:crossAx val="382377440"/>
        <c:crosses val="autoZero"/>
        <c:auto val="1"/>
        <c:lblAlgn val="ctr"/>
        <c:lblOffset val="100"/>
        <c:noMultiLvlLbl val="0"/>
      </c:catAx>
      <c:valAx>
        <c:axId val="382377440"/>
        <c:scaling>
          <c:orientation val="minMax"/>
          <c:max val="5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mn-cs"/>
              </a:defRPr>
            </a:pPr>
            <a:endParaRPr lang="de-DE"/>
          </a:p>
        </c:txPr>
        <c:crossAx val="382375088"/>
        <c:crosses val="autoZero"/>
        <c:crossBetween val="between"/>
        <c:majorUnit val="1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bg1">
              <a:lumMod val="50000"/>
            </a:schemeClr>
          </a:solidFill>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620627841155754E-2"/>
          <c:y val="0.20409227362204724"/>
          <c:w val="0.90831938976377957"/>
          <c:h val="0.54608489173228347"/>
        </c:manualLayout>
      </c:layout>
      <c:barChart>
        <c:barDir val="col"/>
        <c:grouping val="clustered"/>
        <c:varyColors val="0"/>
        <c:ser>
          <c:idx val="0"/>
          <c:order val="0"/>
          <c:tx>
            <c:strRef>
              <c:f>Tabelle1!$B$1</c:f>
              <c:strCache>
                <c:ptCount val="1"/>
                <c:pt idx="0">
                  <c:v>Datenreihe 1</c:v>
                </c:pt>
              </c:strCache>
            </c:strRef>
          </c:tx>
          <c:spPr>
            <a:solidFill>
              <a:schemeClr val="accent2"/>
            </a:solidFill>
            <a:ln>
              <a:noFill/>
            </a:ln>
            <a:effectLst/>
          </c:spPr>
          <c:invertIfNegative val="0"/>
          <c:cat>
            <c:strRef>
              <c:f>Tabelle1!$A$2:$A$6</c:f>
              <c:strCache>
                <c:ptCount val="5"/>
                <c:pt idx="0">
                  <c:v>Jahr -1</c:v>
                </c:pt>
                <c:pt idx="1">
                  <c:v>Jahr -2</c:v>
                </c:pt>
                <c:pt idx="2">
                  <c:v>Jahr -3</c:v>
                </c:pt>
                <c:pt idx="3">
                  <c:v>Jahr -4</c:v>
                </c:pt>
                <c:pt idx="4">
                  <c:v>Kein vorhergehendes Ereignis</c:v>
                </c:pt>
              </c:strCache>
            </c:strRef>
          </c:cat>
          <c:val>
            <c:numRef>
              <c:f>Tabelle1!$B$2:$B$6</c:f>
              <c:numCache>
                <c:formatCode>General</c:formatCode>
                <c:ptCount val="5"/>
                <c:pt idx="0">
                  <c:v>24.3</c:v>
                </c:pt>
                <c:pt idx="1">
                  <c:v>13.5</c:v>
                </c:pt>
                <c:pt idx="2">
                  <c:v>8.9</c:v>
                </c:pt>
                <c:pt idx="3">
                  <c:v>6.4</c:v>
                </c:pt>
                <c:pt idx="4">
                  <c:v>2.9</c:v>
                </c:pt>
              </c:numCache>
            </c:numRef>
          </c:val>
          <c:extLst>
            <c:ext xmlns:c16="http://schemas.microsoft.com/office/drawing/2014/chart" uri="{C3380CC4-5D6E-409C-BE32-E72D297353CC}">
              <c16:uniqueId val="{00000000-7C63-454C-AFDA-DDDA0756553B}"/>
            </c:ext>
          </c:extLst>
        </c:ser>
        <c:dLbls>
          <c:showLegendKey val="0"/>
          <c:showVal val="0"/>
          <c:showCatName val="0"/>
          <c:showSerName val="0"/>
          <c:showPercent val="0"/>
          <c:showBubbleSize val="0"/>
        </c:dLbls>
        <c:gapWidth val="219"/>
        <c:overlap val="-27"/>
        <c:axId val="331719664"/>
        <c:axId val="311030352"/>
      </c:barChart>
      <c:catAx>
        <c:axId val="331719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mn-cs"/>
              </a:defRPr>
            </a:pPr>
            <a:endParaRPr lang="de-DE"/>
          </a:p>
        </c:txPr>
        <c:crossAx val="311030352"/>
        <c:crosses val="autoZero"/>
        <c:auto val="1"/>
        <c:lblAlgn val="ctr"/>
        <c:lblOffset val="100"/>
        <c:noMultiLvlLbl val="0"/>
      </c:catAx>
      <c:valAx>
        <c:axId val="311030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mn-cs"/>
              </a:defRPr>
            </a:pPr>
            <a:endParaRPr lang="de-DE"/>
          </a:p>
        </c:txPr>
        <c:crossAx val="33171966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404040"/>
                </a:solidFill>
                <a:latin typeface="+mn-lt"/>
                <a:ea typeface="+mn-ea"/>
                <a:cs typeface="+mn-cs"/>
              </a:defRPr>
            </a:pPr>
            <a:r>
              <a:rPr lang="de-DE" sz="1050">
                <a:solidFill>
                  <a:srgbClr val="404040"/>
                </a:solidFill>
              </a:rPr>
              <a:t>DKA [%]</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404040"/>
              </a:solidFill>
              <a:latin typeface="+mn-lt"/>
              <a:ea typeface="+mn-ea"/>
              <a:cs typeface="+mn-cs"/>
            </a:defRPr>
          </a:pPr>
          <a:endParaRPr lang="de-DE"/>
        </a:p>
      </c:txPr>
    </c:title>
    <c:autoTitleDeleted val="0"/>
    <c:plotArea>
      <c:layout/>
      <c:barChart>
        <c:barDir val="col"/>
        <c:grouping val="clustered"/>
        <c:varyColors val="0"/>
        <c:ser>
          <c:idx val="0"/>
          <c:order val="0"/>
          <c:tx>
            <c:strRef>
              <c:f>Tabelle1!$B$1</c:f>
              <c:strCache>
                <c:ptCount val="1"/>
                <c:pt idx="0">
                  <c:v>2011-2013</c:v>
                </c:pt>
              </c:strCache>
            </c:strRef>
          </c:tx>
          <c:spPr>
            <a:solidFill>
              <a:schemeClr val="accent1"/>
            </a:solidFill>
            <a:ln>
              <a:noFill/>
            </a:ln>
            <a:effectLst/>
          </c:spPr>
          <c:invertIfNegative val="0"/>
          <c:dLbls>
            <c:numFmt formatCode="0\ %"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c:f>
              <c:strCache>
                <c:ptCount val="1"/>
                <c:pt idx="0">
                  <c:v>Kategorie 1</c:v>
                </c:pt>
              </c:strCache>
            </c:strRef>
          </c:cat>
          <c:val>
            <c:numRef>
              <c:f>Tabelle1!$B$2</c:f>
              <c:numCache>
                <c:formatCode>0%</c:formatCode>
                <c:ptCount val="1"/>
                <c:pt idx="0">
                  <c:v>0.28000000000000003</c:v>
                </c:pt>
              </c:numCache>
            </c:numRef>
          </c:val>
          <c:extLst>
            <c:ext xmlns:c16="http://schemas.microsoft.com/office/drawing/2014/chart" uri="{C3380CC4-5D6E-409C-BE32-E72D297353CC}">
              <c16:uniqueId val="{00000000-6106-47F2-B61E-4A8A29094799}"/>
            </c:ext>
          </c:extLst>
        </c:ser>
        <c:ser>
          <c:idx val="1"/>
          <c:order val="1"/>
          <c:tx>
            <c:strRef>
              <c:f>Tabelle1!$C$1</c:f>
              <c:strCache>
                <c:ptCount val="1"/>
                <c:pt idx="0">
                  <c:v>2015-2017</c:v>
                </c:pt>
              </c:strCache>
            </c:strRef>
          </c:tx>
          <c:spPr>
            <a:solidFill>
              <a:schemeClr val="accent2"/>
            </a:solidFill>
            <a:ln>
              <a:noFill/>
            </a:ln>
            <a:effectLst/>
          </c:spPr>
          <c:invertIfNegative val="0"/>
          <c:dLbls>
            <c:numFmt formatCode="0\ %"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c:f>
              <c:strCache>
                <c:ptCount val="1"/>
                <c:pt idx="0">
                  <c:v>Kategorie 1</c:v>
                </c:pt>
              </c:strCache>
            </c:strRef>
          </c:cat>
          <c:val>
            <c:numRef>
              <c:f>Tabelle1!$C$2</c:f>
              <c:numCache>
                <c:formatCode>0%</c:formatCode>
                <c:ptCount val="1"/>
                <c:pt idx="0">
                  <c:v>0.16</c:v>
                </c:pt>
              </c:numCache>
            </c:numRef>
          </c:val>
          <c:extLst>
            <c:ext xmlns:c16="http://schemas.microsoft.com/office/drawing/2014/chart" uri="{C3380CC4-5D6E-409C-BE32-E72D297353CC}">
              <c16:uniqueId val="{00000001-6106-47F2-B61E-4A8A29094799}"/>
            </c:ext>
          </c:extLst>
        </c:ser>
        <c:dLbls>
          <c:showLegendKey val="0"/>
          <c:showVal val="0"/>
          <c:showCatName val="0"/>
          <c:showSerName val="0"/>
          <c:showPercent val="0"/>
          <c:showBubbleSize val="0"/>
        </c:dLbls>
        <c:gapWidth val="50"/>
        <c:overlap val="-10"/>
        <c:axId val="175076063"/>
        <c:axId val="1390529103"/>
      </c:barChart>
      <c:catAx>
        <c:axId val="175076063"/>
        <c:scaling>
          <c:orientation val="minMax"/>
        </c:scaling>
        <c:delete val="1"/>
        <c:axPos val="b"/>
        <c:numFmt formatCode="General" sourceLinked="1"/>
        <c:majorTickMark val="none"/>
        <c:minorTickMark val="none"/>
        <c:tickLblPos val="nextTo"/>
        <c:crossAx val="1390529103"/>
        <c:crosses val="autoZero"/>
        <c:auto val="1"/>
        <c:lblAlgn val="ctr"/>
        <c:lblOffset val="100"/>
        <c:noMultiLvlLbl val="0"/>
      </c:catAx>
      <c:valAx>
        <c:axId val="1390529103"/>
        <c:scaling>
          <c:orientation val="minMax"/>
        </c:scaling>
        <c:delete val="0"/>
        <c:axPos val="l"/>
        <c:numFmt formatCode="0\ %"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mn-cs"/>
              </a:defRPr>
            </a:pPr>
            <a:endParaRPr lang="de-DE"/>
          </a:p>
        </c:txPr>
        <c:crossAx val="1750760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404040"/>
              </a:solidFill>
              <a:latin typeface="+mn-lt"/>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12E-4506-87C7-FC0E8E07B82E}"/>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712E-4506-87C7-FC0E8E07B82E}"/>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712E-4506-87C7-FC0E8E07B82E}"/>
              </c:ext>
            </c:extLst>
          </c:dPt>
          <c:dPt>
            <c:idx val="3"/>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7-712E-4506-87C7-FC0E8E07B82E}"/>
              </c:ext>
            </c:extLst>
          </c:dPt>
          <c:dPt>
            <c:idx val="4"/>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9-712E-4506-87C7-FC0E8E07B82E}"/>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712E-4506-87C7-FC0E8E07B82E}"/>
              </c:ext>
            </c:extLst>
          </c:dPt>
          <c:dPt>
            <c:idx val="6"/>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D-712E-4506-87C7-FC0E8E07B82E}"/>
              </c:ext>
            </c:extLst>
          </c:dPt>
          <c:cat>
            <c:strRef>
              <c:f>Sheet1!$A$2:$A$8</c:f>
              <c:strCache>
                <c:ptCount val="4"/>
                <c:pt idx="0">
                  <c:v>1st Qtr</c:v>
                </c:pt>
                <c:pt idx="1">
                  <c:v>2nd Qtr</c:v>
                </c:pt>
                <c:pt idx="2">
                  <c:v>3rd Qtr</c:v>
                </c:pt>
                <c:pt idx="3">
                  <c:v>4th Qtr</c:v>
                </c:pt>
              </c:strCache>
            </c:strRef>
          </c:cat>
          <c:val>
            <c:numRef>
              <c:f>Sheet1!$B$2:$B$8</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E-712E-4506-87C7-FC0E8E07B82E}"/>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12E-4506-87C7-FC0E8E07B82E}"/>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712E-4506-87C7-FC0E8E07B82E}"/>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712E-4506-87C7-FC0E8E07B82E}"/>
              </c:ext>
            </c:extLst>
          </c:dPt>
          <c:dPt>
            <c:idx val="3"/>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7-712E-4506-87C7-FC0E8E07B82E}"/>
              </c:ext>
            </c:extLst>
          </c:dPt>
          <c:dPt>
            <c:idx val="4"/>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9-712E-4506-87C7-FC0E8E07B82E}"/>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712E-4506-87C7-FC0E8E07B82E}"/>
              </c:ext>
            </c:extLst>
          </c:dPt>
          <c:dPt>
            <c:idx val="6"/>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D-712E-4506-87C7-FC0E8E07B82E}"/>
              </c:ext>
            </c:extLst>
          </c:dPt>
          <c:cat>
            <c:strRef>
              <c:f>Sheet1!$A$2:$A$8</c:f>
              <c:strCache>
                <c:ptCount val="4"/>
                <c:pt idx="0">
                  <c:v>1st Qtr</c:v>
                </c:pt>
                <c:pt idx="1">
                  <c:v>2nd Qtr</c:v>
                </c:pt>
                <c:pt idx="2">
                  <c:v>3rd Qtr</c:v>
                </c:pt>
                <c:pt idx="3">
                  <c:v>4th Qtr</c:v>
                </c:pt>
              </c:strCache>
            </c:strRef>
          </c:cat>
          <c:val>
            <c:numRef>
              <c:f>Sheet1!$B$2:$B$8</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E-712E-4506-87C7-FC0E8E07B82E}"/>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Foglio1!$B$1</c:f>
              <c:strCache>
                <c:ptCount val="1"/>
                <c:pt idx="0">
                  <c:v>Vendite</c:v>
                </c:pt>
              </c:strCache>
            </c:strRef>
          </c:tx>
          <c:spPr>
            <a:ln>
              <a:noFill/>
            </a:ln>
          </c:spPr>
          <c:dPt>
            <c:idx val="0"/>
            <c:bubble3D val="0"/>
            <c:spPr>
              <a:solidFill>
                <a:schemeClr val="tx2"/>
              </a:solidFill>
              <a:ln w="19050">
                <a:noFill/>
              </a:ln>
              <a:effectLst/>
            </c:spPr>
            <c:extLst>
              <c:ext xmlns:c16="http://schemas.microsoft.com/office/drawing/2014/chart" uri="{C3380CC4-5D6E-409C-BE32-E72D297353CC}">
                <c16:uniqueId val="{00000001-5288-4505-B04B-9D385BAEAAC7}"/>
              </c:ext>
            </c:extLst>
          </c:dPt>
          <c:dPt>
            <c:idx val="1"/>
            <c:bubble3D val="0"/>
            <c:spPr>
              <a:noFill/>
              <a:ln w="19050">
                <a:noFill/>
              </a:ln>
              <a:effectLst/>
            </c:spPr>
            <c:extLst>
              <c:ext xmlns:c16="http://schemas.microsoft.com/office/drawing/2014/chart" uri="{C3380CC4-5D6E-409C-BE32-E72D297353CC}">
                <c16:uniqueId val="{00000003-5288-4505-B04B-9D385BAEAAC7}"/>
              </c:ext>
            </c:extLst>
          </c:dPt>
          <c:cat>
            <c:strRef>
              <c:f>Foglio1!$A$2:$A$3</c:f>
              <c:strCache>
                <c:ptCount val="2"/>
                <c:pt idx="0">
                  <c:v>1° trim.</c:v>
                </c:pt>
                <c:pt idx="1">
                  <c:v>2° trim.</c:v>
                </c:pt>
              </c:strCache>
            </c:strRef>
          </c:cat>
          <c:val>
            <c:numRef>
              <c:f>Foglio1!$B$2:$B$3</c:f>
              <c:numCache>
                <c:formatCode>General</c:formatCode>
                <c:ptCount val="2"/>
                <c:pt idx="0">
                  <c:v>22</c:v>
                </c:pt>
                <c:pt idx="1">
                  <c:v>78</c:v>
                </c:pt>
              </c:numCache>
            </c:numRef>
          </c:val>
          <c:extLst>
            <c:ext xmlns:c16="http://schemas.microsoft.com/office/drawing/2014/chart" uri="{C3380CC4-5D6E-409C-BE32-E72D297353CC}">
              <c16:uniqueId val="{00000004-5288-4505-B04B-9D385BAEAAC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12E-4506-87C7-FC0E8E07B82E}"/>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712E-4506-87C7-FC0E8E07B82E}"/>
              </c:ext>
            </c:extLst>
          </c:dPt>
          <c:dPt>
            <c:idx val="2"/>
            <c:bubble3D val="0"/>
            <c:spPr>
              <a:solidFill>
                <a:schemeClr val="tx2"/>
              </a:solidFill>
              <a:ln w="19050">
                <a:solidFill>
                  <a:schemeClr val="lt1"/>
                </a:solidFill>
              </a:ln>
              <a:effectLst/>
            </c:spPr>
            <c:extLst>
              <c:ext xmlns:c16="http://schemas.microsoft.com/office/drawing/2014/chart" uri="{C3380CC4-5D6E-409C-BE32-E72D297353CC}">
                <c16:uniqueId val="{00000005-712E-4506-87C7-FC0E8E07B82E}"/>
              </c:ext>
            </c:extLst>
          </c:dPt>
          <c:dPt>
            <c:idx val="3"/>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7-712E-4506-87C7-FC0E8E07B82E}"/>
              </c:ext>
            </c:extLst>
          </c:dPt>
          <c:dPt>
            <c:idx val="4"/>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9-712E-4506-87C7-FC0E8E07B82E}"/>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712E-4506-87C7-FC0E8E07B82E}"/>
              </c:ext>
            </c:extLst>
          </c:dPt>
          <c:dPt>
            <c:idx val="6"/>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D-712E-4506-87C7-FC0E8E07B82E}"/>
              </c:ext>
            </c:extLst>
          </c:dPt>
          <c:cat>
            <c:strRef>
              <c:f>Sheet1!$A$2:$A$8</c:f>
              <c:strCache>
                <c:ptCount val="4"/>
                <c:pt idx="0">
                  <c:v>1st Qtr</c:v>
                </c:pt>
                <c:pt idx="1">
                  <c:v>2nd Qtr</c:v>
                </c:pt>
                <c:pt idx="2">
                  <c:v>3rd Qtr</c:v>
                </c:pt>
                <c:pt idx="3">
                  <c:v>4th Qtr</c:v>
                </c:pt>
              </c:strCache>
            </c:strRef>
          </c:cat>
          <c:val>
            <c:numRef>
              <c:f>Sheet1!$B$2:$B$8</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E-712E-4506-87C7-FC0E8E07B82E}"/>
            </c:ext>
          </c:extLst>
        </c:ser>
        <c:dLbls>
          <c:showLegendKey val="0"/>
          <c:showVal val="0"/>
          <c:showCatName val="0"/>
          <c:showSerName val="0"/>
          <c:showPercent val="0"/>
          <c:showBubbleSize val="0"/>
          <c:showLeaderLines val="1"/>
        </c:dLbls>
        <c:firstSliceAng val="0"/>
        <c:holeSize val="72"/>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795986D-8BE5-CF41-BDD9-ABAFDA2F44C7}" type="datetimeFigureOut">
              <a:rPr lang="fr-FR" smtClean="0"/>
              <a:t>14/01/2026</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6DFDA78-543E-4D49-948C-0112778612F3}" type="slidenum">
              <a:rPr lang="fr-FR" smtClean="0"/>
              <a:t>‹Nr.›</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ABC6454-8C49-4AFA-8B67-E69B53E09A31}" type="datetimeFigureOut">
              <a:rPr lang="fr-FR" smtClean="0"/>
              <a:t>14/01/2026</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F576107-2EC1-4836-BBE2-B29C7F5CEAC4}" type="slidenum">
              <a:rPr lang="fr-FR" smtClean="0"/>
              <a:t>‹Nr.›</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34A4D2-65E6-4AF9-9C4F-60982B1DB19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9021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208326-E05F-A762-F450-343F1C1CC8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A59357-DE7B-E045-AE7D-C202B95DD4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B8BAF7-245C-D33D-EB76-44BCF7703D78}"/>
              </a:ext>
            </a:extLst>
          </p:cNvPr>
          <p:cNvSpPr>
            <a:spLocks noGrp="1"/>
          </p:cNvSpPr>
          <p:nvPr>
            <p:ph type="body" idx="1"/>
          </p:nvPr>
        </p:nvSpPr>
        <p:spPr>
          <a:xfrm>
            <a:off x="439738" y="4821506"/>
            <a:ext cx="6008687" cy="3944868"/>
          </a:xfrm>
        </p:spPr>
        <p:txBody>
          <a:bodyPr/>
          <a:lstStyle/>
          <a:p>
            <a:pPr marL="0" indent="0">
              <a:buClr>
                <a:schemeClr val="tx1">
                  <a:lumMod val="75000"/>
                  <a:lumOff val="25000"/>
                </a:schemeClr>
              </a:buClr>
              <a:buFont typeface="Arial" panose="020B0604020202020204" pitchFamily="34" charset="0"/>
              <a:buNone/>
            </a:pPr>
            <a:endParaRPr lang="en-US" sz="900" baseline="0">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0D74353A-614D-7B26-70A2-05539437747D}"/>
              </a:ext>
            </a:extLst>
          </p:cNvPr>
          <p:cNvSpPr>
            <a:spLocks noGrp="1"/>
          </p:cNvSpPr>
          <p:nvPr>
            <p:ph type="sldNum" sz="quarter" idx="5"/>
          </p:nvPr>
        </p:nvSpPr>
        <p:spPr/>
        <p:txBody>
          <a:bodyPr/>
          <a:lstStyle/>
          <a:p>
            <a:pPr marL="0" marR="0" lvl="0" indent="0" algn="r" defTabSz="966064" rtl="0" eaLnBrk="1" fontAlgn="auto" latinLnBrk="0" hangingPunct="1">
              <a:lnSpc>
                <a:spcPct val="100000"/>
              </a:lnSpc>
              <a:spcBef>
                <a:spcPct val="0"/>
              </a:spcBef>
              <a:spcAft>
                <a:spcPct val="0"/>
              </a:spcAft>
              <a:buClrTx/>
              <a:buSzTx/>
              <a:buFontTx/>
              <a:buNone/>
              <a:tabLst/>
              <a:defRPr/>
            </a:pPr>
            <a:fld id="{5C009245-E293-7D43-B02D-89DB2256B9C8}" type="slidenum">
              <a:rPr kumimoji="0" lang="en-US" sz="13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pPr marL="0" marR="0" lvl="0" indent="0" algn="r" defTabSz="966064" rtl="0" eaLnBrk="1" fontAlgn="auto" latinLnBrk="0" hangingPunct="1">
                <a:lnSpc>
                  <a:spcPct val="100000"/>
                </a:lnSpc>
                <a:spcBef>
                  <a:spcPct val="0"/>
                </a:spcBef>
                <a:spcAft>
                  <a:spcPct val="0"/>
                </a:spcAft>
                <a:buClrTx/>
                <a:buSzTx/>
                <a:buFontTx/>
                <a:buNone/>
                <a:tabLst/>
                <a:defRPr/>
              </a:pPr>
              <a:t>22</a:t>
            </a:fld>
            <a:endParaRPr kumimoji="0" lang="en-US" sz="13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
        <p:nvSpPr>
          <p:cNvPr id="5" name="TextBox 4">
            <a:extLst>
              <a:ext uri="{FF2B5EF4-FFF2-40B4-BE49-F238E27FC236}">
                <a16:creationId xmlns:a16="http://schemas.microsoft.com/office/drawing/2014/main" id="{437BC1CD-2A9D-0053-11EE-EC03A93A3C48}"/>
              </a:ext>
            </a:extLst>
          </p:cNvPr>
          <p:cNvSpPr txBox="1"/>
          <p:nvPr/>
        </p:nvSpPr>
        <p:spPr>
          <a:xfrm>
            <a:off x="6205380" y="1533386"/>
            <a:ext cx="688817" cy="21945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1. Jiang 2023/</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1/¶1/ln1-3</a:t>
            </a:r>
          </a:p>
        </p:txBody>
      </p:sp>
      <p:sp>
        <p:nvSpPr>
          <p:cNvPr id="6" name="Left Brace 5">
            <a:extLst>
              <a:ext uri="{FF2B5EF4-FFF2-40B4-BE49-F238E27FC236}">
                <a16:creationId xmlns:a16="http://schemas.microsoft.com/office/drawing/2014/main" id="{34B93F97-1A36-CD61-6A32-3E2E08F9BA9A}"/>
              </a:ext>
            </a:extLst>
          </p:cNvPr>
          <p:cNvSpPr/>
          <p:nvPr/>
        </p:nvSpPr>
        <p:spPr>
          <a:xfrm rot="10800000">
            <a:off x="5626099" y="1289050"/>
            <a:ext cx="577849" cy="58743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
        <p:nvSpPr>
          <p:cNvPr id="7" name="TextBox 6">
            <a:extLst>
              <a:ext uri="{FF2B5EF4-FFF2-40B4-BE49-F238E27FC236}">
                <a16:creationId xmlns:a16="http://schemas.microsoft.com/office/drawing/2014/main" id="{2F1A80FC-9793-7B2B-B6E3-7EA535DF075A}"/>
              </a:ext>
            </a:extLst>
          </p:cNvPr>
          <p:cNvSpPr txBox="1"/>
          <p:nvPr/>
        </p:nvSpPr>
        <p:spPr>
          <a:xfrm>
            <a:off x="-58583" y="2565120"/>
            <a:ext cx="688817" cy="493776"/>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1. Jiang 2023/</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1/§Chronische Komplikationen/</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Serie 1/ln1-2;</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Serie 2/ln1-4 </a:t>
            </a:r>
          </a:p>
        </p:txBody>
      </p:sp>
      <p:sp>
        <p:nvSpPr>
          <p:cNvPr id="8" name="Left Brace 7">
            <a:extLst>
              <a:ext uri="{FF2B5EF4-FFF2-40B4-BE49-F238E27FC236}">
                <a16:creationId xmlns:a16="http://schemas.microsoft.com/office/drawing/2014/main" id="{33A4DB67-EE86-C29A-00D6-57FFA7E73376}"/>
              </a:ext>
            </a:extLst>
          </p:cNvPr>
          <p:cNvSpPr/>
          <p:nvPr/>
        </p:nvSpPr>
        <p:spPr>
          <a:xfrm>
            <a:off x="635159" y="1404486"/>
            <a:ext cx="260192" cy="2507114"/>
          </a:xfrm>
          <a:prstGeom prst="leftBrace">
            <a:avLst>
              <a:gd name="adj1" fmla="val 0"/>
              <a:gd name="adj2" fmla="val 50000"/>
            </a:avLst>
          </a:prstGeom>
          <a:ln>
            <a:solidFill>
              <a:schemeClr val="bg1"/>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9" name="TextBox 8">
            <a:extLst>
              <a:ext uri="{FF2B5EF4-FFF2-40B4-BE49-F238E27FC236}">
                <a16:creationId xmlns:a16="http://schemas.microsoft.com/office/drawing/2014/main" id="{BE44FC3B-62B9-C9EE-00A3-FD8EA877F1D0}"/>
              </a:ext>
            </a:extLst>
          </p:cNvPr>
          <p:cNvSpPr txBox="1"/>
          <p:nvPr/>
        </p:nvSpPr>
        <p:spPr>
          <a:xfrm>
            <a:off x="6207127" y="2095905"/>
            <a:ext cx="688817" cy="85953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2. Romero-Aroca 2017/S. 1349/Tabelle 3/Spalte für Rohalter und Mittelwert; Spalte 2/¶3/ln1-3</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rgbClr val="FF0000"/>
              </a:solidFill>
              <a:effectLst/>
              <a:uLnTx/>
              <a:uFillTx/>
              <a:latin typeface="Calibri" panose="020F0502020204030204"/>
              <a:ea typeface="Calibri" panose="020F0502020204030204"/>
              <a:cs typeface="Arial"/>
            </a:endParaRPr>
          </a:p>
        </p:txBody>
      </p:sp>
      <p:sp>
        <p:nvSpPr>
          <p:cNvPr id="10" name="Right Brace 9">
            <a:extLst>
              <a:ext uri="{FF2B5EF4-FFF2-40B4-BE49-F238E27FC236}">
                <a16:creationId xmlns:a16="http://schemas.microsoft.com/office/drawing/2014/main" id="{B6DFFBE7-D9D5-4F4D-AC2A-2A19817F5683}"/>
              </a:ext>
            </a:extLst>
          </p:cNvPr>
          <p:cNvSpPr/>
          <p:nvPr/>
        </p:nvSpPr>
        <p:spPr>
          <a:xfrm>
            <a:off x="5876927" y="2170109"/>
            <a:ext cx="323850" cy="271462"/>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
        <p:nvSpPr>
          <p:cNvPr id="11" name="TextBox 10">
            <a:extLst>
              <a:ext uri="{FF2B5EF4-FFF2-40B4-BE49-F238E27FC236}">
                <a16:creationId xmlns:a16="http://schemas.microsoft.com/office/drawing/2014/main" id="{C2344928-F14D-AEB9-0FBC-CEECE47CD44D}"/>
              </a:ext>
            </a:extLst>
          </p:cNvPr>
          <p:cNvSpPr txBox="1"/>
          <p:nvPr/>
        </p:nvSpPr>
        <p:spPr>
          <a:xfrm>
            <a:off x="6192838" y="2697623"/>
            <a:ext cx="688817" cy="58521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3. Ahlqvist 2018/</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2/§Forschung im Kontext/Sp. 2/¶1/</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ln3-5; S. 4/c2/¶2/alle</a:t>
            </a:r>
          </a:p>
        </p:txBody>
      </p:sp>
      <p:sp>
        <p:nvSpPr>
          <p:cNvPr id="12" name="Right Brace 11">
            <a:extLst>
              <a:ext uri="{FF2B5EF4-FFF2-40B4-BE49-F238E27FC236}">
                <a16:creationId xmlns:a16="http://schemas.microsoft.com/office/drawing/2014/main" id="{B936B898-D608-F6AC-D66A-0C43B424351D}"/>
              </a:ext>
            </a:extLst>
          </p:cNvPr>
          <p:cNvSpPr/>
          <p:nvPr/>
        </p:nvSpPr>
        <p:spPr>
          <a:xfrm>
            <a:off x="5776913" y="2590914"/>
            <a:ext cx="409575" cy="359551"/>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
        <p:nvSpPr>
          <p:cNvPr id="15" name="TextBox 14">
            <a:extLst>
              <a:ext uri="{FF2B5EF4-FFF2-40B4-BE49-F238E27FC236}">
                <a16:creationId xmlns:a16="http://schemas.microsoft.com/office/drawing/2014/main" id="{9AD546B3-1A19-A727-8897-A5EDC8137F00}"/>
              </a:ext>
            </a:extLst>
          </p:cNvPr>
          <p:cNvSpPr txBox="1"/>
          <p:nvPr/>
        </p:nvSpPr>
        <p:spPr>
          <a:xfrm>
            <a:off x="6192838" y="3266587"/>
            <a:ext cx="688817" cy="104241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4. Pop-Busui 2017/</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138/c1/¶1/</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Zeile 1-3</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5. Galosi 2022/</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13/Tabelle 4/Rows „DSPN-Prävalenz bei Erwachsenen“, „DSPN-Prävalenz bei Kindern“</a:t>
            </a:r>
          </a:p>
        </p:txBody>
      </p:sp>
      <p:sp>
        <p:nvSpPr>
          <p:cNvPr id="16" name="Left Brace 15">
            <a:extLst>
              <a:ext uri="{FF2B5EF4-FFF2-40B4-BE49-F238E27FC236}">
                <a16:creationId xmlns:a16="http://schemas.microsoft.com/office/drawing/2014/main" id="{184A2BDA-40F9-8720-A2E0-875E1E76014F}"/>
              </a:ext>
            </a:extLst>
          </p:cNvPr>
          <p:cNvSpPr/>
          <p:nvPr/>
        </p:nvSpPr>
        <p:spPr>
          <a:xfrm rot="10800000">
            <a:off x="5632292" y="3103962"/>
            <a:ext cx="577849" cy="415200"/>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Tree>
    <p:extLst>
      <p:ext uri="{BB962C8B-B14F-4D97-AF65-F5344CB8AC3E}">
        <p14:creationId xmlns:p14="http://schemas.microsoft.com/office/powerpoint/2010/main" val="171697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8413CE-1E20-0829-8B99-764D0D1CC8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B83E70-0FB3-0E82-F685-B4FB7DBA87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6D9386-8FD8-6E49-BF2D-7DD797E75DC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5C5CA87-1D93-44F5-89D6-6899F2D536F4}"/>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31921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42</a:t>
            </a:fld>
            <a:endParaRPr lang="fr-FR"/>
          </a:p>
        </p:txBody>
      </p:sp>
    </p:spTree>
    <p:extLst>
      <p:ext uri="{BB962C8B-B14F-4D97-AF65-F5344CB8AC3E}">
        <p14:creationId xmlns:p14="http://schemas.microsoft.com/office/powerpoint/2010/main" val="3842824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413E2149-E791-0E6E-F982-562EB5344EEC}"/>
              </a:ext>
            </a:extLst>
          </p:cNvPr>
          <p:cNvSpPr txBox="1"/>
          <p:nvPr/>
        </p:nvSpPr>
        <p:spPr>
          <a:xfrm>
            <a:off x="-29880" y="1323645"/>
            <a:ext cx="640080" cy="313932"/>
          </a:xfrm>
          <a:prstGeom prst="rect">
            <a:avLst/>
          </a:prstGeom>
          <a:noFill/>
        </p:spPr>
        <p:txBody>
          <a:bodyPr wrap="square" lIns="18288" tIns="18288" rIns="18288" bIns="18288" rtlCol="0">
            <a:spAutoFit/>
          </a:bodyPr>
          <a:lstStyle/>
          <a:p>
            <a:pPr algn="r"/>
            <a:r>
              <a:rPr lang="en-US" sz="600">
                <a:solidFill>
                  <a:srgbClr val="FF0000"/>
                </a:solidFill>
              </a:rPr>
              <a:t>Foster 2019/</a:t>
            </a:r>
            <a:br>
              <a:rPr lang="en-US" sz="600">
                <a:solidFill>
                  <a:srgbClr val="FF0000"/>
                </a:solidFill>
              </a:rPr>
            </a:br>
            <a:r>
              <a:rPr lang="en-US" sz="600">
                <a:solidFill>
                  <a:srgbClr val="FF0000"/>
                </a:solidFill>
              </a:rPr>
              <a:t>p71/col1/¶2/</a:t>
            </a:r>
            <a:br>
              <a:rPr lang="en-US" sz="600">
                <a:solidFill>
                  <a:srgbClr val="FF0000"/>
                </a:solidFill>
              </a:rPr>
            </a:br>
            <a:r>
              <a:rPr lang="en-US" sz="600">
                <a:solidFill>
                  <a:srgbClr val="FF0000"/>
                </a:solidFill>
              </a:rPr>
              <a:t>ln1-3, 14-15</a:t>
            </a:r>
          </a:p>
        </p:txBody>
      </p:sp>
      <p:sp>
        <p:nvSpPr>
          <p:cNvPr id="6" name="Left Brace 5">
            <a:extLst>
              <a:ext uri="{FF2B5EF4-FFF2-40B4-BE49-F238E27FC236}">
                <a16:creationId xmlns:a16="http://schemas.microsoft.com/office/drawing/2014/main" id="{E29D9270-1100-06CD-B9DC-33EF68B97B31}"/>
              </a:ext>
            </a:extLst>
          </p:cNvPr>
          <p:cNvSpPr/>
          <p:nvPr/>
        </p:nvSpPr>
        <p:spPr>
          <a:xfrm>
            <a:off x="603251" y="1303249"/>
            <a:ext cx="355600" cy="400050"/>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C4FA2AFD-4F0A-F084-5CF9-3EFC2136FE63}"/>
              </a:ext>
            </a:extLst>
          </p:cNvPr>
          <p:cNvSpPr txBox="1"/>
          <p:nvPr/>
        </p:nvSpPr>
        <p:spPr>
          <a:xfrm>
            <a:off x="-11953" y="3005027"/>
            <a:ext cx="676004" cy="867930"/>
          </a:xfrm>
          <a:prstGeom prst="rect">
            <a:avLst/>
          </a:prstGeom>
          <a:noFill/>
        </p:spPr>
        <p:txBody>
          <a:bodyPr wrap="square" lIns="18288" tIns="18288" rIns="18288" bIns="18288" rtlCol="0">
            <a:spAutoFit/>
          </a:bodyPr>
          <a:lstStyle/>
          <a:p>
            <a:pPr algn="r"/>
            <a:r>
              <a:rPr lang="en-US" sz="600">
                <a:solidFill>
                  <a:srgbClr val="FF0000"/>
                </a:solidFill>
              </a:rPr>
              <a:t>Foster 2019/</a:t>
            </a:r>
            <a:br>
              <a:rPr lang="en-US" sz="600">
                <a:solidFill>
                  <a:srgbClr val="FF0000"/>
                </a:solidFill>
              </a:rPr>
            </a:br>
            <a:r>
              <a:rPr lang="en-US" sz="600">
                <a:solidFill>
                  <a:srgbClr val="FF0000"/>
                </a:solidFill>
              </a:rPr>
              <a:t>p69/Table 1/all columns/</a:t>
            </a:r>
            <a:br>
              <a:rPr lang="en-US" sz="600">
                <a:solidFill>
                  <a:srgbClr val="FF0000"/>
                </a:solidFill>
              </a:rPr>
            </a:br>
            <a:r>
              <a:rPr lang="en-US" sz="600">
                <a:solidFill>
                  <a:srgbClr val="FF0000"/>
                </a:solidFill>
              </a:rPr>
              <a:t>§Frequency of &gt;1 SH event in prior 3 months (Overall %); </a:t>
            </a:r>
            <a:br>
              <a:rPr lang="en-US" sz="600">
                <a:solidFill>
                  <a:srgbClr val="FF0000"/>
                </a:solidFill>
              </a:rPr>
            </a:br>
            <a:r>
              <a:rPr lang="en-US" sz="600">
                <a:solidFill>
                  <a:srgbClr val="FF0000"/>
                </a:solidFill>
              </a:rPr>
              <a:t>§Frequency of &gt;1 DK event in prior 3 months (Overall %)</a:t>
            </a:r>
          </a:p>
        </p:txBody>
      </p:sp>
      <p:sp>
        <p:nvSpPr>
          <p:cNvPr id="8" name="Left Brace 7">
            <a:extLst>
              <a:ext uri="{FF2B5EF4-FFF2-40B4-BE49-F238E27FC236}">
                <a16:creationId xmlns:a16="http://schemas.microsoft.com/office/drawing/2014/main" id="{B6C0F4C4-D9BA-4899-96D3-9D833086148F}"/>
              </a:ext>
            </a:extLst>
          </p:cNvPr>
          <p:cNvSpPr/>
          <p:nvPr/>
        </p:nvSpPr>
        <p:spPr>
          <a:xfrm>
            <a:off x="663417" y="2186842"/>
            <a:ext cx="1260633" cy="1736717"/>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AFDEDC02-9094-3EE7-E0D2-602D9B50581B}"/>
              </a:ext>
            </a:extLst>
          </p:cNvPr>
          <p:cNvSpPr txBox="1"/>
          <p:nvPr/>
        </p:nvSpPr>
        <p:spPr>
          <a:xfrm>
            <a:off x="11986" y="1899429"/>
            <a:ext cx="640080" cy="775597"/>
          </a:xfrm>
          <a:prstGeom prst="rect">
            <a:avLst/>
          </a:prstGeom>
          <a:noFill/>
        </p:spPr>
        <p:txBody>
          <a:bodyPr wrap="square" lIns="18288" tIns="18288" rIns="18288" bIns="18288" rtlCol="0">
            <a:spAutoFit/>
          </a:bodyPr>
          <a:lstStyle/>
          <a:p>
            <a:pPr algn="r"/>
            <a:r>
              <a:rPr lang="en-US" sz="600">
                <a:solidFill>
                  <a:srgbClr val="FF0000"/>
                </a:solidFill>
              </a:rPr>
              <a:t>Foster 2019/</a:t>
            </a:r>
            <a:br>
              <a:rPr lang="en-US" sz="600">
                <a:solidFill>
                  <a:srgbClr val="FF0000"/>
                </a:solidFill>
              </a:rPr>
            </a:br>
            <a:r>
              <a:rPr lang="en-US" sz="600">
                <a:solidFill>
                  <a:srgbClr val="FF0000"/>
                </a:solidFill>
              </a:rPr>
              <a:t>p67/col1/¶1/ln1-3; ¶2/</a:t>
            </a:r>
            <a:br>
              <a:rPr lang="en-US" sz="600">
                <a:solidFill>
                  <a:srgbClr val="FF0000"/>
                </a:solidFill>
              </a:rPr>
            </a:br>
            <a:r>
              <a:rPr lang="en-US" sz="600">
                <a:solidFill>
                  <a:srgbClr val="FF0000"/>
                </a:solidFill>
              </a:rPr>
              <a:t>ln1-3;</a:t>
            </a:r>
          </a:p>
          <a:p>
            <a:pPr algn="r"/>
            <a:r>
              <a:rPr lang="en-US" sz="600">
                <a:solidFill>
                  <a:srgbClr val="FF0000"/>
                </a:solidFill>
              </a:rPr>
              <a:t>N=3536+15955+</a:t>
            </a:r>
            <a:br>
              <a:rPr lang="en-US" sz="600">
                <a:solidFill>
                  <a:srgbClr val="FF0000"/>
                </a:solidFill>
              </a:rPr>
            </a:br>
            <a:r>
              <a:rPr lang="en-US" sz="600">
                <a:solidFill>
                  <a:srgbClr val="FF0000"/>
                </a:solidFill>
              </a:rPr>
              <a:t>3206;</a:t>
            </a:r>
          </a:p>
          <a:p>
            <a:pPr algn="r"/>
            <a:r>
              <a:rPr lang="en-US" sz="600">
                <a:solidFill>
                  <a:srgbClr val="FF0000"/>
                </a:solidFill>
              </a:rPr>
              <a:t>c2/¶1/ln8-16</a:t>
            </a:r>
          </a:p>
          <a:p>
            <a:pPr algn="r"/>
            <a:endParaRPr lang="en-US" sz="600">
              <a:solidFill>
                <a:srgbClr val="FF0000"/>
              </a:solidFill>
            </a:endParaRPr>
          </a:p>
        </p:txBody>
      </p:sp>
      <p:sp>
        <p:nvSpPr>
          <p:cNvPr id="10" name="Left Brace 9">
            <a:extLst>
              <a:ext uri="{FF2B5EF4-FFF2-40B4-BE49-F238E27FC236}">
                <a16:creationId xmlns:a16="http://schemas.microsoft.com/office/drawing/2014/main" id="{D0EADBA8-92FD-F8B1-5E8D-650030774843}"/>
              </a:ext>
            </a:extLst>
          </p:cNvPr>
          <p:cNvSpPr/>
          <p:nvPr/>
        </p:nvSpPr>
        <p:spPr>
          <a:xfrm>
            <a:off x="658938" y="1842088"/>
            <a:ext cx="1290512" cy="29151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264899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5DA7E-1211-0AAB-143B-FDDE60572B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D2569B-8914-63A6-469D-CAA88618D0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FF3D0B-C494-2875-E972-4BCCB472E5F1}"/>
              </a:ext>
            </a:extLst>
          </p:cNvPr>
          <p:cNvSpPr>
            <a:spLocks noGrp="1"/>
          </p:cNvSpPr>
          <p:nvPr>
            <p:ph type="body" idx="1"/>
          </p:nvPr>
        </p:nvSpPr>
        <p:spPr>
          <a:xfrm>
            <a:off x="439738" y="4821506"/>
            <a:ext cx="6008687" cy="3944868"/>
          </a:xfrm>
        </p:spPr>
        <p:txBody>
          <a:bodyPr/>
          <a:lstStyle/>
          <a:p>
            <a:pPr>
              <a:spcAft>
                <a:spcPts val="600"/>
              </a:spcAft>
            </a:pPr>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EF18ACA7-8241-881E-DC36-1E40151E6A9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94533F77-5EB0-3D1A-ED00-7912749A99AA}"/>
              </a:ext>
            </a:extLst>
          </p:cNvPr>
          <p:cNvSpPr txBox="1"/>
          <p:nvPr/>
        </p:nvSpPr>
        <p:spPr>
          <a:xfrm>
            <a:off x="11271" y="1252538"/>
            <a:ext cx="640080" cy="683264"/>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Buzzetti 2022/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p4/Box 1/ln20-21</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p7/¶4/ln1-2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ln9-12</a:t>
            </a:r>
          </a:p>
        </p:txBody>
      </p:sp>
      <p:cxnSp>
        <p:nvCxnSpPr>
          <p:cNvPr id="6" name="Straight Connector 5">
            <a:extLst>
              <a:ext uri="{FF2B5EF4-FFF2-40B4-BE49-F238E27FC236}">
                <a16:creationId xmlns:a16="http://schemas.microsoft.com/office/drawing/2014/main" id="{ACA103A0-2026-5FF6-BCDA-20031DE8FD53}"/>
              </a:ext>
            </a:extLst>
          </p:cNvPr>
          <p:cNvCxnSpPr>
            <a:cxnSpLocks/>
          </p:cNvCxnSpPr>
          <p:nvPr/>
        </p:nvCxnSpPr>
        <p:spPr>
          <a:xfrm>
            <a:off x="663389" y="1386545"/>
            <a:ext cx="182880" cy="94"/>
          </a:xfrm>
          <a:prstGeom prst="line">
            <a:avLst/>
          </a:prstGeom>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BC550151-7460-E32D-57BD-CF7FD245692A}"/>
              </a:ext>
            </a:extLst>
          </p:cNvPr>
          <p:cNvSpPr txBox="1"/>
          <p:nvPr/>
        </p:nvSpPr>
        <p:spPr>
          <a:xfrm>
            <a:off x="11271" y="2510698"/>
            <a:ext cx="640080" cy="132959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ln1-2, 9-12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Weinstock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p3413/col1/¶2/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 10-14; p3416/Table 2/§Age stratification</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5. Munoz 2019/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p277/col3/¶2/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ln4-13; p279/c2/¶2; c3/¶1/lines 1-4</a:t>
            </a:r>
          </a:p>
        </p:txBody>
      </p:sp>
      <p:sp>
        <p:nvSpPr>
          <p:cNvPr id="8" name="Left Brace 7">
            <a:extLst>
              <a:ext uri="{FF2B5EF4-FFF2-40B4-BE49-F238E27FC236}">
                <a16:creationId xmlns:a16="http://schemas.microsoft.com/office/drawing/2014/main" id="{2C01A22F-67A6-7334-FF28-7A33CC3E0209}"/>
              </a:ext>
            </a:extLst>
          </p:cNvPr>
          <p:cNvSpPr/>
          <p:nvPr/>
        </p:nvSpPr>
        <p:spPr>
          <a:xfrm>
            <a:off x="643122" y="2023976"/>
            <a:ext cx="354946" cy="139046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0622DB68-0647-F28F-A8EE-44CE53CA0E5A}"/>
              </a:ext>
            </a:extLst>
          </p:cNvPr>
          <p:cNvSpPr txBox="1"/>
          <p:nvPr/>
        </p:nvSpPr>
        <p:spPr>
          <a:xfrm>
            <a:off x="6235202" y="2437794"/>
            <a:ext cx="640080" cy="867930"/>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p7/¶3/ln2-4; p18/Table 2/Row 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Calculation: 3543/11760=30.1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1480/5405=27.4</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141/1150=12.2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152/1531=9.9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76/814=9.3</a:t>
            </a:r>
          </a:p>
        </p:txBody>
      </p:sp>
      <p:sp>
        <p:nvSpPr>
          <p:cNvPr id="10" name="Right Brace 9">
            <a:extLst>
              <a:ext uri="{FF2B5EF4-FFF2-40B4-BE49-F238E27FC236}">
                <a16:creationId xmlns:a16="http://schemas.microsoft.com/office/drawing/2014/main" id="{3E6279FF-1A33-65D0-5A01-BBBAF01FD268}"/>
              </a:ext>
            </a:extLst>
          </p:cNvPr>
          <p:cNvSpPr/>
          <p:nvPr/>
        </p:nvSpPr>
        <p:spPr>
          <a:xfrm>
            <a:off x="5847228" y="1683128"/>
            <a:ext cx="395288" cy="2076450"/>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32D1FA16-92B2-E69E-D40D-271AE5B46D8B}"/>
              </a:ext>
            </a:extLst>
          </p:cNvPr>
          <p:cNvSpPr txBox="1"/>
          <p:nvPr/>
        </p:nvSpPr>
        <p:spPr>
          <a:xfrm>
            <a:off x="-58564" y="3883171"/>
            <a:ext cx="640080" cy="313932"/>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p18/Table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Footnote *</a:t>
            </a:r>
          </a:p>
        </p:txBody>
      </p:sp>
      <p:cxnSp>
        <p:nvCxnSpPr>
          <p:cNvPr id="13" name="Straight Connector 12">
            <a:extLst>
              <a:ext uri="{FF2B5EF4-FFF2-40B4-BE49-F238E27FC236}">
                <a16:creationId xmlns:a16="http://schemas.microsoft.com/office/drawing/2014/main" id="{6D339371-F410-02C5-8E9A-78539CF59568}"/>
              </a:ext>
            </a:extLst>
          </p:cNvPr>
          <p:cNvCxnSpPr>
            <a:cxnSpLocks/>
          </p:cNvCxnSpPr>
          <p:nvPr/>
        </p:nvCxnSpPr>
        <p:spPr>
          <a:xfrm>
            <a:off x="577925" y="3950018"/>
            <a:ext cx="182880" cy="94"/>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00776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34A4D2-65E6-4AF9-9C4F-60982B1DB19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3835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34A4D2-65E6-4AF9-9C4F-60982B1DB19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9128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34A4D2-65E6-4AF9-9C4F-60982B1DB191}"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0690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17</a:t>
            </a:fld>
            <a:endParaRPr lang="fr-FR"/>
          </a:p>
        </p:txBody>
      </p:sp>
    </p:spTree>
    <p:extLst>
      <p:ext uri="{BB962C8B-B14F-4D97-AF65-F5344CB8AC3E}">
        <p14:creationId xmlns:p14="http://schemas.microsoft.com/office/powerpoint/2010/main" val="2436003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858837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560E48-A356-076F-FCF8-2597D24C14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B3CA2A-BDDE-5F29-2E2A-BBE6AA281E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DE52E4-D013-5418-B1E1-5D85E526E490}"/>
              </a:ext>
            </a:extLst>
          </p:cNvPr>
          <p:cNvSpPr>
            <a:spLocks noGrp="1"/>
          </p:cNvSpPr>
          <p:nvPr>
            <p:ph type="body" idx="1"/>
          </p:nvPr>
        </p:nvSpPr>
        <p:spPr>
          <a:xfrm>
            <a:off x="439738" y="4821506"/>
            <a:ext cx="6008687" cy="3944868"/>
          </a:xfrm>
        </p:spPr>
        <p:txBody>
          <a:bodyPr/>
          <a:lstStyle/>
          <a:p>
            <a:pPr>
              <a:spcAft>
                <a:spcPts val="600"/>
              </a:spcAft>
            </a:pPr>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F36E1408-9FA1-E0B4-A790-3E6BF90F7791}"/>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5200327D-D79C-50EE-74C5-F308E89611FA}"/>
              </a:ext>
            </a:extLst>
          </p:cNvPr>
          <p:cNvSpPr txBox="1"/>
          <p:nvPr/>
        </p:nvSpPr>
        <p:spPr>
          <a:xfrm>
            <a:off x="11271" y="1252538"/>
            <a:ext cx="640080" cy="683264"/>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Buzzetti 2022/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p4/Box 1/ln20-21</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p7/¶4/ln1-2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ln9-12</a:t>
            </a:r>
          </a:p>
        </p:txBody>
      </p:sp>
      <p:cxnSp>
        <p:nvCxnSpPr>
          <p:cNvPr id="6" name="Straight Connector 5">
            <a:extLst>
              <a:ext uri="{FF2B5EF4-FFF2-40B4-BE49-F238E27FC236}">
                <a16:creationId xmlns:a16="http://schemas.microsoft.com/office/drawing/2014/main" id="{848BA8C1-DAFD-41C4-E249-23A99EBEC566}"/>
              </a:ext>
            </a:extLst>
          </p:cNvPr>
          <p:cNvCxnSpPr>
            <a:cxnSpLocks/>
          </p:cNvCxnSpPr>
          <p:nvPr/>
        </p:nvCxnSpPr>
        <p:spPr>
          <a:xfrm>
            <a:off x="663389" y="1386545"/>
            <a:ext cx="182880" cy="94"/>
          </a:xfrm>
          <a:prstGeom prst="line">
            <a:avLst/>
          </a:prstGeom>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A90D32CE-41B0-E0B9-E746-87714E17BC16}"/>
              </a:ext>
            </a:extLst>
          </p:cNvPr>
          <p:cNvSpPr txBox="1"/>
          <p:nvPr/>
        </p:nvSpPr>
        <p:spPr>
          <a:xfrm>
            <a:off x="11271" y="2510698"/>
            <a:ext cx="640080" cy="132959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ln1-2, 9-12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Weinstock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p3413/col1/¶2/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 10-14; p3416/Table 2/§Age stratification</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5. Munoz 2019/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p277/col3/¶2/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ln4-13; p279/c2/¶2; c3/¶1/lines 1-4</a:t>
            </a:r>
          </a:p>
        </p:txBody>
      </p:sp>
      <p:sp>
        <p:nvSpPr>
          <p:cNvPr id="8" name="Left Brace 7">
            <a:extLst>
              <a:ext uri="{FF2B5EF4-FFF2-40B4-BE49-F238E27FC236}">
                <a16:creationId xmlns:a16="http://schemas.microsoft.com/office/drawing/2014/main" id="{40ADA9E7-3A13-CF63-B0AB-2DC0F79560C8}"/>
              </a:ext>
            </a:extLst>
          </p:cNvPr>
          <p:cNvSpPr/>
          <p:nvPr/>
        </p:nvSpPr>
        <p:spPr>
          <a:xfrm>
            <a:off x="643122" y="2023976"/>
            <a:ext cx="354946" cy="139046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C6109C30-B162-64E9-79DB-71FB337D0929}"/>
              </a:ext>
            </a:extLst>
          </p:cNvPr>
          <p:cNvSpPr txBox="1"/>
          <p:nvPr/>
        </p:nvSpPr>
        <p:spPr>
          <a:xfrm>
            <a:off x="6235202" y="2437794"/>
            <a:ext cx="640080" cy="867930"/>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p7/¶3/ln2-4; p18/Table 2/Row 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Calculation: 3543/11760=30.1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1480/5405=27.4</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141/1150=12.2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152/1531=9.9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76/814=9.3</a:t>
            </a:r>
          </a:p>
        </p:txBody>
      </p:sp>
      <p:sp>
        <p:nvSpPr>
          <p:cNvPr id="10" name="Right Brace 9">
            <a:extLst>
              <a:ext uri="{FF2B5EF4-FFF2-40B4-BE49-F238E27FC236}">
                <a16:creationId xmlns:a16="http://schemas.microsoft.com/office/drawing/2014/main" id="{D9437D7A-B0C2-2B38-CA23-970253ACEF30}"/>
              </a:ext>
            </a:extLst>
          </p:cNvPr>
          <p:cNvSpPr/>
          <p:nvPr/>
        </p:nvSpPr>
        <p:spPr>
          <a:xfrm>
            <a:off x="5847228" y="1683128"/>
            <a:ext cx="395288" cy="2076450"/>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9EF3A347-BFFB-70D5-DA4C-0C1672234B23}"/>
              </a:ext>
            </a:extLst>
          </p:cNvPr>
          <p:cNvSpPr txBox="1"/>
          <p:nvPr/>
        </p:nvSpPr>
        <p:spPr>
          <a:xfrm>
            <a:off x="-58564" y="3883171"/>
            <a:ext cx="640080" cy="313932"/>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p18/Table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Footnote *</a:t>
            </a:r>
          </a:p>
        </p:txBody>
      </p:sp>
      <p:cxnSp>
        <p:nvCxnSpPr>
          <p:cNvPr id="13" name="Straight Connector 12">
            <a:extLst>
              <a:ext uri="{FF2B5EF4-FFF2-40B4-BE49-F238E27FC236}">
                <a16:creationId xmlns:a16="http://schemas.microsoft.com/office/drawing/2014/main" id="{C7D3153E-BD4D-C11B-CA11-6A1D619CBEEE}"/>
              </a:ext>
            </a:extLst>
          </p:cNvPr>
          <p:cNvCxnSpPr>
            <a:cxnSpLocks/>
          </p:cNvCxnSpPr>
          <p:nvPr/>
        </p:nvCxnSpPr>
        <p:spPr>
          <a:xfrm>
            <a:off x="577925" y="3950018"/>
            <a:ext cx="182880" cy="94"/>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24441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
        <p:nvSpPr>
          <p:cNvPr id="3" name="Textfeld 2">
            <a:extLst>
              <a:ext uri="{FF2B5EF4-FFF2-40B4-BE49-F238E27FC236}">
                <a16:creationId xmlns:a16="http://schemas.microsoft.com/office/drawing/2014/main" id="{F582E619-80C5-289C-DA7A-7C2265127497}"/>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5389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3_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a:spcBef>
                <a:spcPts val="1800"/>
              </a:spcBef>
              <a:buClrTx/>
              <a:defRPr sz="1500">
                <a:solidFill>
                  <a:schemeClr val="bg2"/>
                </a:solidFill>
              </a:defRPr>
            </a:lvl3pPr>
            <a:lvl4pPr>
              <a:spcBef>
                <a:spcPts val="1800"/>
              </a:spcBef>
              <a:defRPr sz="1350">
                <a:solidFill>
                  <a:schemeClr val="bg2"/>
                </a:solidFill>
              </a:defRPr>
            </a:lvl4pPr>
            <a:lvl5pPr>
              <a:spcBef>
                <a:spcPts val="1800"/>
              </a:spcBef>
              <a:defRPr sz="1350">
                <a:solidFill>
                  <a:schemeClr val="bg2"/>
                </a:solidFill>
              </a:defRPr>
            </a:lvl5pPr>
          </a:lstStyle>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6668496"/>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body">
    <p:spTree>
      <p:nvGrpSpPr>
        <p:cNvPr id="1" name=""/>
        <p:cNvGrpSpPr/>
        <p:nvPr/>
      </p:nvGrpSpPr>
      <p:grpSpPr>
        <a:xfrm>
          <a:off x="0" y="0"/>
          <a:ext cx="0" cy="0"/>
          <a:chOff x="0" y="0"/>
          <a:chExt cx="0" cy="0"/>
        </a:xfrm>
      </p:grpSpPr>
      <p:sp>
        <p:nvSpPr>
          <p:cNvPr id="2" name="Title 1"/>
          <p:cNvSpPr>
            <a:spLocks noGrp="1"/>
          </p:cNvSpPr>
          <p:nvPr>
            <p:ph type="title"/>
          </p:nvPr>
        </p:nvSpPr>
        <p:spPr>
          <a:xfrm>
            <a:off x="375000" y="273846"/>
            <a:ext cx="8486775" cy="571663"/>
          </a:xfrm>
        </p:spPr>
        <p:txBody>
          <a:bodyPr anchor="t"/>
          <a:lstStyle/>
          <a:p>
            <a:r>
              <a:rPr lang="en-US" altLang="en-US" noProof="0"/>
              <a:t>Click to edit Master title style</a:t>
            </a:r>
          </a:p>
        </p:txBody>
      </p:sp>
      <p:sp>
        <p:nvSpPr>
          <p:cNvPr id="11" name="Text Placeholder 10"/>
          <p:cNvSpPr>
            <a:spLocks noGrp="1"/>
          </p:cNvSpPr>
          <p:nvPr>
            <p:ph type="body" sz="quarter" idx="10"/>
          </p:nvPr>
        </p:nvSpPr>
        <p:spPr>
          <a:xfrm>
            <a:off x="375048" y="975122"/>
            <a:ext cx="8486775" cy="3343275"/>
          </a:xfrm>
        </p:spPr>
        <p:txBody>
          <a:bodyPr/>
          <a:lstStyle>
            <a:lvl1pPr>
              <a:buClr>
                <a:schemeClr val="accent3"/>
              </a:buClr>
              <a:defRPr sz="1050" baseline="0"/>
            </a:lvl1pPr>
            <a:lvl2pPr>
              <a:buClr>
                <a:schemeClr val="accent3"/>
              </a:buClr>
              <a:defRPr sz="1050" baseline="0"/>
            </a:lvl2pPr>
            <a:lvl3pPr>
              <a:buClr>
                <a:schemeClr val="accent3"/>
              </a:buClr>
              <a:defRPr sz="1050" baseline="0"/>
            </a:lvl3pPr>
            <a:lvl4pPr>
              <a:buClr>
                <a:schemeClr val="accent3"/>
              </a:buClr>
              <a:defRPr sz="1050" baseline="0"/>
            </a:lvl4pPr>
            <a:lvl5pPr>
              <a:buClr>
                <a:schemeClr val="accent3"/>
              </a:buClr>
              <a:defRPr sz="1050" baseline="0"/>
            </a:lvl5p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6" name="Slide Number Placeholder 5">
            <a:extLst>
              <a:ext uri="{FF2B5EF4-FFF2-40B4-BE49-F238E27FC236}">
                <a16:creationId xmlns:a16="http://schemas.microsoft.com/office/drawing/2014/main" id="{93C9AC64-5A8A-45DB-D99B-0D0A55659FBF}"/>
              </a:ext>
            </a:extLst>
          </p:cNvPr>
          <p:cNvSpPr>
            <a:spLocks noGrp="1"/>
          </p:cNvSpPr>
          <p:nvPr>
            <p:ph type="sldNum" sz="quarter" idx="11"/>
          </p:nvPr>
        </p:nvSpPr>
        <p:spPr>
          <a:xfrm>
            <a:off x="8820151" y="4863704"/>
            <a:ext cx="320675" cy="273844"/>
          </a:xfrm>
          <a:prstGeom prst="rect">
            <a:avLst/>
          </a:prstGeom>
          <a:ln cap="flat" algn="ctr">
            <a:round/>
            <a:headEnd type="none" w="med" len="med"/>
            <a:tailEnd type="none" w="med" len="med"/>
          </a:ln>
        </p:spPr>
        <p:txBody>
          <a:bodyPr vert="horz" wrap="square" lIns="91440" tIns="45720" rIns="91440" bIns="45720" numCol="1" anchor="ctr" anchorCtr="0" compatLnSpc="1">
            <a:prstTxWarp prst="textNoShape">
              <a:avLst/>
            </a:prstTxWarp>
            <a:noAutofit/>
          </a:bodyPr>
          <a:lstStyle>
            <a:lvl1pPr algn="ctr">
              <a:defRPr sz="525">
                <a:solidFill>
                  <a:srgbClr val="2198DD"/>
                </a:solidFill>
                <a:latin typeface="Arial" panose="020B0604020202020204" pitchFamily="34" charset="0"/>
              </a:defRPr>
            </a:lvl1pPr>
          </a:lstStyle>
          <a:p>
            <a:fld id="{282C2E76-8C31-4E47-8EDB-0419A33E052F}" type="slidenum">
              <a:rPr lang="en-US" altLang="de-DE"/>
              <a:pPr/>
              <a:t>‹Nr.›</a:t>
            </a:fld>
            <a:endParaRPr lang="en-US" altLang="de-DE">
              <a:solidFill>
                <a:srgbClr val="000000"/>
              </a:solidFill>
            </a:endParaRPr>
          </a:p>
        </p:txBody>
      </p:sp>
    </p:spTree>
    <p:extLst>
      <p:ext uri="{BB962C8B-B14F-4D97-AF65-F5344CB8AC3E}">
        <p14:creationId xmlns:p14="http://schemas.microsoft.com/office/powerpoint/2010/main" val="336577839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20CC99-2862-47B8-AA12-B455F7B72E17}"/>
              </a:ext>
            </a:extLst>
          </p:cNvPr>
          <p:cNvSpPr>
            <a:spLocks noGrp="1"/>
          </p:cNvSpPr>
          <p:nvPr>
            <p:ph type="title"/>
          </p:nvPr>
        </p:nvSpPr>
        <p:spPr/>
        <p:txBody>
          <a:bodyPr/>
          <a:lstStyle/>
          <a:p>
            <a:r>
              <a:rPr lang="fr-FR"/>
              <a:t>Modifiez le style du titre</a:t>
            </a:r>
            <a:endParaRPr lang="en-US"/>
          </a:p>
        </p:txBody>
      </p:sp>
      <p:sp>
        <p:nvSpPr>
          <p:cNvPr id="10" name="Espace réservé du texte 4">
            <a:extLst>
              <a:ext uri="{FF2B5EF4-FFF2-40B4-BE49-F238E27FC236}">
                <a16:creationId xmlns:a16="http://schemas.microsoft.com/office/drawing/2014/main" id="{B2003F5C-CB72-4CF3-92F6-48DF799244F6}"/>
              </a:ext>
            </a:extLst>
          </p:cNvPr>
          <p:cNvSpPr>
            <a:spLocks noGrp="1"/>
          </p:cNvSpPr>
          <p:nvPr>
            <p:ph type="body" sz="quarter" idx="2" hasCustomPrompt="1"/>
          </p:nvPr>
        </p:nvSpPr>
        <p:spPr>
          <a:xfrm>
            <a:off x="333730" y="1071319"/>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fr-FR" noProof="0"/>
              <a:t>Cliquez pour modifier les styles du texte du masque</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3"/>
          </p:nvPr>
        </p:nvSpPr>
        <p:spPr>
          <a:xfrm>
            <a:off x="331525" y="1340692"/>
            <a:ext cx="8478000" cy="32090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35884311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215">
          <p15:clr>
            <a:srgbClr val="FBAE40"/>
          </p15:clr>
        </p15:guide>
        <p15:guide id="2"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endParaRPr lang="en-GB"/>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0C947720-2215-4D73-88E1-075BF17F8597}" type="slidenum">
              <a:rPr lang="en-GB" smtClean="0"/>
              <a:t>‹Nr.›</a:t>
            </a:fld>
            <a:endParaRPr lang="en-GB"/>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4"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1"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1" y="1829516"/>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1" y="1829516"/>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6"/>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4" y="1829516"/>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4"/>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4787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Cover Title with Image (Dark)">
    <p:bg>
      <p:bgPr>
        <a:solidFill>
          <a:schemeClr val="accent1"/>
        </a:solidFill>
        <a:effectLst/>
      </p:bgPr>
    </p:bg>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3" name="Textfeld 2">
            <a:extLst>
              <a:ext uri="{FF2B5EF4-FFF2-40B4-BE49-F238E27FC236}">
                <a16:creationId xmlns:a16="http://schemas.microsoft.com/office/drawing/2014/main" id="{F9C58B1B-1E16-5F63-4F59-1DBF594DA168}"/>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83706890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1_Zwei Inhalt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4" y="224086"/>
            <a:ext cx="1224927" cy="864096"/>
          </a:xfrm>
          <a:prstGeom prst="rect">
            <a:avLst/>
          </a:prstGeom>
        </p:spPr>
      </p:pic>
    </p:spTree>
    <p:extLst>
      <p:ext uri="{BB962C8B-B14F-4D97-AF65-F5344CB8AC3E}">
        <p14:creationId xmlns:p14="http://schemas.microsoft.com/office/powerpoint/2010/main" val="17210528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ntent on righ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40A4075-8388-4D55-A178-9B9B0A11486C}"/>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14" name="Title 1">
            <a:extLst>
              <a:ext uri="{FF2B5EF4-FFF2-40B4-BE49-F238E27FC236}">
                <a16:creationId xmlns:a16="http://schemas.microsoft.com/office/drawing/2014/main" id="{91492C5C-F468-4CB0-80F1-9B4B46F16C6A}"/>
              </a:ext>
            </a:extLst>
          </p:cNvPr>
          <p:cNvSpPr>
            <a:spLocks noGrp="1"/>
          </p:cNvSpPr>
          <p:nvPr>
            <p:ph type="title"/>
          </p:nvPr>
        </p:nvSpPr>
        <p:spPr>
          <a:xfrm>
            <a:off x="331201" y="288000"/>
            <a:ext cx="2118055" cy="720000"/>
          </a:xfrm>
        </p:spPr>
        <p:txBody>
          <a:bodyPr/>
          <a:lstStyle>
            <a:lvl1pPr>
              <a:defRPr>
                <a:solidFill>
                  <a:schemeClr val="bg1"/>
                </a:solidFill>
              </a:defRPr>
            </a:lvl1pPr>
          </a:lstStyle>
          <a:p>
            <a:r>
              <a:rPr lang="en-US"/>
              <a:t>Click to edit Master title style</a:t>
            </a:r>
          </a:p>
        </p:txBody>
      </p:sp>
      <p:sp>
        <p:nvSpPr>
          <p:cNvPr id="17" name="Espace réservé du texte 4">
            <a:extLst>
              <a:ext uri="{FF2B5EF4-FFF2-40B4-BE49-F238E27FC236}">
                <a16:creationId xmlns:a16="http://schemas.microsoft.com/office/drawing/2014/main" id="{6C9A8073-A40D-4AF6-AA04-2FF422EE4C1C}"/>
              </a:ext>
            </a:extLst>
          </p:cNvPr>
          <p:cNvSpPr>
            <a:spLocks noGrp="1"/>
          </p:cNvSpPr>
          <p:nvPr>
            <p:ph type="body" sz="quarter" idx="53"/>
          </p:nvPr>
        </p:nvSpPr>
        <p:spPr>
          <a:xfrm>
            <a:off x="333730" y="1071319"/>
            <a:ext cx="2116800" cy="430887"/>
          </a:xfrm>
        </p:spPr>
        <p:txBody>
          <a:bodyPr wrap="square">
            <a:spAutoFit/>
          </a:bodyPr>
          <a:lstStyle>
            <a:lvl1pPr>
              <a:lnSpc>
                <a:spcPct val="100000"/>
              </a:lnSpc>
              <a:spcAft>
                <a:spcPct val="0"/>
              </a:spcAft>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3CCFCBD4-C7D2-4B77-80E4-175D189F6AEC}"/>
              </a:ext>
            </a:extLst>
          </p:cNvPr>
          <p:cNvSpPr>
            <a:spLocks noGrp="1"/>
          </p:cNvSpPr>
          <p:nvPr>
            <p:ph type="body" sz="quarter" idx="49"/>
          </p:nvPr>
        </p:nvSpPr>
        <p:spPr>
          <a:xfrm>
            <a:off x="331526" y="1340692"/>
            <a:ext cx="2120260" cy="3338575"/>
          </a:xfrm>
        </p:spPr>
        <p:txBody>
          <a:bodyPr/>
          <a:lstStyle>
            <a:lvl1pPr>
              <a:defRPr>
                <a:solidFill>
                  <a:schemeClr val="tx2"/>
                </a:solidFill>
              </a:defRPr>
            </a:lvl1pPr>
            <a:lvl2pPr marL="226794" indent="-226794">
              <a:buFontTx/>
              <a:buBlip>
                <a:blip r:embed="rId2"/>
              </a:buBlip>
              <a:defRPr>
                <a:solidFill>
                  <a:schemeClr val="tx2"/>
                </a:solidFill>
              </a:defRPr>
            </a:lvl2pPr>
            <a:lvl3pPr marL="457189" indent="-226794">
              <a:buFontTx/>
              <a:buBlip>
                <a:blip r:embed="rId2"/>
              </a:buBlip>
              <a:defRPr>
                <a:solidFill>
                  <a:schemeClr val="tx2"/>
                </a:solidFill>
              </a:defRPr>
            </a:lvl3pPr>
            <a:lvl4pPr marL="683983" indent="-226794">
              <a:buFontTx/>
              <a:buBlip>
                <a:blip r:embed="rId2"/>
              </a:buBlip>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1043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999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6" y="333343"/>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r>
              <a:rPr lang="en-US"/>
              <a:t>XX . XX . XXXX</a:t>
            </a:r>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 name="Textfeld 1">
            <a:extLst>
              <a:ext uri="{FF2B5EF4-FFF2-40B4-BE49-F238E27FC236}">
                <a16:creationId xmlns:a16="http://schemas.microsoft.com/office/drawing/2014/main" id="{D469C118-F0EA-BF1F-9EDE-5C0248F4C1E9}"/>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316463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A Takeaway Onl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90501"/>
            <a:ext cx="8485200" cy="491328"/>
          </a:xfrm>
        </p:spPr>
        <p:txBody>
          <a:bodyPr vert="horz" lIns="45720" tIns="45720" rIns="45720" bIns="45720" rtlCol="0" anchor="ctr">
            <a:noAutofit/>
          </a:bodyPr>
          <a:lstStyle>
            <a:lvl1pPr>
              <a:defRPr lang="en-US" dirty="0"/>
            </a:lvl1pPr>
          </a:lstStyle>
          <a:p>
            <a:pPr lvl="0"/>
            <a:endParaRPr lang="en-US"/>
          </a:p>
        </p:txBody>
      </p:sp>
      <p:sp>
        <p:nvSpPr>
          <p:cNvPr id="4" name="Text Placeholder 3">
            <a:extLst>
              <a:ext uri="{FF2B5EF4-FFF2-40B4-BE49-F238E27FC236}">
                <a16:creationId xmlns:a16="http://schemas.microsoft.com/office/drawing/2014/main" id="{B0E759B6-58CB-0294-D23A-649635C82515}"/>
              </a:ext>
            </a:extLst>
          </p:cNvPr>
          <p:cNvSpPr>
            <a:spLocks noGrp="1"/>
          </p:cNvSpPr>
          <p:nvPr>
            <p:ph type="body" sz="quarter" idx="17"/>
          </p:nvPr>
        </p:nvSpPr>
        <p:spPr>
          <a:xfrm>
            <a:off x="304800" y="182880"/>
            <a:ext cx="8476488" cy="463296"/>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Tree>
    <p:extLst>
      <p:ext uri="{BB962C8B-B14F-4D97-AF65-F5344CB8AC3E}">
        <p14:creationId xmlns:p14="http://schemas.microsoft.com/office/powerpoint/2010/main" val="131560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 Left">
    <p:bg>
      <p:bgPr>
        <a:solidFill>
          <a:srgbClr val="F5F3F8"/>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marL="457189" indent="-226794">
              <a:lnSpc>
                <a:spcPct val="100000"/>
              </a:lnSpc>
              <a:spcBef>
                <a:spcPts val="3000"/>
              </a:spcBef>
              <a:buClrTx/>
              <a:buFont typeface="Arial" panose="020B0604020202020204" pitchFamily="34" charset="0"/>
              <a:buChar char="•"/>
              <a:defRPr sz="1800">
                <a:solidFill>
                  <a:srgbClr val="4E565B"/>
                </a:solidFill>
                <a:latin typeface="+mn-lt"/>
              </a:defRPr>
            </a:lvl3pPr>
            <a:lvl4pPr marL="796905" indent="-227007">
              <a:lnSpc>
                <a:spcPct val="100000"/>
              </a:lnSpc>
              <a:spcBef>
                <a:spcPts val="1200"/>
              </a:spcBef>
              <a:buFont typeface="Arial" panose="020B0604020202020204" pitchFamily="34" charset="0"/>
              <a:buChar char="‒"/>
              <a:defRPr sz="1600">
                <a:solidFill>
                  <a:srgbClr val="4E565B"/>
                </a:solidFill>
                <a:latin typeface="+mn-lt"/>
              </a:defRPr>
            </a:lvl4pPr>
            <a:lvl5pPr marL="1082648" indent="-168271">
              <a:lnSpc>
                <a:spcPct val="100000"/>
              </a:lnSpc>
              <a:spcBef>
                <a:spcPts val="1200"/>
              </a:spcBef>
              <a:buFont typeface="Arial" panose="020B0604020202020204" pitchFamily="34" charset="0"/>
              <a:buChar char="•"/>
              <a:defRPr sz="1600" b="0">
                <a:solidFill>
                  <a:srgbClr val="4E565B"/>
                </a:solidFill>
                <a:latin typeface="+mn-lt"/>
              </a:defRPr>
            </a:lvl5pPr>
          </a:lstStyle>
          <a:p>
            <a:pPr lvl="2"/>
            <a:r>
              <a:rPr lang="en-US"/>
              <a:t>Third level</a:t>
            </a:r>
          </a:p>
          <a:p>
            <a:pPr lvl="3"/>
            <a:r>
              <a:rPr lang="en-US"/>
              <a:t>Fourth level</a:t>
            </a:r>
          </a:p>
          <a:p>
            <a:pPr lvl="4"/>
            <a:r>
              <a:rPr lang="en-US"/>
              <a:t>Fifth level</a:t>
            </a:r>
          </a:p>
          <a:p>
            <a:pPr lvl="4"/>
            <a:endParaRPr lang="en-US"/>
          </a:p>
        </p:txBody>
      </p:sp>
      <p:sp>
        <p:nvSpPr>
          <p:cNvPr id="3" name="Title 1">
            <a:extLst>
              <a:ext uri="{FF2B5EF4-FFF2-40B4-BE49-F238E27FC236}">
                <a16:creationId xmlns:a16="http://schemas.microsoft.com/office/drawing/2014/main" id="{1AC33AE8-9AD8-8C03-DAB6-69D85610B7EF}"/>
              </a:ext>
            </a:extLst>
          </p:cNvPr>
          <p:cNvSpPr>
            <a:spLocks noGrp="1"/>
          </p:cNvSpPr>
          <p:nvPr>
            <p:ph type="title"/>
          </p:nvPr>
        </p:nvSpPr>
        <p:spPr>
          <a:xfrm>
            <a:off x="331200" y="-636221"/>
            <a:ext cx="8485200" cy="491328"/>
          </a:xfrm>
        </p:spPr>
        <p:txBody>
          <a:bodyPr vert="horz" lIns="45720" tIns="45720" rIns="45720" bIns="45720" rtlCol="0" anchor="ctr">
            <a:noAutofit/>
          </a:bodyPr>
          <a:lstStyle>
            <a:lvl1pPr>
              <a:defRPr lang="en-US" dirty="0"/>
            </a:lvl1pPr>
          </a:lstStyle>
          <a:p>
            <a:pPr lvl="0"/>
            <a:endParaRPr lang="en-US"/>
          </a:p>
        </p:txBody>
      </p:sp>
      <p:sp>
        <p:nvSpPr>
          <p:cNvPr id="5" name="Text Placeholder 4">
            <a:extLst>
              <a:ext uri="{FF2B5EF4-FFF2-40B4-BE49-F238E27FC236}">
                <a16:creationId xmlns:a16="http://schemas.microsoft.com/office/drawing/2014/main" id="{9644DB74-4E01-87E7-D102-E748B416C05F}"/>
              </a:ext>
            </a:extLst>
          </p:cNvPr>
          <p:cNvSpPr>
            <a:spLocks noGrp="1"/>
          </p:cNvSpPr>
          <p:nvPr>
            <p:ph type="body" sz="quarter" idx="11"/>
          </p:nvPr>
        </p:nvSpPr>
        <p:spPr>
          <a:xfrm>
            <a:off x="304800" y="182881"/>
            <a:ext cx="8476488" cy="396240"/>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p:txBody>
      </p:sp>
    </p:spTree>
    <p:extLst>
      <p:ext uri="{BB962C8B-B14F-4D97-AF65-F5344CB8AC3E}">
        <p14:creationId xmlns:p14="http://schemas.microsoft.com/office/powerpoint/2010/main" val="2036524019"/>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8" y="4510418"/>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a:p>
          </p:txBody>
        </p:sp>
      </p:grpSp>
      <p:sp>
        <p:nvSpPr>
          <p:cNvPr id="4" name="Textfeld 3">
            <a:extLst>
              <a:ext uri="{FF2B5EF4-FFF2-40B4-BE49-F238E27FC236}">
                <a16:creationId xmlns:a16="http://schemas.microsoft.com/office/drawing/2014/main" id="{CD9790BE-4149-2F36-2500-9CCADF085481}"/>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72504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os 3-Face Across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45720" tIns="45720" rIns="45720" bIns="45720" rtlCol="0" anchor="ctr">
            <a:noAutofit/>
          </a:bodyPr>
          <a:lstStyle>
            <a:lvl1pPr>
              <a:defRPr lang="en-US" dirty="0"/>
            </a:lvl1pPr>
          </a:lstStyle>
          <a:p>
            <a:pPr lvl="0"/>
            <a:r>
              <a:rPr lang="en-US"/>
              <a:t>Click to edit Master title style</a:t>
            </a:r>
          </a:p>
        </p:txBody>
      </p:sp>
      <p:sp>
        <p:nvSpPr>
          <p:cNvPr id="4" name="Picture Placeholder 3"/>
          <p:cNvSpPr>
            <a:spLocks noGrp="1"/>
          </p:cNvSpPr>
          <p:nvPr>
            <p:ph type="pic" sz="quarter" idx="10"/>
          </p:nvPr>
        </p:nvSpPr>
        <p:spPr>
          <a:xfrm>
            <a:off x="137833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a:lstStyle>
            <a:lvl1pPr>
              <a:defRPr sz="1200"/>
            </a:lvl1pPr>
          </a:lstStyle>
          <a:p>
            <a:pPr lvl="0"/>
            <a:r>
              <a:rPr lang="en-US"/>
              <a:t>Click icon to add picture</a:t>
            </a:r>
          </a:p>
        </p:txBody>
      </p:sp>
      <p:sp>
        <p:nvSpPr>
          <p:cNvPr id="8" name="Text Placeholder 7"/>
          <p:cNvSpPr>
            <a:spLocks noGrp="1"/>
          </p:cNvSpPr>
          <p:nvPr>
            <p:ph type="body" sz="quarter" idx="11"/>
          </p:nvPr>
        </p:nvSpPr>
        <p:spPr>
          <a:xfrm>
            <a:off x="5334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0" name="Picture Placeholder 9"/>
          <p:cNvSpPr>
            <a:spLocks noGrp="1"/>
          </p:cNvSpPr>
          <p:nvPr>
            <p:ph type="pic" sz="quarter" idx="12"/>
          </p:nvPr>
        </p:nvSpPr>
        <p:spPr>
          <a:xfrm>
            <a:off x="4156994"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2" name="Picture Placeholder 11"/>
          <p:cNvSpPr>
            <a:spLocks noGrp="1"/>
          </p:cNvSpPr>
          <p:nvPr>
            <p:ph type="pic" sz="quarter" idx="13"/>
          </p:nvPr>
        </p:nvSpPr>
        <p:spPr>
          <a:xfrm>
            <a:off x="696960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3352800" y="2228850"/>
            <a:ext cx="2514600" cy="1028700"/>
          </a:xfrm>
        </p:spPr>
        <p:txBody>
          <a:bodyPr vert="horz" wrap="square" lIns="45720" tIns="45720" rIns="45720" bIns="45720" rtlCol="0">
            <a:noAutofit/>
          </a:bodyPr>
          <a:lstStyle>
            <a:lvl1pPr>
              <a:spcBef>
                <a:spcPts val="300"/>
              </a:spcBef>
              <a:defRPr lang="en-US" sz="1050" smtClean="0"/>
            </a:lvl1pPr>
            <a:lvl2pPr>
              <a:spcBef>
                <a:spcPts val="300"/>
              </a:spcBef>
              <a:defRPr lang="en-US" sz="1000" smtClean="0"/>
            </a:lvl2pPr>
            <a:lvl3pPr>
              <a:spcBef>
                <a:spcPts val="300"/>
              </a:spcBef>
              <a:defRPr lang="en-US" sz="1000" smtClean="0"/>
            </a:lvl3pPr>
            <a:lvl4pPr>
              <a:spcBef>
                <a:spcPts val="300"/>
              </a:spcBef>
              <a:defRPr lang="en-US" sz="900" smtClean="0"/>
            </a:lvl4pPr>
            <a:lvl5pPr>
              <a:spcBef>
                <a:spcPts val="300"/>
              </a:spcBef>
              <a:defRPr lang="en-US" sz="90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6" name="Text Placeholder 15"/>
          <p:cNvSpPr>
            <a:spLocks noGrp="1"/>
          </p:cNvSpPr>
          <p:nvPr>
            <p:ph type="body" sz="quarter" idx="15"/>
          </p:nvPr>
        </p:nvSpPr>
        <p:spPr>
          <a:xfrm>
            <a:off x="61722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5" name="Text Placeholder 4"/>
          <p:cNvSpPr>
            <a:spLocks noGrp="1"/>
          </p:cNvSpPr>
          <p:nvPr>
            <p:ph type="body" sz="quarter" idx="16"/>
          </p:nvPr>
        </p:nvSpPr>
        <p:spPr>
          <a:xfrm>
            <a:off x="301752" y="178309"/>
            <a:ext cx="8247888" cy="360331"/>
          </a:xfrm>
        </p:spPr>
        <p:txBody>
          <a:bodyPr/>
          <a:lstStyle/>
          <a:p>
            <a:pPr lvl="0"/>
            <a:r>
              <a:rPr lang="en-US"/>
              <a:t>Click to edit Master text styles</a:t>
            </a:r>
          </a:p>
        </p:txBody>
      </p:sp>
      <p:sp>
        <p:nvSpPr>
          <p:cNvPr id="3" name="Slide Number Placeholder 5">
            <a:extLst>
              <a:ext uri="{FF2B5EF4-FFF2-40B4-BE49-F238E27FC236}">
                <a16:creationId xmlns:a16="http://schemas.microsoft.com/office/drawing/2014/main" id="{B6219E5A-8FF1-965C-D37F-C8C57C22392B}"/>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348587082"/>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Bios 4-Face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Picture Placeholder 3"/>
          <p:cNvSpPr>
            <a:spLocks noGrp="1"/>
          </p:cNvSpPr>
          <p:nvPr>
            <p:ph type="pic" sz="quarter" idx="10"/>
          </p:nvPr>
        </p:nvSpPr>
        <p:spPr>
          <a:xfrm>
            <a:off x="457200"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8" name="Text Placeholder 7"/>
          <p:cNvSpPr>
            <a:spLocks noGrp="1"/>
          </p:cNvSpPr>
          <p:nvPr>
            <p:ph type="body" sz="quarter" idx="11"/>
          </p:nvPr>
        </p:nvSpPr>
        <p:spPr>
          <a:xfrm>
            <a:off x="438912" y="178309"/>
            <a:ext cx="8247888" cy="360331"/>
          </a:xfrm>
        </p:spPr>
        <p:txBody>
          <a:bodyPr vert="horz" wrap="square" lIns="45720" tIns="45720" rIns="45720" bIns="45720" rtlCol="0">
            <a:noAutofit/>
          </a:bodyPr>
          <a:lstStyle>
            <a:lvl1pPr>
              <a:defRPr lang="en-US" dirty="0"/>
            </a:lvl1pPr>
          </a:lstStyle>
          <a:p>
            <a:pPr lvl="0"/>
            <a:r>
              <a:rPr lang="en-US"/>
              <a:t>Click to edit Master text styles</a:t>
            </a:r>
          </a:p>
        </p:txBody>
      </p:sp>
      <p:sp>
        <p:nvSpPr>
          <p:cNvPr id="10" name="Picture Placeholder 9"/>
          <p:cNvSpPr>
            <a:spLocks noGrp="1"/>
          </p:cNvSpPr>
          <p:nvPr>
            <p:ph type="pic" sz="quarter" idx="12"/>
          </p:nvPr>
        </p:nvSpPr>
        <p:spPr>
          <a:xfrm>
            <a:off x="457200"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12" name="Picture Placeholder 11"/>
          <p:cNvSpPr>
            <a:spLocks noGrp="1"/>
          </p:cNvSpPr>
          <p:nvPr>
            <p:ph type="pic" sz="quarter" idx="13"/>
          </p:nvPr>
        </p:nvSpPr>
        <p:spPr>
          <a:xfrm>
            <a:off x="4974566"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1169493" y="3067050"/>
            <a:ext cx="3276600"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16" name="Text Placeholder 15"/>
          <p:cNvSpPr>
            <a:spLocks noGrp="1"/>
          </p:cNvSpPr>
          <p:nvPr>
            <p:ph type="body" sz="quarter" idx="15"/>
          </p:nvPr>
        </p:nvSpPr>
        <p:spPr>
          <a:xfrm>
            <a:off x="5686859" y="895350"/>
            <a:ext cx="3182107"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5" name="Picture Placeholder 4"/>
          <p:cNvSpPr>
            <a:spLocks noGrp="1"/>
          </p:cNvSpPr>
          <p:nvPr>
            <p:ph type="pic" sz="quarter" idx="16"/>
          </p:nvPr>
        </p:nvSpPr>
        <p:spPr>
          <a:xfrm>
            <a:off x="4974566"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7" name="Text Placeholder 6"/>
          <p:cNvSpPr>
            <a:spLocks noGrp="1"/>
          </p:cNvSpPr>
          <p:nvPr>
            <p:ph type="body" sz="quarter" idx="17"/>
          </p:nvPr>
        </p:nvSpPr>
        <p:spPr>
          <a:xfrm>
            <a:off x="5686859" y="3067050"/>
            <a:ext cx="3178835"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9" name="Text Placeholder 8"/>
          <p:cNvSpPr>
            <a:spLocks noGrp="1"/>
          </p:cNvSpPr>
          <p:nvPr>
            <p:ph type="body" sz="quarter" idx="18"/>
          </p:nvPr>
        </p:nvSpPr>
        <p:spPr>
          <a:xfrm>
            <a:off x="1166445" y="895350"/>
            <a:ext cx="3264408" cy="1145286"/>
          </a:xfrm>
        </p:spPr>
        <p:txBody>
          <a:bodyPr vert="horz" wrap="square" lIns="45720" tIns="45720" rIns="45720" bIns="45720" rtlCol="0">
            <a:noAutofit/>
          </a:bodyPr>
          <a:lstStyle>
            <a:lvl1pPr>
              <a:defRPr lang="en-US" sz="1050" dirty="0" smtClean="0"/>
            </a:lvl1pPr>
            <a:lvl2pPr>
              <a:defRPr lang="en-US" sz="1000" dirty="0" smtClean="0"/>
            </a:lvl2pPr>
            <a:lvl3pPr>
              <a:defRPr lang="en-US" sz="1000" dirty="0" smtClean="0"/>
            </a:lvl3pPr>
            <a:lvl4pPr>
              <a:defRPr lang="en-US" sz="900" dirty="0" smtClean="0"/>
            </a:lvl4pPr>
            <a:lvl5pPr>
              <a:defRPr lang="en-US" sz="900" dirty="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3" name="Slide Number Placeholder 5">
            <a:extLst>
              <a:ext uri="{FF2B5EF4-FFF2-40B4-BE49-F238E27FC236}">
                <a16:creationId xmlns:a16="http://schemas.microsoft.com/office/drawing/2014/main" id="{41A79AF4-24E0-7309-3655-68CF0A3F8FDF}"/>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625017805"/>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15:guide id="1" orient="horz" pos="56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HA Takeawa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5726"/>
            <a:ext cx="8478000" cy="3223541"/>
          </a:xfrm>
        </p:spPr>
        <p:txBody>
          <a:bodyPr/>
          <a:lstStyle>
            <a:lvl1pPr>
              <a:lnSpc>
                <a:spcPct val="100000"/>
              </a:lnSpc>
              <a:spcBef>
                <a:spcPts val="600"/>
              </a:spcBef>
              <a:defRPr sz="1400"/>
            </a:lvl1pPr>
            <a:lvl2pPr marL="226794" indent="-226794">
              <a:lnSpc>
                <a:spcPct val="100000"/>
              </a:lnSpc>
              <a:spcBef>
                <a:spcPts val="600"/>
              </a:spcBef>
              <a:buClrTx/>
              <a:buFont typeface="Arial" panose="020B0604020202020204" pitchFamily="34" charset="0"/>
              <a:buChar char="•"/>
              <a:defRPr sz="1400"/>
            </a:lvl2pPr>
            <a:lvl3pPr marL="457189" indent="-226794">
              <a:lnSpc>
                <a:spcPct val="100000"/>
              </a:lnSpc>
              <a:spcBef>
                <a:spcPts val="600"/>
              </a:spcBef>
              <a:buClrTx/>
              <a:buFont typeface="Arial" panose="020B0604020202020204" pitchFamily="34" charset="0"/>
              <a:buChar char="‒"/>
              <a:defRPr sz="1400"/>
            </a:lvl3pPr>
            <a:lvl4pPr marL="683983" indent="-226794">
              <a:lnSpc>
                <a:spcPct val="100000"/>
              </a:lnSpc>
              <a:spcBef>
                <a:spcPts val="600"/>
              </a:spcBef>
              <a:buClrTx/>
              <a:buFont typeface="Arial" panose="020B0604020202020204" pitchFamily="34" charset="0"/>
              <a:buChar char="•"/>
              <a:defRPr sz="1400"/>
            </a:lvl4pPr>
            <a:lvl5pPr>
              <a:lnSpc>
                <a:spcPct val="100000"/>
              </a:lnSpc>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536234"/>
            <a:ext cx="8478000" cy="307777"/>
          </a:xfrm>
        </p:spPr>
        <p:txBody>
          <a:bodyPr wrap="square">
            <a:spAutoFit/>
          </a:bodyPr>
          <a:lstStyle>
            <a:lvl1pPr>
              <a:lnSpc>
                <a:spcPct val="100000"/>
              </a:lnSpc>
              <a:spcAft>
                <a:spcPts val="0"/>
              </a:spcAft>
              <a:defRPr sz="14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19050"/>
            <a:ext cx="8485200" cy="491328"/>
          </a:xfrm>
        </p:spPr>
        <p:txBody>
          <a:bodyPr anchor="b" anchorCtr="0">
            <a:noAutofit/>
          </a:bodyPr>
          <a:lstStyle>
            <a:lvl1pPr>
              <a:defRPr sz="2000"/>
            </a:lvl1pPr>
          </a:lstStyle>
          <a:p>
            <a:r>
              <a:rPr lang="en-US"/>
              <a:t>Click to edit Master title style</a:t>
            </a:r>
          </a:p>
        </p:txBody>
      </p:sp>
    </p:spTree>
    <p:extLst>
      <p:ext uri="{BB962C8B-B14F-4D97-AF65-F5344CB8AC3E}">
        <p14:creationId xmlns:p14="http://schemas.microsoft.com/office/powerpoint/2010/main" val="3482995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8"/>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5951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AE97568-9BC7-C3C3-F388-A7CF15088AA8}"/>
              </a:ext>
            </a:extLst>
          </p:cNvPr>
          <p:cNvGraphicFramePr>
            <a:graphicFrameLocks noChangeAspect="1"/>
          </p:cNvGraphicFramePr>
          <p:nvPr userDrawn="1">
            <p:custDataLst>
              <p:tags r:id="rId19"/>
            </p:custDataLst>
            <p:extLst>
              <p:ext uri="{D42A27DB-BD31-4B8C-83A1-F6EECF244321}">
                <p14:modId xmlns:p14="http://schemas.microsoft.com/office/powerpoint/2010/main" val="645785152"/>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Diapositive think-cell" r:id="rId20" imgW="360" imgH="360" progId="TCLayout.ActiveDocument.1">
                  <p:embed/>
                </p:oleObj>
              </mc:Choice>
              <mc:Fallback>
                <p:oleObj name="Diapositive think-cell" r:id="rId20" imgW="360" imgH="360" progId="TCLayout.ActiveDocument.1">
                  <p:embed/>
                  <p:pic>
                    <p:nvPicPr>
                      <p:cNvPr id="4" name="Object 3" hidden="1">
                        <a:extLst>
                          <a:ext uri="{FF2B5EF4-FFF2-40B4-BE49-F238E27FC236}">
                            <a16:creationId xmlns:a16="http://schemas.microsoft.com/office/drawing/2014/main" id="{DAE97568-9BC7-C3C3-F388-A7CF15088AA8}"/>
                          </a:ext>
                        </a:extLst>
                      </p:cNvPr>
                      <p:cNvPicPr/>
                      <p:nvPr/>
                    </p:nvPicPr>
                    <p:blipFill>
                      <a:blip r:embed="rId21"/>
                      <a:stretch>
                        <a:fillRect/>
                      </a:stretch>
                    </p:blipFill>
                    <p:spPr>
                      <a:xfrm>
                        <a:off x="1191" y="1191"/>
                        <a:ext cx="1191" cy="1191"/>
                      </a:xfrm>
                      <a:prstGeom prst="rect">
                        <a:avLst/>
                      </a:prstGeom>
                    </p:spPr>
                  </p:pic>
                </p:oleObj>
              </mc:Fallback>
            </mc:AlternateContent>
          </a:graphicData>
        </a:graphic>
      </p:graphicFrame>
      <p:sp>
        <p:nvSpPr>
          <p:cNvPr id="2" name="Title Placeholder 1"/>
          <p:cNvSpPr>
            <a:spLocks noGrp="1"/>
          </p:cNvSpPr>
          <p:nvPr>
            <p:ph type="title"/>
          </p:nvPr>
        </p:nvSpPr>
        <p:spPr>
          <a:xfrm>
            <a:off x="331200" y="-648300"/>
            <a:ext cx="8485200" cy="561185"/>
          </a:xfrm>
          <a:prstGeom prst="rect">
            <a:avLst/>
          </a:prstGeom>
        </p:spPr>
        <p:txBody>
          <a:bodyPr vert="horz" lIns="45720" tIns="45720" rIns="45720" bIns="45720" rtlCol="0" anchor="ctr">
            <a:noAutofit/>
          </a:bodyPr>
          <a:lstStyle/>
          <a:p>
            <a:endParaRPr lang="en-US" noProof="0"/>
          </a:p>
        </p:txBody>
      </p:sp>
      <p:sp>
        <p:nvSpPr>
          <p:cNvPr id="3" name="Text Placeholder 2"/>
          <p:cNvSpPr>
            <a:spLocks noGrp="1"/>
          </p:cNvSpPr>
          <p:nvPr>
            <p:ph type="body" idx="1"/>
          </p:nvPr>
        </p:nvSpPr>
        <p:spPr>
          <a:xfrm>
            <a:off x="331200" y="185460"/>
            <a:ext cx="8478000" cy="4135080"/>
          </a:xfrm>
          <a:prstGeom prst="rect">
            <a:avLst/>
          </a:prstGeom>
        </p:spPr>
        <p:txBody>
          <a:bodyPr vert="horz" wrap="square" lIns="45720" tIns="45720" rIns="45720" bIns="45720" rtlCol="0">
            <a:noAutofit/>
          </a:bodyPr>
          <a:lstStyle/>
          <a:p>
            <a:pPr lvl="0" defTabSz="914378">
              <a:spcBef>
                <a:spcPct val="20000"/>
              </a:spcBef>
              <a:buFontTx/>
            </a:pPr>
            <a:r>
              <a:rPr lang="en-US" noProof="0"/>
              <a:t>First Level</a:t>
            </a:r>
          </a:p>
          <a:p>
            <a:pPr marL="119060" lvl="1" indent="-6350" defTabSz="914378">
              <a:spcBef>
                <a:spcPts val="600"/>
              </a:spcBef>
              <a:buNone/>
            </a:pPr>
            <a:r>
              <a:rPr lang="en-US" noProof="0"/>
              <a:t>Second Level</a:t>
            </a:r>
          </a:p>
          <a:p>
            <a:pPr marL="403215" lvl="2" indent="-165096" defTabSz="914378">
              <a:spcBef>
                <a:spcPts val="600"/>
              </a:spcBef>
              <a:buClrTx/>
              <a:buFont typeface="Arial" panose="020B0604020202020204" pitchFamily="34" charset="0"/>
              <a:buChar char="•"/>
            </a:pPr>
            <a:r>
              <a:rPr lang="en-US" noProof="0"/>
              <a:t>Third Level</a:t>
            </a:r>
          </a:p>
          <a:p>
            <a:pPr marL="688958" lvl="3" indent="-173034" defTabSz="914378">
              <a:spcBef>
                <a:spcPts val="600"/>
              </a:spcBef>
              <a:buFont typeface="Arial" pitchFamily="34" charset="0"/>
              <a:buChar char="–"/>
            </a:pPr>
            <a:r>
              <a:rPr lang="en-US" noProof="0"/>
              <a:t>Fourth Level</a:t>
            </a:r>
          </a:p>
          <a:p>
            <a:pPr marL="1085823" lvl="4" indent="-227007" defTabSz="914378">
              <a:spcBef>
                <a:spcPts val="600"/>
              </a:spcBef>
              <a:buChar char="•"/>
              <a:tabLst/>
            </a:pPr>
            <a:r>
              <a:rPr lang="en-US" noProof="0"/>
              <a:t>Fifth Level</a:t>
            </a:r>
          </a:p>
        </p:txBody>
      </p:sp>
      <p:sp>
        <p:nvSpPr>
          <p:cNvPr id="5" name="Footer Placeholder 4"/>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internal use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80"/>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XX . XX . XXXX</a:t>
            </a:r>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
        <p:nvSpPr>
          <p:cNvPr id="7" name="Textfeld 6">
            <a:extLst>
              <a:ext uri="{FF2B5EF4-FFF2-40B4-BE49-F238E27FC236}">
                <a16:creationId xmlns:a16="http://schemas.microsoft.com/office/drawing/2014/main" id="{5CFCBCFE-010D-06E7-1909-7A2253D839A8}"/>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95636351"/>
      </p:ext>
    </p:extLst>
  </p:cSld>
  <p:clrMap bg1="lt1" tx1="dk1" bg2="lt2" tx2="dk2" accent1="accent1" accent2="accent2" accent3="accent3" accent4="accent4" accent5="accent5" accent6="accent6" hlink="hlink" folHlink="folHlink"/>
  <p:sldLayoutIdLst>
    <p:sldLayoutId id="2147484548" r:id="rId1"/>
    <p:sldLayoutId id="2147484549" r:id="rId2"/>
    <p:sldLayoutId id="2147484550" r:id="rId3"/>
    <p:sldLayoutId id="2147484551" r:id="rId4"/>
    <p:sldLayoutId id="2147484552" r:id="rId5"/>
    <p:sldLayoutId id="2147484553" r:id="rId6"/>
    <p:sldLayoutId id="2147484554" r:id="rId7"/>
    <p:sldLayoutId id="2147484556" r:id="rId8"/>
    <p:sldLayoutId id="2147484557" r:id="rId9"/>
    <p:sldLayoutId id="2147484559" r:id="rId10"/>
    <p:sldLayoutId id="2147484757" r:id="rId11"/>
    <p:sldLayoutId id="2147484834" r:id="rId12"/>
    <p:sldLayoutId id="2147484934" r:id="rId13"/>
    <p:sldLayoutId id="2147484935" r:id="rId14"/>
    <p:sldLayoutId id="2147484936" r:id="rId15"/>
    <p:sldLayoutId id="2147485459" r:id="rId16"/>
    <p:sldLayoutId id="2147485460"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685783" rtl="0" eaLnBrk="1" latinLnBrk="0" hangingPunct="1">
        <a:lnSpc>
          <a:spcPct val="90000"/>
        </a:lnSpc>
        <a:spcBef>
          <a:spcPct val="0"/>
        </a:spcBef>
        <a:buNone/>
        <a:defRPr lang="fr-FR" sz="18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2">
          <p15:clr>
            <a:srgbClr val="F26B43"/>
          </p15:clr>
        </p15:guide>
        <p15:guide id="2" pos="5544">
          <p15:clr>
            <a:srgbClr val="F26B43"/>
          </p15:clr>
        </p15:guide>
        <p15:guide id="3" pos="216">
          <p15:clr>
            <a:srgbClr val="F26B43"/>
          </p15:clr>
        </p15:guide>
        <p15:guide id="4" pos="120">
          <p15:clr>
            <a:srgbClr val="F26B43"/>
          </p15:clr>
        </p15:guide>
        <p15:guide id="5" pos="56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0.xml.rels><?xml version="1.0" encoding="UTF-8" standalone="yes"?>
<Relationships xmlns="http://schemas.openxmlformats.org/package/2006/relationships"><Relationship Id="rId8" Type="http://schemas.openxmlformats.org/officeDocument/2006/relationships/image" Target="../media/image51.svg"/><Relationship Id="rId13" Type="http://schemas.openxmlformats.org/officeDocument/2006/relationships/image" Target="../media/image56.png"/><Relationship Id="rId18" Type="http://schemas.openxmlformats.org/officeDocument/2006/relationships/image" Target="../media/image61.svg"/><Relationship Id="rId3" Type="http://schemas.openxmlformats.org/officeDocument/2006/relationships/image" Target="../media/image46.png"/><Relationship Id="rId21" Type="http://schemas.openxmlformats.org/officeDocument/2006/relationships/image" Target="../media/image64.png"/><Relationship Id="rId7" Type="http://schemas.openxmlformats.org/officeDocument/2006/relationships/image" Target="../media/image50.png"/><Relationship Id="rId12" Type="http://schemas.openxmlformats.org/officeDocument/2006/relationships/image" Target="../media/image55.svg"/><Relationship Id="rId17" Type="http://schemas.openxmlformats.org/officeDocument/2006/relationships/image" Target="../media/image60.png"/><Relationship Id="rId2" Type="http://schemas.openxmlformats.org/officeDocument/2006/relationships/image" Target="../media/image2.png"/><Relationship Id="rId16" Type="http://schemas.openxmlformats.org/officeDocument/2006/relationships/image" Target="../media/image59.svg"/><Relationship Id="rId20" Type="http://schemas.openxmlformats.org/officeDocument/2006/relationships/image" Target="../media/image63.svg"/><Relationship Id="rId1" Type="http://schemas.openxmlformats.org/officeDocument/2006/relationships/slideLayout" Target="../slideLayouts/slideLayout8.xml"/><Relationship Id="rId6" Type="http://schemas.openxmlformats.org/officeDocument/2006/relationships/image" Target="../media/image49.svg"/><Relationship Id="rId11" Type="http://schemas.openxmlformats.org/officeDocument/2006/relationships/image" Target="../media/image54.png"/><Relationship Id="rId5" Type="http://schemas.openxmlformats.org/officeDocument/2006/relationships/image" Target="../media/image48.png"/><Relationship Id="rId15" Type="http://schemas.openxmlformats.org/officeDocument/2006/relationships/image" Target="../media/image58.png"/><Relationship Id="rId10" Type="http://schemas.openxmlformats.org/officeDocument/2006/relationships/image" Target="../media/image53.svg"/><Relationship Id="rId19" Type="http://schemas.openxmlformats.org/officeDocument/2006/relationships/image" Target="../media/image62.png"/><Relationship Id="rId4" Type="http://schemas.openxmlformats.org/officeDocument/2006/relationships/image" Target="../media/image47.svg"/><Relationship Id="rId9" Type="http://schemas.openxmlformats.org/officeDocument/2006/relationships/image" Target="../media/image52.png"/><Relationship Id="rId14" Type="http://schemas.openxmlformats.org/officeDocument/2006/relationships/image" Target="../media/image57.svg"/><Relationship Id="rId22" Type="http://schemas.openxmlformats.org/officeDocument/2006/relationships/image" Target="../media/image65.png"/></Relationships>
</file>

<file path=ppt/slides/_rels/slide1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67.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69.png"/><Relationship Id="rId4" Type="http://schemas.openxmlformats.org/officeDocument/2006/relationships/image" Target="../media/image68.png"/></Relationships>
</file>

<file path=ppt/slides/_rels/slide16.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hyperlink" Target="https://www.ddg.info/arbeitsgemeinschaften/paediatrische-diabetologie/ketoazidose" TargetMode="External"/><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hyperlink" Target="https://www.ddg.info/arbeitsgemeinschaften/paediatrische-diabetologie/ketoazidose" TargetMode="External"/><Relationship Id="rId5" Type="http://schemas.openxmlformats.org/officeDocument/2006/relationships/chart" Target="../charts/chart5.xml"/><Relationship Id="rId4" Type="http://schemas.openxmlformats.org/officeDocument/2006/relationships/image" Target="../media/image74.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pn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76.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77.png"/></Relationships>
</file>

<file path=ppt/slides/_rels/slide22.xml.rels><?xml version="1.0" encoding="UTF-8" standalone="yes"?>
<Relationships xmlns="http://schemas.openxmlformats.org/package/2006/relationships"><Relationship Id="rId8" Type="http://schemas.openxmlformats.org/officeDocument/2006/relationships/image" Target="../media/image80.svg"/><Relationship Id="rId3" Type="http://schemas.openxmlformats.org/officeDocument/2006/relationships/notesSlide" Target="../notesSlides/notesSlide10.xml"/><Relationship Id="rId7" Type="http://schemas.openxmlformats.org/officeDocument/2006/relationships/image" Target="../media/image79.png"/><Relationship Id="rId2" Type="http://schemas.openxmlformats.org/officeDocument/2006/relationships/slideLayout" Target="../slideLayouts/slideLayout16.xml"/><Relationship Id="rId1" Type="http://schemas.openxmlformats.org/officeDocument/2006/relationships/tags" Target="../tags/tag3.xml"/><Relationship Id="rId6" Type="http://schemas.openxmlformats.org/officeDocument/2006/relationships/hyperlink" Target="https://pdb101.rcsb.org/global-health/diabetes-mellitus/monitoring/complications" TargetMode="External"/><Relationship Id="rId5" Type="http://schemas.openxmlformats.org/officeDocument/2006/relationships/image" Target="../media/image78.emf"/><Relationship Id="rId10" Type="http://schemas.openxmlformats.org/officeDocument/2006/relationships/image" Target="../media/image82.svg"/><Relationship Id="rId4" Type="http://schemas.openxmlformats.org/officeDocument/2006/relationships/oleObject" Target="../embeddings/oleObject2.bin"/><Relationship Id="rId9" Type="http://schemas.openxmlformats.org/officeDocument/2006/relationships/image" Target="../media/image81.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25.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8.svg"/><Relationship Id="rId3" Type="http://schemas.openxmlformats.org/officeDocument/2006/relationships/chart" Target="../charts/chart6.xml"/><Relationship Id="rId7" Type="http://schemas.openxmlformats.org/officeDocument/2006/relationships/image" Target="../media/image43.svg"/><Relationship Id="rId12" Type="http://schemas.openxmlformats.org/officeDocument/2006/relationships/image" Target="../media/image87.png"/><Relationship Id="rId17" Type="http://schemas.openxmlformats.org/officeDocument/2006/relationships/image" Target="../media/image59.svg"/><Relationship Id="rId2" Type="http://schemas.openxmlformats.org/officeDocument/2006/relationships/image" Target="../media/image2.png"/><Relationship Id="rId16" Type="http://schemas.openxmlformats.org/officeDocument/2006/relationships/image" Target="../media/image58.png"/><Relationship Id="rId1" Type="http://schemas.openxmlformats.org/officeDocument/2006/relationships/slideLayout" Target="../slideLayouts/slideLayout8.xml"/><Relationship Id="rId6" Type="http://schemas.openxmlformats.org/officeDocument/2006/relationships/image" Target="../media/image42.png"/><Relationship Id="rId11" Type="http://schemas.openxmlformats.org/officeDocument/2006/relationships/image" Target="../media/image86.svg"/><Relationship Id="rId5" Type="http://schemas.openxmlformats.org/officeDocument/2006/relationships/image" Target="../media/image63.svg"/><Relationship Id="rId15" Type="http://schemas.openxmlformats.org/officeDocument/2006/relationships/image" Target="../media/image55.svg"/><Relationship Id="rId10" Type="http://schemas.openxmlformats.org/officeDocument/2006/relationships/image" Target="../media/image85.png"/><Relationship Id="rId4" Type="http://schemas.openxmlformats.org/officeDocument/2006/relationships/image" Target="../media/image62.png"/><Relationship Id="rId9" Type="http://schemas.openxmlformats.org/officeDocument/2006/relationships/image" Target="../media/image84.svg"/><Relationship Id="rId14" Type="http://schemas.openxmlformats.org/officeDocument/2006/relationships/image" Target="../media/image54.png"/></Relationships>
</file>

<file path=ppt/slides/_rels/slide26.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8.svg"/><Relationship Id="rId3" Type="http://schemas.openxmlformats.org/officeDocument/2006/relationships/chart" Target="../charts/chart7.xml"/><Relationship Id="rId7" Type="http://schemas.openxmlformats.org/officeDocument/2006/relationships/image" Target="../media/image43.svg"/><Relationship Id="rId12" Type="http://schemas.openxmlformats.org/officeDocument/2006/relationships/image" Target="../media/image87.png"/><Relationship Id="rId17" Type="http://schemas.openxmlformats.org/officeDocument/2006/relationships/image" Target="../media/image59.svg"/><Relationship Id="rId2" Type="http://schemas.openxmlformats.org/officeDocument/2006/relationships/image" Target="../media/image2.png"/><Relationship Id="rId16" Type="http://schemas.openxmlformats.org/officeDocument/2006/relationships/image" Target="../media/image58.png"/><Relationship Id="rId1" Type="http://schemas.openxmlformats.org/officeDocument/2006/relationships/slideLayout" Target="../slideLayouts/slideLayout8.xml"/><Relationship Id="rId6" Type="http://schemas.openxmlformats.org/officeDocument/2006/relationships/image" Target="../media/image42.png"/><Relationship Id="rId11" Type="http://schemas.openxmlformats.org/officeDocument/2006/relationships/image" Target="../media/image86.svg"/><Relationship Id="rId5" Type="http://schemas.openxmlformats.org/officeDocument/2006/relationships/image" Target="../media/image63.svg"/><Relationship Id="rId15" Type="http://schemas.openxmlformats.org/officeDocument/2006/relationships/image" Target="../media/image55.svg"/><Relationship Id="rId10" Type="http://schemas.openxmlformats.org/officeDocument/2006/relationships/image" Target="../media/image85.png"/><Relationship Id="rId4" Type="http://schemas.openxmlformats.org/officeDocument/2006/relationships/image" Target="../media/image62.png"/><Relationship Id="rId9" Type="http://schemas.openxmlformats.org/officeDocument/2006/relationships/image" Target="../media/image84.svg"/><Relationship Id="rId14" Type="http://schemas.openxmlformats.org/officeDocument/2006/relationships/image" Target="../media/image54.png"/></Relationships>
</file>

<file path=ppt/slides/_rels/slide27.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92.svg"/><Relationship Id="rId5" Type="http://schemas.openxmlformats.org/officeDocument/2006/relationships/image" Target="../media/image91.png"/><Relationship Id="rId10" Type="http://schemas.openxmlformats.org/officeDocument/2006/relationships/image" Target="../media/image96.svg"/><Relationship Id="rId4" Type="http://schemas.openxmlformats.org/officeDocument/2006/relationships/image" Target="../media/image90.svg"/><Relationship Id="rId9" Type="http://schemas.openxmlformats.org/officeDocument/2006/relationships/image" Target="../media/image95.png"/></Relationships>
</file>

<file path=ppt/slides/_rels/slide28.xml.rels><?xml version="1.0" encoding="UTF-8" standalone="yes"?>
<Relationships xmlns="http://schemas.openxmlformats.org/package/2006/relationships"><Relationship Id="rId3" Type="http://schemas.openxmlformats.org/officeDocument/2006/relationships/hyperlink" Target="https://acbrd.org.au/wp-content/uploads/2018/06/C292_DV_miles-2_web_final.pdf" TargetMode="External"/><Relationship Id="rId7"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chart" Target="../charts/chart8.xml"/></Relationships>
</file>

<file path=ppt/slides/_rels/slide29.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8.svg"/><Relationship Id="rId3" Type="http://schemas.openxmlformats.org/officeDocument/2006/relationships/chart" Target="../charts/chart9.xml"/><Relationship Id="rId7" Type="http://schemas.openxmlformats.org/officeDocument/2006/relationships/image" Target="../media/image43.svg"/><Relationship Id="rId12" Type="http://schemas.openxmlformats.org/officeDocument/2006/relationships/image" Target="../media/image87.png"/><Relationship Id="rId17" Type="http://schemas.openxmlformats.org/officeDocument/2006/relationships/image" Target="../media/image59.svg"/><Relationship Id="rId2" Type="http://schemas.openxmlformats.org/officeDocument/2006/relationships/image" Target="../media/image2.png"/><Relationship Id="rId16" Type="http://schemas.openxmlformats.org/officeDocument/2006/relationships/image" Target="../media/image58.png"/><Relationship Id="rId1" Type="http://schemas.openxmlformats.org/officeDocument/2006/relationships/slideLayout" Target="../slideLayouts/slideLayout8.xml"/><Relationship Id="rId6" Type="http://schemas.openxmlformats.org/officeDocument/2006/relationships/image" Target="../media/image42.png"/><Relationship Id="rId11" Type="http://schemas.openxmlformats.org/officeDocument/2006/relationships/image" Target="../media/image86.svg"/><Relationship Id="rId5" Type="http://schemas.openxmlformats.org/officeDocument/2006/relationships/image" Target="../media/image63.svg"/><Relationship Id="rId15" Type="http://schemas.openxmlformats.org/officeDocument/2006/relationships/image" Target="../media/image55.svg"/><Relationship Id="rId10" Type="http://schemas.openxmlformats.org/officeDocument/2006/relationships/image" Target="../media/image85.png"/><Relationship Id="rId4" Type="http://schemas.openxmlformats.org/officeDocument/2006/relationships/image" Target="../media/image62.png"/><Relationship Id="rId9" Type="http://schemas.openxmlformats.org/officeDocument/2006/relationships/image" Target="../media/image84.svg"/><Relationship Id="rId1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8" Type="http://schemas.openxmlformats.org/officeDocument/2006/relationships/image" Target="../media/image21.svg"/><Relationship Id="rId13" Type="http://schemas.openxmlformats.org/officeDocument/2006/relationships/image" Target="../media/image26.png"/><Relationship Id="rId18" Type="http://schemas.openxmlformats.org/officeDocument/2006/relationships/image" Target="../media/image31.svg"/><Relationship Id="rId3" Type="http://schemas.openxmlformats.org/officeDocument/2006/relationships/image" Target="../media/image16.png"/><Relationship Id="rId21"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25.svg"/><Relationship Id="rId17" Type="http://schemas.openxmlformats.org/officeDocument/2006/relationships/image" Target="../media/image30.png"/><Relationship Id="rId2" Type="http://schemas.openxmlformats.org/officeDocument/2006/relationships/image" Target="../media/image2.png"/><Relationship Id="rId16" Type="http://schemas.openxmlformats.org/officeDocument/2006/relationships/image" Target="../media/image29.svg"/><Relationship Id="rId20" Type="http://schemas.openxmlformats.org/officeDocument/2006/relationships/image" Target="../media/image33.svg"/><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svg"/><Relationship Id="rId19" Type="http://schemas.openxmlformats.org/officeDocument/2006/relationships/image" Target="../media/image32.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svg"/><Relationship Id="rId22" Type="http://schemas.openxmlformats.org/officeDocument/2006/relationships/image" Target="../media/image35.svg"/></Relationships>
</file>

<file path=ppt/slides/_rels/slide31.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38.png"/><Relationship Id="rId7" Type="http://schemas.openxmlformats.org/officeDocument/2006/relationships/image" Target="../media/image22.png"/><Relationship Id="rId12" Type="http://schemas.openxmlformats.org/officeDocument/2006/relationships/image" Target="../media/image45.sv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41.svg"/><Relationship Id="rId11" Type="http://schemas.openxmlformats.org/officeDocument/2006/relationships/image" Target="../media/image44.png"/><Relationship Id="rId5" Type="http://schemas.openxmlformats.org/officeDocument/2006/relationships/image" Target="../media/image40.png"/><Relationship Id="rId10" Type="http://schemas.openxmlformats.org/officeDocument/2006/relationships/image" Target="../media/image43.svg"/><Relationship Id="rId4" Type="http://schemas.openxmlformats.org/officeDocument/2006/relationships/image" Target="../media/image39.svg"/><Relationship Id="rId9" Type="http://schemas.openxmlformats.org/officeDocument/2006/relationships/image" Target="../media/image42.png"/></Relationships>
</file>

<file path=ppt/slides/_rels/slide32.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8.svg"/><Relationship Id="rId3" Type="http://schemas.openxmlformats.org/officeDocument/2006/relationships/chart" Target="../charts/chart10.xml"/><Relationship Id="rId7" Type="http://schemas.openxmlformats.org/officeDocument/2006/relationships/image" Target="../media/image43.svg"/><Relationship Id="rId12" Type="http://schemas.openxmlformats.org/officeDocument/2006/relationships/image" Target="../media/image87.png"/><Relationship Id="rId17" Type="http://schemas.openxmlformats.org/officeDocument/2006/relationships/image" Target="../media/image59.svg"/><Relationship Id="rId2" Type="http://schemas.openxmlformats.org/officeDocument/2006/relationships/image" Target="../media/image2.png"/><Relationship Id="rId16" Type="http://schemas.openxmlformats.org/officeDocument/2006/relationships/image" Target="../media/image58.png"/><Relationship Id="rId1" Type="http://schemas.openxmlformats.org/officeDocument/2006/relationships/slideLayout" Target="../slideLayouts/slideLayout8.xml"/><Relationship Id="rId6" Type="http://schemas.openxmlformats.org/officeDocument/2006/relationships/image" Target="../media/image42.png"/><Relationship Id="rId11" Type="http://schemas.openxmlformats.org/officeDocument/2006/relationships/image" Target="../media/image86.svg"/><Relationship Id="rId5" Type="http://schemas.openxmlformats.org/officeDocument/2006/relationships/image" Target="../media/image63.svg"/><Relationship Id="rId15" Type="http://schemas.openxmlformats.org/officeDocument/2006/relationships/image" Target="../media/image55.svg"/><Relationship Id="rId10" Type="http://schemas.openxmlformats.org/officeDocument/2006/relationships/image" Target="../media/image85.png"/><Relationship Id="rId4" Type="http://schemas.openxmlformats.org/officeDocument/2006/relationships/image" Target="../media/image62.png"/><Relationship Id="rId9" Type="http://schemas.openxmlformats.org/officeDocument/2006/relationships/image" Target="../media/image84.svg"/><Relationship Id="rId14" Type="http://schemas.openxmlformats.org/officeDocument/2006/relationships/image" Target="../media/image54.png"/></Relationships>
</file>

<file path=ppt/slides/_rels/slide33.xml.rels><?xml version="1.0" encoding="UTF-8" standalone="yes"?>
<Relationships xmlns="http://schemas.openxmlformats.org/package/2006/relationships"><Relationship Id="rId8" Type="http://schemas.openxmlformats.org/officeDocument/2006/relationships/image" Target="../media/image104.svg"/><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102.svg"/><Relationship Id="rId5" Type="http://schemas.openxmlformats.org/officeDocument/2006/relationships/image" Target="../media/image101.png"/><Relationship Id="rId4" Type="http://schemas.openxmlformats.org/officeDocument/2006/relationships/image" Target="../media/image100.svg"/></Relationships>
</file>

<file path=ppt/slides/_rels/slide34.xml.rels><?xml version="1.0" encoding="UTF-8" standalone="yes"?>
<Relationships xmlns="http://schemas.openxmlformats.org/package/2006/relationships"><Relationship Id="rId8" Type="http://schemas.openxmlformats.org/officeDocument/2006/relationships/image" Target="../media/image109.svg"/><Relationship Id="rId13" Type="http://schemas.openxmlformats.org/officeDocument/2006/relationships/image" Target="../media/image112.png"/><Relationship Id="rId3" Type="http://schemas.openxmlformats.org/officeDocument/2006/relationships/image" Target="../media/image105.png"/><Relationship Id="rId7" Type="http://schemas.openxmlformats.org/officeDocument/2006/relationships/image" Target="../media/image108.png"/><Relationship Id="rId12" Type="http://schemas.openxmlformats.org/officeDocument/2006/relationships/image" Target="../media/image31.sv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107.svg"/><Relationship Id="rId11" Type="http://schemas.openxmlformats.org/officeDocument/2006/relationships/image" Target="../media/image30.png"/><Relationship Id="rId5" Type="http://schemas.openxmlformats.org/officeDocument/2006/relationships/image" Target="../media/image20.png"/><Relationship Id="rId10" Type="http://schemas.openxmlformats.org/officeDocument/2006/relationships/image" Target="../media/image111.svg"/><Relationship Id="rId4" Type="http://schemas.openxmlformats.org/officeDocument/2006/relationships/image" Target="../media/image106.svg"/><Relationship Id="rId9" Type="http://schemas.openxmlformats.org/officeDocument/2006/relationships/image" Target="../media/image110.png"/><Relationship Id="rId14" Type="http://schemas.openxmlformats.org/officeDocument/2006/relationships/image" Target="../media/image113.svg"/></Relationships>
</file>

<file path=ppt/slides/_rels/slide35.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8.svg"/><Relationship Id="rId3" Type="http://schemas.openxmlformats.org/officeDocument/2006/relationships/chart" Target="../charts/chart11.xml"/><Relationship Id="rId7" Type="http://schemas.openxmlformats.org/officeDocument/2006/relationships/image" Target="../media/image43.svg"/><Relationship Id="rId12" Type="http://schemas.openxmlformats.org/officeDocument/2006/relationships/image" Target="../media/image87.png"/><Relationship Id="rId17" Type="http://schemas.openxmlformats.org/officeDocument/2006/relationships/image" Target="../media/image59.svg"/><Relationship Id="rId2" Type="http://schemas.openxmlformats.org/officeDocument/2006/relationships/image" Target="../media/image2.png"/><Relationship Id="rId16" Type="http://schemas.openxmlformats.org/officeDocument/2006/relationships/image" Target="../media/image58.png"/><Relationship Id="rId1" Type="http://schemas.openxmlformats.org/officeDocument/2006/relationships/slideLayout" Target="../slideLayouts/slideLayout8.xml"/><Relationship Id="rId6" Type="http://schemas.openxmlformats.org/officeDocument/2006/relationships/image" Target="../media/image42.png"/><Relationship Id="rId11" Type="http://schemas.openxmlformats.org/officeDocument/2006/relationships/image" Target="../media/image86.svg"/><Relationship Id="rId5" Type="http://schemas.openxmlformats.org/officeDocument/2006/relationships/image" Target="../media/image63.svg"/><Relationship Id="rId15" Type="http://schemas.openxmlformats.org/officeDocument/2006/relationships/image" Target="../media/image55.svg"/><Relationship Id="rId10" Type="http://schemas.openxmlformats.org/officeDocument/2006/relationships/image" Target="../media/image85.png"/><Relationship Id="rId4" Type="http://schemas.openxmlformats.org/officeDocument/2006/relationships/image" Target="../media/image62.png"/><Relationship Id="rId9" Type="http://schemas.openxmlformats.org/officeDocument/2006/relationships/image" Target="../media/image84.svg"/><Relationship Id="rId1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117.svg"/><Relationship Id="rId5" Type="http://schemas.openxmlformats.org/officeDocument/2006/relationships/image" Target="../media/image116.png"/><Relationship Id="rId4" Type="http://schemas.openxmlformats.org/officeDocument/2006/relationships/image" Target="../media/image115.svg"/></Relationships>
</file>

<file path=ppt/slides/_rels/slide3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104.svg"/><Relationship Id="rId5" Type="http://schemas.openxmlformats.org/officeDocument/2006/relationships/image" Target="../media/image103.png"/><Relationship Id="rId4" Type="http://schemas.openxmlformats.org/officeDocument/2006/relationships/image" Target="../media/image100.svg"/></Relationships>
</file>

<file path=ppt/slides/_rels/slide38.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8.svg"/><Relationship Id="rId3" Type="http://schemas.openxmlformats.org/officeDocument/2006/relationships/chart" Target="../charts/chart12.xml"/><Relationship Id="rId7" Type="http://schemas.openxmlformats.org/officeDocument/2006/relationships/image" Target="../media/image43.svg"/><Relationship Id="rId12" Type="http://schemas.openxmlformats.org/officeDocument/2006/relationships/image" Target="../media/image87.png"/><Relationship Id="rId17" Type="http://schemas.openxmlformats.org/officeDocument/2006/relationships/image" Target="../media/image59.svg"/><Relationship Id="rId2" Type="http://schemas.openxmlformats.org/officeDocument/2006/relationships/image" Target="../media/image2.png"/><Relationship Id="rId16" Type="http://schemas.openxmlformats.org/officeDocument/2006/relationships/image" Target="../media/image58.png"/><Relationship Id="rId1" Type="http://schemas.openxmlformats.org/officeDocument/2006/relationships/slideLayout" Target="../slideLayouts/slideLayout8.xml"/><Relationship Id="rId6" Type="http://schemas.openxmlformats.org/officeDocument/2006/relationships/image" Target="../media/image42.png"/><Relationship Id="rId11" Type="http://schemas.openxmlformats.org/officeDocument/2006/relationships/image" Target="../media/image86.svg"/><Relationship Id="rId5" Type="http://schemas.openxmlformats.org/officeDocument/2006/relationships/image" Target="../media/image63.svg"/><Relationship Id="rId15" Type="http://schemas.openxmlformats.org/officeDocument/2006/relationships/image" Target="../media/image55.svg"/><Relationship Id="rId10" Type="http://schemas.openxmlformats.org/officeDocument/2006/relationships/image" Target="../media/image85.png"/><Relationship Id="rId4" Type="http://schemas.openxmlformats.org/officeDocument/2006/relationships/image" Target="../media/image62.png"/><Relationship Id="rId9" Type="http://schemas.openxmlformats.org/officeDocument/2006/relationships/image" Target="../media/image84.svg"/><Relationship Id="rId14" Type="http://schemas.openxmlformats.org/officeDocument/2006/relationships/image" Target="../media/image54.png"/></Relationships>
</file>

<file path=ppt/slides/_rels/slide39.xml.rels><?xml version="1.0" encoding="UTF-8" standalone="yes"?>
<Relationships xmlns="http://schemas.openxmlformats.org/package/2006/relationships"><Relationship Id="rId8" Type="http://schemas.openxmlformats.org/officeDocument/2006/relationships/image" Target="../media/image123.svg"/><Relationship Id="rId3" Type="http://schemas.openxmlformats.org/officeDocument/2006/relationships/image" Target="../media/image118.png"/><Relationship Id="rId7" Type="http://schemas.openxmlformats.org/officeDocument/2006/relationships/image" Target="../media/image122.png"/><Relationship Id="rId12" Type="http://schemas.openxmlformats.org/officeDocument/2006/relationships/image" Target="../media/image125.sv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121.svg"/><Relationship Id="rId11" Type="http://schemas.openxmlformats.org/officeDocument/2006/relationships/image" Target="../media/image124.png"/><Relationship Id="rId5" Type="http://schemas.openxmlformats.org/officeDocument/2006/relationships/image" Target="../media/image120.png"/><Relationship Id="rId10" Type="http://schemas.openxmlformats.org/officeDocument/2006/relationships/image" Target="../media/image33.svg"/><Relationship Id="rId4" Type="http://schemas.openxmlformats.org/officeDocument/2006/relationships/image" Target="../media/image119.svg"/><Relationship Id="rId9"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chart" Target="../charts/chart1.xml"/></Relationships>
</file>

<file path=ppt/slides/_rels/slide40.xml.rels><?xml version="1.0" encoding="UTF-8" standalone="yes"?>
<Relationships xmlns="http://schemas.openxmlformats.org/package/2006/relationships"><Relationship Id="rId8" Type="http://schemas.openxmlformats.org/officeDocument/2006/relationships/image" Target="../media/image125.svg"/><Relationship Id="rId3" Type="http://schemas.openxmlformats.org/officeDocument/2006/relationships/image" Target="../media/image114.png"/><Relationship Id="rId7" Type="http://schemas.openxmlformats.org/officeDocument/2006/relationships/image" Target="../media/image124.pn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117.svg"/><Relationship Id="rId5" Type="http://schemas.openxmlformats.org/officeDocument/2006/relationships/image" Target="../media/image116.png"/><Relationship Id="rId4" Type="http://schemas.openxmlformats.org/officeDocument/2006/relationships/image" Target="../media/image115.svg"/></Relationships>
</file>

<file path=ppt/slides/_rels/slide41.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8.svg"/><Relationship Id="rId3" Type="http://schemas.openxmlformats.org/officeDocument/2006/relationships/chart" Target="../charts/chart13.xml"/><Relationship Id="rId7" Type="http://schemas.openxmlformats.org/officeDocument/2006/relationships/image" Target="../media/image43.svg"/><Relationship Id="rId12" Type="http://schemas.openxmlformats.org/officeDocument/2006/relationships/image" Target="../media/image87.png"/><Relationship Id="rId17" Type="http://schemas.openxmlformats.org/officeDocument/2006/relationships/image" Target="../media/image59.svg"/><Relationship Id="rId2" Type="http://schemas.openxmlformats.org/officeDocument/2006/relationships/image" Target="../media/image2.png"/><Relationship Id="rId16" Type="http://schemas.openxmlformats.org/officeDocument/2006/relationships/image" Target="../media/image58.png"/><Relationship Id="rId1" Type="http://schemas.openxmlformats.org/officeDocument/2006/relationships/slideLayout" Target="../slideLayouts/slideLayout8.xml"/><Relationship Id="rId6" Type="http://schemas.openxmlformats.org/officeDocument/2006/relationships/image" Target="../media/image42.png"/><Relationship Id="rId11" Type="http://schemas.openxmlformats.org/officeDocument/2006/relationships/image" Target="../media/image86.svg"/><Relationship Id="rId5" Type="http://schemas.openxmlformats.org/officeDocument/2006/relationships/image" Target="../media/image63.svg"/><Relationship Id="rId15" Type="http://schemas.openxmlformats.org/officeDocument/2006/relationships/image" Target="../media/image55.svg"/><Relationship Id="rId10" Type="http://schemas.openxmlformats.org/officeDocument/2006/relationships/image" Target="../media/image85.png"/><Relationship Id="rId4" Type="http://schemas.openxmlformats.org/officeDocument/2006/relationships/image" Target="../media/image62.png"/><Relationship Id="rId9" Type="http://schemas.openxmlformats.org/officeDocument/2006/relationships/image" Target="../media/image84.svg"/><Relationship Id="rId14" Type="http://schemas.openxmlformats.org/officeDocument/2006/relationships/image" Target="../media/image54.pn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chart" Target="../charts/chart14.xml"/></Relationships>
</file>

<file path=ppt/slides/_rels/slide43.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8.svg"/><Relationship Id="rId3" Type="http://schemas.openxmlformats.org/officeDocument/2006/relationships/chart" Target="../charts/chart15.xml"/><Relationship Id="rId7" Type="http://schemas.openxmlformats.org/officeDocument/2006/relationships/image" Target="../media/image43.svg"/><Relationship Id="rId12" Type="http://schemas.openxmlformats.org/officeDocument/2006/relationships/image" Target="../media/image87.png"/><Relationship Id="rId17" Type="http://schemas.openxmlformats.org/officeDocument/2006/relationships/image" Target="../media/image59.svg"/><Relationship Id="rId2" Type="http://schemas.openxmlformats.org/officeDocument/2006/relationships/image" Target="../media/image2.png"/><Relationship Id="rId16" Type="http://schemas.openxmlformats.org/officeDocument/2006/relationships/image" Target="../media/image58.png"/><Relationship Id="rId1" Type="http://schemas.openxmlformats.org/officeDocument/2006/relationships/slideLayout" Target="../slideLayouts/slideLayout8.xml"/><Relationship Id="rId6" Type="http://schemas.openxmlformats.org/officeDocument/2006/relationships/image" Target="../media/image42.png"/><Relationship Id="rId11" Type="http://schemas.openxmlformats.org/officeDocument/2006/relationships/image" Target="../media/image86.svg"/><Relationship Id="rId5" Type="http://schemas.openxmlformats.org/officeDocument/2006/relationships/image" Target="../media/image63.svg"/><Relationship Id="rId15" Type="http://schemas.openxmlformats.org/officeDocument/2006/relationships/image" Target="../media/image55.svg"/><Relationship Id="rId10" Type="http://schemas.openxmlformats.org/officeDocument/2006/relationships/image" Target="../media/image85.png"/><Relationship Id="rId4" Type="http://schemas.openxmlformats.org/officeDocument/2006/relationships/image" Target="../media/image62.png"/><Relationship Id="rId9" Type="http://schemas.openxmlformats.org/officeDocument/2006/relationships/image" Target="../media/image84.svg"/><Relationship Id="rId14" Type="http://schemas.openxmlformats.org/officeDocument/2006/relationships/image" Target="../media/image54.png"/></Relationships>
</file>

<file path=ppt/slides/_rels/slide44.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chart" Target="../charts/chart16.xml"/><Relationship Id="rId7" Type="http://schemas.microsoft.com/office/2007/relationships/hdphoto" Target="../media/hdphoto1.wdp"/><Relationship Id="rId12" Type="http://schemas.openxmlformats.org/officeDocument/2006/relationships/image" Target="../media/image129.sv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98.png"/><Relationship Id="rId11" Type="http://schemas.openxmlformats.org/officeDocument/2006/relationships/image" Target="../media/image128.png"/><Relationship Id="rId5" Type="http://schemas.openxmlformats.org/officeDocument/2006/relationships/image" Target="../media/image97.png"/><Relationship Id="rId10" Type="http://schemas.openxmlformats.org/officeDocument/2006/relationships/chart" Target="../charts/chart18.xml"/><Relationship Id="rId4" Type="http://schemas.openxmlformats.org/officeDocument/2006/relationships/chart" Target="../charts/chart17.xml"/><Relationship Id="rId9" Type="http://schemas.openxmlformats.org/officeDocument/2006/relationships/image" Target="../media/image127.svg"/></Relationships>
</file>

<file path=ppt/slides/_rels/slide4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hyperlink" Target="https://acbrd.org.au/wp-content/uploads/2018/06/C292_DV_miles-2_web_final.pdf" TargetMode="External"/><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8" Type="http://schemas.openxmlformats.org/officeDocument/2006/relationships/image" Target="../media/image21.svg"/><Relationship Id="rId13" Type="http://schemas.openxmlformats.org/officeDocument/2006/relationships/image" Target="../media/image26.png"/><Relationship Id="rId18" Type="http://schemas.openxmlformats.org/officeDocument/2006/relationships/image" Target="../media/image31.svg"/><Relationship Id="rId3" Type="http://schemas.openxmlformats.org/officeDocument/2006/relationships/image" Target="../media/image16.png"/><Relationship Id="rId21"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25.svg"/><Relationship Id="rId17" Type="http://schemas.openxmlformats.org/officeDocument/2006/relationships/image" Target="../media/image30.png"/><Relationship Id="rId2" Type="http://schemas.openxmlformats.org/officeDocument/2006/relationships/image" Target="../media/image2.png"/><Relationship Id="rId16" Type="http://schemas.openxmlformats.org/officeDocument/2006/relationships/image" Target="../media/image29.svg"/><Relationship Id="rId20" Type="http://schemas.openxmlformats.org/officeDocument/2006/relationships/image" Target="../media/image33.svg"/><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svg"/><Relationship Id="rId19" Type="http://schemas.openxmlformats.org/officeDocument/2006/relationships/image" Target="../media/image32.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svg"/><Relationship Id="rId22" Type="http://schemas.openxmlformats.org/officeDocument/2006/relationships/image" Target="../media/image35.sv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www.ddg.info/behandlung-leitlinien/leitlinien-praxisempfehlungen" TargetMode="External"/><Relationship Id="rId2" Type="http://schemas.openxmlformats.org/officeDocument/2006/relationships/image" Target="../media/image2.png"/><Relationship Id="rId1" Type="http://schemas.openxmlformats.org/officeDocument/2006/relationships/slideLayout" Target="../slideLayouts/slideLayout8.xml"/><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hyperlink" Target="https://www.ddg.info/behandlung-leitlinien/leitlinien-praxisempfehlungen" TargetMode="External"/><Relationship Id="rId2" Type="http://schemas.openxmlformats.org/officeDocument/2006/relationships/image" Target="../media/image37.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38.png"/><Relationship Id="rId7" Type="http://schemas.openxmlformats.org/officeDocument/2006/relationships/image" Target="../media/image22.png"/><Relationship Id="rId12" Type="http://schemas.openxmlformats.org/officeDocument/2006/relationships/image" Target="../media/image45.svg"/><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image" Target="../media/image41.svg"/><Relationship Id="rId11" Type="http://schemas.openxmlformats.org/officeDocument/2006/relationships/image" Target="../media/image44.png"/><Relationship Id="rId5" Type="http://schemas.openxmlformats.org/officeDocument/2006/relationships/image" Target="../media/image40.png"/><Relationship Id="rId10" Type="http://schemas.openxmlformats.org/officeDocument/2006/relationships/image" Target="../media/image43.svg"/><Relationship Id="rId4" Type="http://schemas.openxmlformats.org/officeDocument/2006/relationships/image" Target="../media/image39.svg"/><Relationship Id="rId9"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E9EE01-D0D3-7405-EA5D-8C8239ECC706}"/>
            </a:ext>
          </a:extLst>
        </p:cNvPr>
        <p:cNvGrpSpPr/>
        <p:nvPr/>
      </p:nvGrpSpPr>
      <p:grpSpPr>
        <a:xfrm>
          <a:off x="0" y="0"/>
          <a:ext cx="0" cy="0"/>
          <a:chOff x="0" y="0"/>
          <a:chExt cx="0" cy="0"/>
        </a:xfrm>
      </p:grpSpPr>
      <p:sp>
        <p:nvSpPr>
          <p:cNvPr id="4" name="SmartArt Placeholder 3">
            <a:extLst>
              <a:ext uri="{FF2B5EF4-FFF2-40B4-BE49-F238E27FC236}">
                <a16:creationId xmlns:a16="http://schemas.microsoft.com/office/drawing/2014/main" id="{678AFA3C-5600-36D2-74E5-7EFBEEBB3C32}"/>
              </a:ext>
            </a:extLst>
          </p:cNvPr>
          <p:cNvSpPr>
            <a:spLocks noGrp="1"/>
          </p:cNvSpPr>
          <p:nvPr>
            <p:ph type="dgm" sz="quarter" idx="14"/>
          </p:nvPr>
        </p:nvSpPr>
        <p:spPr/>
        <p:txBody>
          <a:bodyPr/>
          <a:lstStyle/>
          <a:p>
            <a:endParaRPr lang="en-US"/>
          </a:p>
        </p:txBody>
      </p:sp>
      <p:sp>
        <p:nvSpPr>
          <p:cNvPr id="5" name="Text Placeholder 4">
            <a:extLst>
              <a:ext uri="{FF2B5EF4-FFF2-40B4-BE49-F238E27FC236}">
                <a16:creationId xmlns:a16="http://schemas.microsoft.com/office/drawing/2014/main" id="{8CAE8D47-D484-A9EC-BB83-24B8EBA5BA61}"/>
              </a:ext>
            </a:extLst>
          </p:cNvPr>
          <p:cNvSpPr>
            <a:spLocks noGrp="1"/>
          </p:cNvSpPr>
          <p:nvPr>
            <p:ph type="body" sz="quarter" idx="21"/>
          </p:nvPr>
        </p:nvSpPr>
        <p:spPr>
          <a:xfrm>
            <a:off x="936901" y="1799732"/>
            <a:ext cx="7270198" cy="1008204"/>
          </a:xfrm>
        </p:spPr>
        <p:txBody>
          <a:bodyPr/>
          <a:lstStyle/>
          <a:p>
            <a:r>
              <a:rPr lang="de-DE" sz="2400">
                <a:latin typeface="Verdana"/>
                <a:ea typeface="Verdana"/>
              </a:rPr>
              <a:t>Akute Komplikationen des Typ-1-Diabetes – Diabetische Ketoazidose und Hypoglykämien</a:t>
            </a:r>
          </a:p>
        </p:txBody>
      </p:sp>
      <p:pic>
        <p:nvPicPr>
          <p:cNvPr id="2" name="Grafik 1" descr="Start Silhouette">
            <a:hlinkClick r:id="rId2" action="ppaction://hlinksldjump"/>
            <a:extLst>
              <a:ext uri="{FF2B5EF4-FFF2-40B4-BE49-F238E27FC236}">
                <a16:creationId xmlns:a16="http://schemas.microsoft.com/office/drawing/2014/main" id="{AB0E4D93-4FFA-30C2-3105-D385277C1F8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25828397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4918" y="11309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Risikofaktoren für DKA bei neu diagnostizierten Patienten</a:t>
            </a:r>
            <a:endParaRPr lang="de-DE" sz="2000" b="1" baseline="30000" dirty="0">
              <a:solidFill>
                <a:srgbClr val="7030A0"/>
              </a:solidFill>
              <a:latin typeface="+mj-lt"/>
            </a:endParaRPr>
          </a:p>
        </p:txBody>
      </p:sp>
      <p:sp>
        <p:nvSpPr>
          <p:cNvPr id="143" name="Text Placeholder 4">
            <a:extLst>
              <a:ext uri="{FF2B5EF4-FFF2-40B4-BE49-F238E27FC236}">
                <a16:creationId xmlns:a16="http://schemas.microsoft.com/office/drawing/2014/main" id="{011FB441-F567-5A16-A125-05C7769EE0B7}"/>
              </a:ext>
            </a:extLst>
          </p:cNvPr>
          <p:cNvSpPr txBox="1">
            <a:spLocks/>
          </p:cNvSpPr>
          <p:nvPr/>
        </p:nvSpPr>
        <p:spPr>
          <a:xfrm>
            <a:off x="400147" y="4698965"/>
            <a:ext cx="8458008"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lang="pt-BR" sz="600" dirty="0">
                <a:solidFill>
                  <a:srgbClr val="404040"/>
                </a:solidFill>
                <a:latin typeface="+mn-lt"/>
                <a:cs typeface="+mn-cs"/>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lang="pt-BR" sz="600" b="1" dirty="0">
                <a:solidFill>
                  <a:srgbClr val="404040"/>
                </a:solidFill>
                <a:latin typeface="+mn-lt"/>
                <a:cs typeface="+mn-cs"/>
              </a:rPr>
              <a:t>1. </a:t>
            </a:r>
            <a:r>
              <a:rPr lang="pt-BR" sz="600" dirty="0">
                <a:solidFill>
                  <a:srgbClr val="404040"/>
                </a:solidFill>
                <a:latin typeface="+mn-lt"/>
                <a:cs typeface="+mn-cs"/>
              </a:rPr>
              <a:t>Rugg-Gunn CEM </a:t>
            </a:r>
            <a:r>
              <a:rPr lang="pt-BR" sz="600" i="1" dirty="0">
                <a:solidFill>
                  <a:srgbClr val="404040"/>
                </a:solidFill>
                <a:latin typeface="+mn-lt"/>
                <a:cs typeface="+mn-cs"/>
              </a:rPr>
              <a:t>et al. JAMA Pediatr</a:t>
            </a:r>
            <a:r>
              <a:rPr lang="pt-BR" sz="600" dirty="0">
                <a:solidFill>
                  <a:srgbClr val="404040"/>
                </a:solidFill>
                <a:latin typeface="+mn-lt"/>
                <a:cs typeface="+mn-cs"/>
              </a:rPr>
              <a:t> 2022; 176: 1248</a:t>
            </a:r>
            <a:r>
              <a:rPr lang="en-US" sz="600" dirty="0">
                <a:solidFill>
                  <a:srgbClr val="404040"/>
                </a:solidFill>
                <a:latin typeface="+mn-lt"/>
                <a:cs typeface="+mn-cs"/>
              </a:rPr>
              <a:t>–</a:t>
            </a:r>
            <a:r>
              <a:rPr lang="pt-BR" sz="600" dirty="0">
                <a:solidFill>
                  <a:srgbClr val="404040"/>
                </a:solidFill>
                <a:latin typeface="+mn-lt"/>
                <a:cs typeface="+mn-cs"/>
              </a:rPr>
              <a:t>59. </a:t>
            </a:r>
            <a:r>
              <a:rPr lang="pt-BR" sz="600" b="1" dirty="0">
                <a:solidFill>
                  <a:srgbClr val="404040"/>
                </a:solidFill>
                <a:latin typeface="+mn-lt"/>
                <a:cs typeface="+mn-cs"/>
              </a:rPr>
              <a:t>2.</a:t>
            </a:r>
            <a:r>
              <a:rPr lang="pt-BR" sz="600" dirty="0">
                <a:solidFill>
                  <a:srgbClr val="404040"/>
                </a:solidFill>
                <a:latin typeface="+mn-lt"/>
                <a:cs typeface="+mn-cs"/>
              </a:rPr>
              <a:t> Wolfsdorf JI </a:t>
            </a:r>
            <a:r>
              <a:rPr lang="pt-BR" sz="600" i="1" dirty="0">
                <a:solidFill>
                  <a:srgbClr val="404040"/>
                </a:solidFill>
                <a:latin typeface="+mn-lt"/>
                <a:cs typeface="+mn-cs"/>
              </a:rPr>
              <a:t>et al. Pediatr Diabetes</a:t>
            </a:r>
            <a:r>
              <a:rPr lang="pt-BR" sz="600" dirty="0">
                <a:solidFill>
                  <a:srgbClr val="404040"/>
                </a:solidFill>
                <a:latin typeface="+mn-lt"/>
                <a:cs typeface="+mn-cs"/>
              </a:rPr>
              <a:t> 2018: 19 (Suppl. 27): 155</a:t>
            </a:r>
            <a:r>
              <a:rPr lang="en-US" sz="600" dirty="0">
                <a:solidFill>
                  <a:srgbClr val="404040"/>
                </a:solidFill>
                <a:latin typeface="+mn-lt"/>
                <a:cs typeface="+mn-cs"/>
              </a:rPr>
              <a:t>–</a:t>
            </a:r>
            <a:r>
              <a:rPr lang="pt-BR" sz="600" dirty="0">
                <a:solidFill>
                  <a:srgbClr val="404040"/>
                </a:solidFill>
                <a:latin typeface="+mn-lt"/>
                <a:cs typeface="+mn-cs"/>
              </a:rPr>
              <a:t>77. </a:t>
            </a:r>
            <a:r>
              <a:rPr lang="pt-BR" sz="600" b="1" dirty="0">
                <a:solidFill>
                  <a:srgbClr val="404040"/>
                </a:solidFill>
                <a:latin typeface="+mn-lt"/>
                <a:cs typeface="+mn-cs"/>
              </a:rPr>
              <a:t>3.</a:t>
            </a:r>
            <a:r>
              <a:rPr lang="pt-BR" sz="600" dirty="0">
                <a:solidFill>
                  <a:srgbClr val="404040"/>
                </a:solidFill>
                <a:latin typeface="+mn-lt"/>
                <a:cs typeface="+mn-cs"/>
              </a:rPr>
              <a:t> Odeh R </a:t>
            </a:r>
            <a:r>
              <a:rPr lang="pt-BR" sz="600" i="1" dirty="0">
                <a:solidFill>
                  <a:srgbClr val="404040"/>
                </a:solidFill>
                <a:latin typeface="+mn-lt"/>
                <a:cs typeface="+mn-cs"/>
              </a:rPr>
              <a:t>et al. J Clin Res Pediatr Endocrinol</a:t>
            </a:r>
            <a:r>
              <a:rPr lang="pt-BR" sz="600" dirty="0">
                <a:solidFill>
                  <a:srgbClr val="404040"/>
                </a:solidFill>
                <a:latin typeface="+mn-lt"/>
                <a:cs typeface="+mn-cs"/>
              </a:rPr>
              <a:t> 2023; 15: 46</a:t>
            </a:r>
            <a:r>
              <a:rPr lang="en-US" sz="600" dirty="0">
                <a:solidFill>
                  <a:srgbClr val="404040"/>
                </a:solidFill>
                <a:latin typeface="+mn-lt"/>
                <a:cs typeface="+mn-cs"/>
              </a:rPr>
              <a:t>–</a:t>
            </a:r>
            <a:r>
              <a:rPr lang="pt-BR" sz="600" dirty="0">
                <a:solidFill>
                  <a:srgbClr val="404040"/>
                </a:solidFill>
                <a:latin typeface="+mn-lt"/>
                <a:cs typeface="+mn-cs"/>
              </a:rPr>
              <a:t>54</a:t>
            </a:r>
            <a:r>
              <a:rPr lang="en-US" sz="600" dirty="0">
                <a:solidFill>
                  <a:srgbClr val="404040"/>
                </a:solidFill>
                <a:latin typeface="+mn-lt"/>
                <a:cs typeface="+mn-cs"/>
              </a:rPr>
              <a:t>.</a:t>
            </a:r>
            <a:endParaRPr lang="en-NZ" sz="600" dirty="0">
              <a:solidFill>
                <a:srgbClr val="404040"/>
              </a:solidFill>
              <a:latin typeface="+mn-lt"/>
              <a:cs typeface="+mn-cs"/>
            </a:endParaRPr>
          </a:p>
        </p:txBody>
      </p:sp>
      <p:grpSp>
        <p:nvGrpSpPr>
          <p:cNvPr id="151" name="Gruppieren 150">
            <a:extLst>
              <a:ext uri="{FF2B5EF4-FFF2-40B4-BE49-F238E27FC236}">
                <a16:creationId xmlns:a16="http://schemas.microsoft.com/office/drawing/2014/main" id="{553FB485-4F1D-A7F5-E6FC-0274CB9866AE}"/>
              </a:ext>
            </a:extLst>
          </p:cNvPr>
          <p:cNvGrpSpPr/>
          <p:nvPr/>
        </p:nvGrpSpPr>
        <p:grpSpPr>
          <a:xfrm>
            <a:off x="380155" y="944389"/>
            <a:ext cx="8249074" cy="3450154"/>
            <a:chOff x="258603" y="1174714"/>
            <a:chExt cx="11790522" cy="5212980"/>
          </a:xfrm>
        </p:grpSpPr>
        <p:sp>
          <p:nvSpPr>
            <p:cNvPr id="56" name="Rectangle: Rounded Corners 7">
              <a:extLst>
                <a:ext uri="{FF2B5EF4-FFF2-40B4-BE49-F238E27FC236}">
                  <a16:creationId xmlns:a16="http://schemas.microsoft.com/office/drawing/2014/main" id="{E94F433B-173B-BEF0-7465-34D2A8DDFAD3}"/>
                </a:ext>
              </a:extLst>
            </p:cNvPr>
            <p:cNvSpPr/>
            <p:nvPr/>
          </p:nvSpPr>
          <p:spPr>
            <a:xfrm>
              <a:off x="688602" y="1442856"/>
              <a:ext cx="11227173" cy="2853373"/>
            </a:xfrm>
            <a:prstGeom prst="roundRect">
              <a:avLst>
                <a:gd name="adj" fmla="val 0"/>
              </a:avLst>
            </a:prstGeom>
            <a:solidFill>
              <a:schemeClr val="accent2">
                <a:lumMod val="20000"/>
                <a:lumOff val="80000"/>
                <a:alpha val="30000"/>
              </a:schemeClr>
            </a:solidFill>
            <a:ln w="25400" cap="flat" cmpd="sng" algn="ctr">
              <a:solidFill>
                <a:schemeClr val="accent2">
                  <a:lumMod val="60000"/>
                  <a:lumOff val="40000"/>
                </a:schemeClr>
              </a:solidFill>
              <a:prstDash val="solid"/>
            </a:ln>
            <a:effectLst/>
          </p:spPr>
          <p:txBody>
            <a:bodyPr rtlCol="0" anchor="ctr"/>
            <a:lstStyle/>
            <a:p>
              <a:pPr marL="7774128" marR="0" lvl="0" indent="0" defTabSz="609570" eaLnBrk="1" fontAlgn="auto" latinLnBrk="0" hangingPunct="1">
                <a:lnSpc>
                  <a:spcPct val="100000"/>
                </a:lnSpc>
                <a:spcBef>
                  <a:spcPts val="0"/>
                </a:spcBef>
                <a:spcAft>
                  <a:spcPts val="800"/>
                </a:spcAft>
                <a:buClrTx/>
                <a:buSzTx/>
                <a:buFontTx/>
                <a:buNone/>
                <a:tabLst/>
                <a:defRPr/>
              </a:pPr>
              <a:endParaRPr kumimoji="0" lang="en-GB" sz="1050" b="0" i="0" u="none" strike="noStrike" kern="0" cap="none" spc="0" normalizeH="0" baseline="0" noProof="0">
                <a:ln>
                  <a:noFill/>
                </a:ln>
                <a:solidFill>
                  <a:srgbClr val="23004C"/>
                </a:solidFill>
                <a:effectLst/>
                <a:uLnTx/>
                <a:uFillTx/>
                <a:ea typeface="+mn-ea"/>
                <a:cs typeface="+mn-cs"/>
              </a:endParaRPr>
            </a:p>
          </p:txBody>
        </p:sp>
        <p:sp>
          <p:nvSpPr>
            <p:cNvPr id="57" name="Slide Number Placeholder 4">
              <a:extLst>
                <a:ext uri="{FF2B5EF4-FFF2-40B4-BE49-F238E27FC236}">
                  <a16:creationId xmlns:a16="http://schemas.microsoft.com/office/drawing/2014/main" id="{2B4734C6-D78D-AE7C-2F4D-03A5F24651A5}"/>
                </a:ext>
              </a:extLst>
            </p:cNvPr>
            <p:cNvSpPr txBox="1">
              <a:spLocks/>
            </p:cNvSpPr>
            <p:nvPr/>
          </p:nvSpPr>
          <p:spPr>
            <a:xfrm>
              <a:off x="11535866" y="5940333"/>
              <a:ext cx="341120" cy="190766"/>
            </a:xfrm>
            <a:prstGeom prst="rect">
              <a:avLst/>
            </a:prstGeom>
            <a:noFill/>
          </p:spPr>
          <p:txBody>
            <a:bodyPr wrap="square" lIns="0" tIns="0" rIns="0" bIns="0" rtlCol="0" anchor="ctr">
              <a:noAutofit/>
            </a:bodyPr>
            <a:lstStyle>
              <a:defPPr>
                <a:defRPr lang="en-US"/>
              </a:defPPr>
              <a:lvl1pPr marL="0" algn="r" defTabSz="914400" rtl="0" eaLnBrk="1" latinLnBrk="0" hangingPunct="1">
                <a:defRPr lang="en-US" sz="1200" b="0" i="0" kern="1200" smtClean="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FCCC50F-8FDF-4683-8964-C1789810F6BE}" type="slidenum">
                <a:rPr kumimoji="0" lang="en-GB" sz="700" b="0" i="0" u="none" strike="noStrike" kern="1200" cap="none" spc="0" normalizeH="0" baseline="0" noProof="0" smtClean="0">
                  <a:ln>
                    <a:noFill/>
                  </a:ln>
                  <a:solidFill>
                    <a:prstClr val="white"/>
                  </a:solidFill>
                  <a:effectLst/>
                  <a:uLnTx/>
                  <a:uFillTx/>
                  <a:latin typeface="+mn-lt"/>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700" b="0" i="0" u="none" strike="noStrike" kern="1200" cap="none" spc="0" normalizeH="0" baseline="0" noProof="0">
                <a:ln>
                  <a:noFill/>
                </a:ln>
                <a:solidFill>
                  <a:prstClr val="white"/>
                </a:solidFill>
                <a:effectLst/>
                <a:uLnTx/>
                <a:uFillTx/>
                <a:latin typeface="+mn-lt"/>
                <a:ea typeface="+mn-ea"/>
                <a:cs typeface="Arial" panose="020B0604020202020204" pitchFamily="34" charset="0"/>
              </a:endParaRPr>
            </a:p>
          </p:txBody>
        </p:sp>
        <p:sp>
          <p:nvSpPr>
            <p:cNvPr id="58" name="TextBox 10">
              <a:extLst>
                <a:ext uri="{FF2B5EF4-FFF2-40B4-BE49-F238E27FC236}">
                  <a16:creationId xmlns:a16="http://schemas.microsoft.com/office/drawing/2014/main" id="{1F3318A2-76E1-B013-6DB7-23F7783F0CF0}"/>
                </a:ext>
              </a:extLst>
            </p:cNvPr>
            <p:cNvSpPr txBox="1"/>
            <p:nvPr/>
          </p:nvSpPr>
          <p:spPr>
            <a:xfrm>
              <a:off x="672072" y="2918205"/>
              <a:ext cx="1619221" cy="999820"/>
            </a:xfrm>
            <a:prstGeom prst="rect">
              <a:avLst/>
            </a:prstGeom>
            <a:noFill/>
          </p:spPr>
          <p:txBody>
            <a:bodyPr wrap="square" rtlCol="0">
              <a:spAutoFit/>
            </a:bodyPr>
            <a:lstStyle/>
            <a:p>
              <a:pPr algn="ctr" defTabSz="914400"/>
              <a:r>
                <a:rPr lang="en-GB" sz="800" b="1" dirty="0" err="1">
                  <a:solidFill>
                    <a:srgbClr val="000000"/>
                  </a:solidFill>
                </a:rPr>
                <a:t>Jüngeres</a:t>
              </a:r>
              <a:r>
                <a:rPr lang="en-GB" sz="800" b="1" dirty="0">
                  <a:solidFill>
                    <a:srgbClr val="000000"/>
                  </a:solidFill>
                </a:rPr>
                <a:t> Alter</a:t>
              </a:r>
              <a:r>
                <a:rPr lang="en-GB" sz="800" b="1" baseline="30000" dirty="0">
                  <a:solidFill>
                    <a:srgbClr val="000000"/>
                  </a:solidFill>
                </a:rPr>
                <a:t>1,2</a:t>
              </a:r>
            </a:p>
            <a:p>
              <a:pPr algn="ctr" defTabSz="914400"/>
              <a:r>
                <a:rPr lang="en-GB" sz="700" dirty="0" err="1">
                  <a:solidFill>
                    <a:srgbClr val="000000"/>
                  </a:solidFill>
                </a:rPr>
                <a:t>Insbesondere</a:t>
              </a:r>
              <a:r>
                <a:rPr lang="en-GB" sz="700" dirty="0">
                  <a:solidFill>
                    <a:srgbClr val="000000"/>
                  </a:solidFill>
                </a:rPr>
                <a:t> Alter  &lt; 2 Jahre </a:t>
              </a:r>
              <a:r>
                <a:rPr lang="en-GB" sz="700" dirty="0" err="1">
                  <a:solidFill>
                    <a:srgbClr val="000000"/>
                  </a:solidFill>
                </a:rPr>
                <a:t>bei</a:t>
              </a:r>
              <a:r>
                <a:rPr lang="en-GB" sz="700" dirty="0">
                  <a:solidFill>
                    <a:srgbClr val="000000"/>
                  </a:solidFill>
                </a:rPr>
                <a:t> Diagnose</a:t>
              </a:r>
            </a:p>
          </p:txBody>
        </p:sp>
        <p:sp>
          <p:nvSpPr>
            <p:cNvPr id="59" name="TextBox 11">
              <a:extLst>
                <a:ext uri="{FF2B5EF4-FFF2-40B4-BE49-F238E27FC236}">
                  <a16:creationId xmlns:a16="http://schemas.microsoft.com/office/drawing/2014/main" id="{AC22C893-0050-7B1E-28C8-F1ACFEDC8365}"/>
                </a:ext>
              </a:extLst>
            </p:cNvPr>
            <p:cNvSpPr txBox="1"/>
            <p:nvPr/>
          </p:nvSpPr>
          <p:spPr>
            <a:xfrm>
              <a:off x="9702085" y="2819868"/>
              <a:ext cx="2156540" cy="1488104"/>
            </a:xfrm>
            <a:prstGeom prst="rect">
              <a:avLst/>
            </a:prstGeom>
            <a:noFill/>
          </p:spPr>
          <p:txBody>
            <a:bodyPr wrap="square" rtlCol="0">
              <a:spAutoFit/>
            </a:bodyPr>
            <a:lstStyle/>
            <a:p>
              <a:pPr algn="ctr" defTabSz="914400"/>
              <a:r>
                <a:rPr lang="en-GB" sz="800" b="1" err="1">
                  <a:solidFill>
                    <a:srgbClr val="000000"/>
                  </a:solidFill>
                </a:rPr>
                <a:t>Fehlende</a:t>
              </a:r>
              <a:r>
                <a:rPr lang="en-GB" sz="800" b="1">
                  <a:solidFill>
                    <a:srgbClr val="000000"/>
                  </a:solidFill>
                </a:rPr>
                <a:t> </a:t>
              </a:r>
              <a:r>
                <a:rPr lang="en-GB" sz="800" b="1" err="1">
                  <a:solidFill>
                    <a:srgbClr val="000000"/>
                  </a:solidFill>
                </a:rPr>
                <a:t>familiäre</a:t>
              </a:r>
              <a:r>
                <a:rPr lang="en-GB" sz="800" b="1">
                  <a:solidFill>
                    <a:srgbClr val="000000"/>
                  </a:solidFill>
                </a:rPr>
                <a:t> Vorbelastung</a:t>
              </a:r>
              <a:r>
                <a:rPr lang="en-GB" sz="800" b="1" baseline="30000">
                  <a:solidFill>
                    <a:srgbClr val="000000"/>
                  </a:solidFill>
                </a:rPr>
                <a:t>3</a:t>
              </a:r>
            </a:p>
            <a:p>
              <a:pPr algn="ctr" defTabSz="914400"/>
              <a:r>
                <a:rPr lang="de-DE" sz="700">
                  <a:solidFill>
                    <a:srgbClr val="000000"/>
                  </a:solidFill>
                </a:rPr>
                <a:t>Bei Kindern ohne DKA-Familienvorgeschichte ist es mehr als doppelt so wahr-</a:t>
              </a:r>
              <a:r>
                <a:rPr lang="de-DE" sz="700" err="1">
                  <a:solidFill>
                    <a:srgbClr val="000000"/>
                  </a:solidFill>
                </a:rPr>
                <a:t>scheinlich</a:t>
              </a:r>
              <a:r>
                <a:rPr lang="de-DE" sz="700">
                  <a:solidFill>
                    <a:srgbClr val="000000"/>
                  </a:solidFill>
                </a:rPr>
                <a:t>, dass sie an DKA erkranken, wie bei Kindern mit familiärer Vorbelastung.</a:t>
              </a:r>
              <a:endParaRPr lang="en-GB" sz="800" b="1" baseline="30000">
                <a:solidFill>
                  <a:srgbClr val="000000"/>
                </a:solidFill>
              </a:endParaRPr>
            </a:p>
          </p:txBody>
        </p:sp>
        <p:sp>
          <p:nvSpPr>
            <p:cNvPr id="60" name="TextBox 12">
              <a:extLst>
                <a:ext uri="{FF2B5EF4-FFF2-40B4-BE49-F238E27FC236}">
                  <a16:creationId xmlns:a16="http://schemas.microsoft.com/office/drawing/2014/main" id="{B248EE8F-2906-5BD8-9E9A-16C1455E80AA}"/>
                </a:ext>
              </a:extLst>
            </p:cNvPr>
            <p:cNvSpPr txBox="1"/>
            <p:nvPr/>
          </p:nvSpPr>
          <p:spPr>
            <a:xfrm>
              <a:off x="2275851" y="2906357"/>
              <a:ext cx="1970203" cy="1325342"/>
            </a:xfrm>
            <a:prstGeom prst="rect">
              <a:avLst/>
            </a:prstGeom>
            <a:noFill/>
          </p:spPr>
          <p:txBody>
            <a:bodyPr wrap="square" rtlCol="0">
              <a:spAutoFit/>
            </a:bodyPr>
            <a:lstStyle/>
            <a:p>
              <a:pPr algn="ctr" defTabSz="914400"/>
              <a:r>
                <a:rPr lang="en-GB" sz="800" b="1" err="1">
                  <a:solidFill>
                    <a:srgbClr val="000000"/>
                  </a:solidFill>
                </a:rPr>
                <a:t>Sozioökonomische</a:t>
              </a:r>
              <a:r>
                <a:rPr lang="en-GB" sz="800" b="1">
                  <a:solidFill>
                    <a:srgbClr val="000000"/>
                  </a:solidFill>
                </a:rPr>
                <a:t> Faktoren</a:t>
              </a:r>
              <a:r>
                <a:rPr lang="en-GB" sz="800" b="1" baseline="30000">
                  <a:solidFill>
                    <a:srgbClr val="000000"/>
                  </a:solidFill>
                </a:rPr>
                <a:t>1,2</a:t>
              </a:r>
            </a:p>
            <a:p>
              <a:pPr algn="ctr" defTabSz="914400"/>
              <a:r>
                <a:rPr lang="de-DE" sz="700">
                  <a:solidFill>
                    <a:srgbClr val="000000"/>
                  </a:solidFill>
                </a:rPr>
                <a:t>Wie fehlender Zugang zu medizinischer Versorgung, Leben in ländlichen Gegenden oder geringes Familieneinkommen</a:t>
              </a:r>
              <a:endParaRPr lang="en-GB" sz="700">
                <a:solidFill>
                  <a:srgbClr val="000000"/>
                </a:solidFill>
              </a:endParaRPr>
            </a:p>
          </p:txBody>
        </p:sp>
        <p:sp>
          <p:nvSpPr>
            <p:cNvPr id="61" name="TextBox 15">
              <a:extLst>
                <a:ext uri="{FF2B5EF4-FFF2-40B4-BE49-F238E27FC236}">
                  <a16:creationId xmlns:a16="http://schemas.microsoft.com/office/drawing/2014/main" id="{78387824-9537-0A69-5B97-39E2C76B6324}"/>
                </a:ext>
              </a:extLst>
            </p:cNvPr>
            <p:cNvSpPr txBox="1"/>
            <p:nvPr/>
          </p:nvSpPr>
          <p:spPr>
            <a:xfrm>
              <a:off x="4132410" y="2906357"/>
              <a:ext cx="1872000" cy="999820"/>
            </a:xfrm>
            <a:prstGeom prst="rect">
              <a:avLst/>
            </a:prstGeom>
            <a:noFill/>
          </p:spPr>
          <p:txBody>
            <a:bodyPr wrap="square" rtlCol="0">
              <a:spAutoFit/>
            </a:bodyPr>
            <a:lstStyle/>
            <a:p>
              <a:pPr algn="ctr" defTabSz="914400"/>
              <a:r>
                <a:rPr lang="en-GB" sz="800" b="1" err="1">
                  <a:solidFill>
                    <a:srgbClr val="000000"/>
                  </a:solidFill>
                </a:rPr>
                <a:t>Vorangegangene</a:t>
              </a:r>
              <a:r>
                <a:rPr lang="en-GB" sz="800" b="1">
                  <a:solidFill>
                    <a:srgbClr val="000000"/>
                  </a:solidFill>
                </a:rPr>
                <a:t> Infektion</a:t>
              </a:r>
              <a:r>
                <a:rPr lang="en-GB" sz="800" b="1" baseline="30000">
                  <a:solidFill>
                    <a:srgbClr val="000000"/>
                  </a:solidFill>
                </a:rPr>
                <a:t>1</a:t>
              </a:r>
            </a:p>
            <a:p>
              <a:pPr algn="ctr" defTabSz="914400"/>
              <a:r>
                <a:rPr lang="en-GB" sz="700">
                  <a:solidFill>
                    <a:srgbClr val="000000"/>
                  </a:solidFill>
                </a:rPr>
                <a:t>Wie </a:t>
              </a:r>
              <a:r>
                <a:rPr lang="en-GB" sz="700" err="1">
                  <a:solidFill>
                    <a:srgbClr val="000000"/>
                  </a:solidFill>
                </a:rPr>
                <a:t>kongenitale</a:t>
              </a:r>
              <a:r>
                <a:rPr lang="en-GB" sz="700">
                  <a:solidFill>
                    <a:srgbClr val="000000"/>
                  </a:solidFill>
                </a:rPr>
                <a:t> </a:t>
              </a:r>
              <a:r>
                <a:rPr lang="en-GB" sz="700" err="1">
                  <a:solidFill>
                    <a:srgbClr val="000000"/>
                  </a:solidFill>
                </a:rPr>
                <a:t>Rötelninfektion</a:t>
              </a:r>
              <a:r>
                <a:rPr lang="en-GB" sz="700">
                  <a:solidFill>
                    <a:srgbClr val="000000"/>
                  </a:solidFill>
                </a:rPr>
                <a:t> und </a:t>
              </a:r>
              <a:r>
                <a:rPr lang="en-GB" sz="700" err="1">
                  <a:solidFill>
                    <a:srgbClr val="000000"/>
                  </a:solidFill>
                </a:rPr>
                <a:t>Harnwegsinfektion</a:t>
              </a:r>
              <a:endParaRPr lang="en-GB" sz="700">
                <a:solidFill>
                  <a:srgbClr val="000000"/>
                </a:solidFill>
              </a:endParaRPr>
            </a:p>
          </p:txBody>
        </p:sp>
        <p:sp>
          <p:nvSpPr>
            <p:cNvPr id="62" name="TextBox 24">
              <a:extLst>
                <a:ext uri="{FF2B5EF4-FFF2-40B4-BE49-F238E27FC236}">
                  <a16:creationId xmlns:a16="http://schemas.microsoft.com/office/drawing/2014/main" id="{11B9469B-14E1-6659-68A4-12518E35D462}"/>
                </a:ext>
              </a:extLst>
            </p:cNvPr>
            <p:cNvSpPr txBox="1"/>
            <p:nvPr/>
          </p:nvSpPr>
          <p:spPr>
            <a:xfrm>
              <a:off x="5988968" y="2906357"/>
              <a:ext cx="1872000" cy="999820"/>
            </a:xfrm>
            <a:prstGeom prst="rect">
              <a:avLst/>
            </a:prstGeom>
            <a:noFill/>
          </p:spPr>
          <p:txBody>
            <a:bodyPr wrap="square" rtlCol="0">
              <a:spAutoFit/>
            </a:bodyPr>
            <a:lstStyle/>
            <a:p>
              <a:pPr algn="ctr" defTabSz="914400"/>
              <a:r>
                <a:rPr lang="en-GB" sz="800" b="1" dirty="0" err="1">
                  <a:solidFill>
                    <a:srgbClr val="000000"/>
                  </a:solidFill>
                </a:rPr>
                <a:t>Verzögerte</a:t>
              </a:r>
              <a:r>
                <a:rPr lang="en-GB" sz="800" b="1" dirty="0">
                  <a:solidFill>
                    <a:srgbClr val="000000"/>
                  </a:solidFill>
                </a:rPr>
                <a:t> Diagnose</a:t>
              </a:r>
              <a:r>
                <a:rPr lang="en-GB" sz="800" b="1" baseline="30000" dirty="0">
                  <a:solidFill>
                    <a:srgbClr val="000000"/>
                  </a:solidFill>
                </a:rPr>
                <a:t>1,2</a:t>
              </a:r>
            </a:p>
            <a:p>
              <a:pPr algn="ctr" defTabSz="914400"/>
              <a:r>
                <a:rPr lang="en-GB" sz="700" dirty="0">
                  <a:solidFill>
                    <a:srgbClr val="000000"/>
                  </a:solidFill>
                </a:rPr>
                <a:t>DKA </a:t>
              </a:r>
              <a:r>
                <a:rPr lang="en-GB" sz="700" dirty="0" err="1">
                  <a:solidFill>
                    <a:srgbClr val="000000"/>
                  </a:solidFill>
                </a:rPr>
                <a:t>ist</a:t>
              </a:r>
              <a:r>
                <a:rPr lang="en-GB" sz="700" dirty="0">
                  <a:solidFill>
                    <a:srgbClr val="000000"/>
                  </a:solidFill>
                </a:rPr>
                <a:t> </a:t>
              </a:r>
              <a:r>
                <a:rPr lang="en-GB" sz="700" dirty="0" err="1">
                  <a:solidFill>
                    <a:srgbClr val="000000"/>
                  </a:solidFill>
                </a:rPr>
                <a:t>oftmals</a:t>
              </a:r>
              <a:r>
                <a:rPr lang="en-GB" sz="700" dirty="0">
                  <a:solidFill>
                    <a:srgbClr val="000000"/>
                  </a:solidFill>
                </a:rPr>
                <a:t> die </a:t>
              </a:r>
              <a:r>
                <a:rPr lang="en-GB" sz="700" dirty="0" err="1">
                  <a:solidFill>
                    <a:srgbClr val="000000"/>
                  </a:solidFill>
                </a:rPr>
                <a:t>Konsequenz</a:t>
              </a:r>
              <a:r>
                <a:rPr lang="en-GB" sz="700" dirty="0">
                  <a:solidFill>
                    <a:srgbClr val="000000"/>
                  </a:solidFill>
                </a:rPr>
                <a:t> von </a:t>
              </a:r>
              <a:r>
                <a:rPr lang="en-GB" sz="700" dirty="0" err="1">
                  <a:solidFill>
                    <a:srgbClr val="000000"/>
                  </a:solidFill>
                </a:rPr>
                <a:t>Fehldiagnosen</a:t>
              </a:r>
              <a:endParaRPr lang="en-GB" sz="700" dirty="0">
                <a:solidFill>
                  <a:srgbClr val="000000"/>
                </a:solidFill>
              </a:endParaRPr>
            </a:p>
          </p:txBody>
        </p:sp>
        <p:sp>
          <p:nvSpPr>
            <p:cNvPr id="63" name="Text Placeholder 5">
              <a:extLst>
                <a:ext uri="{FF2B5EF4-FFF2-40B4-BE49-F238E27FC236}">
                  <a16:creationId xmlns:a16="http://schemas.microsoft.com/office/drawing/2014/main" id="{8F90DA59-59B3-7770-C11E-F7ED2B6283D4}"/>
                </a:ext>
              </a:extLst>
            </p:cNvPr>
            <p:cNvSpPr txBox="1">
              <a:spLocks/>
            </p:cNvSpPr>
            <p:nvPr/>
          </p:nvSpPr>
          <p:spPr>
            <a:xfrm>
              <a:off x="688601" y="4542971"/>
              <a:ext cx="11227627" cy="1686379"/>
            </a:xfrm>
            <a:prstGeom prst="rect">
              <a:avLst/>
            </a:prstGeom>
            <a:solidFill>
              <a:srgbClr val="347475">
                <a:lumMod val="20000"/>
                <a:lumOff val="80000"/>
              </a:srgbClr>
            </a:solidFill>
            <a:ln w="28575">
              <a:solidFill>
                <a:srgbClr val="347475"/>
              </a:solidFill>
            </a:ln>
          </p:spPr>
          <p:txBody>
            <a:bodyPr vert="horz" lIns="72000" tIns="72000" rIns="72000" bIns="72000" rtlCol="0" anchor="ctr">
              <a:noAutofit/>
            </a:bodyPr>
            <a:lstStyle>
              <a:lvl1pPr marL="0" indent="0" algn="l" defTabSz="914400" rtl="0" eaLnBrk="1" latinLnBrk="0" hangingPunct="1">
                <a:lnSpc>
                  <a:spcPct val="90000"/>
                </a:lnSpc>
                <a:spcBef>
                  <a:spcPts val="2400"/>
                </a:spcBef>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rgbClr val="4C939A"/>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rgbClr val="4C939A"/>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rgbClr val="4C939A"/>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07315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NZ" sz="900" b="1" i="0" u="none" strike="noStrike" kern="1200" cap="none" spc="0" normalizeH="0" baseline="30000" noProof="0">
                <a:ln>
                  <a:noFill/>
                </a:ln>
                <a:solidFill>
                  <a:srgbClr val="347475"/>
                </a:solidFill>
                <a:effectLst/>
                <a:uLnTx/>
                <a:uFillTx/>
                <a:latin typeface="+mn-lt"/>
                <a:ea typeface="Times New Roman" panose="02020603050405020304" pitchFamily="18" charset="0"/>
                <a:cs typeface="Arial" panose="020B0604020202020204" pitchFamily="34" charset="0"/>
              </a:endParaRPr>
            </a:p>
          </p:txBody>
        </p:sp>
        <p:grpSp>
          <p:nvGrpSpPr>
            <p:cNvPr id="64" name="Gruppieren 63">
              <a:extLst>
                <a:ext uri="{FF2B5EF4-FFF2-40B4-BE49-F238E27FC236}">
                  <a16:creationId xmlns:a16="http://schemas.microsoft.com/office/drawing/2014/main" id="{18B8C62C-7D62-3436-26D6-12E1F650FD06}"/>
                </a:ext>
              </a:extLst>
            </p:cNvPr>
            <p:cNvGrpSpPr/>
            <p:nvPr/>
          </p:nvGrpSpPr>
          <p:grpSpPr>
            <a:xfrm>
              <a:off x="991667" y="1921343"/>
              <a:ext cx="972000" cy="936000"/>
              <a:chOff x="991667" y="1921343"/>
              <a:chExt cx="972000" cy="936000"/>
            </a:xfrm>
          </p:grpSpPr>
          <p:sp>
            <p:nvSpPr>
              <p:cNvPr id="65" name="Oval 9">
                <a:extLst>
                  <a:ext uri="{FF2B5EF4-FFF2-40B4-BE49-F238E27FC236}">
                    <a16:creationId xmlns:a16="http://schemas.microsoft.com/office/drawing/2014/main" id="{912CBA6C-AEFD-4CD6-8968-E137324B15E1}"/>
                  </a:ext>
                </a:extLst>
              </p:cNvPr>
              <p:cNvSpPr/>
              <p:nvPr/>
            </p:nvSpPr>
            <p:spPr>
              <a:xfrm>
                <a:off x="991667" y="1921343"/>
                <a:ext cx="972000" cy="936000"/>
              </a:xfrm>
              <a:prstGeom prst="ellipse">
                <a:avLst/>
              </a:prstGeom>
              <a:solidFill>
                <a:schemeClr val="accent2">
                  <a:lumMod val="60000"/>
                  <a:lumOff val="40000"/>
                </a:schemeClr>
              </a:solid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ea typeface="+mn-ea"/>
                  <a:cs typeface="+mn-cs"/>
                </a:endParaRPr>
              </a:p>
            </p:txBody>
          </p:sp>
          <p:pic>
            <p:nvPicPr>
              <p:cNvPr id="66" name="Graphic 29" descr="Baby outline">
                <a:extLst>
                  <a:ext uri="{FF2B5EF4-FFF2-40B4-BE49-F238E27FC236}">
                    <a16:creationId xmlns:a16="http://schemas.microsoft.com/office/drawing/2014/main" id="{31D650F9-9156-6C0C-D365-5DD68A1E013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9112" y="2024317"/>
                <a:ext cx="698012" cy="698012"/>
              </a:xfrm>
              <a:prstGeom prst="rect">
                <a:avLst/>
              </a:prstGeom>
            </p:spPr>
          </p:pic>
        </p:grpSp>
        <p:grpSp>
          <p:nvGrpSpPr>
            <p:cNvPr id="67" name="Gruppieren 66">
              <a:extLst>
                <a:ext uri="{FF2B5EF4-FFF2-40B4-BE49-F238E27FC236}">
                  <a16:creationId xmlns:a16="http://schemas.microsoft.com/office/drawing/2014/main" id="{8E007E36-A926-9E19-CE16-3B0B36CA7C95}"/>
                </a:ext>
              </a:extLst>
            </p:cNvPr>
            <p:cNvGrpSpPr/>
            <p:nvPr/>
          </p:nvGrpSpPr>
          <p:grpSpPr>
            <a:xfrm>
              <a:off x="8268650" y="1921343"/>
              <a:ext cx="972000" cy="936000"/>
              <a:chOff x="8268650" y="1921343"/>
              <a:chExt cx="972000" cy="936000"/>
            </a:xfrm>
          </p:grpSpPr>
          <p:sp>
            <p:nvSpPr>
              <p:cNvPr id="68" name="Oval 26">
                <a:extLst>
                  <a:ext uri="{FF2B5EF4-FFF2-40B4-BE49-F238E27FC236}">
                    <a16:creationId xmlns:a16="http://schemas.microsoft.com/office/drawing/2014/main" id="{A89C662A-6062-60A8-0F0D-5D17077423F8}"/>
                  </a:ext>
                </a:extLst>
              </p:cNvPr>
              <p:cNvSpPr/>
              <p:nvPr/>
            </p:nvSpPr>
            <p:spPr>
              <a:xfrm>
                <a:off x="8268650" y="1921343"/>
                <a:ext cx="972000" cy="936000"/>
              </a:xfrm>
              <a:prstGeom prst="ellipse">
                <a:avLst/>
              </a:prstGeom>
              <a:solidFill>
                <a:schemeClr val="accent2">
                  <a:lumMod val="60000"/>
                  <a:lumOff val="40000"/>
                </a:schemeClr>
              </a:solid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ea typeface="+mn-ea"/>
                  <a:cs typeface="+mn-cs"/>
                </a:endParaRPr>
              </a:p>
            </p:txBody>
          </p:sp>
          <p:pic>
            <p:nvPicPr>
              <p:cNvPr id="69" name="Graphic 31" descr="Users outline">
                <a:extLst>
                  <a:ext uri="{FF2B5EF4-FFF2-40B4-BE49-F238E27FC236}">
                    <a16:creationId xmlns:a16="http://schemas.microsoft.com/office/drawing/2014/main" id="{338563EB-0082-130B-091C-EFEC49B0087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94621" y="2016874"/>
                <a:ext cx="698012" cy="698012"/>
              </a:xfrm>
              <a:prstGeom prst="rect">
                <a:avLst/>
              </a:prstGeom>
            </p:spPr>
          </p:pic>
        </p:grpSp>
        <p:grpSp>
          <p:nvGrpSpPr>
            <p:cNvPr id="70" name="Gruppieren 69">
              <a:extLst>
                <a:ext uri="{FF2B5EF4-FFF2-40B4-BE49-F238E27FC236}">
                  <a16:creationId xmlns:a16="http://schemas.microsoft.com/office/drawing/2014/main" id="{D0ABEA01-217E-6550-C82A-8741B9102827}"/>
                </a:ext>
              </a:extLst>
            </p:cNvPr>
            <p:cNvGrpSpPr/>
            <p:nvPr/>
          </p:nvGrpSpPr>
          <p:grpSpPr>
            <a:xfrm>
              <a:off x="6494648" y="1921343"/>
              <a:ext cx="972000" cy="936000"/>
              <a:chOff x="6494648" y="1921343"/>
              <a:chExt cx="972000" cy="936000"/>
            </a:xfrm>
          </p:grpSpPr>
          <p:sp>
            <p:nvSpPr>
              <p:cNvPr id="71" name="Oval 25">
                <a:extLst>
                  <a:ext uri="{FF2B5EF4-FFF2-40B4-BE49-F238E27FC236}">
                    <a16:creationId xmlns:a16="http://schemas.microsoft.com/office/drawing/2014/main" id="{8ED1090C-16FB-11DA-2DF1-576B80B9E213}"/>
                  </a:ext>
                </a:extLst>
              </p:cNvPr>
              <p:cNvSpPr/>
              <p:nvPr/>
            </p:nvSpPr>
            <p:spPr>
              <a:xfrm>
                <a:off x="6494648" y="1921343"/>
                <a:ext cx="972000" cy="936000"/>
              </a:xfrm>
              <a:prstGeom prst="ellipse">
                <a:avLst/>
              </a:prstGeom>
              <a:solidFill>
                <a:schemeClr val="accent2">
                  <a:lumMod val="60000"/>
                  <a:lumOff val="40000"/>
                </a:schemeClr>
              </a:solid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ea typeface="+mn-ea"/>
                  <a:cs typeface="+mn-cs"/>
                </a:endParaRPr>
              </a:p>
            </p:txBody>
          </p:sp>
          <p:pic>
            <p:nvPicPr>
              <p:cNvPr id="72" name="Graphic 33" descr="Stethoscope outline">
                <a:extLst>
                  <a:ext uri="{FF2B5EF4-FFF2-40B4-BE49-F238E27FC236}">
                    <a16:creationId xmlns:a16="http://schemas.microsoft.com/office/drawing/2014/main" id="{754F0151-8110-A419-72C6-50B555B7C1D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633288" y="2065570"/>
                <a:ext cx="698012" cy="698012"/>
              </a:xfrm>
              <a:prstGeom prst="rect">
                <a:avLst/>
              </a:prstGeom>
            </p:spPr>
          </p:pic>
        </p:grpSp>
        <p:grpSp>
          <p:nvGrpSpPr>
            <p:cNvPr id="73" name="Gruppieren 72">
              <a:extLst>
                <a:ext uri="{FF2B5EF4-FFF2-40B4-BE49-F238E27FC236}">
                  <a16:creationId xmlns:a16="http://schemas.microsoft.com/office/drawing/2014/main" id="{45BB8CF7-097B-35FB-09F8-6F03FEC657C4}"/>
                </a:ext>
              </a:extLst>
            </p:cNvPr>
            <p:cNvGrpSpPr/>
            <p:nvPr/>
          </p:nvGrpSpPr>
          <p:grpSpPr>
            <a:xfrm>
              <a:off x="4596821" y="1921343"/>
              <a:ext cx="972000" cy="936000"/>
              <a:chOff x="4596821" y="1921343"/>
              <a:chExt cx="972000" cy="936000"/>
            </a:xfrm>
          </p:grpSpPr>
          <p:sp>
            <p:nvSpPr>
              <p:cNvPr id="74" name="Oval 19">
                <a:extLst>
                  <a:ext uri="{FF2B5EF4-FFF2-40B4-BE49-F238E27FC236}">
                    <a16:creationId xmlns:a16="http://schemas.microsoft.com/office/drawing/2014/main" id="{2C4F183B-601A-BDEE-58F5-A7A77B16183D}"/>
                  </a:ext>
                </a:extLst>
              </p:cNvPr>
              <p:cNvSpPr/>
              <p:nvPr/>
            </p:nvSpPr>
            <p:spPr>
              <a:xfrm>
                <a:off x="4596821" y="1921343"/>
                <a:ext cx="972000" cy="936000"/>
              </a:xfrm>
              <a:prstGeom prst="ellipse">
                <a:avLst/>
              </a:prstGeom>
              <a:solidFill>
                <a:schemeClr val="accent2">
                  <a:lumMod val="60000"/>
                  <a:lumOff val="40000"/>
                </a:schemeClr>
              </a:solid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ea typeface="+mn-ea"/>
                  <a:cs typeface="+mn-cs"/>
                </a:endParaRPr>
              </a:p>
            </p:txBody>
          </p:sp>
          <p:pic>
            <p:nvPicPr>
              <p:cNvPr id="75" name="Graphic 35" descr="Germ outline">
                <a:extLst>
                  <a:ext uri="{FF2B5EF4-FFF2-40B4-BE49-F238E27FC236}">
                    <a16:creationId xmlns:a16="http://schemas.microsoft.com/office/drawing/2014/main" id="{F117285B-0B20-5757-C9FC-49C15894A50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751316" y="2024841"/>
                <a:ext cx="698012" cy="698012"/>
              </a:xfrm>
              <a:prstGeom prst="rect">
                <a:avLst/>
              </a:prstGeom>
            </p:spPr>
          </p:pic>
        </p:grpSp>
        <p:grpSp>
          <p:nvGrpSpPr>
            <p:cNvPr id="76" name="Gruppieren 75">
              <a:extLst>
                <a:ext uri="{FF2B5EF4-FFF2-40B4-BE49-F238E27FC236}">
                  <a16:creationId xmlns:a16="http://schemas.microsoft.com/office/drawing/2014/main" id="{5C31F3BA-1532-7486-FCE7-A0EC0A33C052}"/>
                </a:ext>
              </a:extLst>
            </p:cNvPr>
            <p:cNvGrpSpPr/>
            <p:nvPr/>
          </p:nvGrpSpPr>
          <p:grpSpPr>
            <a:xfrm>
              <a:off x="2784719" y="1921343"/>
              <a:ext cx="972000" cy="936000"/>
              <a:chOff x="2784719" y="1921343"/>
              <a:chExt cx="972000" cy="936000"/>
            </a:xfrm>
          </p:grpSpPr>
          <p:sp>
            <p:nvSpPr>
              <p:cNvPr id="77" name="Oval 18">
                <a:extLst>
                  <a:ext uri="{FF2B5EF4-FFF2-40B4-BE49-F238E27FC236}">
                    <a16:creationId xmlns:a16="http://schemas.microsoft.com/office/drawing/2014/main" id="{C9750C3E-C92B-672C-D719-29DFDC47113C}"/>
                  </a:ext>
                </a:extLst>
              </p:cNvPr>
              <p:cNvSpPr/>
              <p:nvPr/>
            </p:nvSpPr>
            <p:spPr>
              <a:xfrm>
                <a:off x="2784719" y="1921343"/>
                <a:ext cx="972000" cy="936000"/>
              </a:xfrm>
              <a:prstGeom prst="ellipse">
                <a:avLst/>
              </a:prstGeom>
              <a:solidFill>
                <a:schemeClr val="accent2">
                  <a:lumMod val="60000"/>
                  <a:lumOff val="40000"/>
                </a:schemeClr>
              </a:solid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ea typeface="+mn-ea"/>
                  <a:cs typeface="+mn-cs"/>
                </a:endParaRPr>
              </a:p>
            </p:txBody>
          </p:sp>
          <p:pic>
            <p:nvPicPr>
              <p:cNvPr id="78" name="Graphic 37" descr="Coins outline">
                <a:extLst>
                  <a:ext uri="{FF2B5EF4-FFF2-40B4-BE49-F238E27FC236}">
                    <a16:creationId xmlns:a16="http://schemas.microsoft.com/office/drawing/2014/main" id="{11619B1F-A4DA-AA4F-0673-AE9810C3C9A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921713" y="2040337"/>
                <a:ext cx="698012" cy="698012"/>
              </a:xfrm>
              <a:prstGeom prst="rect">
                <a:avLst/>
              </a:prstGeom>
            </p:spPr>
          </p:pic>
        </p:grpSp>
        <p:grpSp>
          <p:nvGrpSpPr>
            <p:cNvPr id="79" name="Gruppieren 78">
              <a:extLst>
                <a:ext uri="{FF2B5EF4-FFF2-40B4-BE49-F238E27FC236}">
                  <a16:creationId xmlns:a16="http://schemas.microsoft.com/office/drawing/2014/main" id="{EA2027A0-D154-6D20-856A-674D1A183893}"/>
                </a:ext>
              </a:extLst>
            </p:cNvPr>
            <p:cNvGrpSpPr/>
            <p:nvPr/>
          </p:nvGrpSpPr>
          <p:grpSpPr>
            <a:xfrm>
              <a:off x="258603" y="4345774"/>
              <a:ext cx="914401" cy="914401"/>
              <a:chOff x="258603" y="4345774"/>
              <a:chExt cx="914401" cy="914401"/>
            </a:xfrm>
          </p:grpSpPr>
          <p:sp>
            <p:nvSpPr>
              <p:cNvPr id="80" name="Oval 40">
                <a:extLst>
                  <a:ext uri="{FF2B5EF4-FFF2-40B4-BE49-F238E27FC236}">
                    <a16:creationId xmlns:a16="http://schemas.microsoft.com/office/drawing/2014/main" id="{CC661063-5911-2CFC-4E4F-8C95D571D105}"/>
                  </a:ext>
                </a:extLst>
              </p:cNvPr>
              <p:cNvSpPr/>
              <p:nvPr/>
            </p:nvSpPr>
            <p:spPr>
              <a:xfrm>
                <a:off x="258603" y="4345774"/>
                <a:ext cx="914401" cy="914401"/>
              </a:xfrm>
              <a:prstGeom prst="ellipse">
                <a:avLst/>
              </a:prstGeom>
              <a:solidFill>
                <a:sysClr val="window" lastClr="FFFFFF"/>
              </a:solidFill>
              <a:ln w="25400" cap="flat" cmpd="sng" algn="ctr">
                <a:solidFill>
                  <a:srgbClr val="347475"/>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ea typeface="+mn-ea"/>
                  <a:cs typeface="+mn-cs"/>
                </a:endParaRPr>
              </a:p>
            </p:txBody>
          </p:sp>
          <p:pic>
            <p:nvPicPr>
              <p:cNvPr id="81" name="Graphic 42" descr="Downward trend graph outline">
                <a:extLst>
                  <a:ext uri="{FF2B5EF4-FFF2-40B4-BE49-F238E27FC236}">
                    <a16:creationId xmlns:a16="http://schemas.microsoft.com/office/drawing/2014/main" id="{F6D03E97-DF7A-A80B-9624-194C4527C0C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53861" y="4449575"/>
                <a:ext cx="733322" cy="733322"/>
              </a:xfrm>
              <a:prstGeom prst="rect">
                <a:avLst/>
              </a:prstGeom>
            </p:spPr>
          </p:pic>
        </p:grpSp>
        <p:sp>
          <p:nvSpPr>
            <p:cNvPr id="82" name="TextBox 5">
              <a:extLst>
                <a:ext uri="{FF2B5EF4-FFF2-40B4-BE49-F238E27FC236}">
                  <a16:creationId xmlns:a16="http://schemas.microsoft.com/office/drawing/2014/main" id="{6A4B2D36-7937-F4D1-EBA5-DC8D18AB29EF}"/>
                </a:ext>
              </a:extLst>
            </p:cNvPr>
            <p:cNvSpPr txBox="1"/>
            <p:nvPr/>
          </p:nvSpPr>
          <p:spPr>
            <a:xfrm>
              <a:off x="7845525" y="2906357"/>
              <a:ext cx="1872000" cy="1139330"/>
            </a:xfrm>
            <a:prstGeom prst="rect">
              <a:avLst/>
            </a:prstGeom>
            <a:noFill/>
          </p:spPr>
          <p:txBody>
            <a:bodyPr wrap="square" rtlCol="0">
              <a:spAutoFit/>
            </a:bodyPr>
            <a:lstStyle/>
            <a:p>
              <a:pPr algn="ctr" defTabSz="914400"/>
              <a:r>
                <a:rPr lang="en-GB" sz="800" b="1">
                  <a:solidFill>
                    <a:srgbClr val="000000"/>
                  </a:solidFill>
                </a:rPr>
                <a:t>Ethnizität</a:t>
              </a:r>
              <a:r>
                <a:rPr lang="en-GB" sz="800" b="1" baseline="30000">
                  <a:solidFill>
                    <a:srgbClr val="000000"/>
                  </a:solidFill>
                </a:rPr>
                <a:t>2</a:t>
              </a:r>
              <a:r>
                <a:rPr lang="en-GB" sz="800" b="1">
                  <a:solidFill>
                    <a:srgbClr val="000000"/>
                  </a:solidFill>
                </a:rPr>
                <a:t> </a:t>
              </a:r>
              <a:br>
                <a:rPr lang="en-GB" sz="800" b="1">
                  <a:solidFill>
                    <a:srgbClr val="000000"/>
                  </a:solidFill>
                </a:rPr>
              </a:br>
              <a:r>
                <a:rPr lang="de-DE" sz="700">
                  <a:solidFill>
                    <a:srgbClr val="000000"/>
                  </a:solidFill>
                </a:rPr>
                <a:t>Menschen aus ethnischen Minderheiten haben zum Zeitpunkt der Diagnose häufiger eine DKA</a:t>
              </a:r>
              <a:r>
                <a:rPr lang="en-GB" sz="700" baseline="30000">
                  <a:solidFill>
                    <a:srgbClr val="000000"/>
                  </a:solidFill>
                </a:rPr>
                <a:t>2</a:t>
              </a:r>
              <a:endParaRPr lang="en-GB" sz="800" baseline="30000">
                <a:solidFill>
                  <a:srgbClr val="000000"/>
                </a:solidFill>
              </a:endParaRPr>
            </a:p>
          </p:txBody>
        </p:sp>
        <p:grpSp>
          <p:nvGrpSpPr>
            <p:cNvPr id="83" name="Gruppieren 82">
              <a:extLst>
                <a:ext uri="{FF2B5EF4-FFF2-40B4-BE49-F238E27FC236}">
                  <a16:creationId xmlns:a16="http://schemas.microsoft.com/office/drawing/2014/main" id="{5D088FA8-A95B-8E58-A1B7-973650CBD906}"/>
                </a:ext>
              </a:extLst>
            </p:cNvPr>
            <p:cNvGrpSpPr/>
            <p:nvPr/>
          </p:nvGrpSpPr>
          <p:grpSpPr>
            <a:xfrm>
              <a:off x="10356976" y="1902293"/>
              <a:ext cx="972000" cy="936000"/>
              <a:chOff x="10356976" y="1902293"/>
              <a:chExt cx="972000" cy="936000"/>
            </a:xfrm>
          </p:grpSpPr>
          <p:sp>
            <p:nvSpPr>
              <p:cNvPr id="84" name="Oval 2">
                <a:extLst>
                  <a:ext uri="{FF2B5EF4-FFF2-40B4-BE49-F238E27FC236}">
                    <a16:creationId xmlns:a16="http://schemas.microsoft.com/office/drawing/2014/main" id="{68DAACA0-6E48-5063-B6DE-822FAA59F69F}"/>
                  </a:ext>
                </a:extLst>
              </p:cNvPr>
              <p:cNvSpPr/>
              <p:nvPr/>
            </p:nvSpPr>
            <p:spPr>
              <a:xfrm>
                <a:off x="10356976" y="1902293"/>
                <a:ext cx="972000" cy="936000"/>
              </a:xfrm>
              <a:prstGeom prst="ellipse">
                <a:avLst/>
              </a:prstGeom>
              <a:solidFill>
                <a:schemeClr val="accent2">
                  <a:lumMod val="60000"/>
                  <a:lumOff val="40000"/>
                </a:schemeClr>
              </a:solid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ea typeface="+mn-ea"/>
                  <a:cs typeface="+mn-cs"/>
                </a:endParaRPr>
              </a:p>
            </p:txBody>
          </p:sp>
          <p:pic>
            <p:nvPicPr>
              <p:cNvPr id="85" name="Graphic 8" descr="Family with two children outline">
                <a:extLst>
                  <a:ext uri="{FF2B5EF4-FFF2-40B4-BE49-F238E27FC236}">
                    <a16:creationId xmlns:a16="http://schemas.microsoft.com/office/drawing/2014/main" id="{EA7B80E5-8201-3BAB-E354-C52FFB33836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460513" y="1997390"/>
                <a:ext cx="750961" cy="750961"/>
              </a:xfrm>
              <a:prstGeom prst="rect">
                <a:avLst/>
              </a:prstGeom>
            </p:spPr>
          </p:pic>
        </p:grpSp>
        <p:grpSp>
          <p:nvGrpSpPr>
            <p:cNvPr id="86" name="Gruppieren 85">
              <a:extLst>
                <a:ext uri="{FF2B5EF4-FFF2-40B4-BE49-F238E27FC236}">
                  <a16:creationId xmlns:a16="http://schemas.microsoft.com/office/drawing/2014/main" id="{00B56797-7C05-7AAB-7BF5-1D59D17996AE}"/>
                </a:ext>
              </a:extLst>
            </p:cNvPr>
            <p:cNvGrpSpPr/>
            <p:nvPr/>
          </p:nvGrpSpPr>
          <p:grpSpPr>
            <a:xfrm>
              <a:off x="287178" y="1174714"/>
              <a:ext cx="932681" cy="932681"/>
              <a:chOff x="287178" y="1174714"/>
              <a:chExt cx="932681" cy="932681"/>
            </a:xfrm>
          </p:grpSpPr>
          <p:sp>
            <p:nvSpPr>
              <p:cNvPr id="87" name="Oval 6">
                <a:extLst>
                  <a:ext uri="{FF2B5EF4-FFF2-40B4-BE49-F238E27FC236}">
                    <a16:creationId xmlns:a16="http://schemas.microsoft.com/office/drawing/2014/main" id="{E8298ECE-BB4C-3FAF-C403-E1D0883689FB}"/>
                  </a:ext>
                </a:extLst>
              </p:cNvPr>
              <p:cNvSpPr/>
              <p:nvPr/>
            </p:nvSpPr>
            <p:spPr>
              <a:xfrm>
                <a:off x="287178" y="1174714"/>
                <a:ext cx="932681" cy="932681"/>
              </a:xfrm>
              <a:prstGeom prst="ellipse">
                <a:avLst/>
              </a:prstGeom>
              <a:solidFill>
                <a:sysClr val="window" lastClr="FFFFFF"/>
              </a:solidFill>
              <a:ln w="25400" cap="flat" cmpd="sng" algn="ctr">
                <a:solidFill>
                  <a:schemeClr val="accent2">
                    <a:lumMod val="60000"/>
                    <a:lumOff val="40000"/>
                  </a:schemeClr>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ea typeface="+mn-ea"/>
                  <a:cs typeface="+mn-cs"/>
                </a:endParaRPr>
              </a:p>
            </p:txBody>
          </p:sp>
          <p:pic>
            <p:nvPicPr>
              <p:cNvPr id="88" name="Graphic 14" descr="Upward trend outline">
                <a:extLst>
                  <a:ext uri="{FF2B5EF4-FFF2-40B4-BE49-F238E27FC236}">
                    <a16:creationId xmlns:a16="http://schemas.microsoft.com/office/drawing/2014/main" id="{3C428914-0038-7D2B-4A8A-8EC7A1B1E3B1}"/>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414925" y="1291345"/>
                <a:ext cx="699418" cy="699418"/>
              </a:xfrm>
              <a:prstGeom prst="rect">
                <a:avLst/>
              </a:prstGeom>
            </p:spPr>
          </p:pic>
        </p:grpSp>
        <p:sp>
          <p:nvSpPr>
            <p:cNvPr id="89" name="TextBox 32">
              <a:extLst>
                <a:ext uri="{FF2B5EF4-FFF2-40B4-BE49-F238E27FC236}">
                  <a16:creationId xmlns:a16="http://schemas.microsoft.com/office/drawing/2014/main" id="{EAE54122-686F-9AEA-FD2D-218661E4AEFF}"/>
                </a:ext>
              </a:extLst>
            </p:cNvPr>
            <p:cNvSpPr txBox="1"/>
            <p:nvPr/>
          </p:nvSpPr>
          <p:spPr>
            <a:xfrm>
              <a:off x="3848100" y="1228726"/>
              <a:ext cx="4991101" cy="372026"/>
            </a:xfrm>
            <a:prstGeom prst="rect">
              <a:avLst/>
            </a:prstGeom>
            <a:solidFill>
              <a:sysClr val="window" lastClr="FFFFFF"/>
            </a:solidFill>
            <a:ln w="19050">
              <a:solidFill>
                <a:schemeClr val="accent2">
                  <a:lumMod val="60000"/>
                  <a:lumOff val="40000"/>
                </a:schemeClr>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err="1">
                  <a:ln>
                    <a:noFill/>
                  </a:ln>
                  <a:solidFill>
                    <a:srgbClr val="000000"/>
                  </a:solidFill>
                  <a:effectLst/>
                  <a:uLnTx/>
                  <a:uFillTx/>
                </a:rPr>
                <a:t>Faktoren</a:t>
              </a:r>
              <a:r>
                <a:rPr kumimoji="0" lang="en-GB" sz="1000" b="0" i="0" u="none" strike="noStrike" kern="0" cap="none" spc="0" normalizeH="0" baseline="0" noProof="0" dirty="0">
                  <a:ln>
                    <a:noFill/>
                  </a:ln>
                  <a:solidFill>
                    <a:srgbClr val="000000"/>
                  </a:solidFill>
                  <a:effectLst/>
                  <a:uLnTx/>
                  <a:uFillTx/>
                </a:rPr>
                <a:t> </a:t>
              </a:r>
              <a:r>
                <a:rPr kumimoji="0" lang="en-GB" sz="1000" b="0" i="0" u="none" strike="noStrike" kern="0" cap="none" spc="0" normalizeH="0" baseline="0" noProof="0" dirty="0" err="1">
                  <a:ln>
                    <a:noFill/>
                  </a:ln>
                  <a:solidFill>
                    <a:srgbClr val="000000"/>
                  </a:solidFill>
                  <a:effectLst/>
                  <a:uLnTx/>
                  <a:uFillTx/>
                </a:rPr>
                <a:t>assoziiert</a:t>
              </a:r>
              <a:r>
                <a:rPr kumimoji="0" lang="en-GB" sz="1000" b="0" i="0" u="none" strike="noStrike" kern="0" cap="none" spc="0" normalizeH="0" baseline="0" noProof="0" dirty="0">
                  <a:ln>
                    <a:noFill/>
                  </a:ln>
                  <a:solidFill>
                    <a:srgbClr val="000000"/>
                  </a:solidFill>
                  <a:effectLst/>
                  <a:uLnTx/>
                  <a:uFillTx/>
                </a:rPr>
                <a:t> </a:t>
              </a:r>
              <a:r>
                <a:rPr kumimoji="0" lang="en-GB" sz="1000" b="0" i="0" u="none" strike="noStrike" kern="0" cap="none" spc="0" normalizeH="0" baseline="0" noProof="0" dirty="0" err="1">
                  <a:ln>
                    <a:noFill/>
                  </a:ln>
                  <a:solidFill>
                    <a:srgbClr val="000000"/>
                  </a:solidFill>
                  <a:effectLst/>
                  <a:uLnTx/>
                  <a:uFillTx/>
                </a:rPr>
                <a:t>mit</a:t>
              </a:r>
              <a:r>
                <a:rPr kumimoji="0" lang="en-GB" sz="1000" b="0" i="0" u="none" strike="noStrike" kern="0" cap="none" spc="0" normalizeH="0" baseline="0" noProof="0" dirty="0">
                  <a:ln>
                    <a:noFill/>
                  </a:ln>
                  <a:solidFill>
                    <a:srgbClr val="000000"/>
                  </a:solidFill>
                  <a:effectLst/>
                  <a:uLnTx/>
                  <a:uFillTx/>
                </a:rPr>
                <a:t> </a:t>
              </a:r>
              <a:r>
                <a:rPr kumimoji="0" lang="en-GB" sz="1000" b="0" i="0" u="none" strike="noStrike" kern="0" cap="none" spc="0" normalizeH="0" baseline="0" noProof="0" dirty="0" err="1">
                  <a:ln>
                    <a:noFill/>
                  </a:ln>
                  <a:solidFill>
                    <a:srgbClr val="000000"/>
                  </a:solidFill>
                  <a:effectLst/>
                  <a:uLnTx/>
                  <a:uFillTx/>
                </a:rPr>
                <a:t>erhöhtem</a:t>
              </a:r>
              <a:r>
                <a:rPr kumimoji="0" lang="en-GB" sz="1000" b="0" i="0" u="none" strike="noStrike" kern="0" cap="none" spc="0" normalizeH="0" baseline="0" noProof="0" dirty="0">
                  <a:ln>
                    <a:noFill/>
                  </a:ln>
                  <a:solidFill>
                    <a:srgbClr val="000000"/>
                  </a:solidFill>
                  <a:effectLst/>
                  <a:uLnTx/>
                  <a:uFillTx/>
                </a:rPr>
                <a:t> DKA-</a:t>
              </a:r>
              <a:r>
                <a:rPr kumimoji="0" lang="en-GB" sz="1000" b="0" i="0" u="none" strike="noStrike" kern="0" cap="none" spc="0" normalizeH="0" baseline="0" noProof="0" dirty="0" err="1">
                  <a:ln>
                    <a:noFill/>
                  </a:ln>
                  <a:solidFill>
                    <a:srgbClr val="000000"/>
                  </a:solidFill>
                  <a:effectLst/>
                  <a:uLnTx/>
                  <a:uFillTx/>
                </a:rPr>
                <a:t>Risiko</a:t>
              </a:r>
              <a:endParaRPr kumimoji="0" lang="en-GB" sz="1000" b="0" i="0" u="none" strike="noStrike" kern="0" cap="none" spc="0" normalizeH="0" baseline="0" noProof="0" dirty="0">
                <a:ln>
                  <a:noFill/>
                </a:ln>
                <a:solidFill>
                  <a:srgbClr val="000000"/>
                </a:solidFill>
                <a:effectLst/>
                <a:uLnTx/>
                <a:uFillTx/>
              </a:endParaRPr>
            </a:p>
          </p:txBody>
        </p:sp>
        <p:sp>
          <p:nvSpPr>
            <p:cNvPr id="90" name="TextBox 34">
              <a:extLst>
                <a:ext uri="{FF2B5EF4-FFF2-40B4-BE49-F238E27FC236}">
                  <a16:creationId xmlns:a16="http://schemas.microsoft.com/office/drawing/2014/main" id="{752CD2D4-9D95-77D8-8129-635C3D7708C8}"/>
                </a:ext>
              </a:extLst>
            </p:cNvPr>
            <p:cNvSpPr txBox="1"/>
            <p:nvPr/>
          </p:nvSpPr>
          <p:spPr>
            <a:xfrm>
              <a:off x="3714749" y="4371977"/>
              <a:ext cx="5400675" cy="372026"/>
            </a:xfrm>
            <a:prstGeom prst="rect">
              <a:avLst/>
            </a:prstGeom>
            <a:solidFill>
              <a:sysClr val="window" lastClr="FFFFFF"/>
            </a:solidFill>
            <a:ln w="19050">
              <a:solidFill>
                <a:srgbClr val="347475"/>
              </a:solidFill>
            </a:ln>
          </p:spPr>
          <p:txBody>
            <a:bodyPr wrap="square" rtlCol="0">
              <a:spAutoFit/>
            </a:bodyPr>
            <a:lstStyle/>
            <a:p>
              <a:pPr algn="ctr" defTabSz="914400"/>
              <a:r>
                <a:rPr kumimoji="0" lang="en-GB" sz="1000" b="0" i="0" u="none" strike="noStrike" kern="0" cap="none" spc="0" normalizeH="0" baseline="0" noProof="0" dirty="0" err="1">
                  <a:ln>
                    <a:noFill/>
                  </a:ln>
                  <a:solidFill>
                    <a:srgbClr val="000000"/>
                  </a:solidFill>
                  <a:effectLst/>
                  <a:uLnTx/>
                  <a:uFillTx/>
                </a:rPr>
                <a:t>Faktoren</a:t>
              </a:r>
              <a:r>
                <a:rPr kumimoji="0" lang="en-GB" sz="1000" b="0" i="0" u="none" strike="noStrike" kern="0" cap="none" spc="0" normalizeH="0" baseline="0" noProof="0" dirty="0">
                  <a:ln>
                    <a:noFill/>
                  </a:ln>
                  <a:solidFill>
                    <a:srgbClr val="000000"/>
                  </a:solidFill>
                  <a:effectLst/>
                  <a:uLnTx/>
                  <a:uFillTx/>
                </a:rPr>
                <a:t> </a:t>
              </a:r>
              <a:r>
                <a:rPr kumimoji="0" lang="en-GB" sz="1000" b="0" i="0" u="none" strike="noStrike" kern="0" cap="none" spc="0" normalizeH="0" baseline="0" noProof="0" dirty="0" err="1">
                  <a:ln>
                    <a:noFill/>
                  </a:ln>
                  <a:solidFill>
                    <a:srgbClr val="000000"/>
                  </a:solidFill>
                  <a:effectLst/>
                  <a:uLnTx/>
                  <a:uFillTx/>
                </a:rPr>
                <a:t>assoziiert</a:t>
              </a:r>
              <a:r>
                <a:rPr kumimoji="0" lang="en-GB" sz="1000" b="0" i="0" u="none" strike="noStrike" kern="0" cap="none" spc="0" normalizeH="0" baseline="0" noProof="0" dirty="0">
                  <a:ln>
                    <a:noFill/>
                  </a:ln>
                  <a:solidFill>
                    <a:srgbClr val="000000"/>
                  </a:solidFill>
                  <a:effectLst/>
                  <a:uLnTx/>
                  <a:uFillTx/>
                </a:rPr>
                <a:t> </a:t>
              </a:r>
              <a:r>
                <a:rPr kumimoji="0" lang="en-GB" sz="1000" b="0" i="0" u="none" strike="noStrike" kern="0" cap="none" spc="0" normalizeH="0" baseline="0" noProof="0" dirty="0" err="1">
                  <a:ln>
                    <a:noFill/>
                  </a:ln>
                  <a:solidFill>
                    <a:srgbClr val="000000"/>
                  </a:solidFill>
                  <a:effectLst/>
                  <a:uLnTx/>
                  <a:uFillTx/>
                </a:rPr>
                <a:t>mit</a:t>
              </a:r>
              <a:r>
                <a:rPr kumimoji="0" lang="en-GB" sz="1000" b="0" i="0" u="none" strike="noStrike" kern="0" cap="none" spc="0" normalizeH="0" baseline="0" noProof="0" dirty="0">
                  <a:ln>
                    <a:noFill/>
                  </a:ln>
                  <a:solidFill>
                    <a:srgbClr val="000000"/>
                  </a:solidFill>
                  <a:effectLst/>
                  <a:uLnTx/>
                  <a:uFillTx/>
                </a:rPr>
                <a:t> </a:t>
              </a:r>
              <a:r>
                <a:rPr kumimoji="0" lang="en-GB" sz="1000" b="0" i="0" u="none" strike="noStrike" kern="0" cap="none" spc="0" normalizeH="0" baseline="0" noProof="0" dirty="0" err="1">
                  <a:ln>
                    <a:noFill/>
                  </a:ln>
                  <a:solidFill>
                    <a:srgbClr val="000000"/>
                  </a:solidFill>
                  <a:effectLst/>
                  <a:uLnTx/>
                  <a:uFillTx/>
                </a:rPr>
                <a:t>erniedrigtem</a:t>
              </a:r>
              <a:r>
                <a:rPr kumimoji="0" lang="en-GB" sz="1000" b="0" i="0" u="none" strike="noStrike" kern="0" cap="none" spc="0" normalizeH="0" baseline="0" noProof="0" dirty="0">
                  <a:ln>
                    <a:noFill/>
                  </a:ln>
                  <a:solidFill>
                    <a:srgbClr val="000000"/>
                  </a:solidFill>
                  <a:effectLst/>
                  <a:uLnTx/>
                  <a:uFillTx/>
                </a:rPr>
                <a:t> DKA-Risiko</a:t>
              </a:r>
              <a:r>
                <a:rPr kumimoji="0" lang="en-GB" sz="1000" b="0" i="0" u="none" strike="noStrike" kern="0" cap="none" spc="0" normalizeH="0" baseline="30000" noProof="0" dirty="0">
                  <a:ln>
                    <a:noFill/>
                  </a:ln>
                  <a:solidFill>
                    <a:srgbClr val="000000"/>
                  </a:solidFill>
                  <a:effectLst/>
                  <a:uLnTx/>
                  <a:uFillTx/>
                </a:rPr>
                <a:t>1</a:t>
              </a:r>
              <a:endParaRPr kumimoji="0" lang="en-GB" sz="1000" b="0" i="0" u="none" strike="noStrike" kern="0" cap="none" spc="0" normalizeH="0" baseline="0" noProof="0" dirty="0">
                <a:ln>
                  <a:noFill/>
                </a:ln>
                <a:solidFill>
                  <a:srgbClr val="000000"/>
                </a:solidFill>
                <a:effectLst/>
                <a:uLnTx/>
                <a:uFillTx/>
              </a:endParaRPr>
            </a:p>
          </p:txBody>
        </p:sp>
        <p:grpSp>
          <p:nvGrpSpPr>
            <p:cNvPr id="91" name="Gruppieren 90">
              <a:extLst>
                <a:ext uri="{FF2B5EF4-FFF2-40B4-BE49-F238E27FC236}">
                  <a16:creationId xmlns:a16="http://schemas.microsoft.com/office/drawing/2014/main" id="{56ECFE47-26BE-37B5-E812-EDD989CE27FD}"/>
                </a:ext>
              </a:extLst>
            </p:cNvPr>
            <p:cNvGrpSpPr/>
            <p:nvPr/>
          </p:nvGrpSpPr>
          <p:grpSpPr>
            <a:xfrm>
              <a:off x="1698751" y="4805384"/>
              <a:ext cx="901574" cy="868183"/>
              <a:chOff x="1698751" y="4805384"/>
              <a:chExt cx="901574" cy="868183"/>
            </a:xfrm>
          </p:grpSpPr>
          <p:sp>
            <p:nvSpPr>
              <p:cNvPr id="92" name="Oval 38">
                <a:extLst>
                  <a:ext uri="{FF2B5EF4-FFF2-40B4-BE49-F238E27FC236}">
                    <a16:creationId xmlns:a16="http://schemas.microsoft.com/office/drawing/2014/main" id="{C283EFEC-0B68-9CDC-F76A-867726E388CA}"/>
                  </a:ext>
                </a:extLst>
              </p:cNvPr>
              <p:cNvSpPr/>
              <p:nvPr/>
            </p:nvSpPr>
            <p:spPr>
              <a:xfrm>
                <a:off x="1698751" y="4805384"/>
                <a:ext cx="901574" cy="868183"/>
              </a:xfrm>
              <a:prstGeom prst="ellipse">
                <a:avLst/>
              </a:prstGeom>
              <a:solidFill>
                <a:srgbClr val="347475"/>
              </a:solid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white"/>
                  </a:solidFill>
                  <a:effectLst/>
                  <a:uLnTx/>
                  <a:uFillTx/>
                  <a:ea typeface="+mn-ea"/>
                  <a:cs typeface="+mn-cs"/>
                </a:endParaRPr>
              </a:p>
            </p:txBody>
          </p:sp>
          <p:pic>
            <p:nvPicPr>
              <p:cNvPr id="93" name="Graphic 39" descr="Family with two children outline">
                <a:extLst>
                  <a:ext uri="{FF2B5EF4-FFF2-40B4-BE49-F238E27FC236}">
                    <a16:creationId xmlns:a16="http://schemas.microsoft.com/office/drawing/2014/main" id="{3FA3C735-3063-AB64-4B66-F2D239D7602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794786" y="4893591"/>
                <a:ext cx="696550" cy="696551"/>
              </a:xfrm>
              <a:prstGeom prst="rect">
                <a:avLst/>
              </a:prstGeom>
            </p:spPr>
          </p:pic>
        </p:grpSp>
        <p:sp>
          <p:nvSpPr>
            <p:cNvPr id="94" name="TextBox 44">
              <a:extLst>
                <a:ext uri="{FF2B5EF4-FFF2-40B4-BE49-F238E27FC236}">
                  <a16:creationId xmlns:a16="http://schemas.microsoft.com/office/drawing/2014/main" id="{70ADF201-FFD6-3FF5-478C-640DF85A2BF4}"/>
                </a:ext>
              </a:extLst>
            </p:cNvPr>
            <p:cNvSpPr txBox="1"/>
            <p:nvPr/>
          </p:nvSpPr>
          <p:spPr>
            <a:xfrm>
              <a:off x="1132761" y="5752150"/>
              <a:ext cx="2156540" cy="635544"/>
            </a:xfrm>
            <a:prstGeom prst="rect">
              <a:avLst/>
            </a:prstGeom>
            <a:noFill/>
          </p:spPr>
          <p:txBody>
            <a:bodyPr wrap="square" rtlCol="0">
              <a:spAutoFit/>
            </a:bodyPr>
            <a:lstStyle/>
            <a:p>
              <a:pPr algn="ctr" defTabSz="914400"/>
              <a:r>
                <a:rPr lang="en-GB" sz="800" b="1">
                  <a:solidFill>
                    <a:srgbClr val="000000"/>
                  </a:solidFill>
                </a:rPr>
                <a:t>Eine </a:t>
              </a:r>
              <a:r>
                <a:rPr lang="en-GB" sz="800" b="1" err="1">
                  <a:solidFill>
                    <a:srgbClr val="000000"/>
                  </a:solidFill>
                </a:rPr>
                <a:t>familiäre</a:t>
              </a:r>
              <a:r>
                <a:rPr lang="en-GB" sz="800" b="1">
                  <a:solidFill>
                    <a:srgbClr val="000000"/>
                  </a:solidFill>
                </a:rPr>
                <a:t> </a:t>
              </a:r>
              <a:r>
                <a:rPr lang="en-GB" sz="800" b="1" err="1">
                  <a:solidFill>
                    <a:srgbClr val="000000"/>
                  </a:solidFill>
                </a:rPr>
                <a:t>Vorgeschichte</a:t>
              </a:r>
              <a:r>
                <a:rPr lang="en-GB" sz="800" b="1">
                  <a:solidFill>
                    <a:srgbClr val="000000"/>
                  </a:solidFill>
                </a:rPr>
                <a:t> </a:t>
              </a:r>
              <a:r>
                <a:rPr lang="en-GB" sz="800" b="1" err="1">
                  <a:solidFill>
                    <a:srgbClr val="000000"/>
                  </a:solidFill>
                </a:rPr>
                <a:t>haben</a:t>
              </a:r>
              <a:endParaRPr lang="en-GB" sz="700">
                <a:solidFill>
                  <a:srgbClr val="000000"/>
                </a:solidFill>
              </a:endParaRPr>
            </a:p>
            <a:p>
              <a:pPr algn="ctr" defTabSz="914400"/>
              <a:endParaRPr lang="en-GB" sz="800" b="1" baseline="30000">
                <a:solidFill>
                  <a:srgbClr val="000000"/>
                </a:solidFill>
              </a:endParaRPr>
            </a:p>
          </p:txBody>
        </p:sp>
        <p:grpSp>
          <p:nvGrpSpPr>
            <p:cNvPr id="95" name="Gruppieren 94">
              <a:extLst>
                <a:ext uri="{FF2B5EF4-FFF2-40B4-BE49-F238E27FC236}">
                  <a16:creationId xmlns:a16="http://schemas.microsoft.com/office/drawing/2014/main" id="{0399003C-390A-BE84-B731-C8FC682C7A29}"/>
                </a:ext>
              </a:extLst>
            </p:cNvPr>
            <p:cNvGrpSpPr/>
            <p:nvPr/>
          </p:nvGrpSpPr>
          <p:grpSpPr>
            <a:xfrm>
              <a:off x="4496014" y="4808269"/>
              <a:ext cx="864693" cy="864693"/>
              <a:chOff x="4496014" y="4808269"/>
              <a:chExt cx="864693" cy="864693"/>
            </a:xfrm>
          </p:grpSpPr>
          <p:sp>
            <p:nvSpPr>
              <p:cNvPr id="96" name="Oval 46">
                <a:extLst>
                  <a:ext uri="{FF2B5EF4-FFF2-40B4-BE49-F238E27FC236}">
                    <a16:creationId xmlns:a16="http://schemas.microsoft.com/office/drawing/2014/main" id="{E85FC00D-82D3-97F6-5B40-E6261D8D0364}"/>
                  </a:ext>
                </a:extLst>
              </p:cNvPr>
              <p:cNvSpPr/>
              <p:nvPr/>
            </p:nvSpPr>
            <p:spPr>
              <a:xfrm>
                <a:off x="4496014" y="4808269"/>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a typeface="+mn-ea"/>
                  <a:cs typeface="+mn-cs"/>
                </a:endParaRPr>
              </a:p>
            </p:txBody>
          </p:sp>
          <p:pic>
            <p:nvPicPr>
              <p:cNvPr id="142" name="Graphic 47" descr="Professor female outline">
                <a:extLst>
                  <a:ext uri="{FF2B5EF4-FFF2-40B4-BE49-F238E27FC236}">
                    <a16:creationId xmlns:a16="http://schemas.microsoft.com/office/drawing/2014/main" id="{39AC53A6-C943-3CC8-7727-2FD6FFE3ABAF}"/>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638990" y="4929273"/>
                <a:ext cx="589934" cy="589934"/>
              </a:xfrm>
              <a:prstGeom prst="rect">
                <a:avLst/>
              </a:prstGeom>
            </p:spPr>
          </p:pic>
        </p:grpSp>
        <p:sp>
          <p:nvSpPr>
            <p:cNvPr id="144" name="TextBox 48">
              <a:extLst>
                <a:ext uri="{FF2B5EF4-FFF2-40B4-BE49-F238E27FC236}">
                  <a16:creationId xmlns:a16="http://schemas.microsoft.com/office/drawing/2014/main" id="{A86C1652-C983-966B-15E6-E209BEE1ED7A}"/>
                </a:ext>
              </a:extLst>
            </p:cNvPr>
            <p:cNvSpPr txBox="1"/>
            <p:nvPr/>
          </p:nvSpPr>
          <p:spPr>
            <a:xfrm>
              <a:off x="3596105" y="5771257"/>
              <a:ext cx="2566569" cy="465033"/>
            </a:xfrm>
            <a:prstGeom prst="rect">
              <a:avLst/>
            </a:prstGeom>
            <a:noFill/>
          </p:spPr>
          <p:txBody>
            <a:bodyPr wrap="square" rtlCol="0">
              <a:spAutoFit/>
            </a:bodyPr>
            <a:lstStyle/>
            <a:p>
              <a:pPr algn="ctr" defTabSz="914400"/>
              <a:r>
                <a:rPr lang="en-GB" sz="800" b="1" err="1">
                  <a:solidFill>
                    <a:srgbClr val="000000"/>
                  </a:solidFill>
                </a:rPr>
                <a:t>Höhere</a:t>
              </a:r>
              <a:r>
                <a:rPr lang="en-GB" sz="800" b="1">
                  <a:solidFill>
                    <a:srgbClr val="000000"/>
                  </a:solidFill>
                </a:rPr>
                <a:t> </a:t>
              </a:r>
              <a:r>
                <a:rPr lang="en-GB" sz="800" b="1" err="1">
                  <a:solidFill>
                    <a:srgbClr val="000000"/>
                  </a:solidFill>
                </a:rPr>
                <a:t>elterliche</a:t>
              </a:r>
              <a:r>
                <a:rPr lang="en-GB" sz="800" b="1">
                  <a:solidFill>
                    <a:srgbClr val="000000"/>
                  </a:solidFill>
                </a:rPr>
                <a:t> </a:t>
              </a:r>
              <a:r>
                <a:rPr lang="en-GB" sz="800" b="1" err="1">
                  <a:solidFill>
                    <a:srgbClr val="000000"/>
                  </a:solidFill>
                </a:rPr>
                <a:t>Bildung</a:t>
              </a:r>
              <a:endParaRPr lang="en-GB" sz="700">
                <a:solidFill>
                  <a:srgbClr val="000000"/>
                </a:solidFill>
              </a:endParaRPr>
            </a:p>
            <a:p>
              <a:pPr algn="ctr" defTabSz="914400"/>
              <a:endParaRPr lang="en-GB" sz="800" b="1" baseline="30000">
                <a:solidFill>
                  <a:srgbClr val="000000"/>
                </a:solidFill>
              </a:endParaRPr>
            </a:p>
          </p:txBody>
        </p:sp>
        <p:sp>
          <p:nvSpPr>
            <p:cNvPr id="145" name="Oval 50">
              <a:extLst>
                <a:ext uri="{FF2B5EF4-FFF2-40B4-BE49-F238E27FC236}">
                  <a16:creationId xmlns:a16="http://schemas.microsoft.com/office/drawing/2014/main" id="{9FBD1161-B39D-DB2D-3D79-5E840E84DC04}"/>
                </a:ext>
              </a:extLst>
            </p:cNvPr>
            <p:cNvSpPr/>
            <p:nvPr/>
          </p:nvSpPr>
          <p:spPr>
            <a:xfrm>
              <a:off x="7256396" y="4830947"/>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a typeface="+mn-ea"/>
                <a:cs typeface="+mn-cs"/>
              </a:endParaRPr>
            </a:p>
          </p:txBody>
        </p:sp>
        <p:sp>
          <p:nvSpPr>
            <p:cNvPr id="146" name="TextBox 52">
              <a:extLst>
                <a:ext uri="{FF2B5EF4-FFF2-40B4-BE49-F238E27FC236}">
                  <a16:creationId xmlns:a16="http://schemas.microsoft.com/office/drawing/2014/main" id="{8F1C3605-5628-9EA5-328D-C09703899377}"/>
                </a:ext>
              </a:extLst>
            </p:cNvPr>
            <p:cNvSpPr txBox="1"/>
            <p:nvPr/>
          </p:nvSpPr>
          <p:spPr>
            <a:xfrm>
              <a:off x="6153149" y="5741859"/>
              <a:ext cx="3068864" cy="511535"/>
            </a:xfrm>
            <a:prstGeom prst="rect">
              <a:avLst/>
            </a:prstGeom>
            <a:noFill/>
          </p:spPr>
          <p:txBody>
            <a:bodyPr wrap="square" rtlCol="0">
              <a:spAutoFit/>
            </a:bodyPr>
            <a:lstStyle/>
            <a:p>
              <a:pPr algn="ctr" defTabSz="914400"/>
              <a:r>
                <a:rPr lang="en-GB" sz="800" b="1" err="1">
                  <a:solidFill>
                    <a:srgbClr val="000000"/>
                  </a:solidFill>
                </a:rPr>
                <a:t>Zugang</a:t>
              </a:r>
              <a:r>
                <a:rPr lang="en-GB" sz="800" b="1">
                  <a:solidFill>
                    <a:srgbClr val="000000"/>
                  </a:solidFill>
                </a:rPr>
                <a:t> zu </a:t>
              </a:r>
              <a:r>
                <a:rPr lang="en-GB" sz="800" b="1" err="1">
                  <a:solidFill>
                    <a:srgbClr val="000000"/>
                  </a:solidFill>
                </a:rPr>
                <a:t>Früherkennungsprogrammen</a:t>
              </a:r>
              <a:endParaRPr lang="en-GB" sz="800" b="1" baseline="30000">
                <a:solidFill>
                  <a:srgbClr val="000000"/>
                </a:solidFill>
              </a:endParaRPr>
            </a:p>
          </p:txBody>
        </p:sp>
        <p:sp>
          <p:nvSpPr>
            <p:cNvPr id="147" name="Oval 54">
              <a:extLst>
                <a:ext uri="{FF2B5EF4-FFF2-40B4-BE49-F238E27FC236}">
                  <a16:creationId xmlns:a16="http://schemas.microsoft.com/office/drawing/2014/main" id="{5D98165D-EE38-C0A9-CC3B-EA16948C773A}"/>
                </a:ext>
              </a:extLst>
            </p:cNvPr>
            <p:cNvSpPr/>
            <p:nvPr/>
          </p:nvSpPr>
          <p:spPr>
            <a:xfrm>
              <a:off x="10016777" y="4795568"/>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white"/>
                </a:solidFill>
                <a:effectLst/>
                <a:uLnTx/>
                <a:uFillTx/>
                <a:ea typeface="+mn-ea"/>
                <a:cs typeface="+mn-cs"/>
              </a:endParaRPr>
            </a:p>
          </p:txBody>
        </p:sp>
        <p:sp>
          <p:nvSpPr>
            <p:cNvPr id="148" name="TextBox 56">
              <a:extLst>
                <a:ext uri="{FF2B5EF4-FFF2-40B4-BE49-F238E27FC236}">
                  <a16:creationId xmlns:a16="http://schemas.microsoft.com/office/drawing/2014/main" id="{940535A0-64B5-A85F-40A4-567FDD05911C}"/>
                </a:ext>
              </a:extLst>
            </p:cNvPr>
            <p:cNvSpPr txBox="1"/>
            <p:nvPr/>
          </p:nvSpPr>
          <p:spPr>
            <a:xfrm>
              <a:off x="9123327" y="5667388"/>
              <a:ext cx="2925798" cy="635544"/>
            </a:xfrm>
            <a:prstGeom prst="rect">
              <a:avLst/>
            </a:prstGeom>
            <a:noFill/>
          </p:spPr>
          <p:txBody>
            <a:bodyPr wrap="square" rtlCol="0">
              <a:spAutoFit/>
            </a:bodyPr>
            <a:lstStyle/>
            <a:p>
              <a:pPr algn="ctr" defTabSz="914400"/>
              <a:r>
                <a:rPr lang="en-GB" sz="800" b="1" dirty="0" err="1">
                  <a:solidFill>
                    <a:srgbClr val="000000"/>
                  </a:solidFill>
                </a:rPr>
                <a:t>Betreuung</a:t>
              </a:r>
              <a:r>
                <a:rPr lang="en-GB" sz="800" b="1" dirty="0">
                  <a:solidFill>
                    <a:srgbClr val="000000"/>
                  </a:solidFill>
                </a:rPr>
                <a:t> </a:t>
              </a:r>
              <a:r>
                <a:rPr lang="en-GB" sz="800" b="1" dirty="0" err="1">
                  <a:solidFill>
                    <a:srgbClr val="000000"/>
                  </a:solidFill>
                </a:rPr>
                <a:t>durch</a:t>
              </a:r>
              <a:r>
                <a:rPr lang="en-GB" sz="800" b="1" dirty="0">
                  <a:solidFill>
                    <a:srgbClr val="000000"/>
                  </a:solidFill>
                </a:rPr>
                <a:t> den </a:t>
              </a:r>
              <a:r>
                <a:rPr lang="en-GB" sz="800" b="1" dirty="0" err="1">
                  <a:solidFill>
                    <a:srgbClr val="000000"/>
                  </a:solidFill>
                </a:rPr>
                <a:t>Hausarzt</a:t>
              </a:r>
              <a:r>
                <a:rPr lang="en-GB" sz="800" b="1" dirty="0">
                  <a:solidFill>
                    <a:srgbClr val="000000"/>
                  </a:solidFill>
                </a:rPr>
                <a:t>/</a:t>
              </a:r>
              <a:r>
                <a:rPr lang="en-GB" sz="800" b="1" dirty="0" err="1">
                  <a:solidFill>
                    <a:srgbClr val="000000"/>
                  </a:solidFill>
                </a:rPr>
                <a:t>Pädiater</a:t>
              </a:r>
              <a:endParaRPr lang="en-GB" sz="700" dirty="0">
                <a:solidFill>
                  <a:srgbClr val="000000"/>
                </a:solidFill>
              </a:endParaRPr>
            </a:p>
            <a:p>
              <a:pPr algn="ctr" defTabSz="914400"/>
              <a:endParaRPr lang="en-GB" sz="800" b="1" baseline="30000" dirty="0">
                <a:solidFill>
                  <a:srgbClr val="000000"/>
                </a:solidFill>
              </a:endParaRPr>
            </a:p>
          </p:txBody>
        </p:sp>
        <p:pic>
          <p:nvPicPr>
            <p:cNvPr id="149" name="Picture 57" descr="A black background with a black square&#10;&#10;Description automatically generated with medium confidence">
              <a:extLst>
                <a:ext uri="{FF2B5EF4-FFF2-40B4-BE49-F238E27FC236}">
                  <a16:creationId xmlns:a16="http://schemas.microsoft.com/office/drawing/2014/main" id="{344341C0-544E-3C99-A7D5-A2A5863ED613}"/>
                </a:ext>
              </a:extLst>
            </p:cNvPr>
            <p:cNvPicPr>
              <a:picLocks noChangeAspect="1"/>
            </p:cNvPicPr>
            <p:nvPr/>
          </p:nvPicPr>
          <p:blipFill rotWithShape="1">
            <a:blip r:embed="rId21">
              <a:lum bright="70000" contrast="-70000"/>
            </a:blip>
            <a:srcRect l="14166" t="5971" r="10417" b="17918"/>
            <a:stretch/>
          </p:blipFill>
          <p:spPr>
            <a:xfrm>
              <a:off x="7429500" y="5014500"/>
              <a:ext cx="561975" cy="567150"/>
            </a:xfrm>
            <a:prstGeom prst="rect">
              <a:avLst/>
            </a:prstGeom>
          </p:spPr>
        </p:pic>
        <p:pic>
          <p:nvPicPr>
            <p:cNvPr id="150" name="Picture 59" descr="A black background with a black square&#10;&#10;Description automatically generated with medium confidence">
              <a:extLst>
                <a:ext uri="{FF2B5EF4-FFF2-40B4-BE49-F238E27FC236}">
                  <a16:creationId xmlns:a16="http://schemas.microsoft.com/office/drawing/2014/main" id="{267A63DC-336E-DFAE-A536-E17459C39FB3}"/>
                </a:ext>
              </a:extLst>
            </p:cNvPr>
            <p:cNvPicPr>
              <a:picLocks noChangeAspect="1"/>
            </p:cNvPicPr>
            <p:nvPr/>
          </p:nvPicPr>
          <p:blipFill rotWithShape="1">
            <a:blip r:embed="rId22">
              <a:lum bright="70000" contrast="-70000"/>
            </a:blip>
            <a:srcRect l="13889" r="13472" b="16805"/>
            <a:stretch/>
          </p:blipFill>
          <p:spPr>
            <a:xfrm>
              <a:off x="10172700" y="4905448"/>
              <a:ext cx="523875" cy="600002"/>
            </a:xfrm>
            <a:prstGeom prst="rect">
              <a:avLst/>
            </a:prstGeom>
          </p:spPr>
        </p:pic>
      </p:grpSp>
    </p:spTree>
    <p:extLst>
      <p:ext uri="{BB962C8B-B14F-4D97-AF65-F5344CB8AC3E}">
        <p14:creationId xmlns:p14="http://schemas.microsoft.com/office/powerpoint/2010/main" val="2743723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BD87A40A-C4D8-A565-6CE1-203E9CB8029D}"/>
              </a:ext>
            </a:extLst>
          </p:cNvPr>
          <p:cNvSpPr txBox="1">
            <a:spLocks/>
          </p:cNvSpPr>
          <p:nvPr/>
        </p:nvSpPr>
        <p:spPr>
          <a:xfrm>
            <a:off x="325613" y="112660"/>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Inzidenz und Anteile an Betroffenen mit DKA nahmen  und nehmen in Deutschland stetig zu, insbesondere in den Corona-Jahren</a:t>
            </a:r>
            <a:r>
              <a:rPr lang="de-DE" sz="2000" b="1" baseline="30000" dirty="0">
                <a:solidFill>
                  <a:srgbClr val="7030A0"/>
                </a:solidFill>
                <a:latin typeface="+mj-lt"/>
              </a:rPr>
              <a:t>1</a:t>
            </a:r>
          </a:p>
        </p:txBody>
      </p:sp>
      <p:sp>
        <p:nvSpPr>
          <p:cNvPr id="15" name="TextBox 3037">
            <a:extLst>
              <a:ext uri="{FF2B5EF4-FFF2-40B4-BE49-F238E27FC236}">
                <a16:creationId xmlns:a16="http://schemas.microsoft.com/office/drawing/2014/main" id="{8DF1BD61-A6C2-83FC-FAA2-53920BEA3CE6}"/>
              </a:ext>
            </a:extLst>
          </p:cNvPr>
          <p:cNvSpPr txBox="1"/>
          <p:nvPr/>
        </p:nvSpPr>
        <p:spPr>
          <a:xfrm>
            <a:off x="325613" y="4940400"/>
            <a:ext cx="8243879" cy="184666"/>
          </a:xfrm>
          <a:prstGeom prst="rect">
            <a:avLst/>
          </a:prstGeom>
          <a:noFill/>
        </p:spPr>
        <p:txBody>
          <a:bodyPr wrap="square" rtlCol="0" anchor="b">
            <a:spAutoFit/>
          </a:bodyPr>
          <a:lstStyle/>
          <a:p>
            <a:pPr defTabSz="685766">
              <a:buClr>
                <a:srgbClr val="2F4B95"/>
              </a:buClr>
              <a:defRPr/>
            </a:pPr>
            <a:r>
              <a:rPr lang="da-DK" sz="600" b="1" dirty="0">
                <a:solidFill>
                  <a:srgbClr val="404040"/>
                </a:solidFill>
                <a:ea typeface="Arial"/>
                <a:cs typeface="Arial"/>
              </a:rPr>
              <a:t>1.</a:t>
            </a:r>
            <a:r>
              <a:rPr lang="da-DK" sz="600" dirty="0">
                <a:solidFill>
                  <a:srgbClr val="404040"/>
                </a:solidFill>
                <a:ea typeface="Arial"/>
                <a:cs typeface="Arial"/>
              </a:rPr>
              <a:t> Baechle C </a:t>
            </a:r>
            <a:r>
              <a:rPr lang="da-DK" sz="600" i="1" dirty="0">
                <a:solidFill>
                  <a:srgbClr val="404040"/>
                </a:solidFill>
                <a:ea typeface="Arial"/>
                <a:cs typeface="Arial"/>
              </a:rPr>
              <a:t>et al. Diabetes Res Clin Pract </a:t>
            </a:r>
            <a:r>
              <a:rPr lang="da-DK" sz="600" dirty="0">
                <a:solidFill>
                  <a:srgbClr val="404040"/>
                </a:solidFill>
                <a:ea typeface="Arial"/>
                <a:cs typeface="Arial"/>
              </a:rPr>
              <a:t>2023; 197: 110559.</a:t>
            </a:r>
          </a:p>
        </p:txBody>
      </p:sp>
      <p:sp>
        <p:nvSpPr>
          <p:cNvPr id="3" name="TextBox 28">
            <a:extLst>
              <a:ext uri="{FF2B5EF4-FFF2-40B4-BE49-F238E27FC236}">
                <a16:creationId xmlns:a16="http://schemas.microsoft.com/office/drawing/2014/main" id="{CD0DB18D-8334-AC03-DDE9-35D27F49796B}"/>
              </a:ext>
            </a:extLst>
          </p:cNvPr>
          <p:cNvSpPr txBox="1"/>
          <p:nvPr/>
        </p:nvSpPr>
        <p:spPr>
          <a:xfrm>
            <a:off x="325613" y="4786399"/>
            <a:ext cx="7349913"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de-DE" altLang="de-DE" sz="600" dirty="0">
                <a:solidFill>
                  <a:srgbClr val="404040"/>
                </a:solidFill>
              </a:rPr>
              <a:t>Abbildung modifiziert nach </a:t>
            </a:r>
            <a:r>
              <a:rPr lang="de-DE" altLang="de-DE" sz="600" dirty="0" err="1">
                <a:solidFill>
                  <a:srgbClr val="404040"/>
                </a:solidFill>
              </a:rPr>
              <a:t>Baechle</a:t>
            </a:r>
            <a:r>
              <a:rPr lang="de-DE" altLang="de-DE" sz="600" dirty="0">
                <a:solidFill>
                  <a:srgbClr val="404040"/>
                </a:solidFill>
              </a:rPr>
              <a:t> C 2023</a:t>
            </a:r>
            <a:r>
              <a:rPr lang="de-DE" altLang="de-DE" sz="600" baseline="30000" dirty="0">
                <a:solidFill>
                  <a:srgbClr val="404040"/>
                </a:solidFill>
              </a:rPr>
              <a:t>1</a:t>
            </a:r>
            <a:r>
              <a:rPr lang="de-DE" altLang="de-DE" sz="600" dirty="0">
                <a:solidFill>
                  <a:srgbClr val="404040"/>
                </a:solidFill>
              </a:rPr>
              <a:t>. DKA: Diabetische Ketoazidose; PJ: Patientenjahre; T1D: Typ-1-Diabetes.</a:t>
            </a:r>
            <a:endParaRPr lang="de-DE" altLang="de-DE" sz="600" baseline="30000" dirty="0">
              <a:solidFill>
                <a:srgbClr val="404040"/>
              </a:solidFill>
            </a:endParaRPr>
          </a:p>
        </p:txBody>
      </p:sp>
      <p:sp>
        <p:nvSpPr>
          <p:cNvPr id="10" name="Textfeld 9">
            <a:extLst>
              <a:ext uri="{FF2B5EF4-FFF2-40B4-BE49-F238E27FC236}">
                <a16:creationId xmlns:a16="http://schemas.microsoft.com/office/drawing/2014/main" id="{A2BCE90B-58CD-78C8-E88D-94B15A2C564D}"/>
              </a:ext>
            </a:extLst>
          </p:cNvPr>
          <p:cNvSpPr txBox="1"/>
          <p:nvPr/>
        </p:nvSpPr>
        <p:spPr>
          <a:xfrm>
            <a:off x="4981750" y="3463982"/>
            <a:ext cx="3669050" cy="923330"/>
          </a:xfrm>
          <a:prstGeom prst="rect">
            <a:avLst/>
          </a:prstGeom>
          <a:noFill/>
        </p:spPr>
        <p:txBody>
          <a:bodyPr wrap="square" rtlCol="0" anchor="ctr">
            <a:spAutoFit/>
          </a:bodyPr>
          <a:lstStyle/>
          <a:p>
            <a:pPr>
              <a:buClr>
                <a:schemeClr val="accent2"/>
              </a:buClr>
              <a:buSzPct val="120000"/>
            </a:pPr>
            <a:r>
              <a:rPr lang="de-DE" sz="600" dirty="0">
                <a:solidFill>
                  <a:srgbClr val="404040"/>
                </a:solidFill>
              </a:rPr>
              <a:t>Inzidenz (grün) und Anteil (gelb) an (schwerer) DKA bei T1D-Diagnose in 2020 und 2021 verglichen mit 2011-2019. Die Inzidenzen sind pro 100.000 PJ. Kreise mit vertikalen Balken stellen standardisierte Schätzungen mit 95,5 %-KI dar, durch-gezogene Linien mit Bändern standardisierte Trendschätzungen mit 95 %-KI, die anhand von negativ </a:t>
            </a:r>
            <a:r>
              <a:rPr lang="de-DE" sz="600" dirty="0" err="1">
                <a:solidFill>
                  <a:srgbClr val="404040"/>
                </a:solidFill>
              </a:rPr>
              <a:t>binomialen</a:t>
            </a:r>
            <a:r>
              <a:rPr lang="de-DE" sz="600" dirty="0">
                <a:solidFill>
                  <a:srgbClr val="404040"/>
                </a:solidFill>
              </a:rPr>
              <a:t> (Inzidenz) oder beta-</a:t>
            </a:r>
            <a:r>
              <a:rPr lang="de-DE" sz="600" dirty="0" err="1">
                <a:solidFill>
                  <a:srgbClr val="404040"/>
                </a:solidFill>
              </a:rPr>
              <a:t>binomialen</a:t>
            </a:r>
            <a:r>
              <a:rPr lang="de-DE" sz="600" dirty="0">
                <a:solidFill>
                  <a:srgbClr val="404040"/>
                </a:solidFill>
              </a:rPr>
              <a:t> (DKA-Anteile) Trendregressionsmodellen unter Berücksichtigung von Alter oder Geschlecht geschätzt wurden. Negative Binomial- und Betabinomialmodelle berücksichtigen eine Überdispersion der Daten. DKA wurde definiert als pH-Wert &lt; 7,3 und/oder </a:t>
            </a:r>
            <a:r>
              <a:rPr lang="de-DE" sz="600" dirty="0" err="1">
                <a:solidFill>
                  <a:srgbClr val="404040"/>
                </a:solidFill>
              </a:rPr>
              <a:t>Bikarbonatspiegel</a:t>
            </a:r>
            <a:r>
              <a:rPr lang="de-DE" sz="600" dirty="0">
                <a:solidFill>
                  <a:srgbClr val="404040"/>
                </a:solidFill>
              </a:rPr>
              <a:t> &lt; 15 mmol/l und schwere DKA als pH-Wert &lt; 7,1 und/oder </a:t>
            </a:r>
            <a:r>
              <a:rPr lang="de-DE" sz="600" dirty="0" err="1">
                <a:solidFill>
                  <a:srgbClr val="404040"/>
                </a:solidFill>
              </a:rPr>
              <a:t>Serumbikarbonatspiegel</a:t>
            </a:r>
            <a:r>
              <a:rPr lang="de-DE" sz="600" dirty="0">
                <a:solidFill>
                  <a:srgbClr val="404040"/>
                </a:solidFill>
              </a:rPr>
              <a:t> &lt; 5 mmol/l. </a:t>
            </a:r>
          </a:p>
        </p:txBody>
      </p:sp>
      <p:sp>
        <p:nvSpPr>
          <p:cNvPr id="13" name="Text Placeholder 4">
            <a:extLst>
              <a:ext uri="{FF2B5EF4-FFF2-40B4-BE49-F238E27FC236}">
                <a16:creationId xmlns:a16="http://schemas.microsoft.com/office/drawing/2014/main" id="{378DD691-08A1-D9B1-65FF-B204EB3174DD}"/>
              </a:ext>
            </a:extLst>
          </p:cNvPr>
          <p:cNvSpPr txBox="1">
            <a:spLocks/>
          </p:cNvSpPr>
          <p:nvPr/>
        </p:nvSpPr>
        <p:spPr>
          <a:xfrm>
            <a:off x="4902591" y="1418338"/>
            <a:ext cx="3751123" cy="1719718"/>
          </a:xfrm>
          <a:prstGeom prst="rect">
            <a:avLst/>
          </a:prstGeom>
        </p:spPr>
        <p:txBody>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spcAft>
                <a:spcPts val="450"/>
              </a:spcAft>
              <a:buClr>
                <a:schemeClr val="accent2"/>
              </a:buClr>
              <a:buSzPct val="120000"/>
              <a:defRPr/>
            </a:pPr>
            <a:r>
              <a:rPr lang="de-DE" sz="1100" dirty="0">
                <a:solidFill>
                  <a:srgbClr val="404040"/>
                </a:solidFill>
                <a:latin typeface="+mn-lt"/>
              </a:rPr>
              <a:t>Im Jahr 2020 hatten </a:t>
            </a:r>
            <a:r>
              <a:rPr lang="de-DE" sz="1100" b="1" dirty="0">
                <a:solidFill>
                  <a:srgbClr val="237923"/>
                </a:solidFill>
                <a:latin typeface="+mn-lt"/>
              </a:rPr>
              <a:t>33,4 %</a:t>
            </a:r>
            <a:r>
              <a:rPr lang="de-DE" sz="1100" dirty="0">
                <a:solidFill>
                  <a:srgbClr val="404040"/>
                </a:solidFill>
                <a:latin typeface="+mn-lt"/>
              </a:rPr>
              <a:t> und im Jahr 2021 </a:t>
            </a:r>
            <a:r>
              <a:rPr lang="de-DE" sz="1100" b="1" dirty="0">
                <a:solidFill>
                  <a:srgbClr val="237923"/>
                </a:solidFill>
                <a:latin typeface="+mn-lt"/>
              </a:rPr>
              <a:t>34,2 %</a:t>
            </a:r>
            <a:r>
              <a:rPr lang="de-DE" sz="1100" dirty="0">
                <a:solidFill>
                  <a:srgbClr val="404040"/>
                </a:solidFill>
                <a:latin typeface="+mn-lt"/>
              </a:rPr>
              <a:t> eine </a:t>
            </a:r>
            <a:r>
              <a:rPr lang="de-DE" sz="1100" b="1" dirty="0">
                <a:solidFill>
                  <a:srgbClr val="237923"/>
                </a:solidFill>
                <a:latin typeface="+mn-lt"/>
              </a:rPr>
              <a:t>DKA</a:t>
            </a:r>
            <a:r>
              <a:rPr lang="de-DE" sz="1100" dirty="0">
                <a:solidFill>
                  <a:srgbClr val="404040"/>
                </a:solidFill>
                <a:latin typeface="+mn-lt"/>
              </a:rPr>
              <a:t> bei Diabetesdiagnose. </a:t>
            </a:r>
            <a:r>
              <a:rPr lang="de-DE" sz="1100" b="1" dirty="0">
                <a:solidFill>
                  <a:srgbClr val="FF8A02"/>
                </a:solidFill>
                <a:latin typeface="+mn-lt"/>
              </a:rPr>
              <a:t>12,0 %</a:t>
            </a:r>
            <a:r>
              <a:rPr lang="de-DE" sz="1100" dirty="0">
                <a:solidFill>
                  <a:srgbClr val="404040"/>
                </a:solidFill>
                <a:latin typeface="+mn-lt"/>
              </a:rPr>
              <a:t> bzw. </a:t>
            </a:r>
            <a:r>
              <a:rPr lang="de-DE" sz="1100" b="1" dirty="0">
                <a:solidFill>
                  <a:srgbClr val="FF8A02"/>
                </a:solidFill>
                <a:latin typeface="+mn-lt"/>
              </a:rPr>
              <a:t>12,2 %</a:t>
            </a:r>
            <a:r>
              <a:rPr lang="de-DE" sz="1100" dirty="0">
                <a:solidFill>
                  <a:srgbClr val="404040"/>
                </a:solidFill>
                <a:latin typeface="+mn-lt"/>
              </a:rPr>
              <a:t> hatten in diesen Jahren eine </a:t>
            </a:r>
            <a:r>
              <a:rPr lang="de-DE" sz="1100" b="1" dirty="0">
                <a:solidFill>
                  <a:srgbClr val="FF8A02"/>
                </a:solidFill>
                <a:latin typeface="+mn-lt"/>
              </a:rPr>
              <a:t>schwere DKA</a:t>
            </a:r>
            <a:r>
              <a:rPr lang="de-DE" sz="1100" dirty="0">
                <a:solidFill>
                  <a:srgbClr val="404040"/>
                </a:solidFill>
                <a:latin typeface="+mn-lt"/>
              </a:rPr>
              <a:t>.</a:t>
            </a:r>
          </a:p>
          <a:p>
            <a:pPr>
              <a:lnSpc>
                <a:spcPct val="100000"/>
              </a:lnSpc>
              <a:spcBef>
                <a:spcPts val="1200"/>
              </a:spcBef>
              <a:spcAft>
                <a:spcPts val="450"/>
              </a:spcAft>
              <a:buClr>
                <a:schemeClr val="accent2"/>
              </a:buClr>
              <a:buSzPct val="120000"/>
              <a:defRPr/>
            </a:pPr>
            <a:r>
              <a:rPr lang="de-DE" sz="1100" dirty="0">
                <a:solidFill>
                  <a:srgbClr val="404040"/>
                </a:solidFill>
                <a:latin typeface="+mn-lt"/>
              </a:rPr>
              <a:t>Im Gegensatz dazu lag der mediane Anteil mit </a:t>
            </a:r>
            <a:r>
              <a:rPr lang="de-DE" sz="1100" b="1" dirty="0">
                <a:solidFill>
                  <a:srgbClr val="237923"/>
                </a:solidFill>
                <a:latin typeface="+mn-lt"/>
              </a:rPr>
              <a:t>DKA</a:t>
            </a:r>
            <a:r>
              <a:rPr lang="de-DE" sz="1100" dirty="0">
                <a:solidFill>
                  <a:srgbClr val="404040"/>
                </a:solidFill>
                <a:latin typeface="+mn-lt"/>
              </a:rPr>
              <a:t> bei Diabetesdiagnose zwischen 2011 und 2019 bei </a:t>
            </a:r>
            <a:r>
              <a:rPr lang="de-DE" sz="1100" b="1" dirty="0">
                <a:solidFill>
                  <a:srgbClr val="237923"/>
                </a:solidFill>
                <a:latin typeface="+mn-lt"/>
              </a:rPr>
              <a:t>21,0 %</a:t>
            </a:r>
            <a:r>
              <a:rPr lang="de-DE" sz="1100" dirty="0">
                <a:solidFill>
                  <a:srgbClr val="404040"/>
                </a:solidFill>
                <a:latin typeface="+mn-lt"/>
              </a:rPr>
              <a:t> und der mediane Anteil mit </a:t>
            </a:r>
            <a:r>
              <a:rPr lang="de-DE" sz="1100" b="1" dirty="0">
                <a:solidFill>
                  <a:srgbClr val="FF8A02"/>
                </a:solidFill>
                <a:latin typeface="+mn-lt"/>
              </a:rPr>
              <a:t>schwerer DKA </a:t>
            </a:r>
            <a:r>
              <a:rPr lang="de-DE" sz="1100" dirty="0">
                <a:solidFill>
                  <a:srgbClr val="404040"/>
                </a:solidFill>
                <a:latin typeface="+mn-lt"/>
              </a:rPr>
              <a:t>bei </a:t>
            </a:r>
            <a:r>
              <a:rPr lang="de-DE" sz="1100" b="1" dirty="0">
                <a:solidFill>
                  <a:srgbClr val="FF8A02"/>
                </a:solidFill>
                <a:latin typeface="+mn-lt"/>
              </a:rPr>
              <a:t>6,9 %</a:t>
            </a:r>
            <a:r>
              <a:rPr lang="de-DE" sz="1100" dirty="0">
                <a:solidFill>
                  <a:srgbClr val="404040"/>
                </a:solidFill>
                <a:latin typeface="+mn-lt"/>
              </a:rPr>
              <a:t>.</a:t>
            </a:r>
            <a:endParaRPr lang="en-US" sz="1100" baseline="30000" dirty="0">
              <a:solidFill>
                <a:srgbClr val="404040"/>
              </a:solidFill>
              <a:latin typeface="+mn-lt"/>
            </a:endParaRPr>
          </a:p>
        </p:txBody>
      </p:sp>
      <p:grpSp>
        <p:nvGrpSpPr>
          <p:cNvPr id="24" name="Gruppieren 23">
            <a:extLst>
              <a:ext uri="{FF2B5EF4-FFF2-40B4-BE49-F238E27FC236}">
                <a16:creationId xmlns:a16="http://schemas.microsoft.com/office/drawing/2014/main" id="{7D738EA5-BF51-C31D-0AD0-262679F563C8}"/>
              </a:ext>
            </a:extLst>
          </p:cNvPr>
          <p:cNvGrpSpPr/>
          <p:nvPr/>
        </p:nvGrpSpPr>
        <p:grpSpPr>
          <a:xfrm>
            <a:off x="490286" y="1346239"/>
            <a:ext cx="4197150" cy="3041073"/>
            <a:chOff x="490286" y="1346239"/>
            <a:chExt cx="4197150" cy="3041073"/>
          </a:xfrm>
        </p:grpSpPr>
        <p:grpSp>
          <p:nvGrpSpPr>
            <p:cNvPr id="22" name="Gruppieren 21">
              <a:extLst>
                <a:ext uri="{FF2B5EF4-FFF2-40B4-BE49-F238E27FC236}">
                  <a16:creationId xmlns:a16="http://schemas.microsoft.com/office/drawing/2014/main" id="{4A992165-A3FE-AAFD-5B30-B2FC145F105A}"/>
                </a:ext>
              </a:extLst>
            </p:cNvPr>
            <p:cNvGrpSpPr/>
            <p:nvPr/>
          </p:nvGrpSpPr>
          <p:grpSpPr>
            <a:xfrm>
              <a:off x="490286" y="1346239"/>
              <a:ext cx="4197150" cy="3041073"/>
              <a:chOff x="325613" y="1350817"/>
              <a:chExt cx="4197150" cy="3041073"/>
            </a:xfrm>
          </p:grpSpPr>
          <p:sp>
            <p:nvSpPr>
              <p:cNvPr id="21" name="Rechteck 20">
                <a:extLst>
                  <a:ext uri="{FF2B5EF4-FFF2-40B4-BE49-F238E27FC236}">
                    <a16:creationId xmlns:a16="http://schemas.microsoft.com/office/drawing/2014/main" id="{57517240-6F45-B993-E982-D1EA75787CB0}"/>
                  </a:ext>
                </a:extLst>
              </p:cNvPr>
              <p:cNvSpPr/>
              <p:nvPr/>
            </p:nvSpPr>
            <p:spPr>
              <a:xfrm>
                <a:off x="336192" y="1350817"/>
                <a:ext cx="215441" cy="3029629"/>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0" name="Rechteck 19">
                <a:extLst>
                  <a:ext uri="{FF2B5EF4-FFF2-40B4-BE49-F238E27FC236}">
                    <a16:creationId xmlns:a16="http://schemas.microsoft.com/office/drawing/2014/main" id="{36EF5859-61BD-BC1F-25AA-5F0CC3DBB788}"/>
                  </a:ext>
                </a:extLst>
              </p:cNvPr>
              <p:cNvSpPr/>
              <p:nvPr/>
            </p:nvSpPr>
            <p:spPr>
              <a:xfrm>
                <a:off x="4410222" y="1357683"/>
                <a:ext cx="88923" cy="3029629"/>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8" name="Grafik 7" descr="Ein Bild, das Text, Screenshot, Reihe, Diagramm enthält.&#10;&#10;Automatisch generierte Beschreibung">
                <a:extLst>
                  <a:ext uri="{FF2B5EF4-FFF2-40B4-BE49-F238E27FC236}">
                    <a16:creationId xmlns:a16="http://schemas.microsoft.com/office/drawing/2014/main" id="{567FC694-A20D-5E94-2521-5CE1328E5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187" y="1357683"/>
                <a:ext cx="3930043" cy="3034206"/>
              </a:xfrm>
              <a:prstGeom prst="rect">
                <a:avLst/>
              </a:prstGeom>
            </p:spPr>
          </p:pic>
          <p:sp>
            <p:nvSpPr>
              <p:cNvPr id="11" name="Rechteck 10">
                <a:extLst>
                  <a:ext uri="{FF2B5EF4-FFF2-40B4-BE49-F238E27FC236}">
                    <a16:creationId xmlns:a16="http://schemas.microsoft.com/office/drawing/2014/main" id="{83D4DF30-6A64-054B-7A0B-68C00A2DDEED}"/>
                  </a:ext>
                </a:extLst>
              </p:cNvPr>
              <p:cNvSpPr/>
              <p:nvPr/>
            </p:nvSpPr>
            <p:spPr>
              <a:xfrm>
                <a:off x="534187" y="1350817"/>
                <a:ext cx="210306" cy="26232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a:extLst>
                  <a:ext uri="{FF2B5EF4-FFF2-40B4-BE49-F238E27FC236}">
                    <a16:creationId xmlns:a16="http://schemas.microsoft.com/office/drawing/2014/main" id="{45E5406D-5723-896F-F1E3-3D38E0FCBF77}"/>
                  </a:ext>
                </a:extLst>
              </p:cNvPr>
              <p:cNvSpPr/>
              <p:nvPr/>
            </p:nvSpPr>
            <p:spPr>
              <a:xfrm>
                <a:off x="325613" y="1350817"/>
                <a:ext cx="4197150" cy="3041073"/>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Textfeld 3">
                <a:extLst>
                  <a:ext uri="{FF2B5EF4-FFF2-40B4-BE49-F238E27FC236}">
                    <a16:creationId xmlns:a16="http://schemas.microsoft.com/office/drawing/2014/main" id="{8E7C9F07-9345-B266-FC27-905121EDB1E7}"/>
                  </a:ext>
                </a:extLst>
              </p:cNvPr>
              <p:cNvSpPr txBox="1"/>
              <p:nvPr/>
            </p:nvSpPr>
            <p:spPr>
              <a:xfrm rot="16200000">
                <a:off x="-135556" y="2344329"/>
                <a:ext cx="2087430" cy="200055"/>
              </a:xfrm>
              <a:prstGeom prst="rect">
                <a:avLst/>
              </a:prstGeom>
              <a:solidFill>
                <a:schemeClr val="bg1"/>
              </a:solidFill>
            </p:spPr>
            <p:txBody>
              <a:bodyPr wrap="none" rtlCol="0" anchor="ctr">
                <a:spAutoFit/>
              </a:bodyPr>
              <a:lstStyle/>
              <a:p>
                <a:pPr algn="ctr"/>
                <a:r>
                  <a:rPr lang="de-DE" sz="700" b="1" dirty="0">
                    <a:solidFill>
                      <a:srgbClr val="237923"/>
                    </a:solidFill>
                  </a:rPr>
                  <a:t>Inzidenz des T1D mit (schwerer) DKA</a:t>
                </a:r>
              </a:p>
            </p:txBody>
          </p:sp>
          <p:sp>
            <p:nvSpPr>
              <p:cNvPr id="5" name="Textfeld 4">
                <a:extLst>
                  <a:ext uri="{FF2B5EF4-FFF2-40B4-BE49-F238E27FC236}">
                    <a16:creationId xmlns:a16="http://schemas.microsoft.com/office/drawing/2014/main" id="{82BDE8B1-FC41-9BEB-9A21-A2E0A6C8701B}"/>
                  </a:ext>
                </a:extLst>
              </p:cNvPr>
              <p:cNvSpPr txBox="1"/>
              <p:nvPr/>
            </p:nvSpPr>
            <p:spPr>
              <a:xfrm rot="5400000">
                <a:off x="3296442" y="2368374"/>
                <a:ext cx="2135521" cy="200055"/>
              </a:xfrm>
              <a:prstGeom prst="rect">
                <a:avLst/>
              </a:prstGeom>
              <a:solidFill>
                <a:schemeClr val="bg1"/>
              </a:solidFill>
            </p:spPr>
            <p:txBody>
              <a:bodyPr wrap="none" rtlCol="0" anchor="ctr">
                <a:spAutoFit/>
              </a:bodyPr>
              <a:lstStyle/>
              <a:p>
                <a:pPr algn="ctr"/>
                <a:r>
                  <a:rPr lang="de-DE" sz="700" b="1" dirty="0">
                    <a:solidFill>
                      <a:srgbClr val="FF8A02"/>
                    </a:solidFill>
                  </a:rPr>
                  <a:t>% mit (schwerer) DKA bei T1D-Beginn</a:t>
                </a:r>
              </a:p>
            </p:txBody>
          </p:sp>
          <p:sp>
            <p:nvSpPr>
              <p:cNvPr id="7" name="Textfeld 6">
                <a:extLst>
                  <a:ext uri="{FF2B5EF4-FFF2-40B4-BE49-F238E27FC236}">
                    <a16:creationId xmlns:a16="http://schemas.microsoft.com/office/drawing/2014/main" id="{51353DF1-E0DF-612B-6AB8-BCB1CDB5F4EB}"/>
                  </a:ext>
                </a:extLst>
              </p:cNvPr>
              <p:cNvSpPr txBox="1"/>
              <p:nvPr/>
            </p:nvSpPr>
            <p:spPr>
              <a:xfrm>
                <a:off x="627833" y="4110322"/>
                <a:ext cx="495328" cy="123111"/>
              </a:xfrm>
              <a:prstGeom prst="rect">
                <a:avLst/>
              </a:prstGeom>
              <a:solidFill>
                <a:schemeClr val="bg1"/>
              </a:solidFill>
            </p:spPr>
            <p:txBody>
              <a:bodyPr wrap="none" lIns="0" tIns="0" rIns="0" bIns="0" rtlCol="0" anchor="ctr">
                <a:spAutoFit/>
              </a:bodyPr>
              <a:lstStyle/>
              <a:p>
                <a:pPr algn="l"/>
                <a:r>
                  <a:rPr lang="de-DE" sz="800" dirty="0">
                    <a:solidFill>
                      <a:srgbClr val="404040"/>
                    </a:solidFill>
                  </a:rPr>
                  <a:t>Fälle DKA</a:t>
                </a:r>
              </a:p>
            </p:txBody>
          </p:sp>
          <p:sp>
            <p:nvSpPr>
              <p:cNvPr id="12" name="Textfeld 11">
                <a:extLst>
                  <a:ext uri="{FF2B5EF4-FFF2-40B4-BE49-F238E27FC236}">
                    <a16:creationId xmlns:a16="http://schemas.microsoft.com/office/drawing/2014/main" id="{ED049B9E-8043-BA33-9ABD-CF058F7D7138}"/>
                  </a:ext>
                </a:extLst>
              </p:cNvPr>
              <p:cNvSpPr txBox="1"/>
              <p:nvPr/>
            </p:nvSpPr>
            <p:spPr>
              <a:xfrm>
                <a:off x="433253" y="4217077"/>
                <a:ext cx="694101" cy="123111"/>
              </a:xfrm>
              <a:prstGeom prst="rect">
                <a:avLst/>
              </a:prstGeom>
              <a:solidFill>
                <a:schemeClr val="bg1"/>
              </a:solidFill>
            </p:spPr>
            <p:txBody>
              <a:bodyPr wrap="none" lIns="0" tIns="0" rIns="0" bIns="0" rtlCol="0" anchor="ctr">
                <a:spAutoFit/>
              </a:bodyPr>
              <a:lstStyle/>
              <a:p>
                <a:pPr algn="l"/>
                <a:r>
                  <a:rPr lang="de-DE" sz="800" dirty="0">
                    <a:solidFill>
                      <a:srgbClr val="404040"/>
                    </a:solidFill>
                  </a:rPr>
                  <a:t>Schwere DKA</a:t>
                </a:r>
              </a:p>
            </p:txBody>
          </p:sp>
          <p:sp>
            <p:nvSpPr>
              <p:cNvPr id="14" name="Textfeld 13">
                <a:extLst>
                  <a:ext uri="{FF2B5EF4-FFF2-40B4-BE49-F238E27FC236}">
                    <a16:creationId xmlns:a16="http://schemas.microsoft.com/office/drawing/2014/main" id="{80FDD11A-838D-2E4A-68E0-A43B8AF43F01}"/>
                  </a:ext>
                </a:extLst>
              </p:cNvPr>
              <p:cNvSpPr txBox="1"/>
              <p:nvPr/>
            </p:nvSpPr>
            <p:spPr>
              <a:xfrm>
                <a:off x="1787547" y="3901281"/>
                <a:ext cx="637478" cy="107722"/>
              </a:xfrm>
              <a:prstGeom prst="rect">
                <a:avLst/>
              </a:prstGeom>
              <a:solidFill>
                <a:schemeClr val="bg1"/>
              </a:solidFill>
            </p:spPr>
            <p:txBody>
              <a:bodyPr wrap="none" lIns="0" tIns="0" rIns="36000" bIns="0" rtlCol="0" anchor="ctr">
                <a:spAutoFit/>
              </a:bodyPr>
              <a:lstStyle/>
              <a:p>
                <a:pPr algn="l"/>
                <a:r>
                  <a:rPr lang="de-DE" sz="700" dirty="0">
                    <a:solidFill>
                      <a:srgbClr val="404040"/>
                    </a:solidFill>
                  </a:rPr>
                  <a:t>Inzidenz DKA</a:t>
                </a:r>
              </a:p>
            </p:txBody>
          </p:sp>
          <p:sp>
            <p:nvSpPr>
              <p:cNvPr id="16" name="Textfeld 15">
                <a:extLst>
                  <a:ext uri="{FF2B5EF4-FFF2-40B4-BE49-F238E27FC236}">
                    <a16:creationId xmlns:a16="http://schemas.microsoft.com/office/drawing/2014/main" id="{73F4AABB-C2CB-319E-DDAE-EEA7E144956B}"/>
                  </a:ext>
                </a:extLst>
              </p:cNvPr>
              <p:cNvSpPr txBox="1"/>
              <p:nvPr/>
            </p:nvSpPr>
            <p:spPr>
              <a:xfrm>
                <a:off x="1787547" y="3996701"/>
                <a:ext cx="320601" cy="107722"/>
              </a:xfrm>
              <a:prstGeom prst="rect">
                <a:avLst/>
              </a:prstGeom>
              <a:solidFill>
                <a:schemeClr val="bg1"/>
              </a:solidFill>
            </p:spPr>
            <p:txBody>
              <a:bodyPr wrap="none" lIns="0" tIns="0" rIns="0" bIns="0" rtlCol="0" anchor="ctr">
                <a:spAutoFit/>
              </a:bodyPr>
              <a:lstStyle/>
              <a:p>
                <a:pPr algn="l"/>
                <a:r>
                  <a:rPr lang="de-DE" sz="700" dirty="0">
                    <a:solidFill>
                      <a:srgbClr val="404040"/>
                    </a:solidFill>
                  </a:rPr>
                  <a:t>DKA %</a:t>
                </a:r>
              </a:p>
            </p:txBody>
          </p:sp>
          <p:sp>
            <p:nvSpPr>
              <p:cNvPr id="17" name="Textfeld 16">
                <a:extLst>
                  <a:ext uri="{FF2B5EF4-FFF2-40B4-BE49-F238E27FC236}">
                    <a16:creationId xmlns:a16="http://schemas.microsoft.com/office/drawing/2014/main" id="{2536BE37-397A-E0AA-267D-1BF7FBB7674C}"/>
                  </a:ext>
                </a:extLst>
              </p:cNvPr>
              <p:cNvSpPr txBox="1"/>
              <p:nvPr/>
            </p:nvSpPr>
            <p:spPr>
              <a:xfrm>
                <a:off x="2829011" y="3900839"/>
                <a:ext cx="1000274" cy="107722"/>
              </a:xfrm>
              <a:prstGeom prst="rect">
                <a:avLst/>
              </a:prstGeom>
              <a:solidFill>
                <a:schemeClr val="bg1"/>
              </a:solidFill>
            </p:spPr>
            <p:txBody>
              <a:bodyPr wrap="none" lIns="0" tIns="0" rIns="0" bIns="0" rtlCol="0" anchor="ctr">
                <a:spAutoFit/>
              </a:bodyPr>
              <a:lstStyle/>
              <a:p>
                <a:pPr algn="l"/>
                <a:r>
                  <a:rPr lang="de-DE" sz="700" dirty="0">
                    <a:solidFill>
                      <a:srgbClr val="404040"/>
                    </a:solidFill>
                  </a:rPr>
                  <a:t>Inzidenz schwere DKA</a:t>
                </a:r>
              </a:p>
            </p:txBody>
          </p:sp>
          <p:sp>
            <p:nvSpPr>
              <p:cNvPr id="19" name="Textfeld 18">
                <a:extLst>
                  <a:ext uri="{FF2B5EF4-FFF2-40B4-BE49-F238E27FC236}">
                    <a16:creationId xmlns:a16="http://schemas.microsoft.com/office/drawing/2014/main" id="{0B84EE75-E667-E822-CE6D-04893949F8FC}"/>
                  </a:ext>
                </a:extLst>
              </p:cNvPr>
              <p:cNvSpPr txBox="1"/>
              <p:nvPr/>
            </p:nvSpPr>
            <p:spPr>
              <a:xfrm>
                <a:off x="2829011" y="4003633"/>
                <a:ext cx="734175" cy="107722"/>
              </a:xfrm>
              <a:prstGeom prst="rect">
                <a:avLst/>
              </a:prstGeom>
              <a:solidFill>
                <a:schemeClr val="bg1"/>
              </a:solidFill>
            </p:spPr>
            <p:txBody>
              <a:bodyPr wrap="none" lIns="0" tIns="0" rIns="0" bIns="0" rtlCol="0" anchor="ctr">
                <a:spAutoFit/>
              </a:bodyPr>
              <a:lstStyle/>
              <a:p>
                <a:pPr algn="l"/>
                <a:r>
                  <a:rPr lang="de-DE" sz="700" dirty="0">
                    <a:solidFill>
                      <a:srgbClr val="404040"/>
                    </a:solidFill>
                  </a:rPr>
                  <a:t>Schwere DKA %</a:t>
                </a:r>
              </a:p>
            </p:txBody>
          </p:sp>
        </p:grpSp>
        <p:sp>
          <p:nvSpPr>
            <p:cNvPr id="23" name="Rechteck 22">
              <a:extLst>
                <a:ext uri="{FF2B5EF4-FFF2-40B4-BE49-F238E27FC236}">
                  <a16:creationId xmlns:a16="http://schemas.microsoft.com/office/drawing/2014/main" id="{04635575-AC9C-DE15-F09D-A25693231A2A}"/>
                </a:ext>
              </a:extLst>
            </p:cNvPr>
            <p:cNvSpPr/>
            <p:nvPr/>
          </p:nvSpPr>
          <p:spPr>
            <a:xfrm>
              <a:off x="698860" y="1477400"/>
              <a:ext cx="210306" cy="198658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Tree>
    <p:extLst>
      <p:ext uri="{BB962C8B-B14F-4D97-AF65-F5344CB8AC3E}">
        <p14:creationId xmlns:p14="http://schemas.microsoft.com/office/powerpoint/2010/main" val="505059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086D4E-9577-45A9-C17C-BE262E26BE54}"/>
            </a:ext>
          </a:extLst>
        </p:cNvPr>
        <p:cNvGrpSpPr/>
        <p:nvPr/>
      </p:nvGrpSpPr>
      <p:grpSpPr>
        <a:xfrm>
          <a:off x="0" y="0"/>
          <a:ext cx="0" cy="0"/>
          <a:chOff x="0" y="0"/>
          <a:chExt cx="0" cy="0"/>
        </a:xfrm>
      </p:grpSpPr>
      <p:sp>
        <p:nvSpPr>
          <p:cNvPr id="12" name="Textplatzhalter 9">
            <a:extLst>
              <a:ext uri="{FF2B5EF4-FFF2-40B4-BE49-F238E27FC236}">
                <a16:creationId xmlns:a16="http://schemas.microsoft.com/office/drawing/2014/main" id="{AFFD9CC1-BA86-CE03-AE62-88F5FC8044FE}"/>
              </a:ext>
            </a:extLst>
          </p:cNvPr>
          <p:cNvSpPr txBox="1">
            <a:spLocks/>
          </p:cNvSpPr>
          <p:nvPr/>
        </p:nvSpPr>
        <p:spPr>
          <a:xfrm>
            <a:off x="314917" y="113981"/>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Das Risiko für DKA bei der Diagnose des T1D ist für die Jüngeren am größten</a:t>
            </a:r>
            <a:endParaRPr kumimoji="0" lang="en-US" sz="2000" b="1" i="0" u="none" strike="noStrike" kern="1200" cap="none" spc="0" normalizeH="0" baseline="0" noProof="0" dirty="0">
              <a:ln>
                <a:noFill/>
              </a:ln>
              <a:solidFill>
                <a:srgbClr val="7030A0"/>
              </a:solidFill>
              <a:effectLst/>
              <a:uLnTx/>
              <a:uFillTx/>
              <a:latin typeface="Verdana"/>
              <a:ea typeface="+mn-ea"/>
              <a:cs typeface="+mn-cs"/>
            </a:endParaRPr>
          </a:p>
        </p:txBody>
      </p:sp>
      <p:sp>
        <p:nvSpPr>
          <p:cNvPr id="27" name="TextBox 26">
            <a:extLst>
              <a:ext uri="{FF2B5EF4-FFF2-40B4-BE49-F238E27FC236}">
                <a16:creationId xmlns:a16="http://schemas.microsoft.com/office/drawing/2014/main" id="{4C7E8CEC-ECC0-3B17-9B7F-04DFD148D95B}"/>
              </a:ext>
            </a:extLst>
          </p:cNvPr>
          <p:cNvSpPr txBox="1"/>
          <p:nvPr/>
        </p:nvSpPr>
        <p:spPr>
          <a:xfrm>
            <a:off x="918022" y="1130869"/>
            <a:ext cx="7307956" cy="461665"/>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mn-cs"/>
              </a:rPr>
              <a:t>06/2016–09/2017: DKA-Inzidenz bei US-Patient*innen zum Zeitpunkt der (klinischen) T1D-Diagnose im Stadium 3, nach Alter bei der Diagnose</a:t>
            </a:r>
            <a:r>
              <a:rPr kumimoji="0" lang="de-DE" sz="1200" b="1" i="0" u="none" strike="noStrike" kern="1200" cap="none" spc="0" normalizeH="0" baseline="30000" noProof="0">
                <a:ln>
                  <a:noFill/>
                </a:ln>
                <a:solidFill>
                  <a:srgbClr val="404040"/>
                </a:solidFill>
                <a:effectLst/>
                <a:uLnTx/>
                <a:uFillTx/>
                <a:latin typeface="Verdana"/>
                <a:ea typeface="+mn-ea"/>
                <a:cs typeface="+mn-cs"/>
              </a:rPr>
              <a:t>1</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grpSp>
        <p:nvGrpSpPr>
          <p:cNvPr id="5" name="Group 4">
            <a:extLst>
              <a:ext uri="{FF2B5EF4-FFF2-40B4-BE49-F238E27FC236}">
                <a16:creationId xmlns:a16="http://schemas.microsoft.com/office/drawing/2014/main" id="{3FDBB14E-0900-6BA4-EF40-7722117D7C6D}"/>
              </a:ext>
            </a:extLst>
          </p:cNvPr>
          <p:cNvGrpSpPr/>
          <p:nvPr/>
        </p:nvGrpSpPr>
        <p:grpSpPr>
          <a:xfrm>
            <a:off x="1581797" y="1592533"/>
            <a:ext cx="6110609" cy="2840207"/>
            <a:chOff x="4020716" y="1167255"/>
            <a:chExt cx="4838209" cy="3396546"/>
          </a:xfrm>
        </p:grpSpPr>
        <p:graphicFrame>
          <p:nvGraphicFramePr>
            <p:cNvPr id="23" name="Chart 22">
              <a:extLst>
                <a:ext uri="{FF2B5EF4-FFF2-40B4-BE49-F238E27FC236}">
                  <a16:creationId xmlns:a16="http://schemas.microsoft.com/office/drawing/2014/main" id="{2F823DFF-00AD-30BB-D757-F565E0C6FA7E}"/>
                </a:ext>
              </a:extLst>
            </p:cNvPr>
            <p:cNvGraphicFramePr/>
            <p:nvPr/>
          </p:nvGraphicFramePr>
          <p:xfrm>
            <a:off x="4446716" y="1382992"/>
            <a:ext cx="4412209" cy="2904762"/>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24">
              <a:extLst>
                <a:ext uri="{FF2B5EF4-FFF2-40B4-BE49-F238E27FC236}">
                  <a16:creationId xmlns:a16="http://schemas.microsoft.com/office/drawing/2014/main" id="{A0DB5A49-38C7-29D9-F05E-7CCEAC56F110}"/>
                </a:ext>
              </a:extLst>
            </p:cNvPr>
            <p:cNvSpPr txBox="1"/>
            <p:nvPr/>
          </p:nvSpPr>
          <p:spPr>
            <a:xfrm>
              <a:off x="5418080" y="4287754"/>
              <a:ext cx="2589666" cy="276047"/>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mn-cs"/>
                </a:rPr>
                <a:t>Alter zum Zeitpunkt der Manifestation [Jahre]</a:t>
              </a:r>
            </a:p>
          </p:txBody>
        </p:sp>
        <p:sp>
          <p:nvSpPr>
            <p:cNvPr id="26" name="TextBox 25">
              <a:extLst>
                <a:ext uri="{FF2B5EF4-FFF2-40B4-BE49-F238E27FC236}">
                  <a16:creationId xmlns:a16="http://schemas.microsoft.com/office/drawing/2014/main" id="{0B8B99C8-5623-9773-6380-2B178D1A1196}"/>
                </a:ext>
              </a:extLst>
            </p:cNvPr>
            <p:cNvSpPr txBox="1"/>
            <p:nvPr/>
          </p:nvSpPr>
          <p:spPr>
            <a:xfrm rot="16200000">
              <a:off x="2563590" y="2624381"/>
              <a:ext cx="3206679" cy="292427"/>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mn-cs"/>
                </a:rPr>
                <a:t>Patienten mit DKA zum Zeitpunkt der (klinischen) T1D-Diagnose Stadium 3</a:t>
              </a:r>
              <a:r>
                <a:rPr kumimoji="0" lang="en-US" sz="900" b="0" i="0" u="none" strike="noStrike" kern="1200" cap="none" spc="0" normalizeH="0" baseline="0" noProof="0">
                  <a:ln>
                    <a:noFill/>
                  </a:ln>
                  <a:solidFill>
                    <a:srgbClr val="404040"/>
                  </a:solidFill>
                  <a:effectLst/>
                  <a:uLnTx/>
                  <a:uFillTx/>
                  <a:latin typeface="Verdana"/>
                  <a:ea typeface="+mn-ea"/>
                  <a:cs typeface="+mn-cs"/>
                </a:rPr>
                <a:t> [%]</a:t>
              </a:r>
            </a:p>
          </p:txBody>
        </p:sp>
        <p:cxnSp>
          <p:nvCxnSpPr>
            <p:cNvPr id="29" name="Straight Connector 28">
              <a:extLst>
                <a:ext uri="{FF2B5EF4-FFF2-40B4-BE49-F238E27FC236}">
                  <a16:creationId xmlns:a16="http://schemas.microsoft.com/office/drawing/2014/main" id="{5EE2A358-9C91-5C28-85E0-269A580C8EC1}"/>
                </a:ext>
              </a:extLst>
            </p:cNvPr>
            <p:cNvCxnSpPr>
              <a:cxnSpLocks/>
            </p:cNvCxnSpPr>
            <p:nvPr/>
          </p:nvCxnSpPr>
          <p:spPr>
            <a:xfrm>
              <a:off x="5122051" y="1648163"/>
              <a:ext cx="3231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5DADB706-5844-56C2-63FA-A67206F4D3E5}"/>
                </a:ext>
              </a:extLst>
            </p:cNvPr>
            <p:cNvSpPr txBox="1"/>
            <p:nvPr/>
          </p:nvSpPr>
          <p:spPr>
            <a:xfrm>
              <a:off x="5840598" y="1266352"/>
              <a:ext cx="1805935" cy="276047"/>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404040"/>
                  </a:solidFill>
                  <a:effectLst/>
                  <a:uLnTx/>
                  <a:uFillTx/>
                  <a:latin typeface="Verdana"/>
                  <a:ea typeface="+mn-ea"/>
                  <a:cs typeface="+mn-cs"/>
                </a:rPr>
                <a:t>p &lt; 0,001*</a:t>
              </a:r>
              <a:endParaRPr kumimoji="0" lang="en-US" sz="900" b="0" i="0" u="none" strike="noStrike" kern="1200" cap="none" spc="0" normalizeH="0" baseline="30000" noProof="0">
                <a:ln>
                  <a:noFill/>
                </a:ln>
                <a:solidFill>
                  <a:srgbClr val="404040"/>
                </a:solidFill>
                <a:effectLst/>
                <a:uLnTx/>
                <a:uFillTx/>
                <a:latin typeface="Verdana"/>
                <a:ea typeface="+mn-ea"/>
                <a:cs typeface="+mn-cs"/>
              </a:endParaRPr>
            </a:p>
          </p:txBody>
        </p:sp>
      </p:grpSp>
      <p:sp>
        <p:nvSpPr>
          <p:cNvPr id="3" name="Footer Placeholder 4">
            <a:extLst>
              <a:ext uri="{FF2B5EF4-FFF2-40B4-BE49-F238E27FC236}">
                <a16:creationId xmlns:a16="http://schemas.microsoft.com/office/drawing/2014/main" id="{61B027C5-D349-B969-4F08-878C456AEB08}"/>
              </a:ext>
            </a:extLst>
          </p:cNvPr>
          <p:cNvSpPr txBox="1">
            <a:spLocks/>
          </p:cNvSpPr>
          <p:nvPr/>
        </p:nvSpPr>
        <p:spPr>
          <a:xfrm>
            <a:off x="352926" y="4585196"/>
            <a:ext cx="8235780" cy="333792"/>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 * p-Wert </a:t>
            </a:r>
            <a:r>
              <a:rPr kumimoji="0" lang="de-DE" sz="600" b="0" i="0" u="none" strike="noStrike" kern="1200" cap="none" spc="0" normalizeH="0" baseline="0" noProof="0" dirty="0">
                <a:ln>
                  <a:noFill/>
                </a:ln>
                <a:solidFill>
                  <a:srgbClr val="404040"/>
                </a:solidFill>
                <a:effectLst/>
                <a:uLnTx/>
                <a:uFillTx/>
                <a:latin typeface="Verdana"/>
                <a:ea typeface="+mn-ea"/>
                <a:cs typeface="Arial"/>
              </a:rPr>
              <a:t>bestimmt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durch multivariable logistische Regressionsmodelle, bereinigt um demografische Merkmale und Zeit zwischen Aufnahme in die Studie und Diagnose.</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p>
        </p:txBody>
      </p:sp>
      <p:sp>
        <p:nvSpPr>
          <p:cNvPr id="10" name="TextBox 3037">
            <a:extLst>
              <a:ext uri="{FF2B5EF4-FFF2-40B4-BE49-F238E27FC236}">
                <a16:creationId xmlns:a16="http://schemas.microsoft.com/office/drawing/2014/main" id="{0FD0799B-15D9-515B-D533-C7FB44DBA968}"/>
              </a:ext>
            </a:extLst>
          </p:cNvPr>
          <p:cNvSpPr txBox="1"/>
          <p:nvPr/>
        </p:nvSpPr>
        <p:spPr>
          <a:xfrm>
            <a:off x="314917" y="4937798"/>
            <a:ext cx="8314733"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Casu 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 Med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2020; 37: 2109</a:t>
            </a:r>
            <a:r>
              <a:rPr kumimoji="0" lang="pt-BR" sz="600" b="0" i="0" u="none" strike="noStrike" kern="1200" cap="none" spc="0" normalizeH="0" baseline="0" noProof="0" dirty="0">
                <a:ln>
                  <a:noFill/>
                </a:ln>
                <a:solidFill>
                  <a:srgbClr val="404040"/>
                </a:solidFill>
                <a:effectLst/>
                <a:uLnTx/>
                <a:uFillTx/>
                <a:latin typeface="Verdana"/>
                <a:ea typeface="+mn-ea"/>
                <a:cs typeface="+mn-cs"/>
              </a:rPr>
              <a:t>–</a:t>
            </a:r>
            <a:r>
              <a:rPr kumimoji="0" lang="da-DK" sz="600" b="0" i="0" u="none" strike="noStrike" kern="1200" cap="none" spc="0" normalizeH="0" baseline="0" noProof="0" dirty="0">
                <a:ln>
                  <a:noFill/>
                </a:ln>
                <a:solidFill>
                  <a:srgbClr val="404040"/>
                </a:solidFill>
                <a:effectLst/>
                <a:uLnTx/>
                <a:uFillTx/>
                <a:latin typeface="Verdana"/>
                <a:ea typeface="Arial"/>
                <a:cs typeface="Arial"/>
              </a:rPr>
              <a:t>15.</a:t>
            </a:r>
          </a:p>
        </p:txBody>
      </p:sp>
    </p:spTree>
    <p:extLst>
      <p:ext uri="{BB962C8B-B14F-4D97-AF65-F5344CB8AC3E}">
        <p14:creationId xmlns:p14="http://schemas.microsoft.com/office/powerpoint/2010/main" val="1888883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C877CE00-5F03-B5B9-2D98-AD4E95F84C8F}"/>
              </a:ext>
            </a:extLst>
          </p:cNvPr>
          <p:cNvSpPr txBox="1">
            <a:spLocks/>
          </p:cNvSpPr>
          <p:nvPr/>
        </p:nvSpPr>
        <p:spPr>
          <a:xfrm>
            <a:off x="314920" y="11354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2000" b="1" dirty="0">
                <a:solidFill>
                  <a:srgbClr val="7030A0"/>
                </a:solidFill>
                <a:latin typeface="Verdana" panose="020B0604030504040204" pitchFamily="34" charset="0"/>
                <a:ea typeface="Verdana" panose="020B0604030504040204" pitchFamily="34" charset="0"/>
              </a:rPr>
              <a:t>Eine vorherige DKA ist ein langanhaltender Risikofaktor für weitere DKA</a:t>
            </a:r>
            <a:r>
              <a:rPr lang="de-DE" sz="2000" b="1" baseline="30000" dirty="0">
                <a:solidFill>
                  <a:srgbClr val="7030A0"/>
                </a:solidFill>
                <a:latin typeface="Verdana" panose="020B0604030504040204" pitchFamily="34" charset="0"/>
                <a:ea typeface="Verdana" panose="020B0604030504040204" pitchFamily="34" charset="0"/>
              </a:rPr>
              <a:t>1,</a:t>
            </a:r>
            <a:r>
              <a:rPr lang="de-DE" sz="2000" b="1" dirty="0">
                <a:solidFill>
                  <a:srgbClr val="7030A0"/>
                </a:solidFill>
                <a:latin typeface="Verdana" panose="020B0604030504040204" pitchFamily="34" charset="0"/>
                <a:ea typeface="Verdana" panose="020B0604030504040204" pitchFamily="34" charset="0"/>
              </a:rPr>
              <a:t>*</a:t>
            </a:r>
          </a:p>
        </p:txBody>
      </p:sp>
      <p:sp>
        <p:nvSpPr>
          <p:cNvPr id="3" name="TextBox 3037">
            <a:extLst>
              <a:ext uri="{FF2B5EF4-FFF2-40B4-BE49-F238E27FC236}">
                <a16:creationId xmlns:a16="http://schemas.microsoft.com/office/drawing/2014/main" id="{C9730656-5E5C-58C1-49FE-6DD07184A6FE}"/>
              </a:ext>
            </a:extLst>
          </p:cNvPr>
          <p:cNvSpPr txBox="1"/>
          <p:nvPr/>
        </p:nvSpPr>
        <p:spPr>
          <a:xfrm>
            <a:off x="314921" y="4940585"/>
            <a:ext cx="8314730"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dirty="0">
                <a:ln>
                  <a:noFill/>
                </a:ln>
                <a:solidFill>
                  <a:srgbClr val="404040"/>
                </a:solidFill>
                <a:effectLst/>
                <a:uLnTx/>
                <a:uFillTx/>
                <a:ea typeface="+mn-ea"/>
                <a:cs typeface="+mn-cs"/>
              </a:rPr>
              <a:t>1.</a:t>
            </a:r>
            <a:r>
              <a:rPr kumimoji="0" lang="de-DE" sz="600" b="0" i="0" u="none" strike="noStrike" kern="1200" cap="none" spc="0" normalizeH="0" baseline="0" dirty="0">
                <a:ln>
                  <a:noFill/>
                </a:ln>
                <a:solidFill>
                  <a:srgbClr val="404040"/>
                </a:solidFill>
                <a:effectLst/>
                <a:uLnTx/>
                <a:uFillTx/>
                <a:ea typeface="+mn-ea"/>
                <a:cs typeface="+mn-cs"/>
              </a:rPr>
              <a:t> </a:t>
            </a:r>
            <a:r>
              <a:rPr kumimoji="0" lang="de-DE" sz="600" b="0" i="0" u="none" strike="noStrike" kern="1200" cap="none" spc="0" normalizeH="0" baseline="0" dirty="0" err="1">
                <a:ln>
                  <a:noFill/>
                </a:ln>
                <a:solidFill>
                  <a:srgbClr val="404040"/>
                </a:solidFill>
                <a:effectLst/>
                <a:uLnTx/>
                <a:uFillTx/>
                <a:ea typeface="+mn-ea"/>
                <a:cs typeface="+mn-cs"/>
              </a:rPr>
              <a:t>Hammersen</a:t>
            </a:r>
            <a:r>
              <a:rPr kumimoji="0" lang="de-DE" sz="600" b="0" i="0" u="none" strike="noStrike" kern="1200" cap="none" spc="0" normalizeH="0" baseline="0" dirty="0">
                <a:ln>
                  <a:noFill/>
                </a:ln>
                <a:solidFill>
                  <a:srgbClr val="404040"/>
                </a:solidFill>
                <a:effectLst/>
                <a:uLnTx/>
                <a:uFillTx/>
                <a:ea typeface="+mn-ea"/>
                <a:cs typeface="+mn-cs"/>
              </a:rPr>
              <a:t> J </a:t>
            </a:r>
            <a:r>
              <a:rPr kumimoji="0" lang="de-DE" sz="600" b="0" i="1" u="none" strike="noStrike" kern="1200" cap="none" spc="0" normalizeH="0" baseline="0" dirty="0">
                <a:ln>
                  <a:noFill/>
                </a:ln>
                <a:solidFill>
                  <a:srgbClr val="404040"/>
                </a:solidFill>
                <a:effectLst/>
                <a:uLnTx/>
                <a:uFillTx/>
                <a:ea typeface="+mn-ea"/>
                <a:cs typeface="+mn-cs"/>
              </a:rPr>
              <a:t>et al. </a:t>
            </a:r>
            <a:r>
              <a:rPr kumimoji="0" lang="de-DE" sz="600" b="0" i="1" u="none" strike="noStrike" kern="1200" cap="none" spc="0" normalizeH="0" baseline="0" dirty="0" err="1">
                <a:ln>
                  <a:noFill/>
                </a:ln>
                <a:solidFill>
                  <a:srgbClr val="404040"/>
                </a:solidFill>
                <a:effectLst/>
                <a:uLnTx/>
                <a:uFillTx/>
                <a:ea typeface="+mn-ea"/>
                <a:cs typeface="+mn-cs"/>
              </a:rPr>
              <a:t>Pediatr</a:t>
            </a:r>
            <a:r>
              <a:rPr kumimoji="0" lang="de-DE" sz="600" b="0" i="1" u="none" strike="noStrike" kern="1200" cap="none" spc="0" normalizeH="0" baseline="0" dirty="0">
                <a:ln>
                  <a:noFill/>
                </a:ln>
                <a:solidFill>
                  <a:srgbClr val="404040"/>
                </a:solidFill>
                <a:effectLst/>
                <a:uLnTx/>
                <a:uFillTx/>
                <a:ea typeface="+mn-ea"/>
                <a:cs typeface="+mn-cs"/>
              </a:rPr>
              <a:t> Diabetes </a:t>
            </a:r>
            <a:r>
              <a:rPr kumimoji="0" lang="de-DE" sz="600" b="0" u="none" strike="noStrike" kern="1200" cap="none" spc="0" normalizeH="0" baseline="0" dirty="0">
                <a:ln>
                  <a:noFill/>
                </a:ln>
                <a:solidFill>
                  <a:srgbClr val="404040"/>
                </a:solidFill>
                <a:effectLst/>
                <a:uLnTx/>
                <a:uFillTx/>
                <a:ea typeface="+mn-ea"/>
                <a:cs typeface="+mn-cs"/>
              </a:rPr>
              <a:t>2021; 22: 455–62</a:t>
            </a:r>
            <a:r>
              <a:rPr kumimoji="0" lang="de-DE" sz="600" b="0" i="1" u="none" strike="noStrike" kern="1200" cap="none" spc="0" normalizeH="0" baseline="0" dirty="0">
                <a:ln>
                  <a:noFill/>
                </a:ln>
                <a:solidFill>
                  <a:srgbClr val="404040"/>
                </a:solidFill>
                <a:effectLst/>
                <a:uLnTx/>
                <a:uFillTx/>
                <a:ea typeface="+mn-ea"/>
                <a:cs typeface="+mn-cs"/>
              </a:rPr>
              <a:t>.</a:t>
            </a:r>
            <a:endParaRPr kumimoji="0" lang="de-DE" sz="600" b="0" i="0" u="none" strike="noStrike" kern="1200" cap="none" spc="0" normalizeH="0" baseline="0" dirty="0">
              <a:ln>
                <a:noFill/>
              </a:ln>
              <a:solidFill>
                <a:srgbClr val="404040"/>
              </a:solidFill>
              <a:effectLst/>
              <a:uLnTx/>
              <a:uFillTx/>
              <a:ea typeface="+mn-ea"/>
              <a:cs typeface="+mn-cs"/>
            </a:endParaRPr>
          </a:p>
        </p:txBody>
      </p:sp>
      <p:graphicFrame>
        <p:nvGraphicFramePr>
          <p:cNvPr id="8" name="Diagramm 7">
            <a:extLst>
              <a:ext uri="{FF2B5EF4-FFF2-40B4-BE49-F238E27FC236}">
                <a16:creationId xmlns:a16="http://schemas.microsoft.com/office/drawing/2014/main" id="{4D0C8518-854E-6F0B-6457-5410A39B35D4}"/>
              </a:ext>
            </a:extLst>
          </p:cNvPr>
          <p:cNvGraphicFramePr/>
          <p:nvPr>
            <p:extLst>
              <p:ext uri="{D42A27DB-BD31-4B8C-83A1-F6EECF244321}">
                <p14:modId xmlns:p14="http://schemas.microsoft.com/office/powerpoint/2010/main" val="4189092771"/>
              </p:ext>
            </p:extLst>
          </p:nvPr>
        </p:nvGraphicFramePr>
        <p:xfrm>
          <a:off x="1704108" y="997292"/>
          <a:ext cx="5735782" cy="3110345"/>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feld 8">
            <a:extLst>
              <a:ext uri="{FF2B5EF4-FFF2-40B4-BE49-F238E27FC236}">
                <a16:creationId xmlns:a16="http://schemas.microsoft.com/office/drawing/2014/main" id="{EC2EC6FA-7B4F-3D43-D51A-31DC70A46C46}"/>
              </a:ext>
            </a:extLst>
          </p:cNvPr>
          <p:cNvSpPr txBox="1"/>
          <p:nvPr/>
        </p:nvSpPr>
        <p:spPr>
          <a:xfrm rot="16200000">
            <a:off x="688568" y="2298756"/>
            <a:ext cx="1849582" cy="369332"/>
          </a:xfrm>
          <a:prstGeom prst="rect">
            <a:avLst/>
          </a:prstGeom>
          <a:noFill/>
        </p:spPr>
        <p:txBody>
          <a:bodyPr wrap="square" rtlCol="0">
            <a:spAutoFit/>
          </a:bodyPr>
          <a:lstStyle/>
          <a:p>
            <a:pPr algn="ctr"/>
            <a:r>
              <a:rPr lang="de-DE" sz="900">
                <a:solidFill>
                  <a:srgbClr val="404040"/>
                </a:solidFill>
              </a:rPr>
              <a:t>Patientenanteil mit DKA im letzten Jahr [%]</a:t>
            </a:r>
          </a:p>
        </p:txBody>
      </p:sp>
      <p:sp>
        <p:nvSpPr>
          <p:cNvPr id="10" name="Textfeld 9">
            <a:extLst>
              <a:ext uri="{FF2B5EF4-FFF2-40B4-BE49-F238E27FC236}">
                <a16:creationId xmlns:a16="http://schemas.microsoft.com/office/drawing/2014/main" id="{6FDD0F79-3E16-B24F-BEB9-FE208196DB8E}"/>
              </a:ext>
            </a:extLst>
          </p:cNvPr>
          <p:cNvSpPr txBox="1"/>
          <p:nvPr/>
        </p:nvSpPr>
        <p:spPr>
          <a:xfrm>
            <a:off x="3297032" y="3877199"/>
            <a:ext cx="2549934" cy="230832"/>
          </a:xfrm>
          <a:prstGeom prst="rect">
            <a:avLst/>
          </a:prstGeom>
          <a:noFill/>
        </p:spPr>
        <p:txBody>
          <a:bodyPr wrap="square" rtlCol="0">
            <a:spAutoFit/>
          </a:bodyPr>
          <a:lstStyle/>
          <a:p>
            <a:pPr algn="ctr"/>
            <a:r>
              <a:rPr lang="de-DE" sz="900" dirty="0">
                <a:solidFill>
                  <a:srgbClr val="404040"/>
                </a:solidFill>
              </a:rPr>
              <a:t>Zeit der vorangegangenen DKA [Jahre] </a:t>
            </a:r>
          </a:p>
        </p:txBody>
      </p:sp>
      <p:sp>
        <p:nvSpPr>
          <p:cNvPr id="11" name="Textfeld 10">
            <a:extLst>
              <a:ext uri="{FF2B5EF4-FFF2-40B4-BE49-F238E27FC236}">
                <a16:creationId xmlns:a16="http://schemas.microsoft.com/office/drawing/2014/main" id="{3055CF30-13EC-D3D7-DF33-BC169CC16CBC}"/>
              </a:ext>
            </a:extLst>
          </p:cNvPr>
          <p:cNvSpPr txBox="1"/>
          <p:nvPr/>
        </p:nvSpPr>
        <p:spPr>
          <a:xfrm>
            <a:off x="1572490" y="1018918"/>
            <a:ext cx="599901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862" b="1" i="0" u="none" strike="noStrike" kern="1200" spc="0" baseline="0">
                <a:solidFill>
                  <a:srgbClr val="404040"/>
                </a:solidFill>
                <a:latin typeface="+mn-lt"/>
                <a:ea typeface="+mn-ea"/>
                <a:cs typeface="+mn-cs"/>
              </a:defRPr>
            </a:pPr>
            <a:r>
              <a:rPr kumimoji="0" lang="de-DE" sz="1200" b="1" i="0" u="none" strike="noStrike" kern="1200" cap="none" spc="0" normalizeH="0" baseline="0" noProof="0" dirty="0">
                <a:ln>
                  <a:noFill/>
                </a:ln>
                <a:solidFill>
                  <a:srgbClr val="404040"/>
                </a:solidFill>
                <a:effectLst/>
                <a:uLnTx/>
                <a:uFillTx/>
                <a:latin typeface="Verdana"/>
              </a:rPr>
              <a:t>Patientenanteil mit ≥ 1 DKA-Episode im letzten Jahr in Abhängigkeit von der Zeitspanne zur vorangegangenen Episode</a:t>
            </a:r>
            <a:endParaRPr lang="de-DE" dirty="0"/>
          </a:p>
        </p:txBody>
      </p:sp>
      <p:sp>
        <p:nvSpPr>
          <p:cNvPr id="12" name="TextBox 28">
            <a:extLst>
              <a:ext uri="{FF2B5EF4-FFF2-40B4-BE49-F238E27FC236}">
                <a16:creationId xmlns:a16="http://schemas.microsoft.com/office/drawing/2014/main" id="{7503F91E-5E86-6170-03C5-14C0625B3899}"/>
              </a:ext>
            </a:extLst>
          </p:cNvPr>
          <p:cNvSpPr txBox="1"/>
          <p:nvPr/>
        </p:nvSpPr>
        <p:spPr>
          <a:xfrm>
            <a:off x="314921" y="4798351"/>
            <a:ext cx="7360606"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de-DE" altLang="de-DE" sz="600" dirty="0">
                <a:solidFill>
                  <a:srgbClr val="404040"/>
                </a:solidFill>
              </a:rPr>
              <a:t>* Daten des DPV-Registers, Deutschland. DKA: Diabetische Ketoazidose; T1D: Typ-1-Diabetes.</a:t>
            </a:r>
            <a:endParaRPr lang="de-DE" altLang="de-DE" sz="600" baseline="30000" dirty="0">
              <a:solidFill>
                <a:srgbClr val="404040"/>
              </a:solidFill>
            </a:endParaRPr>
          </a:p>
        </p:txBody>
      </p:sp>
      <p:sp>
        <p:nvSpPr>
          <p:cNvPr id="7" name="Rectangle: Rounded Corners 23">
            <a:extLst>
              <a:ext uri="{FF2B5EF4-FFF2-40B4-BE49-F238E27FC236}">
                <a16:creationId xmlns:a16="http://schemas.microsoft.com/office/drawing/2014/main" id="{85EDE0F8-B11A-2FCC-A08D-A3ED47BFCB50}"/>
              </a:ext>
            </a:extLst>
          </p:cNvPr>
          <p:cNvSpPr/>
          <p:nvPr/>
        </p:nvSpPr>
        <p:spPr>
          <a:xfrm>
            <a:off x="1155396" y="4123095"/>
            <a:ext cx="6833205" cy="539707"/>
          </a:xfrm>
          <a:prstGeom prst="roundRect">
            <a:avLst>
              <a:gd name="adj" fmla="val 50000"/>
            </a:avLst>
          </a:prstGeom>
          <a:solidFill>
            <a:srgbClr val="230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de-DE" sz="1100" dirty="0">
                <a:solidFill>
                  <a:prstClr val="white"/>
                </a:solidFill>
                <a:latin typeface="Verdana"/>
              </a:rPr>
              <a:t>Eine </a:t>
            </a:r>
            <a:r>
              <a:rPr lang="de-DE" sz="1100" b="1" dirty="0">
                <a:solidFill>
                  <a:prstClr val="white"/>
                </a:solidFill>
                <a:latin typeface="Verdana"/>
              </a:rPr>
              <a:t>DKA-Episode</a:t>
            </a:r>
            <a:r>
              <a:rPr lang="de-DE" sz="1100" dirty="0">
                <a:solidFill>
                  <a:prstClr val="white"/>
                </a:solidFill>
                <a:latin typeface="Verdana"/>
              </a:rPr>
              <a:t> ist ein </a:t>
            </a:r>
            <a:r>
              <a:rPr lang="de-DE" sz="1100" b="1" dirty="0">
                <a:solidFill>
                  <a:prstClr val="white"/>
                </a:solidFill>
                <a:latin typeface="Verdana"/>
              </a:rPr>
              <a:t>signifikanter</a:t>
            </a:r>
            <a:r>
              <a:rPr lang="de-DE" sz="1100" dirty="0">
                <a:solidFill>
                  <a:prstClr val="white"/>
                </a:solidFill>
                <a:latin typeface="Verdana"/>
              </a:rPr>
              <a:t>, unabhängiger und </a:t>
            </a:r>
            <a:r>
              <a:rPr lang="de-DE" sz="1100" b="1" dirty="0">
                <a:solidFill>
                  <a:prstClr val="white"/>
                </a:solidFill>
                <a:latin typeface="Verdana"/>
              </a:rPr>
              <a:t>lang anhaltender Risikofaktor</a:t>
            </a:r>
            <a:r>
              <a:rPr lang="de-DE" sz="1100" dirty="0">
                <a:solidFill>
                  <a:prstClr val="white"/>
                </a:solidFill>
                <a:latin typeface="Verdana"/>
              </a:rPr>
              <a:t> für das </a:t>
            </a:r>
            <a:r>
              <a:rPr lang="de-DE" sz="1100" b="1" dirty="0">
                <a:solidFill>
                  <a:prstClr val="white"/>
                </a:solidFill>
                <a:latin typeface="Verdana"/>
              </a:rPr>
              <a:t>Wiederauftreten</a:t>
            </a:r>
            <a:r>
              <a:rPr lang="de-DE" sz="1100" dirty="0">
                <a:solidFill>
                  <a:prstClr val="white"/>
                </a:solidFill>
                <a:latin typeface="Verdana"/>
              </a:rPr>
              <a:t> einer DKA bei Kindern mit T1D</a:t>
            </a:r>
            <a:r>
              <a:rPr lang="de-DE" sz="1100" baseline="30000" dirty="0">
                <a:solidFill>
                  <a:prstClr val="white"/>
                </a:solidFill>
                <a:latin typeface="Verdana"/>
              </a:rPr>
              <a:t>1</a:t>
            </a:r>
          </a:p>
        </p:txBody>
      </p:sp>
    </p:spTree>
    <p:extLst>
      <p:ext uri="{BB962C8B-B14F-4D97-AF65-F5344CB8AC3E}">
        <p14:creationId xmlns:p14="http://schemas.microsoft.com/office/powerpoint/2010/main" val="333452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C877CE00-5F03-B5B9-2D98-AD4E95F84C8F}"/>
              </a:ext>
            </a:extLst>
          </p:cNvPr>
          <p:cNvSpPr txBox="1">
            <a:spLocks/>
          </p:cNvSpPr>
          <p:nvPr/>
        </p:nvSpPr>
        <p:spPr>
          <a:xfrm>
            <a:off x="314921" y="11287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2000" b="1" dirty="0">
                <a:solidFill>
                  <a:srgbClr val="7030A0"/>
                </a:solidFill>
                <a:latin typeface="Verdana" panose="020B0604030504040204" pitchFamily="34" charset="0"/>
                <a:ea typeface="Verdana" panose="020B0604030504040204" pitchFamily="34" charset="0"/>
              </a:rPr>
              <a:t>DKA bei Diagnose von pädiatrischem T1D assoziiert mit sozioökonomischer Deprivation und Urbanisierung</a:t>
            </a:r>
            <a:r>
              <a:rPr lang="de-DE" sz="2000" b="1" baseline="30000" dirty="0">
                <a:solidFill>
                  <a:srgbClr val="7030A0"/>
                </a:solidFill>
                <a:latin typeface="Verdana" panose="020B0604030504040204" pitchFamily="34" charset="0"/>
                <a:ea typeface="Verdana" panose="020B0604030504040204" pitchFamily="34" charset="0"/>
              </a:rPr>
              <a:t>1,</a:t>
            </a:r>
            <a:r>
              <a:rPr lang="de-DE" sz="2000" b="1" dirty="0">
                <a:solidFill>
                  <a:srgbClr val="7030A0"/>
                </a:solidFill>
                <a:latin typeface="Verdana" panose="020B0604030504040204" pitchFamily="34" charset="0"/>
                <a:ea typeface="Verdana" panose="020B0604030504040204" pitchFamily="34" charset="0"/>
              </a:rPr>
              <a:t>*</a:t>
            </a:r>
          </a:p>
        </p:txBody>
      </p:sp>
      <p:sp>
        <p:nvSpPr>
          <p:cNvPr id="3" name="TextBox 3037">
            <a:extLst>
              <a:ext uri="{FF2B5EF4-FFF2-40B4-BE49-F238E27FC236}">
                <a16:creationId xmlns:a16="http://schemas.microsoft.com/office/drawing/2014/main" id="{C9730656-5E5C-58C1-49FE-6DD07184A6FE}"/>
              </a:ext>
            </a:extLst>
          </p:cNvPr>
          <p:cNvSpPr txBox="1"/>
          <p:nvPr/>
        </p:nvSpPr>
        <p:spPr>
          <a:xfrm>
            <a:off x="314921" y="4938631"/>
            <a:ext cx="8314729"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dirty="0">
                <a:ln>
                  <a:noFill/>
                </a:ln>
                <a:solidFill>
                  <a:srgbClr val="404040"/>
                </a:solidFill>
                <a:effectLst/>
                <a:uLnTx/>
                <a:uFillTx/>
                <a:ea typeface="+mn-ea"/>
                <a:cs typeface="+mn-cs"/>
              </a:rPr>
              <a:t>1. </a:t>
            </a:r>
            <a:r>
              <a:rPr kumimoji="0" lang="de-DE" sz="600" b="0" i="0" u="none" strike="noStrike" kern="1200" cap="none" spc="0" normalizeH="0" baseline="0" dirty="0" err="1">
                <a:ln>
                  <a:noFill/>
                </a:ln>
                <a:solidFill>
                  <a:srgbClr val="404040"/>
                </a:solidFill>
                <a:effectLst/>
                <a:uLnTx/>
                <a:uFillTx/>
                <a:ea typeface="+mn-ea"/>
                <a:cs typeface="+mn-cs"/>
              </a:rPr>
              <a:t>Auzanneau</a:t>
            </a:r>
            <a:r>
              <a:rPr kumimoji="0" lang="de-DE" sz="600" b="0" i="0" u="none" strike="noStrike" kern="1200" cap="none" spc="0" normalizeH="0" baseline="0" dirty="0">
                <a:ln>
                  <a:noFill/>
                </a:ln>
                <a:solidFill>
                  <a:srgbClr val="404040"/>
                </a:solidFill>
                <a:effectLst/>
                <a:uLnTx/>
                <a:uFillTx/>
                <a:ea typeface="+mn-ea"/>
                <a:cs typeface="+mn-cs"/>
              </a:rPr>
              <a:t> M </a:t>
            </a:r>
            <a:r>
              <a:rPr kumimoji="0" lang="de-DE" sz="600" b="0" i="1" u="none" strike="noStrike" kern="1200" cap="none" spc="0" normalizeH="0" baseline="0" dirty="0">
                <a:ln>
                  <a:noFill/>
                </a:ln>
                <a:solidFill>
                  <a:srgbClr val="404040"/>
                </a:solidFill>
                <a:effectLst/>
                <a:uLnTx/>
                <a:uFillTx/>
                <a:ea typeface="+mn-ea"/>
                <a:cs typeface="+mn-cs"/>
              </a:rPr>
              <a:t>et al. Diabetes Care </a:t>
            </a:r>
            <a:r>
              <a:rPr kumimoji="0" lang="de-DE" sz="600" b="0" u="none" strike="noStrike" kern="1200" cap="none" spc="0" normalizeH="0" baseline="0" dirty="0">
                <a:ln>
                  <a:noFill/>
                </a:ln>
                <a:solidFill>
                  <a:srgbClr val="404040"/>
                </a:solidFill>
                <a:effectLst/>
                <a:uLnTx/>
                <a:uFillTx/>
                <a:ea typeface="+mn-ea"/>
                <a:cs typeface="+mn-cs"/>
              </a:rPr>
              <a:t>2022; 45: 1807–13</a:t>
            </a:r>
            <a:r>
              <a:rPr kumimoji="0" lang="de-DE" sz="600" b="0" i="1" u="none" strike="noStrike" kern="1200" cap="none" spc="0" normalizeH="0" baseline="0" dirty="0">
                <a:ln>
                  <a:noFill/>
                </a:ln>
                <a:solidFill>
                  <a:srgbClr val="404040"/>
                </a:solidFill>
                <a:effectLst/>
                <a:uLnTx/>
                <a:uFillTx/>
                <a:ea typeface="+mn-ea"/>
                <a:cs typeface="+mn-cs"/>
              </a:rPr>
              <a:t>.</a:t>
            </a:r>
            <a:endParaRPr kumimoji="0" lang="de-DE" sz="600" b="0" i="0" u="none" strike="noStrike" kern="1200" cap="none" spc="0" normalizeH="0" baseline="0" dirty="0">
              <a:ln>
                <a:noFill/>
              </a:ln>
              <a:solidFill>
                <a:srgbClr val="404040"/>
              </a:solidFill>
              <a:effectLst/>
              <a:uLnTx/>
              <a:uFillTx/>
              <a:ea typeface="+mn-ea"/>
              <a:cs typeface="+mn-cs"/>
            </a:endParaRPr>
          </a:p>
        </p:txBody>
      </p:sp>
      <p:sp>
        <p:nvSpPr>
          <p:cNvPr id="11" name="Textfeld 10">
            <a:extLst>
              <a:ext uri="{FF2B5EF4-FFF2-40B4-BE49-F238E27FC236}">
                <a16:creationId xmlns:a16="http://schemas.microsoft.com/office/drawing/2014/main" id="{3055CF30-13EC-D3D7-DF33-BC169CC16CBC}"/>
              </a:ext>
            </a:extLst>
          </p:cNvPr>
          <p:cNvSpPr txBox="1"/>
          <p:nvPr/>
        </p:nvSpPr>
        <p:spPr>
          <a:xfrm>
            <a:off x="1572490" y="1044694"/>
            <a:ext cx="599901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862" b="1" i="0" u="none" strike="noStrike" kern="1200" spc="0" baseline="0">
                <a:solidFill>
                  <a:srgbClr val="404040"/>
                </a:solidFill>
                <a:latin typeface="+mn-lt"/>
                <a:ea typeface="+mn-ea"/>
                <a:cs typeface="+mn-cs"/>
              </a:defRPr>
            </a:pPr>
            <a:r>
              <a:rPr kumimoji="0" lang="de-DE" sz="1200" b="1" i="0" u="none" strike="noStrike" kern="1200" cap="none" spc="0" normalizeH="0" baseline="0" noProof="0" dirty="0">
                <a:ln>
                  <a:noFill/>
                </a:ln>
                <a:solidFill>
                  <a:srgbClr val="404040"/>
                </a:solidFill>
                <a:effectLst/>
                <a:uLnTx/>
                <a:uFillTx/>
                <a:latin typeface="Verdana"/>
              </a:rPr>
              <a:t>Sozioökonomische Benachteiligung, Urbanisierung und </a:t>
            </a:r>
          </a:p>
          <a:p>
            <a:pPr marL="0" marR="0" lvl="0" indent="0" algn="ctr" defTabSz="914400" rtl="0" eaLnBrk="1" fontAlgn="auto" latinLnBrk="0" hangingPunct="1">
              <a:lnSpc>
                <a:spcPct val="100000"/>
              </a:lnSpc>
              <a:spcBef>
                <a:spcPts val="0"/>
              </a:spcBef>
              <a:spcAft>
                <a:spcPts val="0"/>
              </a:spcAft>
              <a:buClrTx/>
              <a:buSzTx/>
              <a:buFontTx/>
              <a:buNone/>
              <a:tabLst/>
              <a:defRPr sz="1862" b="1" i="0" u="none" strike="noStrike" kern="1200" spc="0" baseline="0">
                <a:solidFill>
                  <a:srgbClr val="404040"/>
                </a:solidFill>
                <a:latin typeface="+mn-lt"/>
                <a:ea typeface="+mn-ea"/>
                <a:cs typeface="+mn-cs"/>
              </a:defRPr>
            </a:pPr>
            <a:r>
              <a:rPr kumimoji="0" lang="de-DE" sz="1200" b="1" i="0" u="none" strike="noStrike" kern="1200" cap="none" spc="0" normalizeH="0" baseline="0" noProof="0" dirty="0">
                <a:ln>
                  <a:noFill/>
                </a:ln>
                <a:solidFill>
                  <a:srgbClr val="404040"/>
                </a:solidFill>
                <a:effectLst/>
                <a:uLnTx/>
                <a:uFillTx/>
                <a:latin typeface="Verdana"/>
              </a:rPr>
              <a:t>DKA bei T1D-Diagnose auf Kreisebene in Deutschland</a:t>
            </a:r>
            <a:endParaRPr lang="de-DE" dirty="0"/>
          </a:p>
        </p:txBody>
      </p:sp>
      <p:pic>
        <p:nvPicPr>
          <p:cNvPr id="5" name="Grafik 4" descr="Ein Bild, das Karte, Text enthält.&#10;&#10;Automatisch generierte Beschreibung">
            <a:extLst>
              <a:ext uri="{FF2B5EF4-FFF2-40B4-BE49-F238E27FC236}">
                <a16:creationId xmlns:a16="http://schemas.microsoft.com/office/drawing/2014/main" id="{A6EEBD92-2EEA-65A9-9AED-CBD6F25DC1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473" y="1575634"/>
            <a:ext cx="8348673" cy="2663414"/>
          </a:xfrm>
          <a:prstGeom prst="rect">
            <a:avLst/>
          </a:prstGeom>
        </p:spPr>
      </p:pic>
      <p:sp>
        <p:nvSpPr>
          <p:cNvPr id="12" name="Rechteck 11">
            <a:extLst>
              <a:ext uri="{FF2B5EF4-FFF2-40B4-BE49-F238E27FC236}">
                <a16:creationId xmlns:a16="http://schemas.microsoft.com/office/drawing/2014/main" id="{CB13FB54-08BB-6473-FDC8-8772D6939668}"/>
              </a:ext>
            </a:extLst>
          </p:cNvPr>
          <p:cNvSpPr/>
          <p:nvPr/>
        </p:nvSpPr>
        <p:spPr>
          <a:xfrm>
            <a:off x="394854" y="1575633"/>
            <a:ext cx="8348673" cy="2670301"/>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Box 28">
            <a:extLst>
              <a:ext uri="{FF2B5EF4-FFF2-40B4-BE49-F238E27FC236}">
                <a16:creationId xmlns:a16="http://schemas.microsoft.com/office/drawing/2014/main" id="{39E054B9-7861-5261-C39F-355962AD577E}"/>
              </a:ext>
            </a:extLst>
          </p:cNvPr>
          <p:cNvSpPr txBox="1"/>
          <p:nvPr/>
        </p:nvSpPr>
        <p:spPr>
          <a:xfrm>
            <a:off x="314922" y="4767637"/>
            <a:ext cx="7360604"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de-DE" altLang="de-DE" sz="600" dirty="0">
                <a:solidFill>
                  <a:srgbClr val="404040"/>
                </a:solidFill>
              </a:rPr>
              <a:t>* Daten des DPV-Registers, Deutschland. Abbildung modifiziert nach </a:t>
            </a:r>
            <a:r>
              <a:rPr lang="de-DE" altLang="de-DE" sz="600" dirty="0" err="1">
                <a:solidFill>
                  <a:srgbClr val="404040"/>
                </a:solidFill>
              </a:rPr>
              <a:t>Auzanneau</a:t>
            </a:r>
            <a:r>
              <a:rPr lang="de-DE" altLang="de-DE" sz="600" dirty="0">
                <a:solidFill>
                  <a:srgbClr val="404040"/>
                </a:solidFill>
              </a:rPr>
              <a:t> M 2022</a:t>
            </a:r>
            <a:r>
              <a:rPr lang="de-DE" altLang="de-DE" sz="600" baseline="30000" dirty="0">
                <a:solidFill>
                  <a:srgbClr val="404040"/>
                </a:solidFill>
              </a:rPr>
              <a:t>1</a:t>
            </a:r>
            <a:r>
              <a:rPr lang="de-DE" altLang="de-DE" sz="600" dirty="0">
                <a:solidFill>
                  <a:srgbClr val="404040"/>
                </a:solidFill>
              </a:rPr>
              <a:t>. DKA: Diabetische Ketoazidose; T1D: Typ-1-Diabetes.</a:t>
            </a:r>
            <a:endParaRPr lang="de-DE" altLang="de-DE" sz="600" baseline="30000" dirty="0">
              <a:solidFill>
                <a:srgbClr val="404040"/>
              </a:solidFill>
            </a:endParaRPr>
          </a:p>
        </p:txBody>
      </p:sp>
    </p:spTree>
    <p:extLst>
      <p:ext uri="{BB962C8B-B14F-4D97-AF65-F5344CB8AC3E}">
        <p14:creationId xmlns:p14="http://schemas.microsoft.com/office/powerpoint/2010/main" val="2473681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C877CE00-5F03-B5B9-2D98-AD4E95F84C8F}"/>
              </a:ext>
            </a:extLst>
          </p:cNvPr>
          <p:cNvSpPr txBox="1">
            <a:spLocks/>
          </p:cNvSpPr>
          <p:nvPr/>
        </p:nvSpPr>
        <p:spPr>
          <a:xfrm>
            <a:off x="314918" y="112662"/>
            <a:ext cx="8594671"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defTabSz="685800">
              <a:spcBef>
                <a:spcPts val="0"/>
              </a:spcBef>
              <a:defRPr/>
            </a:pPr>
            <a:r>
              <a:rPr lang="de-DE" sz="2000" b="1" dirty="0">
                <a:solidFill>
                  <a:srgbClr val="7030A0"/>
                </a:solidFill>
                <a:latin typeface="Verdana" panose="020B0604030504040204" pitchFamily="34" charset="0"/>
                <a:ea typeface="Verdana" panose="020B0604030504040204" pitchFamily="34" charset="0"/>
              </a:rPr>
              <a:t>DKA bei Diagnose von pädiatrischem T1D ist assoziiert mit sozioökonomischer Benachteiligung und Urbanisierung</a:t>
            </a:r>
            <a:r>
              <a:rPr lang="de-DE" sz="2000" b="1" baseline="30000" dirty="0">
                <a:solidFill>
                  <a:srgbClr val="7030A0"/>
                </a:solidFill>
                <a:latin typeface="Verdana" panose="020B0604030504040204" pitchFamily="34" charset="0"/>
                <a:ea typeface="Verdana" panose="020B0604030504040204" pitchFamily="34" charset="0"/>
              </a:rPr>
              <a:t>1,</a:t>
            </a:r>
            <a:r>
              <a:rPr lang="de-DE" sz="2000" b="1" dirty="0">
                <a:solidFill>
                  <a:srgbClr val="7030A0"/>
                </a:solidFill>
                <a:latin typeface="Verdana" panose="020B0604030504040204" pitchFamily="34" charset="0"/>
                <a:ea typeface="Verdana" panose="020B0604030504040204" pitchFamily="34" charset="0"/>
              </a:rPr>
              <a:t>*</a:t>
            </a:r>
          </a:p>
        </p:txBody>
      </p:sp>
      <p:sp>
        <p:nvSpPr>
          <p:cNvPr id="11" name="Textfeld 10">
            <a:extLst>
              <a:ext uri="{FF2B5EF4-FFF2-40B4-BE49-F238E27FC236}">
                <a16:creationId xmlns:a16="http://schemas.microsoft.com/office/drawing/2014/main" id="{3055CF30-13EC-D3D7-DF33-BC169CC16CBC}"/>
              </a:ext>
            </a:extLst>
          </p:cNvPr>
          <p:cNvSpPr txBox="1"/>
          <p:nvPr/>
        </p:nvSpPr>
        <p:spPr>
          <a:xfrm>
            <a:off x="1572490" y="984534"/>
            <a:ext cx="599901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862" b="1" i="0" u="none" strike="noStrike" kern="1200" spc="0" baseline="0">
                <a:solidFill>
                  <a:srgbClr val="404040"/>
                </a:solidFill>
                <a:latin typeface="+mn-lt"/>
                <a:ea typeface="+mn-ea"/>
                <a:cs typeface="+mn-cs"/>
              </a:defRPr>
            </a:pPr>
            <a:r>
              <a:rPr kumimoji="0" lang="de-DE" sz="1200" b="1" i="0" u="none" strike="noStrike" kern="1200" cap="none" spc="0" normalizeH="0" baseline="0" noProof="0">
                <a:ln>
                  <a:noFill/>
                </a:ln>
                <a:solidFill>
                  <a:srgbClr val="404040"/>
                </a:solidFill>
                <a:effectLst/>
                <a:uLnTx/>
                <a:uFillTx/>
                <a:latin typeface="Verdana"/>
              </a:rPr>
              <a:t>Häufigkeit von DKA bei der Diagnose nach </a:t>
            </a:r>
          </a:p>
          <a:p>
            <a:pPr marL="0" marR="0" lvl="0" indent="0" algn="ctr" defTabSz="914400" rtl="0" eaLnBrk="1" fontAlgn="auto" latinLnBrk="0" hangingPunct="1">
              <a:lnSpc>
                <a:spcPct val="100000"/>
              </a:lnSpc>
              <a:spcBef>
                <a:spcPts val="0"/>
              </a:spcBef>
              <a:spcAft>
                <a:spcPts val="0"/>
              </a:spcAft>
              <a:buClrTx/>
              <a:buSzTx/>
              <a:buFontTx/>
              <a:buNone/>
              <a:tabLst/>
              <a:defRPr sz="1862" b="1" i="0" u="none" strike="noStrike" kern="1200" spc="0" baseline="0">
                <a:solidFill>
                  <a:srgbClr val="404040"/>
                </a:solidFill>
                <a:latin typeface="+mn-lt"/>
                <a:ea typeface="+mn-ea"/>
                <a:cs typeface="+mn-cs"/>
              </a:defRPr>
            </a:pPr>
            <a:r>
              <a:rPr kumimoji="0" lang="de-DE" sz="1200" b="1" i="0" u="none" strike="noStrike" kern="1200" cap="none" spc="0" normalizeH="0" baseline="0" noProof="0">
                <a:ln>
                  <a:noFill/>
                </a:ln>
                <a:solidFill>
                  <a:srgbClr val="404040"/>
                </a:solidFill>
                <a:effectLst/>
                <a:uLnTx/>
                <a:uFillTx/>
                <a:latin typeface="Verdana"/>
              </a:rPr>
              <a:t>sozioökonomischer Benachteiligung (A) und Urbanisierung (B)</a:t>
            </a:r>
            <a:endParaRPr lang="de-DE">
              <a:solidFill>
                <a:srgbClr val="404040"/>
              </a:solidFill>
            </a:endParaRPr>
          </a:p>
        </p:txBody>
      </p:sp>
      <p:grpSp>
        <p:nvGrpSpPr>
          <p:cNvPr id="31" name="Gruppieren 30">
            <a:extLst>
              <a:ext uri="{FF2B5EF4-FFF2-40B4-BE49-F238E27FC236}">
                <a16:creationId xmlns:a16="http://schemas.microsoft.com/office/drawing/2014/main" id="{D71C0217-BCFE-4532-96AA-6F7972A24E89}"/>
              </a:ext>
            </a:extLst>
          </p:cNvPr>
          <p:cNvGrpSpPr/>
          <p:nvPr/>
        </p:nvGrpSpPr>
        <p:grpSpPr>
          <a:xfrm>
            <a:off x="4858483" y="1557714"/>
            <a:ext cx="3654673" cy="2581480"/>
            <a:chOff x="4858483" y="1617874"/>
            <a:chExt cx="3654673" cy="2581480"/>
          </a:xfrm>
        </p:grpSpPr>
        <p:pic>
          <p:nvPicPr>
            <p:cNvPr id="16" name="Grafik 15" descr="Ein Bild, das Text, Diagramm, Screenshot, Reihe enthält.&#10;&#10;Automatisch generierte Beschreibung">
              <a:extLst>
                <a:ext uri="{FF2B5EF4-FFF2-40B4-BE49-F238E27FC236}">
                  <a16:creationId xmlns:a16="http://schemas.microsoft.com/office/drawing/2014/main" id="{ACDF1491-C1D7-1A44-961C-10B5892F55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8483" y="1623117"/>
              <a:ext cx="3654673" cy="2564350"/>
            </a:xfrm>
            <a:prstGeom prst="rect">
              <a:avLst/>
            </a:prstGeom>
          </p:spPr>
        </p:pic>
        <p:sp>
          <p:nvSpPr>
            <p:cNvPr id="17" name="Textfeld 16">
              <a:extLst>
                <a:ext uri="{FF2B5EF4-FFF2-40B4-BE49-F238E27FC236}">
                  <a16:creationId xmlns:a16="http://schemas.microsoft.com/office/drawing/2014/main" id="{7CA3BC62-24AD-268F-5D10-F56B64A19F2C}"/>
                </a:ext>
              </a:extLst>
            </p:cNvPr>
            <p:cNvSpPr txBox="1"/>
            <p:nvPr/>
          </p:nvSpPr>
          <p:spPr>
            <a:xfrm>
              <a:off x="4858483" y="1619054"/>
              <a:ext cx="304892" cy="276999"/>
            </a:xfrm>
            <a:prstGeom prst="rect">
              <a:avLst/>
            </a:prstGeom>
            <a:noFill/>
          </p:spPr>
          <p:txBody>
            <a:bodyPr wrap="none" rtlCol="0">
              <a:spAutoFit/>
            </a:bodyPr>
            <a:lstStyle/>
            <a:p>
              <a:r>
                <a:rPr lang="de-DE" sz="1200" b="1"/>
                <a:t>B</a:t>
              </a:r>
            </a:p>
          </p:txBody>
        </p:sp>
        <p:sp>
          <p:nvSpPr>
            <p:cNvPr id="18" name="Textfeld 17">
              <a:extLst>
                <a:ext uri="{FF2B5EF4-FFF2-40B4-BE49-F238E27FC236}">
                  <a16:creationId xmlns:a16="http://schemas.microsoft.com/office/drawing/2014/main" id="{7AE24186-9C23-F169-6199-ABF97E40FA41}"/>
                </a:ext>
              </a:extLst>
            </p:cNvPr>
            <p:cNvSpPr txBox="1"/>
            <p:nvPr/>
          </p:nvSpPr>
          <p:spPr>
            <a:xfrm rot="16200000">
              <a:off x="4085298" y="2619870"/>
              <a:ext cx="1906256" cy="320257"/>
            </a:xfrm>
            <a:prstGeom prst="rect">
              <a:avLst/>
            </a:prstGeom>
            <a:solidFill>
              <a:schemeClr val="bg1"/>
            </a:solidFill>
          </p:spPr>
          <p:txBody>
            <a:bodyPr wrap="square" lIns="0" tIns="144000" rIns="0" bIns="36000" rtlCol="0" anchor="ctr" anchorCtr="0">
              <a:spAutoFit/>
            </a:bodyPr>
            <a:lstStyle/>
            <a:p>
              <a:pPr algn="ctr"/>
              <a:r>
                <a:rPr lang="de-DE" sz="900" dirty="0">
                  <a:solidFill>
                    <a:srgbClr val="404040"/>
                  </a:solidFill>
                </a:rPr>
                <a:t>Anteil an DKA bei T1D-Diagnose</a:t>
              </a:r>
            </a:p>
          </p:txBody>
        </p:sp>
        <p:sp>
          <p:nvSpPr>
            <p:cNvPr id="19" name="Textfeld 18">
              <a:extLst>
                <a:ext uri="{FF2B5EF4-FFF2-40B4-BE49-F238E27FC236}">
                  <a16:creationId xmlns:a16="http://schemas.microsoft.com/office/drawing/2014/main" id="{8E05664F-7C3B-E067-3E63-892FD9A379C6}"/>
                </a:ext>
              </a:extLst>
            </p:cNvPr>
            <p:cNvSpPr txBox="1"/>
            <p:nvPr/>
          </p:nvSpPr>
          <p:spPr>
            <a:xfrm>
              <a:off x="6318366" y="4041436"/>
              <a:ext cx="1364156" cy="138499"/>
            </a:xfrm>
            <a:prstGeom prst="rect">
              <a:avLst/>
            </a:prstGeom>
            <a:solidFill>
              <a:schemeClr val="bg1"/>
            </a:solidFill>
          </p:spPr>
          <p:txBody>
            <a:bodyPr wrap="none" lIns="0" tIns="0" rIns="0" bIns="0" rtlCol="0" anchor="ctr" anchorCtr="0">
              <a:spAutoFit/>
            </a:bodyPr>
            <a:lstStyle/>
            <a:p>
              <a:pPr algn="ctr"/>
              <a:r>
                <a:rPr lang="de-DE" sz="900" dirty="0">
                  <a:solidFill>
                    <a:srgbClr val="404040"/>
                  </a:solidFill>
                </a:rPr>
                <a:t>Grad der Urbanisierung</a:t>
              </a:r>
            </a:p>
          </p:txBody>
        </p:sp>
        <p:sp>
          <p:nvSpPr>
            <p:cNvPr id="20" name="Textfeld 19">
              <a:extLst>
                <a:ext uri="{FF2B5EF4-FFF2-40B4-BE49-F238E27FC236}">
                  <a16:creationId xmlns:a16="http://schemas.microsoft.com/office/drawing/2014/main" id="{FA6B248A-91EE-C303-5D2C-D58695A33A56}"/>
                </a:ext>
              </a:extLst>
            </p:cNvPr>
            <p:cNvSpPr txBox="1"/>
            <p:nvPr/>
          </p:nvSpPr>
          <p:spPr>
            <a:xfrm>
              <a:off x="5827103" y="3863968"/>
              <a:ext cx="559449" cy="107722"/>
            </a:xfrm>
            <a:prstGeom prst="rect">
              <a:avLst/>
            </a:prstGeom>
            <a:solidFill>
              <a:schemeClr val="bg1"/>
            </a:solidFill>
          </p:spPr>
          <p:txBody>
            <a:bodyPr wrap="none" lIns="0" tIns="0" rIns="0" bIns="0" rtlCol="0">
              <a:spAutoFit/>
            </a:bodyPr>
            <a:lstStyle/>
            <a:p>
              <a:pPr algn="ctr"/>
              <a:r>
                <a:rPr lang="de-DE" sz="700" b="1">
                  <a:solidFill>
                    <a:srgbClr val="404040"/>
                  </a:solidFill>
                </a:rPr>
                <a:t>Großstädte</a:t>
              </a:r>
            </a:p>
          </p:txBody>
        </p:sp>
        <p:sp>
          <p:nvSpPr>
            <p:cNvPr id="21" name="Textfeld 20">
              <a:extLst>
                <a:ext uri="{FF2B5EF4-FFF2-40B4-BE49-F238E27FC236}">
                  <a16:creationId xmlns:a16="http://schemas.microsoft.com/office/drawing/2014/main" id="{B59BED31-3D28-8BCC-BC43-024A87031A04}"/>
                </a:ext>
              </a:extLst>
            </p:cNvPr>
            <p:cNvSpPr txBox="1"/>
            <p:nvPr/>
          </p:nvSpPr>
          <p:spPr>
            <a:xfrm>
              <a:off x="6464239" y="3863968"/>
              <a:ext cx="1072409" cy="107722"/>
            </a:xfrm>
            <a:prstGeom prst="rect">
              <a:avLst/>
            </a:prstGeom>
            <a:solidFill>
              <a:schemeClr val="bg1"/>
            </a:solidFill>
          </p:spPr>
          <p:txBody>
            <a:bodyPr wrap="none" lIns="0" tIns="0" rIns="0" bIns="0" rtlCol="0">
              <a:spAutoFit/>
            </a:bodyPr>
            <a:lstStyle/>
            <a:p>
              <a:pPr algn="ctr"/>
              <a:r>
                <a:rPr lang="de-DE" sz="700" b="1">
                  <a:solidFill>
                    <a:srgbClr val="404040"/>
                  </a:solidFill>
                </a:rPr>
                <a:t>Städte und Vorstädte</a:t>
              </a:r>
            </a:p>
          </p:txBody>
        </p:sp>
        <p:sp>
          <p:nvSpPr>
            <p:cNvPr id="22" name="Textfeld 21">
              <a:extLst>
                <a:ext uri="{FF2B5EF4-FFF2-40B4-BE49-F238E27FC236}">
                  <a16:creationId xmlns:a16="http://schemas.microsoft.com/office/drawing/2014/main" id="{2BCC75D4-42FF-6F59-7CA5-45BF2806B378}"/>
                </a:ext>
              </a:extLst>
            </p:cNvPr>
            <p:cNvSpPr txBox="1"/>
            <p:nvPr/>
          </p:nvSpPr>
          <p:spPr>
            <a:xfrm>
              <a:off x="7571508" y="3860535"/>
              <a:ext cx="616351" cy="215444"/>
            </a:xfrm>
            <a:prstGeom prst="rect">
              <a:avLst/>
            </a:prstGeom>
            <a:solidFill>
              <a:schemeClr val="bg1"/>
            </a:solidFill>
          </p:spPr>
          <p:txBody>
            <a:bodyPr wrap="square" lIns="0" tIns="0" rIns="0" bIns="0" rtlCol="0">
              <a:spAutoFit/>
            </a:bodyPr>
            <a:lstStyle/>
            <a:p>
              <a:pPr algn="ctr"/>
              <a:r>
                <a:rPr lang="de-DE" sz="700" b="1">
                  <a:solidFill>
                    <a:srgbClr val="404040"/>
                  </a:solidFill>
                </a:rPr>
                <a:t>Ländliche Gebiete</a:t>
              </a:r>
            </a:p>
          </p:txBody>
        </p:sp>
        <p:sp>
          <p:nvSpPr>
            <p:cNvPr id="23" name="Textfeld 22">
              <a:extLst>
                <a:ext uri="{FF2B5EF4-FFF2-40B4-BE49-F238E27FC236}">
                  <a16:creationId xmlns:a16="http://schemas.microsoft.com/office/drawing/2014/main" id="{2C52A8BF-4434-2E52-7E24-05054B4D4F73}"/>
                </a:ext>
              </a:extLst>
            </p:cNvPr>
            <p:cNvSpPr txBox="1"/>
            <p:nvPr/>
          </p:nvSpPr>
          <p:spPr>
            <a:xfrm>
              <a:off x="6099739" y="2943450"/>
              <a:ext cx="839260" cy="107723"/>
            </a:xfrm>
            <a:prstGeom prst="rect">
              <a:avLst/>
            </a:prstGeom>
            <a:solidFill>
              <a:schemeClr val="bg1"/>
            </a:solidFill>
            <a:ln>
              <a:noFill/>
            </a:ln>
          </p:spPr>
          <p:txBody>
            <a:bodyPr wrap="none" lIns="0" tIns="0" rIns="0" bIns="0" rtlCol="0" anchor="ctr" anchorCtr="0">
              <a:normAutofit/>
            </a:bodyPr>
            <a:lstStyle/>
            <a:p>
              <a:pPr algn="ctr"/>
              <a:r>
                <a:rPr lang="de-DE" sz="700" err="1">
                  <a:solidFill>
                    <a:srgbClr val="404040"/>
                  </a:solidFill>
                </a:rPr>
                <a:t>n.s</a:t>
              </a:r>
              <a:r>
                <a:rPr lang="de-DE" sz="700">
                  <a:solidFill>
                    <a:srgbClr val="404040"/>
                  </a:solidFill>
                </a:rPr>
                <a:t>. (p = 0,216)</a:t>
              </a:r>
            </a:p>
          </p:txBody>
        </p:sp>
        <p:sp>
          <p:nvSpPr>
            <p:cNvPr id="24" name="Textfeld 23">
              <a:extLst>
                <a:ext uri="{FF2B5EF4-FFF2-40B4-BE49-F238E27FC236}">
                  <a16:creationId xmlns:a16="http://schemas.microsoft.com/office/drawing/2014/main" id="{85D284A8-A02E-8DA1-5F6C-B3187122D94C}"/>
                </a:ext>
              </a:extLst>
            </p:cNvPr>
            <p:cNvSpPr txBox="1"/>
            <p:nvPr/>
          </p:nvSpPr>
          <p:spPr>
            <a:xfrm>
              <a:off x="6540115" y="1703691"/>
              <a:ext cx="839260" cy="107723"/>
            </a:xfrm>
            <a:prstGeom prst="rect">
              <a:avLst/>
            </a:prstGeom>
            <a:solidFill>
              <a:schemeClr val="bg1"/>
            </a:solidFill>
            <a:ln>
              <a:noFill/>
            </a:ln>
          </p:spPr>
          <p:txBody>
            <a:bodyPr wrap="none" lIns="0" tIns="0" rIns="0" bIns="0" rtlCol="0" anchor="ctr" anchorCtr="0">
              <a:normAutofit/>
            </a:bodyPr>
            <a:lstStyle/>
            <a:p>
              <a:pPr algn="ctr"/>
              <a:r>
                <a:rPr lang="de-DE" sz="700">
                  <a:solidFill>
                    <a:srgbClr val="404040"/>
                  </a:solidFill>
                </a:rPr>
                <a:t>p = 0,007</a:t>
              </a:r>
            </a:p>
          </p:txBody>
        </p:sp>
        <p:sp>
          <p:nvSpPr>
            <p:cNvPr id="25" name="Textfeld 24">
              <a:extLst>
                <a:ext uri="{FF2B5EF4-FFF2-40B4-BE49-F238E27FC236}">
                  <a16:creationId xmlns:a16="http://schemas.microsoft.com/office/drawing/2014/main" id="{5CB1A1DD-32AD-388E-2DCC-EFC31DB8FAD2}"/>
                </a:ext>
              </a:extLst>
            </p:cNvPr>
            <p:cNvSpPr txBox="1"/>
            <p:nvPr/>
          </p:nvSpPr>
          <p:spPr>
            <a:xfrm>
              <a:off x="7014619" y="1947871"/>
              <a:ext cx="839260" cy="107723"/>
            </a:xfrm>
            <a:prstGeom prst="rect">
              <a:avLst/>
            </a:prstGeom>
            <a:solidFill>
              <a:schemeClr val="bg1"/>
            </a:solidFill>
            <a:ln>
              <a:noFill/>
            </a:ln>
          </p:spPr>
          <p:txBody>
            <a:bodyPr wrap="none" lIns="0" tIns="0" rIns="0" bIns="0" rtlCol="0" anchor="ctr" anchorCtr="0">
              <a:normAutofit/>
            </a:bodyPr>
            <a:lstStyle/>
            <a:p>
              <a:pPr algn="ctr"/>
              <a:r>
                <a:rPr lang="de-DE" sz="700">
                  <a:solidFill>
                    <a:srgbClr val="404040"/>
                  </a:solidFill>
                </a:rPr>
                <a:t>p &lt; 0,001</a:t>
              </a:r>
            </a:p>
          </p:txBody>
        </p:sp>
        <p:sp>
          <p:nvSpPr>
            <p:cNvPr id="28" name="Rechteck 27">
              <a:extLst>
                <a:ext uri="{FF2B5EF4-FFF2-40B4-BE49-F238E27FC236}">
                  <a16:creationId xmlns:a16="http://schemas.microsoft.com/office/drawing/2014/main" id="{5C51E5DB-4EDC-C87D-2B3D-1CA140D38C62}"/>
                </a:ext>
              </a:extLst>
            </p:cNvPr>
            <p:cNvSpPr/>
            <p:nvPr/>
          </p:nvSpPr>
          <p:spPr>
            <a:xfrm>
              <a:off x="4866109" y="1617874"/>
              <a:ext cx="3647047" cy="258148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0" name="Gruppieren 29">
            <a:extLst>
              <a:ext uri="{FF2B5EF4-FFF2-40B4-BE49-F238E27FC236}">
                <a16:creationId xmlns:a16="http://schemas.microsoft.com/office/drawing/2014/main" id="{92F13BC1-289D-D394-151B-C902EF950EC1}"/>
              </a:ext>
            </a:extLst>
          </p:cNvPr>
          <p:cNvGrpSpPr/>
          <p:nvPr/>
        </p:nvGrpSpPr>
        <p:grpSpPr>
          <a:xfrm>
            <a:off x="626584" y="1551744"/>
            <a:ext cx="3647047" cy="2592446"/>
            <a:chOff x="552159" y="1606908"/>
            <a:chExt cx="3647047" cy="2592446"/>
          </a:xfrm>
        </p:grpSpPr>
        <p:grpSp>
          <p:nvGrpSpPr>
            <p:cNvPr id="13" name="Gruppieren 12">
              <a:extLst>
                <a:ext uri="{FF2B5EF4-FFF2-40B4-BE49-F238E27FC236}">
                  <a16:creationId xmlns:a16="http://schemas.microsoft.com/office/drawing/2014/main" id="{AEC54BAF-3CDF-1357-B817-C2213C2D9E29}"/>
                </a:ext>
              </a:extLst>
            </p:cNvPr>
            <p:cNvGrpSpPr/>
            <p:nvPr/>
          </p:nvGrpSpPr>
          <p:grpSpPr>
            <a:xfrm>
              <a:off x="617874" y="1617191"/>
              <a:ext cx="3573126" cy="2571880"/>
              <a:chOff x="616981" y="1591415"/>
              <a:chExt cx="3888066" cy="2745058"/>
            </a:xfrm>
          </p:grpSpPr>
          <p:pic>
            <p:nvPicPr>
              <p:cNvPr id="6" name="Grafik 5">
                <a:extLst>
                  <a:ext uri="{FF2B5EF4-FFF2-40B4-BE49-F238E27FC236}">
                    <a16:creationId xmlns:a16="http://schemas.microsoft.com/office/drawing/2014/main" id="{88AFF37D-682C-953E-F450-CDFBDFED65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007" y="1591415"/>
                <a:ext cx="3877040" cy="2745058"/>
              </a:xfrm>
              <a:prstGeom prst="rect">
                <a:avLst/>
              </a:prstGeom>
            </p:spPr>
          </p:pic>
          <p:sp>
            <p:nvSpPr>
              <p:cNvPr id="7" name="Textfeld 6">
                <a:extLst>
                  <a:ext uri="{FF2B5EF4-FFF2-40B4-BE49-F238E27FC236}">
                    <a16:creationId xmlns:a16="http://schemas.microsoft.com/office/drawing/2014/main" id="{23D77F72-1FC1-4585-49DA-0ADFE065C3C8}"/>
                  </a:ext>
                </a:extLst>
              </p:cNvPr>
              <p:cNvSpPr txBox="1"/>
              <p:nvPr/>
            </p:nvSpPr>
            <p:spPr>
              <a:xfrm>
                <a:off x="1471467" y="4178898"/>
                <a:ext cx="2789126" cy="147825"/>
              </a:xfrm>
              <a:prstGeom prst="rect">
                <a:avLst/>
              </a:prstGeom>
              <a:solidFill>
                <a:schemeClr val="bg1"/>
              </a:solidFill>
            </p:spPr>
            <p:txBody>
              <a:bodyPr wrap="none" lIns="0" tIns="0" rIns="0" bIns="0" rtlCol="0" anchor="ctr" anchorCtr="0">
                <a:spAutoFit/>
              </a:bodyPr>
              <a:lstStyle/>
              <a:p>
                <a:pPr algn="ctr"/>
                <a:r>
                  <a:rPr lang="de-DE" sz="900" dirty="0" err="1">
                    <a:solidFill>
                      <a:srgbClr val="404040"/>
                    </a:solidFill>
                  </a:rPr>
                  <a:t>Quintile</a:t>
                </a:r>
                <a:r>
                  <a:rPr lang="de-DE" sz="900" dirty="0">
                    <a:solidFill>
                      <a:srgbClr val="404040"/>
                    </a:solidFill>
                  </a:rPr>
                  <a:t> sozioökonomischer Benachteiligung</a:t>
                </a:r>
              </a:p>
            </p:txBody>
          </p:sp>
          <p:sp>
            <p:nvSpPr>
              <p:cNvPr id="8" name="Textfeld 7">
                <a:extLst>
                  <a:ext uri="{FF2B5EF4-FFF2-40B4-BE49-F238E27FC236}">
                    <a16:creationId xmlns:a16="http://schemas.microsoft.com/office/drawing/2014/main" id="{12E41576-5169-EFF5-5681-6D5200D1B278}"/>
                  </a:ext>
                </a:extLst>
              </p:cNvPr>
              <p:cNvSpPr txBox="1"/>
              <p:nvPr/>
            </p:nvSpPr>
            <p:spPr>
              <a:xfrm rot="16200000">
                <a:off x="-226083" y="2658277"/>
                <a:ext cx="2034614" cy="348485"/>
              </a:xfrm>
              <a:prstGeom prst="rect">
                <a:avLst/>
              </a:prstGeom>
              <a:solidFill>
                <a:schemeClr val="bg1"/>
              </a:solidFill>
            </p:spPr>
            <p:txBody>
              <a:bodyPr wrap="square" lIns="0" tIns="144000" rIns="0" bIns="36000" rtlCol="0" anchor="ctr" anchorCtr="0">
                <a:spAutoFit/>
              </a:bodyPr>
              <a:lstStyle/>
              <a:p>
                <a:pPr algn="ctr"/>
                <a:r>
                  <a:rPr lang="de-DE" sz="900" dirty="0">
                    <a:solidFill>
                      <a:srgbClr val="404040"/>
                    </a:solidFill>
                  </a:rPr>
                  <a:t>Anteil an DKA bei T1D-Diagnose</a:t>
                </a:r>
              </a:p>
            </p:txBody>
          </p:sp>
          <p:sp>
            <p:nvSpPr>
              <p:cNvPr id="9" name="Textfeld 8">
                <a:extLst>
                  <a:ext uri="{FF2B5EF4-FFF2-40B4-BE49-F238E27FC236}">
                    <a16:creationId xmlns:a16="http://schemas.microsoft.com/office/drawing/2014/main" id="{CAFAFA60-9D28-388D-C5D3-990DA1124085}"/>
                  </a:ext>
                </a:extLst>
              </p:cNvPr>
              <p:cNvSpPr txBox="1"/>
              <p:nvPr/>
            </p:nvSpPr>
            <p:spPr>
              <a:xfrm>
                <a:off x="1344188" y="3839156"/>
                <a:ext cx="938432" cy="98550"/>
              </a:xfrm>
              <a:prstGeom prst="rect">
                <a:avLst/>
              </a:prstGeom>
              <a:solidFill>
                <a:schemeClr val="bg1"/>
              </a:solidFill>
            </p:spPr>
            <p:txBody>
              <a:bodyPr wrap="none" lIns="0" tIns="0" rIns="0" bIns="0" rtlCol="0" anchor="ctr" anchorCtr="0">
                <a:spAutoFit/>
              </a:bodyPr>
              <a:lstStyle/>
              <a:p>
                <a:pPr algn="ctr"/>
                <a:r>
                  <a:rPr lang="de-DE" sz="600">
                    <a:solidFill>
                      <a:srgbClr val="404040"/>
                    </a:solidFill>
                  </a:rPr>
                  <a:t>Niedrigste Deprivation</a:t>
                </a:r>
              </a:p>
            </p:txBody>
          </p:sp>
          <p:sp>
            <p:nvSpPr>
              <p:cNvPr id="10" name="Textfeld 9">
                <a:extLst>
                  <a:ext uri="{FF2B5EF4-FFF2-40B4-BE49-F238E27FC236}">
                    <a16:creationId xmlns:a16="http://schemas.microsoft.com/office/drawing/2014/main" id="{1F6C09D8-8931-069D-7311-0899BE4B60D4}"/>
                  </a:ext>
                </a:extLst>
              </p:cNvPr>
              <p:cNvSpPr txBox="1"/>
              <p:nvPr/>
            </p:nvSpPr>
            <p:spPr>
              <a:xfrm>
                <a:off x="3478274" y="3839156"/>
                <a:ext cx="887846" cy="98550"/>
              </a:xfrm>
              <a:prstGeom prst="rect">
                <a:avLst/>
              </a:prstGeom>
              <a:solidFill>
                <a:schemeClr val="bg1"/>
              </a:solidFill>
            </p:spPr>
            <p:txBody>
              <a:bodyPr wrap="none" lIns="0" tIns="0" rIns="0" bIns="0" rtlCol="0" anchor="ctr" anchorCtr="0">
                <a:spAutoFit/>
              </a:bodyPr>
              <a:lstStyle/>
              <a:p>
                <a:pPr algn="ctr"/>
                <a:r>
                  <a:rPr lang="de-DE" sz="600">
                    <a:solidFill>
                      <a:srgbClr val="404040"/>
                    </a:solidFill>
                  </a:rPr>
                  <a:t>   Größte Deprivation</a:t>
                </a:r>
              </a:p>
            </p:txBody>
          </p:sp>
          <p:sp>
            <p:nvSpPr>
              <p:cNvPr id="12" name="Textfeld 11">
                <a:extLst>
                  <a:ext uri="{FF2B5EF4-FFF2-40B4-BE49-F238E27FC236}">
                    <a16:creationId xmlns:a16="http://schemas.microsoft.com/office/drawing/2014/main" id="{F44BC70A-3A19-992A-DDBB-BCBC532541BD}"/>
                  </a:ext>
                </a:extLst>
              </p:cNvPr>
              <p:cNvSpPr txBox="1"/>
              <p:nvPr/>
            </p:nvSpPr>
            <p:spPr>
              <a:xfrm>
                <a:off x="3148234" y="3272857"/>
                <a:ext cx="1277451" cy="198227"/>
              </a:xfrm>
              <a:prstGeom prst="rect">
                <a:avLst/>
              </a:prstGeom>
              <a:solidFill>
                <a:schemeClr val="bg1"/>
              </a:solidFill>
              <a:ln>
                <a:solidFill>
                  <a:srgbClr val="404040"/>
                </a:solidFill>
              </a:ln>
            </p:spPr>
            <p:txBody>
              <a:bodyPr wrap="none" lIns="0" tIns="36000" rIns="0" bIns="36000" rtlCol="0" anchor="ctr" anchorCtr="0">
                <a:normAutofit/>
              </a:bodyPr>
              <a:lstStyle/>
              <a:p>
                <a:pPr algn="ctr"/>
                <a:r>
                  <a:rPr lang="de-DE" sz="700">
                    <a:solidFill>
                      <a:srgbClr val="404040"/>
                    </a:solidFill>
                  </a:rPr>
                  <a:t>p für den Trend &lt; 0,001</a:t>
                </a:r>
              </a:p>
            </p:txBody>
          </p:sp>
        </p:grpSp>
        <p:sp>
          <p:nvSpPr>
            <p:cNvPr id="14" name="Textfeld 13">
              <a:extLst>
                <a:ext uri="{FF2B5EF4-FFF2-40B4-BE49-F238E27FC236}">
                  <a16:creationId xmlns:a16="http://schemas.microsoft.com/office/drawing/2014/main" id="{C894F322-A8BC-203C-1110-3A15C798DDBB}"/>
                </a:ext>
              </a:extLst>
            </p:cNvPr>
            <p:cNvSpPr txBox="1"/>
            <p:nvPr/>
          </p:nvSpPr>
          <p:spPr>
            <a:xfrm>
              <a:off x="630384" y="1619055"/>
              <a:ext cx="304892" cy="276999"/>
            </a:xfrm>
            <a:prstGeom prst="rect">
              <a:avLst/>
            </a:prstGeom>
            <a:noFill/>
          </p:spPr>
          <p:txBody>
            <a:bodyPr wrap="none" rtlCol="0">
              <a:spAutoFit/>
            </a:bodyPr>
            <a:lstStyle/>
            <a:p>
              <a:r>
                <a:rPr lang="de-DE" sz="1200" b="1"/>
                <a:t>A</a:t>
              </a:r>
            </a:p>
          </p:txBody>
        </p:sp>
        <p:sp>
          <p:nvSpPr>
            <p:cNvPr id="29" name="Rechteck 28">
              <a:extLst>
                <a:ext uri="{FF2B5EF4-FFF2-40B4-BE49-F238E27FC236}">
                  <a16:creationId xmlns:a16="http://schemas.microsoft.com/office/drawing/2014/main" id="{A10F493F-FF18-FC93-E56B-FAF470C3B79C}"/>
                </a:ext>
              </a:extLst>
            </p:cNvPr>
            <p:cNvSpPr/>
            <p:nvPr/>
          </p:nvSpPr>
          <p:spPr>
            <a:xfrm>
              <a:off x="559732" y="1606908"/>
              <a:ext cx="134928" cy="2551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26">
              <a:extLst>
                <a:ext uri="{FF2B5EF4-FFF2-40B4-BE49-F238E27FC236}">
                  <a16:creationId xmlns:a16="http://schemas.microsoft.com/office/drawing/2014/main" id="{6F2669EB-8609-E032-0303-840A3AAD4FE6}"/>
                </a:ext>
              </a:extLst>
            </p:cNvPr>
            <p:cNvSpPr/>
            <p:nvPr/>
          </p:nvSpPr>
          <p:spPr>
            <a:xfrm>
              <a:off x="552159" y="1617874"/>
              <a:ext cx="3647047" cy="258148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5" name="TextBox 3037">
            <a:extLst>
              <a:ext uri="{FF2B5EF4-FFF2-40B4-BE49-F238E27FC236}">
                <a16:creationId xmlns:a16="http://schemas.microsoft.com/office/drawing/2014/main" id="{A5D4B1B7-0073-33B6-D81F-7945EEB8AE7B}"/>
              </a:ext>
            </a:extLst>
          </p:cNvPr>
          <p:cNvSpPr txBox="1"/>
          <p:nvPr/>
        </p:nvSpPr>
        <p:spPr>
          <a:xfrm>
            <a:off x="314918" y="4938631"/>
            <a:ext cx="8314732"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dirty="0">
                <a:ln>
                  <a:noFill/>
                </a:ln>
                <a:solidFill>
                  <a:srgbClr val="404040"/>
                </a:solidFill>
                <a:effectLst/>
                <a:uLnTx/>
                <a:uFillTx/>
                <a:ea typeface="+mn-ea"/>
                <a:cs typeface="+mn-cs"/>
              </a:rPr>
              <a:t>1. </a:t>
            </a:r>
            <a:r>
              <a:rPr kumimoji="0" lang="de-DE" sz="600" b="0" i="0" u="none" strike="noStrike" kern="1200" cap="none" spc="0" normalizeH="0" baseline="0" dirty="0" err="1">
                <a:ln>
                  <a:noFill/>
                </a:ln>
                <a:solidFill>
                  <a:srgbClr val="404040"/>
                </a:solidFill>
                <a:effectLst/>
                <a:uLnTx/>
                <a:uFillTx/>
                <a:ea typeface="+mn-ea"/>
                <a:cs typeface="+mn-cs"/>
              </a:rPr>
              <a:t>Auzanneau</a:t>
            </a:r>
            <a:r>
              <a:rPr kumimoji="0" lang="de-DE" sz="600" b="0" i="0" u="none" strike="noStrike" kern="1200" cap="none" spc="0" normalizeH="0" baseline="0" dirty="0">
                <a:ln>
                  <a:noFill/>
                </a:ln>
                <a:solidFill>
                  <a:srgbClr val="404040"/>
                </a:solidFill>
                <a:effectLst/>
                <a:uLnTx/>
                <a:uFillTx/>
                <a:ea typeface="+mn-ea"/>
                <a:cs typeface="+mn-cs"/>
              </a:rPr>
              <a:t> M </a:t>
            </a:r>
            <a:r>
              <a:rPr kumimoji="0" lang="de-DE" sz="600" b="0" i="1" u="none" strike="noStrike" kern="1200" cap="none" spc="0" normalizeH="0" baseline="0" dirty="0">
                <a:ln>
                  <a:noFill/>
                </a:ln>
                <a:solidFill>
                  <a:srgbClr val="404040"/>
                </a:solidFill>
                <a:effectLst/>
                <a:uLnTx/>
                <a:uFillTx/>
                <a:ea typeface="+mn-ea"/>
                <a:cs typeface="+mn-cs"/>
              </a:rPr>
              <a:t>et al. Diabetes Care </a:t>
            </a:r>
            <a:r>
              <a:rPr kumimoji="0" lang="de-DE" sz="600" b="0" u="none" strike="noStrike" kern="1200" cap="none" spc="0" normalizeH="0" baseline="0" dirty="0">
                <a:ln>
                  <a:noFill/>
                </a:ln>
                <a:solidFill>
                  <a:srgbClr val="404040"/>
                </a:solidFill>
                <a:effectLst/>
                <a:uLnTx/>
                <a:uFillTx/>
                <a:ea typeface="+mn-ea"/>
                <a:cs typeface="+mn-cs"/>
              </a:rPr>
              <a:t>2022; 45: 1807–13</a:t>
            </a:r>
            <a:r>
              <a:rPr kumimoji="0" lang="de-DE" sz="600" b="0" i="1" u="none" strike="noStrike" kern="1200" cap="none" spc="0" normalizeH="0" baseline="0" dirty="0">
                <a:ln>
                  <a:noFill/>
                </a:ln>
                <a:solidFill>
                  <a:srgbClr val="404040"/>
                </a:solidFill>
                <a:effectLst/>
                <a:uLnTx/>
                <a:uFillTx/>
                <a:ea typeface="+mn-ea"/>
                <a:cs typeface="+mn-cs"/>
              </a:rPr>
              <a:t>.</a:t>
            </a:r>
            <a:endParaRPr kumimoji="0" lang="de-DE" sz="600" b="0" i="0" u="none" strike="noStrike" kern="1200" cap="none" spc="0" normalizeH="0" baseline="0" dirty="0">
              <a:ln>
                <a:noFill/>
              </a:ln>
              <a:solidFill>
                <a:srgbClr val="404040"/>
              </a:solidFill>
              <a:effectLst/>
              <a:uLnTx/>
              <a:uFillTx/>
              <a:ea typeface="+mn-ea"/>
              <a:cs typeface="+mn-cs"/>
            </a:endParaRPr>
          </a:p>
        </p:txBody>
      </p:sp>
      <p:sp>
        <p:nvSpPr>
          <p:cNvPr id="33" name="TextBox 28">
            <a:extLst>
              <a:ext uri="{FF2B5EF4-FFF2-40B4-BE49-F238E27FC236}">
                <a16:creationId xmlns:a16="http://schemas.microsoft.com/office/drawing/2014/main" id="{A829720D-9F09-72E2-9CE6-F5124F46689D}"/>
              </a:ext>
            </a:extLst>
          </p:cNvPr>
          <p:cNvSpPr txBox="1"/>
          <p:nvPr/>
        </p:nvSpPr>
        <p:spPr>
          <a:xfrm>
            <a:off x="314918" y="4767637"/>
            <a:ext cx="7360607"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de-DE" altLang="de-DE" sz="600" dirty="0">
                <a:solidFill>
                  <a:srgbClr val="404040"/>
                </a:solidFill>
              </a:rPr>
              <a:t>* Daten des DPV-Registers, Deutschland. Abbildungen modifiziert nach </a:t>
            </a:r>
            <a:r>
              <a:rPr lang="de-DE" altLang="de-DE" sz="600" dirty="0" err="1">
                <a:solidFill>
                  <a:srgbClr val="404040"/>
                </a:solidFill>
              </a:rPr>
              <a:t>Auzanneau</a:t>
            </a:r>
            <a:r>
              <a:rPr lang="de-DE" altLang="de-DE" sz="600" dirty="0">
                <a:solidFill>
                  <a:srgbClr val="404040"/>
                </a:solidFill>
              </a:rPr>
              <a:t> M 2022</a:t>
            </a:r>
            <a:r>
              <a:rPr lang="de-DE" altLang="de-DE" sz="600" baseline="30000" dirty="0">
                <a:solidFill>
                  <a:srgbClr val="404040"/>
                </a:solidFill>
              </a:rPr>
              <a:t>1</a:t>
            </a:r>
            <a:r>
              <a:rPr lang="de-DE" altLang="de-DE" sz="600" dirty="0">
                <a:solidFill>
                  <a:srgbClr val="404040"/>
                </a:solidFill>
              </a:rPr>
              <a:t>. DKA: Diabetische Ketoazidose; Q: Quintil; T1D: Typ-1-Diabetes.</a:t>
            </a:r>
            <a:endParaRPr lang="de-DE" altLang="de-DE" sz="600" baseline="30000" dirty="0">
              <a:solidFill>
                <a:srgbClr val="404040"/>
              </a:solidFill>
            </a:endParaRPr>
          </a:p>
        </p:txBody>
      </p:sp>
      <p:sp>
        <p:nvSpPr>
          <p:cNvPr id="34" name="Rectangle: Rounded Corners 78">
            <a:extLst>
              <a:ext uri="{FF2B5EF4-FFF2-40B4-BE49-F238E27FC236}">
                <a16:creationId xmlns:a16="http://schemas.microsoft.com/office/drawing/2014/main" id="{3043FF42-B152-2DC7-7F65-D54674ED560D}"/>
              </a:ext>
            </a:extLst>
          </p:cNvPr>
          <p:cNvSpPr/>
          <p:nvPr/>
        </p:nvSpPr>
        <p:spPr>
          <a:xfrm>
            <a:off x="626584" y="4283005"/>
            <a:ext cx="7886572" cy="346033"/>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kumimoji="0" lang="de-DE" sz="1100" i="0" u="none" strike="noStrike" kern="1200" cap="none" spc="0" normalizeH="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Der Anteil an DKA bei T1D-Diagnose ist höher bei sozial Benachteiligten und auf dem Land</a:t>
            </a:r>
            <a:r>
              <a:rPr kumimoji="0" lang="de-DE" sz="1100"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1</a:t>
            </a:r>
          </a:p>
        </p:txBody>
      </p:sp>
    </p:spTree>
    <p:extLst>
      <p:ext uri="{BB962C8B-B14F-4D97-AF65-F5344CB8AC3E}">
        <p14:creationId xmlns:p14="http://schemas.microsoft.com/office/powerpoint/2010/main" val="1764786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9">
            <a:extLst>
              <a:ext uri="{FF2B5EF4-FFF2-40B4-BE49-F238E27FC236}">
                <a16:creationId xmlns:a16="http://schemas.microsoft.com/office/drawing/2014/main" id="{756FC272-A763-0F4B-CC45-758CA9EB97C1}"/>
              </a:ext>
            </a:extLst>
          </p:cNvPr>
          <p:cNvSpPr txBox="1">
            <a:spLocks/>
          </p:cNvSpPr>
          <p:nvPr/>
        </p:nvSpPr>
        <p:spPr>
          <a:xfrm>
            <a:off x="320266" y="11287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Zeit zum Handeln – Ketoazidose-Präventionskampagne der AGPD, BVKJ und DDG seit 2021</a:t>
            </a:r>
          </a:p>
        </p:txBody>
      </p:sp>
      <p:pic>
        <p:nvPicPr>
          <p:cNvPr id="2" name="Grafik 1">
            <a:extLst>
              <a:ext uri="{FF2B5EF4-FFF2-40B4-BE49-F238E27FC236}">
                <a16:creationId xmlns:a16="http://schemas.microsoft.com/office/drawing/2014/main" id="{849C7F62-A101-0277-3890-98B4B65B30DA}"/>
              </a:ext>
            </a:extLst>
          </p:cNvPr>
          <p:cNvPicPr>
            <a:picLocks noChangeAspect="1"/>
          </p:cNvPicPr>
          <p:nvPr/>
        </p:nvPicPr>
        <p:blipFill>
          <a:blip r:embed="rId3"/>
          <a:stretch>
            <a:fillRect/>
          </a:stretch>
        </p:blipFill>
        <p:spPr>
          <a:xfrm>
            <a:off x="4980312" y="1016463"/>
            <a:ext cx="3233244" cy="3233244"/>
          </a:xfrm>
          <a:prstGeom prst="rect">
            <a:avLst/>
          </a:prstGeom>
        </p:spPr>
      </p:pic>
      <p:pic>
        <p:nvPicPr>
          <p:cNvPr id="9" name="Grafik 8">
            <a:extLst>
              <a:ext uri="{FF2B5EF4-FFF2-40B4-BE49-F238E27FC236}">
                <a16:creationId xmlns:a16="http://schemas.microsoft.com/office/drawing/2014/main" id="{3D398F7D-EFE5-9D63-0D9F-E50C868AFE46}"/>
              </a:ext>
            </a:extLst>
          </p:cNvPr>
          <p:cNvPicPr>
            <a:picLocks noChangeAspect="1"/>
          </p:cNvPicPr>
          <p:nvPr/>
        </p:nvPicPr>
        <p:blipFill>
          <a:blip r:embed="rId4"/>
          <a:stretch>
            <a:fillRect/>
          </a:stretch>
        </p:blipFill>
        <p:spPr>
          <a:xfrm>
            <a:off x="5065036" y="1084704"/>
            <a:ext cx="1171591" cy="245772"/>
          </a:xfrm>
          <a:prstGeom prst="rect">
            <a:avLst/>
          </a:prstGeom>
        </p:spPr>
      </p:pic>
      <p:pic>
        <p:nvPicPr>
          <p:cNvPr id="14" name="Grafik 13" descr="Ein Bild, das Text, Poster, Screenshot, Schild enthält.&#10;&#10;Automatisch generierte Beschreibung">
            <a:extLst>
              <a:ext uri="{FF2B5EF4-FFF2-40B4-BE49-F238E27FC236}">
                <a16:creationId xmlns:a16="http://schemas.microsoft.com/office/drawing/2014/main" id="{05107C0F-DC01-40B2-5383-3995D20819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456" y="1016464"/>
            <a:ext cx="1846556" cy="3592945"/>
          </a:xfrm>
          <a:prstGeom prst="rect">
            <a:avLst/>
          </a:prstGeom>
        </p:spPr>
      </p:pic>
      <p:pic>
        <p:nvPicPr>
          <p:cNvPr id="16" name="Grafik 15" descr="Ein Bild, das Text, Screenshot, Schrift, Design enthält.&#10;&#10;Automatisch generierte Beschreibung">
            <a:extLst>
              <a:ext uri="{FF2B5EF4-FFF2-40B4-BE49-F238E27FC236}">
                <a16:creationId xmlns:a16="http://schemas.microsoft.com/office/drawing/2014/main" id="{6FA98A9B-482A-A5B7-87FA-AFD8298308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96504" y="1016463"/>
            <a:ext cx="1849054" cy="3606313"/>
          </a:xfrm>
          <a:prstGeom prst="rect">
            <a:avLst/>
          </a:prstGeom>
        </p:spPr>
      </p:pic>
      <p:sp>
        <p:nvSpPr>
          <p:cNvPr id="17" name="Textfeld 16">
            <a:extLst>
              <a:ext uri="{FF2B5EF4-FFF2-40B4-BE49-F238E27FC236}">
                <a16:creationId xmlns:a16="http://schemas.microsoft.com/office/drawing/2014/main" id="{3CF37D55-FDA5-017C-43DB-CE498AB23F4A}"/>
              </a:ext>
            </a:extLst>
          </p:cNvPr>
          <p:cNvSpPr txBox="1"/>
          <p:nvPr/>
        </p:nvSpPr>
        <p:spPr>
          <a:xfrm>
            <a:off x="320266" y="4828317"/>
            <a:ext cx="7922196" cy="276999"/>
          </a:xfrm>
          <a:prstGeom prst="rect">
            <a:avLst/>
          </a:prstGeom>
          <a:noFill/>
        </p:spPr>
        <p:txBody>
          <a:bodyPr wrap="square">
            <a:spAutoFit/>
          </a:bodyPr>
          <a:lstStyle/>
          <a:p>
            <a:r>
              <a:rPr lang="de-DE" sz="600" dirty="0">
                <a:solidFill>
                  <a:srgbClr val="404040"/>
                </a:solidFill>
              </a:rPr>
              <a:t>Ketoazidose-Präventionskampagne von der Arbeitsgemeinschaft für Pädiatrische Diabetologie (AGPD), dem Berufsverband der Kinder- und Jugendärzte (BVKJ) und der Deutschen Diabetes Gesellschaft (DDG). Informationen erhältlich unter: </a:t>
            </a:r>
            <a:r>
              <a:rPr lang="de-DE" sz="600" dirty="0">
                <a:solidFill>
                  <a:srgbClr val="404040"/>
                </a:solidFill>
                <a:hlinkClick r:id="rId7">
                  <a:extLst>
                    <a:ext uri="{A12FA001-AC4F-418D-AE19-62706E023703}">
                      <ahyp:hlinkClr xmlns:ahyp="http://schemas.microsoft.com/office/drawing/2018/hyperlinkcolor" val="tx"/>
                    </a:ext>
                  </a:extLst>
                </a:hlinkClick>
              </a:rPr>
              <a:t>https://www.ddg.info/arbeitsgemeinschaften/paediatrische-diabetologie/ketoazidose</a:t>
            </a:r>
            <a:r>
              <a:rPr lang="de-DE" sz="600" dirty="0">
                <a:solidFill>
                  <a:srgbClr val="404040"/>
                </a:solidFill>
              </a:rPr>
              <a:t>. Zuletzt abgerufen am 12.01.2026. </a:t>
            </a:r>
          </a:p>
        </p:txBody>
      </p:sp>
    </p:spTree>
    <p:extLst>
      <p:ext uri="{BB962C8B-B14F-4D97-AF65-F5344CB8AC3E}">
        <p14:creationId xmlns:p14="http://schemas.microsoft.com/office/powerpoint/2010/main" val="1661573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00E59571-C973-F1BB-3823-ABAFCD1CDF96}"/>
              </a:ext>
            </a:extLst>
          </p:cNvPr>
          <p:cNvSpPr txBox="1">
            <a:spLocks/>
          </p:cNvSpPr>
          <p:nvPr/>
        </p:nvSpPr>
        <p:spPr>
          <a:xfrm>
            <a:off x="314921" y="112871"/>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Wie viel kann eine öffentliche Kampagne bewirken, um DKA bei der Diagnose zu verhindern?</a:t>
            </a:r>
          </a:p>
        </p:txBody>
      </p:sp>
      <p:sp>
        <p:nvSpPr>
          <p:cNvPr id="4" name="Textplatzhalter 3">
            <a:extLst>
              <a:ext uri="{FF2B5EF4-FFF2-40B4-BE49-F238E27FC236}">
                <a16:creationId xmlns:a16="http://schemas.microsoft.com/office/drawing/2014/main" id="{85855401-DE01-3295-08CB-43EF7B28B8B3}"/>
              </a:ext>
            </a:extLst>
          </p:cNvPr>
          <p:cNvSpPr>
            <a:spLocks noGrp="1"/>
          </p:cNvSpPr>
          <p:nvPr>
            <p:ph type="body" sz="quarter" idx="21"/>
          </p:nvPr>
        </p:nvSpPr>
        <p:spPr/>
        <p:txBody>
          <a:bodyPr/>
          <a:lstStyle/>
          <a:p>
            <a:pPr marL="257175" indent="-257175">
              <a:buFont typeface="Arial" panose="020B0604020202020204" pitchFamily="34" charset="0"/>
              <a:buChar char="•"/>
            </a:pPr>
            <a:r>
              <a:rPr lang="de-DE" sz="1200">
                <a:solidFill>
                  <a:srgbClr val="404040"/>
                </a:solidFill>
              </a:rPr>
              <a:t>2015-2017, ca. 17.000 Kinder/Eltern informiert</a:t>
            </a:r>
          </a:p>
        </p:txBody>
      </p:sp>
      <p:pic>
        <p:nvPicPr>
          <p:cNvPr id="10" name="Grafik 9">
            <a:extLst>
              <a:ext uri="{FF2B5EF4-FFF2-40B4-BE49-F238E27FC236}">
                <a16:creationId xmlns:a16="http://schemas.microsoft.com/office/drawing/2014/main" id="{BE947220-A24E-7352-283B-9D2DFE800D5E}"/>
              </a:ext>
            </a:extLst>
          </p:cNvPr>
          <p:cNvPicPr>
            <a:picLocks noChangeAspect="1"/>
          </p:cNvPicPr>
          <p:nvPr/>
        </p:nvPicPr>
        <p:blipFill>
          <a:blip r:embed="rId4"/>
          <a:stretch>
            <a:fillRect/>
          </a:stretch>
        </p:blipFill>
        <p:spPr>
          <a:xfrm>
            <a:off x="324325" y="1378398"/>
            <a:ext cx="5348721" cy="3014255"/>
          </a:xfrm>
          <a:prstGeom prst="rect">
            <a:avLst/>
          </a:prstGeom>
        </p:spPr>
      </p:pic>
      <p:graphicFrame>
        <p:nvGraphicFramePr>
          <p:cNvPr id="13" name="Diagramm 12">
            <a:extLst>
              <a:ext uri="{FF2B5EF4-FFF2-40B4-BE49-F238E27FC236}">
                <a16:creationId xmlns:a16="http://schemas.microsoft.com/office/drawing/2014/main" id="{E1DE3035-6A8D-A31E-D50D-2A6E61297C4E}"/>
              </a:ext>
            </a:extLst>
          </p:cNvPr>
          <p:cNvGraphicFramePr/>
          <p:nvPr>
            <p:extLst>
              <p:ext uri="{D42A27DB-BD31-4B8C-83A1-F6EECF244321}">
                <p14:modId xmlns:p14="http://schemas.microsoft.com/office/powerpoint/2010/main" val="1230251589"/>
              </p:ext>
            </p:extLst>
          </p:nvPr>
        </p:nvGraphicFramePr>
        <p:xfrm>
          <a:off x="6230177" y="2088931"/>
          <a:ext cx="1985749" cy="2374325"/>
        </p:xfrm>
        <a:graphic>
          <a:graphicData uri="http://schemas.openxmlformats.org/drawingml/2006/chart">
            <c:chart xmlns:c="http://schemas.openxmlformats.org/drawingml/2006/chart" xmlns:r="http://schemas.openxmlformats.org/officeDocument/2006/relationships" r:id="rId5"/>
          </a:graphicData>
        </a:graphic>
      </p:graphicFrame>
      <p:cxnSp>
        <p:nvCxnSpPr>
          <p:cNvPr id="15" name="Gerade Verbindung mit Pfeil 14">
            <a:extLst>
              <a:ext uri="{FF2B5EF4-FFF2-40B4-BE49-F238E27FC236}">
                <a16:creationId xmlns:a16="http://schemas.microsoft.com/office/drawing/2014/main" id="{E3ABFC71-D705-29C0-0047-8189075A76CD}"/>
              </a:ext>
            </a:extLst>
          </p:cNvPr>
          <p:cNvCxnSpPr>
            <a:cxnSpLocks/>
          </p:cNvCxnSpPr>
          <p:nvPr/>
        </p:nvCxnSpPr>
        <p:spPr>
          <a:xfrm>
            <a:off x="7393479" y="2535698"/>
            <a:ext cx="282046" cy="46164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2A98E333-2084-05B0-25A7-BF17995CFCFF}"/>
              </a:ext>
            </a:extLst>
          </p:cNvPr>
          <p:cNvSpPr txBox="1"/>
          <p:nvPr/>
        </p:nvSpPr>
        <p:spPr>
          <a:xfrm>
            <a:off x="5871754" y="926645"/>
            <a:ext cx="3043451" cy="415498"/>
          </a:xfrm>
          <a:prstGeom prst="rect">
            <a:avLst/>
          </a:prstGeom>
          <a:noFill/>
        </p:spPr>
        <p:txBody>
          <a:bodyPr wrap="square">
            <a:spAutoFit/>
          </a:bodyPr>
          <a:lstStyle/>
          <a:p>
            <a:pPr defTabSz="685800"/>
            <a:r>
              <a:rPr lang="de-DE" sz="1050" b="1">
                <a:solidFill>
                  <a:srgbClr val="404040"/>
                </a:solidFill>
              </a:rPr>
              <a:t>Stuttgarter Diabetes-Aufklärungs-kampagne 2015-2017</a:t>
            </a:r>
            <a:r>
              <a:rPr lang="de-DE" sz="1050" b="1" baseline="30000">
                <a:solidFill>
                  <a:srgbClr val="404040"/>
                </a:solidFill>
              </a:rPr>
              <a:t>1</a:t>
            </a:r>
            <a:endParaRPr lang="de-DE" sz="1050" b="1" baseline="30000">
              <a:solidFill>
                <a:srgbClr val="404040"/>
              </a:solidFill>
              <a:latin typeface="Verdana"/>
            </a:endParaRPr>
          </a:p>
        </p:txBody>
      </p:sp>
      <p:sp>
        <p:nvSpPr>
          <p:cNvPr id="24" name="Textfeld 23">
            <a:extLst>
              <a:ext uri="{FF2B5EF4-FFF2-40B4-BE49-F238E27FC236}">
                <a16:creationId xmlns:a16="http://schemas.microsoft.com/office/drawing/2014/main" id="{4E7D402B-9E71-2741-B56A-EC43D4D9F32B}"/>
              </a:ext>
            </a:extLst>
          </p:cNvPr>
          <p:cNvSpPr txBox="1"/>
          <p:nvPr/>
        </p:nvSpPr>
        <p:spPr>
          <a:xfrm>
            <a:off x="324325" y="1086909"/>
            <a:ext cx="4643460" cy="253916"/>
          </a:xfrm>
          <a:prstGeom prst="rect">
            <a:avLst/>
          </a:prstGeom>
          <a:noFill/>
        </p:spPr>
        <p:txBody>
          <a:bodyPr wrap="square">
            <a:spAutoFit/>
          </a:bodyPr>
          <a:lstStyle/>
          <a:p>
            <a:pPr defTabSz="685800"/>
            <a:r>
              <a:rPr lang="de-DE" sz="1050" b="1" dirty="0">
                <a:solidFill>
                  <a:srgbClr val="404040"/>
                </a:solidFill>
              </a:rPr>
              <a:t>DDG-Diabetes-Aufklärungskampagne – seit Januar 2021</a:t>
            </a:r>
            <a:r>
              <a:rPr lang="de-DE" sz="1050" b="1" baseline="30000" dirty="0">
                <a:solidFill>
                  <a:srgbClr val="404040"/>
                </a:solidFill>
              </a:rPr>
              <a:t>2</a:t>
            </a:r>
            <a:endParaRPr lang="de-DE" sz="1050" b="1" baseline="30000" dirty="0">
              <a:solidFill>
                <a:srgbClr val="404040"/>
              </a:solidFill>
              <a:latin typeface="Verdana"/>
            </a:endParaRPr>
          </a:p>
        </p:txBody>
      </p:sp>
      <p:sp>
        <p:nvSpPr>
          <p:cNvPr id="8" name="Textfeld 7">
            <a:extLst>
              <a:ext uri="{FF2B5EF4-FFF2-40B4-BE49-F238E27FC236}">
                <a16:creationId xmlns:a16="http://schemas.microsoft.com/office/drawing/2014/main" id="{CDEA671F-A0A8-A393-B2D3-E61D8B3B7AFF}"/>
              </a:ext>
            </a:extLst>
          </p:cNvPr>
          <p:cNvSpPr txBox="1"/>
          <p:nvPr/>
        </p:nvSpPr>
        <p:spPr>
          <a:xfrm>
            <a:off x="314922" y="4774523"/>
            <a:ext cx="8429028" cy="369332"/>
          </a:xfrm>
          <a:prstGeom prst="rect">
            <a:avLst/>
          </a:prstGeom>
          <a:noFill/>
        </p:spPr>
        <p:txBody>
          <a:bodyPr wrap="square">
            <a:spAutoFit/>
          </a:bodyPr>
          <a:lstStyle/>
          <a:p>
            <a:r>
              <a:rPr lang="de-DE" sz="600" b="1" dirty="0">
                <a:solidFill>
                  <a:srgbClr val="404040"/>
                </a:solidFill>
              </a:rPr>
              <a:t>1.</a:t>
            </a:r>
            <a:r>
              <a:rPr lang="de-DE" sz="600" dirty="0">
                <a:solidFill>
                  <a:srgbClr val="404040"/>
                </a:solidFill>
              </a:rPr>
              <a:t> Holder M &amp; </a:t>
            </a:r>
            <a:r>
              <a:rPr lang="de-DE" sz="600" dirty="0" err="1">
                <a:solidFill>
                  <a:srgbClr val="404040"/>
                </a:solidFill>
              </a:rPr>
              <a:t>Ehehalt</a:t>
            </a:r>
            <a:r>
              <a:rPr lang="de-DE" sz="600" dirty="0">
                <a:solidFill>
                  <a:srgbClr val="404040"/>
                </a:solidFill>
              </a:rPr>
              <a:t> S. </a:t>
            </a:r>
            <a:r>
              <a:rPr lang="de-DE" sz="600" i="1" dirty="0" err="1">
                <a:solidFill>
                  <a:srgbClr val="404040"/>
                </a:solidFill>
              </a:rPr>
              <a:t>Pediatr</a:t>
            </a:r>
            <a:r>
              <a:rPr lang="de-DE" sz="600" i="1" dirty="0">
                <a:solidFill>
                  <a:srgbClr val="404040"/>
                </a:solidFill>
              </a:rPr>
              <a:t> Diabetes </a:t>
            </a:r>
            <a:r>
              <a:rPr lang="de-DE" sz="600" dirty="0">
                <a:solidFill>
                  <a:srgbClr val="404040"/>
                </a:solidFill>
              </a:rPr>
              <a:t>2020; 21: 1227–31; </a:t>
            </a:r>
            <a:r>
              <a:rPr lang="de-DE" sz="600" b="1" dirty="0">
                <a:solidFill>
                  <a:srgbClr val="404040"/>
                </a:solidFill>
              </a:rPr>
              <a:t>2.</a:t>
            </a:r>
            <a:r>
              <a:rPr lang="de-DE" sz="600" dirty="0">
                <a:solidFill>
                  <a:srgbClr val="404040"/>
                </a:solidFill>
              </a:rPr>
              <a:t> Ketoazidose-Präventionskampagne von der Arbeitsgemeinschaft für Pädiatrische Diabetologie (AGPD), dem Berufsverband der Kinder- und Jugendärzte (BVKJ) und der Deutschen Diabetes Gesellschaft (DDG). Informationen erhältlich unter: </a:t>
            </a:r>
            <a:r>
              <a:rPr lang="de-DE" sz="600" dirty="0">
                <a:solidFill>
                  <a:srgbClr val="404040"/>
                </a:solidFill>
                <a:hlinkClick r:id="rId6">
                  <a:extLst>
                    <a:ext uri="{A12FA001-AC4F-418D-AE19-62706E023703}">
                      <ahyp:hlinkClr xmlns:ahyp="http://schemas.microsoft.com/office/drawing/2018/hyperlinkcolor" val="tx"/>
                    </a:ext>
                  </a:extLst>
                </a:hlinkClick>
              </a:rPr>
              <a:t>https://www.ddg.info/arbeitsgemeinschaften/paediatrische-diabetologie/ketoazidose</a:t>
            </a:r>
            <a:r>
              <a:rPr lang="de-DE" sz="600" dirty="0">
                <a:solidFill>
                  <a:srgbClr val="404040"/>
                </a:solidFill>
              </a:rPr>
              <a:t>. Zuletzt abgerufen am 12.01.2026. </a:t>
            </a:r>
          </a:p>
        </p:txBody>
      </p:sp>
      <p:sp>
        <p:nvSpPr>
          <p:cNvPr id="9" name="Textfeld 8">
            <a:extLst>
              <a:ext uri="{FF2B5EF4-FFF2-40B4-BE49-F238E27FC236}">
                <a16:creationId xmlns:a16="http://schemas.microsoft.com/office/drawing/2014/main" id="{51D6C994-5095-CDC9-EEA9-D65E52425B7B}"/>
              </a:ext>
            </a:extLst>
          </p:cNvPr>
          <p:cNvSpPr txBox="1"/>
          <p:nvPr/>
        </p:nvSpPr>
        <p:spPr>
          <a:xfrm>
            <a:off x="499627" y="2088931"/>
            <a:ext cx="1688438" cy="553998"/>
          </a:xfrm>
          <a:prstGeom prst="rect">
            <a:avLst/>
          </a:prstGeom>
          <a:solidFill>
            <a:schemeClr val="bg1"/>
          </a:solidFill>
        </p:spPr>
        <p:txBody>
          <a:bodyPr wrap="square" rtlCol="0" anchor="ctr">
            <a:spAutoFit/>
          </a:bodyPr>
          <a:lstStyle/>
          <a:p>
            <a:pPr algn="l"/>
            <a:r>
              <a:rPr lang="de-DE" sz="1000" b="1"/>
              <a:t>3.000 Newsletter in mehr als 500 Kinder-tagesstätten verteilt</a:t>
            </a:r>
          </a:p>
        </p:txBody>
      </p:sp>
      <p:sp>
        <p:nvSpPr>
          <p:cNvPr id="11" name="Textfeld 10">
            <a:extLst>
              <a:ext uri="{FF2B5EF4-FFF2-40B4-BE49-F238E27FC236}">
                <a16:creationId xmlns:a16="http://schemas.microsoft.com/office/drawing/2014/main" id="{C2EA352D-612D-E9BC-27AF-A4ED7A88B860}"/>
              </a:ext>
            </a:extLst>
          </p:cNvPr>
          <p:cNvSpPr txBox="1"/>
          <p:nvPr/>
        </p:nvSpPr>
        <p:spPr>
          <a:xfrm>
            <a:off x="2646055" y="3702414"/>
            <a:ext cx="588464" cy="307777"/>
          </a:xfrm>
          <a:prstGeom prst="rect">
            <a:avLst/>
          </a:prstGeom>
          <a:solidFill>
            <a:schemeClr val="bg1"/>
          </a:solidFill>
        </p:spPr>
        <p:txBody>
          <a:bodyPr wrap="square" lIns="0" tIns="0" rIns="0" bIns="0" rtlCol="0" anchor="ctr">
            <a:spAutoFit/>
          </a:bodyPr>
          <a:lstStyle/>
          <a:p>
            <a:pPr algn="l"/>
            <a:r>
              <a:rPr lang="de-DE" sz="1000" b="1"/>
              <a:t>20.000 Flyer</a:t>
            </a:r>
          </a:p>
        </p:txBody>
      </p:sp>
      <p:sp>
        <p:nvSpPr>
          <p:cNvPr id="12" name="Textfeld 11">
            <a:extLst>
              <a:ext uri="{FF2B5EF4-FFF2-40B4-BE49-F238E27FC236}">
                <a16:creationId xmlns:a16="http://schemas.microsoft.com/office/drawing/2014/main" id="{404D608E-17B3-9A88-0E35-71F93C1A970B}"/>
              </a:ext>
            </a:extLst>
          </p:cNvPr>
          <p:cNvSpPr txBox="1"/>
          <p:nvPr/>
        </p:nvSpPr>
        <p:spPr>
          <a:xfrm>
            <a:off x="5104510" y="2155218"/>
            <a:ext cx="541239" cy="380480"/>
          </a:xfrm>
          <a:prstGeom prst="rect">
            <a:avLst/>
          </a:prstGeom>
          <a:solidFill>
            <a:schemeClr val="bg1"/>
          </a:solidFill>
        </p:spPr>
        <p:txBody>
          <a:bodyPr wrap="square" lIns="0" tIns="36000" rIns="36000" bIns="36000" rtlCol="0" anchor="ctr">
            <a:spAutoFit/>
          </a:bodyPr>
          <a:lstStyle/>
          <a:p>
            <a:pPr algn="l"/>
            <a:r>
              <a:rPr lang="de-DE" sz="1000" b="1"/>
              <a:t>1.000 Poster</a:t>
            </a:r>
          </a:p>
        </p:txBody>
      </p:sp>
      <p:sp>
        <p:nvSpPr>
          <p:cNvPr id="6" name="TextBox 28">
            <a:extLst>
              <a:ext uri="{FF2B5EF4-FFF2-40B4-BE49-F238E27FC236}">
                <a16:creationId xmlns:a16="http://schemas.microsoft.com/office/drawing/2014/main" id="{AB659E82-A547-5FA3-5464-D7A48E1EC7A3}"/>
              </a:ext>
            </a:extLst>
          </p:cNvPr>
          <p:cNvSpPr txBox="1"/>
          <p:nvPr/>
        </p:nvSpPr>
        <p:spPr>
          <a:xfrm>
            <a:off x="314921" y="4647812"/>
            <a:ext cx="7360605"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de-DE" altLang="de-DE" sz="600" dirty="0">
                <a:solidFill>
                  <a:srgbClr val="404040"/>
                </a:solidFill>
              </a:rPr>
              <a:t>DKA: Diabetische Ketoazidose.</a:t>
            </a:r>
            <a:endParaRPr lang="de-DE" altLang="de-DE" sz="600" baseline="30000" dirty="0">
              <a:solidFill>
                <a:srgbClr val="404040"/>
              </a:solidFill>
            </a:endParaRPr>
          </a:p>
        </p:txBody>
      </p:sp>
    </p:spTree>
    <p:extLst>
      <p:ext uri="{BB962C8B-B14F-4D97-AF65-F5344CB8AC3E}">
        <p14:creationId xmlns:p14="http://schemas.microsoft.com/office/powerpoint/2010/main" val="258445211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9">
            <a:extLst>
              <a:ext uri="{FF2B5EF4-FFF2-40B4-BE49-F238E27FC236}">
                <a16:creationId xmlns:a16="http://schemas.microsoft.com/office/drawing/2014/main" id="{E44CC2D4-A7AB-F0D1-1C75-F3EE6EA6D8D1}"/>
              </a:ext>
            </a:extLst>
          </p:cNvPr>
          <p:cNvSpPr txBox="1">
            <a:spLocks/>
          </p:cNvSpPr>
          <p:nvPr/>
        </p:nvSpPr>
        <p:spPr>
          <a:xfrm>
            <a:off x="320264" y="11706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Zusammenfassung akute Komplikationen des               Typ-1-Diabetes</a:t>
            </a:r>
          </a:p>
        </p:txBody>
      </p:sp>
      <p:sp>
        <p:nvSpPr>
          <p:cNvPr id="5" name="Text Placeholder 7">
            <a:extLst>
              <a:ext uri="{FF2B5EF4-FFF2-40B4-BE49-F238E27FC236}">
                <a16:creationId xmlns:a16="http://schemas.microsoft.com/office/drawing/2014/main" id="{2E24D832-5142-8ECF-38CC-B6AC02FEFBE9}"/>
              </a:ext>
            </a:extLst>
          </p:cNvPr>
          <p:cNvSpPr txBox="1"/>
          <p:nvPr/>
        </p:nvSpPr>
        <p:spPr>
          <a:xfrm>
            <a:off x="357696" y="971934"/>
            <a:ext cx="8334453" cy="3140009"/>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363" lvl="1" indent="-268288" defTabSz="457200">
              <a:lnSpc>
                <a:spcPct val="100000"/>
              </a:lnSpc>
              <a:spcBef>
                <a:spcPts val="1800"/>
              </a:spcBef>
              <a:spcAft>
                <a:spcPts val="300"/>
              </a:spcAft>
              <a:buSzPct val="120000"/>
              <a:defRPr/>
            </a:pPr>
            <a:r>
              <a:rPr lang="de" dirty="0">
                <a:solidFill>
                  <a:srgbClr val="404040"/>
                </a:solidFill>
                <a:latin typeface="+mn-lt"/>
                <a:ea typeface="+mn-ea"/>
                <a:cs typeface="+mn-cs"/>
              </a:rPr>
              <a:t>Therapieziel bei T1D ist, den </a:t>
            </a:r>
            <a:r>
              <a:rPr lang="de" b="1" dirty="0">
                <a:solidFill>
                  <a:srgbClr val="404040"/>
                </a:solidFill>
                <a:latin typeface="+mn-lt"/>
                <a:ea typeface="+mn-ea"/>
                <a:cs typeface="+mn-cs"/>
              </a:rPr>
              <a:t>Blutzucker im Zielbereich </a:t>
            </a:r>
            <a:r>
              <a:rPr lang="de" dirty="0">
                <a:solidFill>
                  <a:srgbClr val="404040"/>
                </a:solidFill>
                <a:latin typeface="+mn-lt"/>
                <a:ea typeface="+mn-ea"/>
                <a:cs typeface="+mn-cs"/>
              </a:rPr>
              <a:t>(70-180 mg/dl              [3,9-10,0 mmol/l]) zu halten, um </a:t>
            </a:r>
            <a:r>
              <a:rPr lang="de" b="1" dirty="0">
                <a:solidFill>
                  <a:srgbClr val="404040"/>
                </a:solidFill>
                <a:latin typeface="+mn-lt"/>
                <a:ea typeface="+mn-ea"/>
                <a:cs typeface="+mn-cs"/>
              </a:rPr>
              <a:t>Hypoglykämien</a:t>
            </a:r>
            <a:r>
              <a:rPr lang="de" dirty="0">
                <a:solidFill>
                  <a:srgbClr val="404040"/>
                </a:solidFill>
                <a:latin typeface="+mn-lt"/>
                <a:ea typeface="+mn-ea"/>
                <a:cs typeface="+mn-cs"/>
              </a:rPr>
              <a:t>, </a:t>
            </a:r>
            <a:r>
              <a:rPr lang="de" b="1" dirty="0">
                <a:solidFill>
                  <a:srgbClr val="404040"/>
                </a:solidFill>
                <a:latin typeface="+mn-lt"/>
                <a:ea typeface="+mn-ea"/>
                <a:cs typeface="+mn-cs"/>
              </a:rPr>
              <a:t>Hyperglykämien</a:t>
            </a:r>
            <a:r>
              <a:rPr lang="de" dirty="0">
                <a:solidFill>
                  <a:srgbClr val="404040"/>
                </a:solidFill>
                <a:latin typeface="+mn-lt"/>
                <a:ea typeface="+mn-ea"/>
                <a:cs typeface="+mn-cs"/>
              </a:rPr>
              <a:t> und </a:t>
            </a:r>
            <a:r>
              <a:rPr lang="de" b="1" dirty="0">
                <a:solidFill>
                  <a:srgbClr val="404040"/>
                </a:solidFill>
                <a:latin typeface="+mn-lt"/>
                <a:ea typeface="+mn-ea"/>
                <a:cs typeface="+mn-cs"/>
              </a:rPr>
              <a:t>starke Blutzuckerschwankungen</a:t>
            </a:r>
            <a:r>
              <a:rPr lang="de" dirty="0">
                <a:solidFill>
                  <a:srgbClr val="404040"/>
                </a:solidFill>
                <a:latin typeface="+mn-lt"/>
                <a:ea typeface="+mn-ea"/>
                <a:cs typeface="+mn-cs"/>
              </a:rPr>
              <a:t> zu vermeiden </a:t>
            </a:r>
            <a:r>
              <a:rPr lang="de" dirty="0">
                <a:solidFill>
                  <a:srgbClr val="404040"/>
                </a:solidFill>
                <a:latin typeface="+mn-lt"/>
                <a:ea typeface="+mn-ea"/>
                <a:cs typeface="+mn-cs"/>
                <a:sym typeface="Wingdings" panose="05000000000000000000" pitchFamily="2" charset="2"/>
              </a:rPr>
              <a:t> </a:t>
            </a:r>
            <a:r>
              <a:rPr lang="de" b="1" dirty="0">
                <a:solidFill>
                  <a:srgbClr val="404040"/>
                </a:solidFill>
                <a:latin typeface="+mn-lt"/>
                <a:ea typeface="+mn-ea"/>
                <a:cs typeface="+mn-cs"/>
                <a:sym typeface="Wingdings" panose="05000000000000000000" pitchFamily="2" charset="2"/>
              </a:rPr>
              <a:t>langfristige Vermeidung </a:t>
            </a:r>
            <a:r>
              <a:rPr lang="de" dirty="0">
                <a:solidFill>
                  <a:srgbClr val="404040"/>
                </a:solidFill>
                <a:latin typeface="+mn-lt"/>
                <a:ea typeface="+mn-ea"/>
                <a:cs typeface="+mn-cs"/>
                <a:sym typeface="Wingdings" panose="05000000000000000000" pitchFamily="2" charset="2"/>
              </a:rPr>
              <a:t>von diabetesbedingten </a:t>
            </a:r>
            <a:r>
              <a:rPr lang="de" b="1" dirty="0">
                <a:solidFill>
                  <a:srgbClr val="404040"/>
                </a:solidFill>
                <a:latin typeface="+mn-lt"/>
                <a:ea typeface="+mn-ea"/>
                <a:cs typeface="+mn-cs"/>
                <a:sym typeface="Wingdings" panose="05000000000000000000" pitchFamily="2" charset="2"/>
              </a:rPr>
              <a:t>Komplikationen</a:t>
            </a:r>
            <a:r>
              <a:rPr lang="de" baseline="30000" dirty="0">
                <a:solidFill>
                  <a:srgbClr val="404040"/>
                </a:solidFill>
                <a:latin typeface="+mn-lt"/>
                <a:ea typeface="+mn-ea"/>
                <a:cs typeface="+mn-cs"/>
                <a:sym typeface="Wingdings" panose="05000000000000000000" pitchFamily="2" charset="2"/>
              </a:rPr>
              <a:t>1</a:t>
            </a:r>
          </a:p>
          <a:p>
            <a:pPr marL="360363" lvl="1" indent="-268288" defTabSz="457200">
              <a:lnSpc>
                <a:spcPct val="100000"/>
              </a:lnSpc>
              <a:spcBef>
                <a:spcPts val="1800"/>
              </a:spcBef>
              <a:spcAft>
                <a:spcPts val="300"/>
              </a:spcAft>
              <a:buSzPct val="120000"/>
              <a:defRPr/>
            </a:pPr>
            <a:r>
              <a:rPr lang="de" b="1" dirty="0">
                <a:solidFill>
                  <a:srgbClr val="404040"/>
                </a:solidFill>
                <a:latin typeface="+mn-lt"/>
                <a:ea typeface="+mn-ea"/>
                <a:cs typeface="+mn-cs"/>
                <a:sym typeface="Wingdings" panose="05000000000000000000" pitchFamily="2" charset="2"/>
              </a:rPr>
              <a:t>Vermeidung</a:t>
            </a:r>
            <a:r>
              <a:rPr lang="de" dirty="0">
                <a:solidFill>
                  <a:srgbClr val="404040"/>
                </a:solidFill>
                <a:latin typeface="+mn-lt"/>
                <a:ea typeface="+mn-ea"/>
                <a:cs typeface="+mn-cs"/>
                <a:sym typeface="Wingdings" panose="05000000000000000000" pitchFamily="2" charset="2"/>
              </a:rPr>
              <a:t> der beiden Extreme, (schwere) </a:t>
            </a:r>
            <a:r>
              <a:rPr lang="de" b="1" dirty="0">
                <a:solidFill>
                  <a:srgbClr val="404040"/>
                </a:solidFill>
                <a:latin typeface="+mn-lt"/>
                <a:ea typeface="+mn-ea"/>
                <a:cs typeface="+mn-cs"/>
                <a:sym typeface="Wingdings" panose="05000000000000000000" pitchFamily="2" charset="2"/>
              </a:rPr>
              <a:t>diabetische Ketoazidose (DKA) </a:t>
            </a:r>
            <a:r>
              <a:rPr lang="de" dirty="0">
                <a:solidFill>
                  <a:srgbClr val="404040"/>
                </a:solidFill>
                <a:latin typeface="+mn-lt"/>
                <a:ea typeface="+mn-ea"/>
                <a:cs typeface="+mn-cs"/>
                <a:sym typeface="Wingdings" panose="05000000000000000000" pitchFamily="2" charset="2"/>
              </a:rPr>
              <a:t>und (schwere) </a:t>
            </a:r>
            <a:r>
              <a:rPr lang="de" b="1" dirty="0">
                <a:solidFill>
                  <a:srgbClr val="404040"/>
                </a:solidFill>
                <a:latin typeface="+mn-lt"/>
                <a:ea typeface="+mn-ea"/>
                <a:cs typeface="+mn-cs"/>
                <a:sym typeface="Wingdings" panose="05000000000000000000" pitchFamily="2" charset="2"/>
              </a:rPr>
              <a:t>Hypoglykämie</a:t>
            </a:r>
            <a:r>
              <a:rPr lang="de" dirty="0">
                <a:solidFill>
                  <a:srgbClr val="404040"/>
                </a:solidFill>
                <a:latin typeface="+mn-lt"/>
                <a:ea typeface="+mn-ea"/>
                <a:cs typeface="+mn-cs"/>
                <a:sym typeface="Wingdings" panose="05000000000000000000" pitchFamily="2" charset="2"/>
              </a:rPr>
              <a:t>, stehen im Mittelpunkt aller Bemühungen</a:t>
            </a:r>
            <a:r>
              <a:rPr lang="de" baseline="30000" dirty="0">
                <a:solidFill>
                  <a:srgbClr val="404040"/>
                </a:solidFill>
                <a:latin typeface="+mn-lt"/>
                <a:ea typeface="+mn-ea"/>
                <a:cs typeface="+mn-cs"/>
                <a:sym typeface="Wingdings" panose="05000000000000000000" pitchFamily="2" charset="2"/>
              </a:rPr>
              <a:t>1</a:t>
            </a:r>
          </a:p>
          <a:p>
            <a:pPr marL="360363" lvl="1" indent="-268288" defTabSz="457200">
              <a:lnSpc>
                <a:spcPct val="100000"/>
              </a:lnSpc>
              <a:spcBef>
                <a:spcPts val="1800"/>
              </a:spcBef>
              <a:spcAft>
                <a:spcPts val="300"/>
              </a:spcAft>
              <a:buSzPct val="120000"/>
              <a:defRPr/>
            </a:pPr>
            <a:r>
              <a:rPr lang="de" dirty="0">
                <a:solidFill>
                  <a:srgbClr val="404040"/>
                </a:solidFill>
                <a:latin typeface="+mn-lt"/>
                <a:ea typeface="+mn-ea"/>
                <a:cs typeface="+mn-cs"/>
                <a:sym typeface="Wingdings" panose="05000000000000000000" pitchFamily="2" charset="2"/>
              </a:rPr>
              <a:t>Das </a:t>
            </a:r>
            <a:r>
              <a:rPr lang="de" b="1" dirty="0">
                <a:solidFill>
                  <a:srgbClr val="404040"/>
                </a:solidFill>
                <a:latin typeface="+mn-lt"/>
                <a:ea typeface="+mn-ea"/>
                <a:cs typeface="+mn-cs"/>
                <a:sym typeface="Wingdings" panose="05000000000000000000" pitchFamily="2" charset="2"/>
              </a:rPr>
              <a:t>Risiko</a:t>
            </a:r>
            <a:r>
              <a:rPr lang="de" dirty="0">
                <a:solidFill>
                  <a:srgbClr val="404040"/>
                </a:solidFill>
                <a:latin typeface="+mn-lt"/>
                <a:ea typeface="+mn-ea"/>
                <a:cs typeface="+mn-cs"/>
                <a:sym typeface="Wingdings" panose="05000000000000000000" pitchFamily="2" charset="2"/>
              </a:rPr>
              <a:t> für das Auftreten von </a:t>
            </a:r>
            <a:r>
              <a:rPr lang="de" b="1" dirty="0">
                <a:solidFill>
                  <a:srgbClr val="404040"/>
                </a:solidFill>
                <a:latin typeface="+mn-lt"/>
                <a:ea typeface="+mn-ea"/>
                <a:cs typeface="+mn-cs"/>
                <a:sym typeface="Wingdings" panose="05000000000000000000" pitchFamily="2" charset="2"/>
              </a:rPr>
              <a:t>DKA bei T1D-Diagnose </a:t>
            </a:r>
            <a:r>
              <a:rPr lang="de" dirty="0">
                <a:solidFill>
                  <a:srgbClr val="404040"/>
                </a:solidFill>
                <a:latin typeface="+mn-lt"/>
                <a:ea typeface="+mn-ea"/>
                <a:cs typeface="+mn-cs"/>
                <a:sym typeface="Wingdings" panose="05000000000000000000" pitchFamily="2" charset="2"/>
              </a:rPr>
              <a:t>ist </a:t>
            </a:r>
            <a:r>
              <a:rPr lang="de" b="1" dirty="0">
                <a:solidFill>
                  <a:srgbClr val="404040"/>
                </a:solidFill>
                <a:latin typeface="+mn-lt"/>
                <a:ea typeface="+mn-ea"/>
                <a:cs typeface="+mn-cs"/>
                <a:sym typeface="Wingdings" panose="05000000000000000000" pitchFamily="2" charset="2"/>
              </a:rPr>
              <a:t>höher bei Kindern und Jugendlichen</a:t>
            </a:r>
            <a:r>
              <a:rPr lang="de" dirty="0">
                <a:solidFill>
                  <a:srgbClr val="404040"/>
                </a:solidFill>
                <a:latin typeface="+mn-lt"/>
                <a:ea typeface="+mn-ea"/>
                <a:cs typeface="+mn-cs"/>
                <a:sym typeface="Wingdings" panose="05000000000000000000" pitchFamily="2" charset="2"/>
              </a:rPr>
              <a:t> als bei Erwachsenen</a:t>
            </a:r>
            <a:r>
              <a:rPr lang="de" baseline="30000" dirty="0">
                <a:solidFill>
                  <a:srgbClr val="404040"/>
                </a:solidFill>
                <a:latin typeface="+mn-lt"/>
                <a:ea typeface="+mn-ea"/>
                <a:cs typeface="+mn-cs"/>
                <a:sym typeface="Wingdings" panose="05000000000000000000" pitchFamily="2" charset="2"/>
              </a:rPr>
              <a:t>2</a:t>
            </a:r>
          </a:p>
          <a:p>
            <a:pPr marL="360363" lvl="1" indent="-268288" defTabSz="457200">
              <a:lnSpc>
                <a:spcPct val="100000"/>
              </a:lnSpc>
              <a:spcBef>
                <a:spcPts val="1800"/>
              </a:spcBef>
              <a:spcAft>
                <a:spcPts val="300"/>
              </a:spcAft>
              <a:buSzPct val="120000"/>
              <a:defRPr/>
            </a:pPr>
            <a:r>
              <a:rPr lang="de" dirty="0">
                <a:solidFill>
                  <a:srgbClr val="404040"/>
                </a:solidFill>
                <a:latin typeface="+mn-lt"/>
                <a:ea typeface="+mn-ea"/>
                <a:cs typeface="+mn-cs"/>
                <a:sym typeface="Wingdings" panose="05000000000000000000" pitchFamily="2" charset="2"/>
              </a:rPr>
              <a:t>Das </a:t>
            </a:r>
            <a:r>
              <a:rPr lang="de" b="1" dirty="0">
                <a:solidFill>
                  <a:srgbClr val="404040"/>
                </a:solidFill>
                <a:latin typeface="+mn-lt"/>
                <a:ea typeface="+mn-ea"/>
                <a:cs typeface="+mn-cs"/>
                <a:sym typeface="Wingdings" panose="05000000000000000000" pitchFamily="2" charset="2"/>
              </a:rPr>
              <a:t>Risiko</a:t>
            </a:r>
            <a:r>
              <a:rPr lang="de" dirty="0">
                <a:solidFill>
                  <a:srgbClr val="404040"/>
                </a:solidFill>
                <a:latin typeface="+mn-lt"/>
                <a:ea typeface="+mn-ea"/>
                <a:cs typeface="+mn-cs"/>
                <a:sym typeface="Wingdings" panose="05000000000000000000" pitchFamily="2" charset="2"/>
              </a:rPr>
              <a:t> für </a:t>
            </a:r>
            <a:r>
              <a:rPr lang="de" b="1" dirty="0">
                <a:solidFill>
                  <a:srgbClr val="404040"/>
                </a:solidFill>
                <a:latin typeface="+mn-lt"/>
                <a:ea typeface="+mn-ea"/>
                <a:cs typeface="+mn-cs"/>
                <a:sym typeface="Wingdings" panose="05000000000000000000" pitchFamily="2" charset="2"/>
              </a:rPr>
              <a:t>schwere Hypoglykämien </a:t>
            </a:r>
            <a:r>
              <a:rPr lang="de" dirty="0">
                <a:solidFill>
                  <a:srgbClr val="404040"/>
                </a:solidFill>
                <a:latin typeface="+mn-lt"/>
                <a:ea typeface="+mn-ea"/>
                <a:cs typeface="+mn-cs"/>
                <a:sym typeface="Wingdings" panose="05000000000000000000" pitchFamily="2" charset="2"/>
              </a:rPr>
              <a:t>ist bei </a:t>
            </a:r>
            <a:r>
              <a:rPr lang="de" b="1" dirty="0">
                <a:solidFill>
                  <a:srgbClr val="404040"/>
                </a:solidFill>
                <a:latin typeface="+mn-lt"/>
                <a:ea typeface="+mn-ea"/>
                <a:cs typeface="+mn-cs"/>
                <a:sym typeface="Wingdings" panose="05000000000000000000" pitchFamily="2" charset="2"/>
              </a:rPr>
              <a:t>Kindern &lt; 10 Jahre</a:t>
            </a:r>
            <a:r>
              <a:rPr lang="de" baseline="30000" dirty="0">
                <a:solidFill>
                  <a:srgbClr val="404040"/>
                </a:solidFill>
                <a:latin typeface="+mn-lt"/>
                <a:ea typeface="+mn-ea"/>
                <a:cs typeface="+mn-cs"/>
                <a:sym typeface="Wingdings" panose="05000000000000000000" pitchFamily="2" charset="2"/>
              </a:rPr>
              <a:t>3</a:t>
            </a:r>
            <a:r>
              <a:rPr lang="de" b="1" dirty="0">
                <a:solidFill>
                  <a:srgbClr val="404040"/>
                </a:solidFill>
                <a:latin typeface="+mn-lt"/>
                <a:ea typeface="+mn-ea"/>
                <a:cs typeface="+mn-cs"/>
                <a:sym typeface="Wingdings" panose="05000000000000000000" pitchFamily="2" charset="2"/>
              </a:rPr>
              <a:t> </a:t>
            </a:r>
            <a:r>
              <a:rPr lang="de" dirty="0">
                <a:solidFill>
                  <a:srgbClr val="404040"/>
                </a:solidFill>
                <a:latin typeface="+mn-lt"/>
                <a:ea typeface="+mn-ea"/>
                <a:cs typeface="+mn-cs"/>
                <a:sym typeface="Wingdings" panose="05000000000000000000" pitchFamily="2" charset="2"/>
              </a:rPr>
              <a:t>bei Diagnose und bei </a:t>
            </a:r>
            <a:r>
              <a:rPr lang="de" b="1" dirty="0">
                <a:solidFill>
                  <a:srgbClr val="404040"/>
                </a:solidFill>
                <a:latin typeface="+mn-lt"/>
                <a:ea typeface="+mn-ea"/>
                <a:cs typeface="+mn-cs"/>
                <a:sym typeface="Wingdings" panose="05000000000000000000" pitchFamily="2" charset="2"/>
              </a:rPr>
              <a:t>längerer Diabetesdauer </a:t>
            </a:r>
            <a:r>
              <a:rPr lang="de" dirty="0">
                <a:solidFill>
                  <a:srgbClr val="404040"/>
                </a:solidFill>
                <a:latin typeface="+mn-lt"/>
                <a:ea typeface="+mn-ea"/>
                <a:cs typeface="+mn-cs"/>
                <a:sym typeface="Wingdings" panose="05000000000000000000" pitchFamily="2" charset="2"/>
              </a:rPr>
              <a:t>und </a:t>
            </a:r>
            <a:r>
              <a:rPr lang="de" b="1" dirty="0">
                <a:solidFill>
                  <a:srgbClr val="404040"/>
                </a:solidFill>
                <a:latin typeface="+mn-lt"/>
                <a:ea typeface="+mn-ea"/>
                <a:cs typeface="+mn-cs"/>
                <a:sym typeface="Wingdings" panose="05000000000000000000" pitchFamily="2" charset="2"/>
              </a:rPr>
              <a:t>höherem Alter</a:t>
            </a:r>
            <a:r>
              <a:rPr lang="de" baseline="30000" dirty="0">
                <a:solidFill>
                  <a:srgbClr val="404040"/>
                </a:solidFill>
                <a:latin typeface="+mn-lt"/>
                <a:ea typeface="+mn-ea"/>
                <a:cs typeface="+mn-cs"/>
                <a:sym typeface="Wingdings" panose="05000000000000000000" pitchFamily="2" charset="2"/>
              </a:rPr>
              <a:t>4</a:t>
            </a:r>
            <a:r>
              <a:rPr lang="de" b="1" dirty="0">
                <a:solidFill>
                  <a:srgbClr val="404040"/>
                </a:solidFill>
                <a:latin typeface="+mn-lt"/>
                <a:ea typeface="+mn-ea"/>
                <a:cs typeface="+mn-cs"/>
                <a:sym typeface="Wingdings" panose="05000000000000000000" pitchFamily="2" charset="2"/>
              </a:rPr>
              <a:t> am höchsten</a:t>
            </a:r>
            <a:endParaRPr lang="de" dirty="0">
              <a:solidFill>
                <a:srgbClr val="404040"/>
              </a:solidFill>
              <a:latin typeface="+mn-lt"/>
              <a:ea typeface="+mn-ea"/>
              <a:cs typeface="+mn-cs"/>
              <a:sym typeface="Wingdings" panose="05000000000000000000" pitchFamily="2" charset="2"/>
            </a:endParaRPr>
          </a:p>
          <a:p>
            <a:pPr marL="360363" lvl="1" indent="-268288" defTabSz="457200">
              <a:lnSpc>
                <a:spcPct val="100000"/>
              </a:lnSpc>
              <a:spcBef>
                <a:spcPts val="1800"/>
              </a:spcBef>
              <a:spcAft>
                <a:spcPts val="300"/>
              </a:spcAft>
              <a:buSzPct val="120000"/>
              <a:defRPr/>
            </a:pPr>
            <a:r>
              <a:rPr lang="de" b="1" dirty="0">
                <a:solidFill>
                  <a:srgbClr val="404040"/>
                </a:solidFill>
                <a:latin typeface="+mn-lt"/>
                <a:ea typeface="+mn-ea"/>
                <a:cs typeface="+mn-cs"/>
                <a:sym typeface="Wingdings" panose="05000000000000000000" pitchFamily="2" charset="2"/>
              </a:rPr>
              <a:t>Aufklärung</a:t>
            </a:r>
            <a:r>
              <a:rPr lang="de" dirty="0">
                <a:solidFill>
                  <a:srgbClr val="404040"/>
                </a:solidFill>
                <a:latin typeface="+mn-lt"/>
                <a:ea typeface="+mn-ea"/>
                <a:cs typeface="+mn-cs"/>
                <a:sym typeface="Wingdings" panose="05000000000000000000" pitchFamily="2" charset="2"/>
              </a:rPr>
              <a:t> (insbesondere von Randgruppen) ist sehr wichtig, </a:t>
            </a:r>
            <a:r>
              <a:rPr lang="de" b="1" dirty="0">
                <a:solidFill>
                  <a:srgbClr val="404040"/>
                </a:solidFill>
                <a:latin typeface="+mn-lt"/>
                <a:ea typeface="+mn-ea"/>
                <a:cs typeface="+mn-cs"/>
                <a:sym typeface="Wingdings" panose="05000000000000000000" pitchFamily="2" charset="2"/>
              </a:rPr>
              <a:t>reicht aber nicht, um diabetische Ketoazidosen bei T1D-Beginn weitgehend zu vermeiden</a:t>
            </a:r>
            <a:r>
              <a:rPr lang="de" dirty="0">
                <a:solidFill>
                  <a:srgbClr val="404040"/>
                </a:solidFill>
                <a:latin typeface="+mn-lt"/>
                <a:ea typeface="+mn-ea"/>
                <a:cs typeface="+mn-cs"/>
                <a:sym typeface="Wingdings" panose="05000000000000000000" pitchFamily="2" charset="2"/>
              </a:rPr>
              <a:t>!</a:t>
            </a:r>
            <a:endParaRPr lang="de" dirty="0">
              <a:solidFill>
                <a:srgbClr val="404040"/>
              </a:solidFill>
              <a:latin typeface="+mn-lt"/>
              <a:ea typeface="+mn-ea"/>
              <a:cs typeface="+mn-cs"/>
            </a:endParaRPr>
          </a:p>
        </p:txBody>
      </p:sp>
      <p:sp>
        <p:nvSpPr>
          <p:cNvPr id="6" name="Text Placeholder 4">
            <a:extLst>
              <a:ext uri="{FF2B5EF4-FFF2-40B4-BE49-F238E27FC236}">
                <a16:creationId xmlns:a16="http://schemas.microsoft.com/office/drawing/2014/main" id="{8217C8B0-B40B-9145-B5A3-AF7F3F360013}"/>
              </a:ext>
            </a:extLst>
          </p:cNvPr>
          <p:cNvSpPr txBox="1">
            <a:spLocks/>
          </p:cNvSpPr>
          <p:nvPr/>
        </p:nvSpPr>
        <p:spPr>
          <a:xfrm>
            <a:off x="400473" y="4787272"/>
            <a:ext cx="8334453"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tab pos="342900" algn="l"/>
              </a:tabLst>
              <a:defRPr/>
            </a:pPr>
            <a:r>
              <a:rPr lang="en-US" sz="600" dirty="0">
                <a:solidFill>
                  <a:srgbClr val="404040"/>
                </a:solidFill>
                <a:latin typeface="+mn-lt"/>
              </a:rPr>
              <a:t>T1D: Typ-1-Diabetes.</a:t>
            </a:r>
          </a:p>
          <a:p>
            <a:pPr>
              <a:tabLst>
                <a:tab pos="342900" algn="l"/>
              </a:tabLst>
              <a:defRPr/>
            </a:pPr>
            <a:r>
              <a:rPr lang="en-US" sz="600" b="1" dirty="0">
                <a:solidFill>
                  <a:srgbClr val="404040"/>
                </a:solidFill>
                <a:latin typeface="+mn-lt"/>
              </a:rPr>
              <a:t>1. </a:t>
            </a:r>
            <a:r>
              <a:rPr lang="en-US" sz="600" dirty="0" err="1">
                <a:solidFill>
                  <a:srgbClr val="404040"/>
                </a:solidFill>
                <a:latin typeface="+mn-lt"/>
              </a:rPr>
              <a:t>Battelino</a:t>
            </a:r>
            <a:r>
              <a:rPr lang="en-US" sz="600" dirty="0">
                <a:solidFill>
                  <a:srgbClr val="404040"/>
                </a:solidFill>
                <a:latin typeface="+mn-lt"/>
              </a:rPr>
              <a:t> T </a:t>
            </a:r>
            <a:r>
              <a:rPr lang="en-US" sz="600" i="1" dirty="0">
                <a:solidFill>
                  <a:srgbClr val="404040"/>
                </a:solidFill>
                <a:latin typeface="+mn-lt"/>
              </a:rPr>
              <a:t>et al. Diabetes Care</a:t>
            </a:r>
            <a:r>
              <a:rPr lang="en-US" sz="600" dirty="0">
                <a:solidFill>
                  <a:srgbClr val="404040"/>
                </a:solidFill>
                <a:latin typeface="+mn-lt"/>
              </a:rPr>
              <a:t> 2019; 42: 1593–1603. </a:t>
            </a:r>
            <a:r>
              <a:rPr lang="da-DK" sz="600" b="1" dirty="0">
                <a:solidFill>
                  <a:srgbClr val="404040"/>
                </a:solidFill>
                <a:latin typeface="+mn-lt"/>
                <a:ea typeface="Arial"/>
                <a:cs typeface="Arial"/>
              </a:rPr>
              <a:t>2.</a:t>
            </a:r>
            <a:r>
              <a:rPr lang="da-DK" sz="600" dirty="0">
                <a:solidFill>
                  <a:srgbClr val="404040"/>
                </a:solidFill>
                <a:latin typeface="+mn-lt"/>
                <a:ea typeface="Arial"/>
                <a:cs typeface="Arial"/>
              </a:rPr>
              <a:t> Casu A </a:t>
            </a:r>
            <a:r>
              <a:rPr lang="da-DK" sz="600" i="1" dirty="0">
                <a:solidFill>
                  <a:srgbClr val="404040"/>
                </a:solidFill>
                <a:latin typeface="+mn-lt"/>
                <a:ea typeface="Arial"/>
                <a:cs typeface="Arial"/>
              </a:rPr>
              <a:t>et al. Diabet Med </a:t>
            </a:r>
            <a:r>
              <a:rPr lang="da-DK" sz="600" dirty="0">
                <a:solidFill>
                  <a:srgbClr val="404040"/>
                </a:solidFill>
                <a:latin typeface="+mn-lt"/>
                <a:ea typeface="Arial"/>
                <a:cs typeface="Arial"/>
              </a:rPr>
              <a:t>2020; 37: 2109</a:t>
            </a:r>
            <a:r>
              <a:rPr lang="pt-BR" sz="600" dirty="0">
                <a:solidFill>
                  <a:srgbClr val="404040"/>
                </a:solidFill>
                <a:latin typeface="+mn-lt"/>
              </a:rPr>
              <a:t>–</a:t>
            </a:r>
            <a:r>
              <a:rPr lang="da-DK" sz="600" dirty="0">
                <a:solidFill>
                  <a:srgbClr val="404040"/>
                </a:solidFill>
                <a:latin typeface="+mn-lt"/>
                <a:ea typeface="Arial"/>
                <a:cs typeface="Arial"/>
              </a:rPr>
              <a:t>15. </a:t>
            </a:r>
            <a:r>
              <a:rPr lang="en-US" sz="600" b="1" dirty="0">
                <a:solidFill>
                  <a:srgbClr val="404040"/>
                </a:solidFill>
                <a:latin typeface="+mn-lt"/>
              </a:rPr>
              <a:t>3. </a:t>
            </a:r>
            <a:r>
              <a:rPr lang="en-US" sz="600" dirty="0">
                <a:solidFill>
                  <a:srgbClr val="404040"/>
                </a:solidFill>
                <a:latin typeface="+mn-lt"/>
              </a:rPr>
              <a:t>Karges B </a:t>
            </a:r>
            <a:r>
              <a:rPr lang="en-US" sz="600" i="1" dirty="0">
                <a:solidFill>
                  <a:srgbClr val="404040"/>
                </a:solidFill>
                <a:latin typeface="+mn-lt"/>
              </a:rPr>
              <a:t>et al. Diabetes Care</a:t>
            </a:r>
            <a:r>
              <a:rPr lang="en-US" sz="600" dirty="0">
                <a:solidFill>
                  <a:srgbClr val="404040"/>
                </a:solidFill>
                <a:latin typeface="+mn-lt"/>
              </a:rPr>
              <a:t> 2021; 44: 1116–24. </a:t>
            </a:r>
            <a:r>
              <a:rPr lang="da-DK" sz="600" b="1" dirty="0">
                <a:solidFill>
                  <a:srgbClr val="404040"/>
                </a:solidFill>
                <a:latin typeface="+mn-lt"/>
                <a:ea typeface="Arial"/>
                <a:cs typeface="Arial"/>
              </a:rPr>
              <a:t>4. </a:t>
            </a:r>
            <a:r>
              <a:rPr lang="da-DK" sz="600" dirty="0">
                <a:solidFill>
                  <a:srgbClr val="404040"/>
                </a:solidFill>
                <a:latin typeface="+mn-lt"/>
                <a:ea typeface="Arial"/>
                <a:cs typeface="Arial"/>
              </a:rPr>
              <a:t>Foster NC </a:t>
            </a:r>
            <a:r>
              <a:rPr lang="da-DK" sz="600" i="1" dirty="0">
                <a:solidFill>
                  <a:srgbClr val="404040"/>
                </a:solidFill>
                <a:latin typeface="+mn-lt"/>
                <a:ea typeface="Arial"/>
                <a:cs typeface="Arial"/>
              </a:rPr>
              <a:t>et al. Diabetes Technol Ther </a:t>
            </a:r>
            <a:r>
              <a:rPr lang="da-DK" sz="600" dirty="0">
                <a:solidFill>
                  <a:srgbClr val="404040"/>
                </a:solidFill>
                <a:latin typeface="+mn-lt"/>
                <a:ea typeface="Arial"/>
                <a:cs typeface="Arial"/>
              </a:rPr>
              <a:t>2019; 21: 66</a:t>
            </a:r>
            <a:r>
              <a:rPr lang="pt-BR" sz="600" dirty="0">
                <a:solidFill>
                  <a:srgbClr val="404040"/>
                </a:solidFill>
                <a:latin typeface="+mn-lt"/>
              </a:rPr>
              <a:t>–72</a:t>
            </a:r>
            <a:r>
              <a:rPr lang="da-DK" sz="600" dirty="0">
                <a:solidFill>
                  <a:srgbClr val="404040"/>
                </a:solidFill>
                <a:latin typeface="+mn-lt"/>
                <a:ea typeface="Arial"/>
                <a:cs typeface="Arial"/>
              </a:rPr>
              <a:t>.</a:t>
            </a:r>
            <a:r>
              <a:rPr lang="en-US" sz="600" dirty="0">
                <a:solidFill>
                  <a:srgbClr val="404040"/>
                </a:solidFill>
                <a:latin typeface="+mn-lt"/>
              </a:rPr>
              <a:t> </a:t>
            </a:r>
            <a:endParaRPr lang="da-DK" sz="600" dirty="0">
              <a:solidFill>
                <a:srgbClr val="404040"/>
              </a:solidFill>
              <a:latin typeface="+mn-lt"/>
              <a:ea typeface="Arial"/>
              <a:cs typeface="Arial"/>
            </a:endParaRPr>
          </a:p>
        </p:txBody>
      </p:sp>
    </p:spTree>
    <p:extLst>
      <p:ext uri="{BB962C8B-B14F-4D97-AF65-F5344CB8AC3E}">
        <p14:creationId xmlns:p14="http://schemas.microsoft.com/office/powerpoint/2010/main" val="115416204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108591-4E2B-70C4-8825-2BF1B1FE83D6}"/>
            </a:ext>
          </a:extLst>
        </p:cNvPr>
        <p:cNvGrpSpPr/>
        <p:nvPr/>
      </p:nvGrpSpPr>
      <p:grpSpPr>
        <a:xfrm>
          <a:off x="0" y="0"/>
          <a:ext cx="0" cy="0"/>
          <a:chOff x="0" y="0"/>
          <a:chExt cx="0" cy="0"/>
        </a:xfrm>
      </p:grpSpPr>
      <p:sp>
        <p:nvSpPr>
          <p:cNvPr id="3" name="SmartArt-Platzhalter 2">
            <a:extLst>
              <a:ext uri="{FF2B5EF4-FFF2-40B4-BE49-F238E27FC236}">
                <a16:creationId xmlns:a16="http://schemas.microsoft.com/office/drawing/2014/main" id="{116D100E-C69B-F1F4-F9B2-A50E5F0AA940}"/>
              </a:ext>
            </a:extLst>
          </p:cNvPr>
          <p:cNvSpPr>
            <a:spLocks noGrp="1"/>
          </p:cNvSpPr>
          <p:nvPr>
            <p:ph type="dgm" sz="quarter" idx="13"/>
          </p:nvPr>
        </p:nvSpPr>
        <p:spPr/>
        <p:txBody>
          <a:bodyPr/>
          <a:lstStyle/>
          <a:p>
            <a:endParaRPr lang="de-DE"/>
          </a:p>
        </p:txBody>
      </p:sp>
      <p:sp>
        <p:nvSpPr>
          <p:cNvPr id="6" name="SmartArt-Platzhalter 5">
            <a:extLst>
              <a:ext uri="{FF2B5EF4-FFF2-40B4-BE49-F238E27FC236}">
                <a16:creationId xmlns:a16="http://schemas.microsoft.com/office/drawing/2014/main" id="{5FC7440B-C82D-EF40-78E6-E98DCBDFD2C9}"/>
              </a:ext>
            </a:extLst>
          </p:cNvPr>
          <p:cNvSpPr>
            <a:spLocks noGrp="1"/>
          </p:cNvSpPr>
          <p:nvPr>
            <p:ph type="dgm" sz="quarter" idx="14"/>
          </p:nvPr>
        </p:nvSpPr>
        <p:spPr/>
        <p:txBody>
          <a:bodyPr/>
          <a:lstStyle/>
          <a:p>
            <a:endParaRPr lang="de-DE"/>
          </a:p>
        </p:txBody>
      </p:sp>
      <p:sp>
        <p:nvSpPr>
          <p:cNvPr id="5" name="Text Placeholder 4">
            <a:extLst>
              <a:ext uri="{FF2B5EF4-FFF2-40B4-BE49-F238E27FC236}">
                <a16:creationId xmlns:a16="http://schemas.microsoft.com/office/drawing/2014/main" id="{668418AA-48F8-56E5-6D02-31EE555B26A9}"/>
              </a:ext>
            </a:extLst>
          </p:cNvPr>
          <p:cNvSpPr>
            <a:spLocks noGrp="1"/>
          </p:cNvSpPr>
          <p:nvPr>
            <p:ph type="body" sz="quarter" idx="21"/>
          </p:nvPr>
        </p:nvSpPr>
        <p:spPr>
          <a:xfrm>
            <a:off x="1110584" y="2011538"/>
            <a:ext cx="6922834" cy="1243611"/>
          </a:xfrm>
        </p:spPr>
        <p:txBody>
          <a:bodyPr/>
          <a:lstStyle/>
          <a:p>
            <a:r>
              <a:rPr lang="de-DE" sz="2400" dirty="0">
                <a:latin typeface="Verdana"/>
                <a:ea typeface="Verdana"/>
              </a:rPr>
              <a:t>Langzeit-Komplikationen des Typ-1-Diabetes</a:t>
            </a:r>
          </a:p>
          <a:p>
            <a:r>
              <a:rPr lang="de-DE" sz="2400" dirty="0">
                <a:latin typeface="Verdana"/>
                <a:ea typeface="Verdana"/>
              </a:rPr>
              <a:t>(Siehe auch Abschnitt „</a:t>
            </a:r>
            <a:r>
              <a:rPr lang="de-DE" sz="2400" dirty="0">
                <a:solidFill>
                  <a:schemeClr val="bg1"/>
                </a:solidFill>
                <a:latin typeface="Verdana"/>
                <a:ea typeface="Verdana"/>
                <a:hlinkClick r:id="" action="ppaction://noaction">
                  <a:extLst>
                    <a:ext uri="{A12FA001-AC4F-418D-AE19-62706E023703}">
                      <ahyp:hlinkClr xmlns:ahyp="http://schemas.microsoft.com/office/drawing/2018/hyperlinkcolor" val="tx"/>
                    </a:ext>
                  </a:extLst>
                </a:hlinkClick>
              </a:rPr>
              <a:t>Bedeutung der Betazellen bei Typ-1-Diabetes</a:t>
            </a:r>
            <a:r>
              <a:rPr lang="de-DE" sz="2400" dirty="0">
                <a:latin typeface="Verdana"/>
                <a:ea typeface="Verdana"/>
              </a:rPr>
              <a:t>“)</a:t>
            </a:r>
          </a:p>
        </p:txBody>
      </p:sp>
      <p:pic>
        <p:nvPicPr>
          <p:cNvPr id="2" name="Grafik 1" descr="Start Silhouette">
            <a:hlinkClick r:id="rId2" action="ppaction://hlinksldjump"/>
            <a:extLst>
              <a:ext uri="{FF2B5EF4-FFF2-40B4-BE49-F238E27FC236}">
                <a16:creationId xmlns:a16="http://schemas.microsoft.com/office/drawing/2014/main" id="{63E63FB5-FD02-1270-091E-86D632C451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107917648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25614" y="11706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Zielbereiche für Blutzucker und Zeiten im Zielbereich</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8" name="Text Placeholder 4">
            <a:extLst>
              <a:ext uri="{FF2B5EF4-FFF2-40B4-BE49-F238E27FC236}">
                <a16:creationId xmlns:a16="http://schemas.microsoft.com/office/drawing/2014/main" id="{FD3D0B6D-7260-12BE-F1A2-E8B444FC43B6}"/>
              </a:ext>
            </a:extLst>
          </p:cNvPr>
          <p:cNvSpPr txBox="1">
            <a:spLocks/>
          </p:cNvSpPr>
          <p:nvPr/>
        </p:nvSpPr>
        <p:spPr>
          <a:xfrm>
            <a:off x="325615" y="4814955"/>
            <a:ext cx="8478000"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tab pos="342900" algn="l"/>
              </a:tabLst>
              <a:defRPr/>
            </a:pPr>
            <a:r>
              <a:rPr lang="en-US" sz="600" dirty="0" err="1">
                <a:solidFill>
                  <a:srgbClr val="404040"/>
                </a:solidFill>
                <a:latin typeface="Verdana"/>
              </a:rPr>
              <a:t>Abbildung</a:t>
            </a:r>
            <a:r>
              <a:rPr lang="en-US" sz="600" dirty="0">
                <a:solidFill>
                  <a:srgbClr val="404040"/>
                </a:solidFill>
                <a:latin typeface="Verdana"/>
              </a:rPr>
              <a:t> </a:t>
            </a:r>
            <a:r>
              <a:rPr lang="en-US" sz="600" dirty="0" err="1">
                <a:solidFill>
                  <a:srgbClr val="404040"/>
                </a:solidFill>
                <a:latin typeface="Verdana"/>
              </a:rPr>
              <a:t>modifiziert</a:t>
            </a:r>
            <a:r>
              <a:rPr lang="en-US" sz="600" dirty="0">
                <a:solidFill>
                  <a:srgbClr val="404040"/>
                </a:solidFill>
                <a:latin typeface="Verdana"/>
              </a:rPr>
              <a:t> </a:t>
            </a:r>
            <a:r>
              <a:rPr lang="en-US" sz="600" dirty="0" err="1">
                <a:solidFill>
                  <a:srgbClr val="404040"/>
                </a:solidFill>
                <a:latin typeface="Verdana"/>
              </a:rPr>
              <a:t>nach</a:t>
            </a:r>
            <a:r>
              <a:rPr lang="en-US" sz="600" dirty="0">
                <a:solidFill>
                  <a:srgbClr val="404040"/>
                </a:solidFill>
                <a:latin typeface="Verdana"/>
              </a:rPr>
              <a:t> </a:t>
            </a:r>
            <a:r>
              <a:rPr lang="en-US" sz="600" dirty="0" err="1">
                <a:solidFill>
                  <a:srgbClr val="404040"/>
                </a:solidFill>
                <a:latin typeface="Verdana"/>
              </a:rPr>
              <a:t>Battelino</a:t>
            </a:r>
            <a:r>
              <a:rPr lang="en-US" sz="600" dirty="0">
                <a:solidFill>
                  <a:srgbClr val="404040"/>
                </a:solidFill>
                <a:latin typeface="Verdana"/>
              </a:rPr>
              <a:t> T 2019</a:t>
            </a:r>
            <a:r>
              <a:rPr lang="en-US" sz="600" baseline="30000" dirty="0">
                <a:solidFill>
                  <a:srgbClr val="404040"/>
                </a:solidFill>
                <a:latin typeface="Verdana"/>
              </a:rPr>
              <a:t>1</a:t>
            </a:r>
            <a:r>
              <a:rPr lang="en-US" sz="600" dirty="0">
                <a:solidFill>
                  <a:srgbClr val="404040"/>
                </a:solidFill>
                <a:latin typeface="Verdana"/>
              </a:rPr>
              <a:t>. * </a:t>
            </a:r>
            <a:r>
              <a:rPr lang="en-US" sz="600" dirty="0" err="1">
                <a:solidFill>
                  <a:srgbClr val="404040"/>
                </a:solidFill>
                <a:latin typeface="Verdana"/>
              </a:rPr>
              <a:t>Schließt</a:t>
            </a:r>
            <a:r>
              <a:rPr lang="en-US" sz="600" dirty="0">
                <a:solidFill>
                  <a:srgbClr val="404040"/>
                </a:solidFill>
                <a:latin typeface="Verdana"/>
              </a:rPr>
              <a:t> </a:t>
            </a:r>
            <a:r>
              <a:rPr lang="en-US" sz="600" dirty="0" err="1">
                <a:solidFill>
                  <a:srgbClr val="404040"/>
                </a:solidFill>
                <a:latin typeface="Verdana"/>
              </a:rPr>
              <a:t>Prozentzahl</a:t>
            </a:r>
            <a:r>
              <a:rPr lang="en-US" sz="600" dirty="0">
                <a:solidFill>
                  <a:srgbClr val="404040"/>
                </a:solidFill>
                <a:latin typeface="Verdana"/>
              </a:rPr>
              <a:t> für &gt; 250 mg/dl (&gt;13,9 mmol/l) </a:t>
            </a:r>
            <a:r>
              <a:rPr lang="en-US" sz="600" dirty="0" err="1">
                <a:solidFill>
                  <a:srgbClr val="404040"/>
                </a:solidFill>
                <a:latin typeface="Verdana"/>
              </a:rPr>
              <a:t>mit</a:t>
            </a:r>
            <a:r>
              <a:rPr lang="en-US" sz="600" dirty="0">
                <a:solidFill>
                  <a:srgbClr val="404040"/>
                </a:solidFill>
                <a:latin typeface="Verdana"/>
              </a:rPr>
              <a:t> </a:t>
            </a:r>
            <a:r>
              <a:rPr lang="en-US" sz="600" dirty="0" err="1">
                <a:solidFill>
                  <a:srgbClr val="404040"/>
                </a:solidFill>
                <a:latin typeface="Verdana"/>
              </a:rPr>
              <a:t>ein</a:t>
            </a:r>
            <a:r>
              <a:rPr lang="en-US" sz="600" dirty="0">
                <a:solidFill>
                  <a:srgbClr val="404040"/>
                </a:solidFill>
                <a:latin typeface="Verdana"/>
              </a:rPr>
              <a:t>. ** </a:t>
            </a:r>
            <a:r>
              <a:rPr lang="en-US" sz="600" dirty="0" err="1">
                <a:solidFill>
                  <a:srgbClr val="404040"/>
                </a:solidFill>
                <a:latin typeface="Verdana"/>
              </a:rPr>
              <a:t>Schließt</a:t>
            </a:r>
            <a:r>
              <a:rPr lang="en-US" sz="600" dirty="0">
                <a:solidFill>
                  <a:srgbClr val="404040"/>
                </a:solidFill>
                <a:latin typeface="Verdana"/>
              </a:rPr>
              <a:t> </a:t>
            </a:r>
            <a:r>
              <a:rPr lang="en-US" sz="600" dirty="0" err="1">
                <a:solidFill>
                  <a:srgbClr val="404040"/>
                </a:solidFill>
                <a:latin typeface="Verdana"/>
              </a:rPr>
              <a:t>Prozentzahl</a:t>
            </a:r>
            <a:r>
              <a:rPr lang="en-US" sz="600" dirty="0">
                <a:solidFill>
                  <a:srgbClr val="404040"/>
                </a:solidFill>
                <a:latin typeface="Verdana"/>
              </a:rPr>
              <a:t> für &lt; 54 mg/dl (&lt; 3,0 mmol/l) </a:t>
            </a:r>
            <a:r>
              <a:rPr lang="en-US" sz="600" dirty="0" err="1">
                <a:solidFill>
                  <a:srgbClr val="404040"/>
                </a:solidFill>
                <a:latin typeface="Verdana"/>
              </a:rPr>
              <a:t>mit</a:t>
            </a:r>
            <a:r>
              <a:rPr lang="en-US" sz="600" dirty="0">
                <a:solidFill>
                  <a:srgbClr val="404040"/>
                </a:solidFill>
                <a:latin typeface="Verdana"/>
              </a:rPr>
              <a:t> </a:t>
            </a:r>
            <a:r>
              <a:rPr lang="en-US" sz="600" dirty="0" err="1">
                <a:solidFill>
                  <a:srgbClr val="404040"/>
                </a:solidFill>
                <a:latin typeface="Verdana"/>
              </a:rPr>
              <a:t>ein</a:t>
            </a:r>
            <a:r>
              <a:rPr lang="en-US" sz="600" dirty="0">
                <a:solidFill>
                  <a:srgbClr val="404040"/>
                </a:solidFill>
                <a:latin typeface="Verdana"/>
              </a:rPr>
              <a:t>. # Für das Alter &lt; 25 Jahre, </a:t>
            </a:r>
            <a:r>
              <a:rPr lang="en-US" sz="600" dirty="0" err="1">
                <a:solidFill>
                  <a:srgbClr val="404040"/>
                </a:solidFill>
                <a:latin typeface="Verdana"/>
              </a:rPr>
              <a:t>wenn</a:t>
            </a:r>
            <a:r>
              <a:rPr lang="en-US" sz="600" dirty="0">
                <a:solidFill>
                  <a:srgbClr val="404040"/>
                </a:solidFill>
                <a:latin typeface="Verdana"/>
              </a:rPr>
              <a:t> das HbA</a:t>
            </a:r>
            <a:r>
              <a:rPr lang="en-US" sz="600" baseline="-25000" dirty="0">
                <a:solidFill>
                  <a:srgbClr val="404040"/>
                </a:solidFill>
                <a:latin typeface="Verdana"/>
              </a:rPr>
              <a:t>1c</a:t>
            </a:r>
            <a:r>
              <a:rPr lang="en-US" sz="600" dirty="0">
                <a:solidFill>
                  <a:srgbClr val="404040"/>
                </a:solidFill>
                <a:latin typeface="Verdana"/>
              </a:rPr>
              <a:t>-Ziel 7,5 % </a:t>
            </a:r>
            <a:r>
              <a:rPr lang="en-US" sz="600" dirty="0" err="1">
                <a:solidFill>
                  <a:srgbClr val="404040"/>
                </a:solidFill>
                <a:latin typeface="Verdana"/>
              </a:rPr>
              <a:t>ist</a:t>
            </a:r>
            <a:r>
              <a:rPr lang="en-US" sz="600" dirty="0">
                <a:solidFill>
                  <a:srgbClr val="404040"/>
                </a:solidFill>
                <a:latin typeface="Verdana"/>
              </a:rPr>
              <a:t>, </a:t>
            </a:r>
            <a:r>
              <a:rPr lang="en-US" sz="600" dirty="0" err="1">
                <a:solidFill>
                  <a:srgbClr val="404040"/>
                </a:solidFill>
                <a:latin typeface="Verdana"/>
              </a:rPr>
              <a:t>dann</a:t>
            </a:r>
            <a:r>
              <a:rPr lang="en-US" sz="600" dirty="0">
                <a:solidFill>
                  <a:srgbClr val="404040"/>
                </a:solidFill>
                <a:latin typeface="Verdana"/>
              </a:rPr>
              <a:t> das TIR-Ziel auf ca. 60 % </a:t>
            </a:r>
            <a:r>
              <a:rPr lang="en-US" sz="600" dirty="0" err="1">
                <a:solidFill>
                  <a:srgbClr val="404040"/>
                </a:solidFill>
                <a:latin typeface="Verdana"/>
              </a:rPr>
              <a:t>setzen</a:t>
            </a:r>
            <a:r>
              <a:rPr lang="en-US" sz="600" dirty="0">
                <a:solidFill>
                  <a:srgbClr val="404040"/>
                </a:solidFill>
                <a:latin typeface="Verdana"/>
              </a:rPr>
              <a:t>. HbA</a:t>
            </a:r>
            <a:r>
              <a:rPr lang="en-US" sz="600" baseline="-25000" dirty="0">
                <a:solidFill>
                  <a:srgbClr val="404040"/>
                </a:solidFill>
                <a:latin typeface="Verdana"/>
              </a:rPr>
              <a:t>1c</a:t>
            </a:r>
            <a:r>
              <a:rPr lang="en-US" sz="600" dirty="0">
                <a:solidFill>
                  <a:srgbClr val="404040"/>
                </a:solidFill>
                <a:latin typeface="Verdana"/>
              </a:rPr>
              <a:t>: </a:t>
            </a:r>
            <a:r>
              <a:rPr lang="en-US" sz="600" dirty="0" err="1">
                <a:solidFill>
                  <a:srgbClr val="404040"/>
                </a:solidFill>
                <a:latin typeface="Verdana"/>
              </a:rPr>
              <a:t>glykiertes</a:t>
            </a:r>
            <a:r>
              <a:rPr lang="en-US" sz="600" dirty="0">
                <a:solidFill>
                  <a:srgbClr val="404040"/>
                </a:solidFill>
                <a:latin typeface="Verdana"/>
              </a:rPr>
              <a:t> </a:t>
            </a:r>
            <a:r>
              <a:rPr lang="en-US" sz="600" dirty="0" err="1">
                <a:solidFill>
                  <a:srgbClr val="404040"/>
                </a:solidFill>
                <a:latin typeface="Verdana"/>
              </a:rPr>
              <a:t>Hämoglobin</a:t>
            </a:r>
            <a:r>
              <a:rPr lang="en-US" sz="600" dirty="0">
                <a:solidFill>
                  <a:srgbClr val="404040"/>
                </a:solidFill>
                <a:latin typeface="Verdana"/>
              </a:rPr>
              <a:t> A</a:t>
            </a:r>
            <a:r>
              <a:rPr lang="en-US" sz="600" baseline="-25000" dirty="0">
                <a:solidFill>
                  <a:srgbClr val="404040"/>
                </a:solidFill>
                <a:latin typeface="Verdana"/>
              </a:rPr>
              <a:t>1c</a:t>
            </a:r>
            <a:r>
              <a:rPr lang="en-US" sz="600" dirty="0">
                <a:solidFill>
                  <a:srgbClr val="404040"/>
                </a:solidFill>
                <a:latin typeface="Verdana"/>
              </a:rPr>
              <a:t>; TIR: Time in range, Zeit </a:t>
            </a:r>
            <a:r>
              <a:rPr lang="en-US" sz="600" dirty="0" err="1">
                <a:solidFill>
                  <a:srgbClr val="404040"/>
                </a:solidFill>
                <a:latin typeface="Verdana"/>
              </a:rPr>
              <a:t>im</a:t>
            </a:r>
            <a:r>
              <a:rPr lang="en-US" sz="600" dirty="0">
                <a:solidFill>
                  <a:srgbClr val="404040"/>
                </a:solidFill>
                <a:latin typeface="Verdana"/>
              </a:rPr>
              <a:t> Zielbereich.</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tab pos="342900" algn="l"/>
              </a:tabLst>
              <a:defRPr/>
            </a:pPr>
            <a:r>
              <a:rPr lang="en-US" sz="600" b="1" dirty="0">
                <a:solidFill>
                  <a:srgbClr val="404040"/>
                </a:solidFill>
                <a:latin typeface="Verdana"/>
              </a:rPr>
              <a:t>1. </a:t>
            </a:r>
            <a:r>
              <a:rPr lang="en-US" sz="600" dirty="0" err="1">
                <a:solidFill>
                  <a:srgbClr val="404040"/>
                </a:solidFill>
                <a:latin typeface="Verdana"/>
              </a:rPr>
              <a:t>Battelino</a:t>
            </a:r>
            <a:r>
              <a:rPr lang="en-US" sz="600" dirty="0">
                <a:solidFill>
                  <a:srgbClr val="404040"/>
                </a:solidFill>
                <a:latin typeface="Verdana"/>
              </a:rPr>
              <a:t> T </a:t>
            </a:r>
            <a:r>
              <a:rPr lang="en-US" sz="600" i="1" dirty="0">
                <a:solidFill>
                  <a:srgbClr val="404040"/>
                </a:solidFill>
                <a:latin typeface="Verdana"/>
              </a:rPr>
              <a:t>et al. Diabetes Care</a:t>
            </a:r>
            <a:r>
              <a:rPr lang="en-US" sz="600" dirty="0">
                <a:solidFill>
                  <a:srgbClr val="404040"/>
                </a:solidFill>
                <a:latin typeface="Verdana"/>
              </a:rPr>
              <a:t> 2019; 42: 1593–603.</a:t>
            </a:r>
          </a:p>
        </p:txBody>
      </p:sp>
      <p:grpSp>
        <p:nvGrpSpPr>
          <p:cNvPr id="46" name="Gruppieren 45">
            <a:extLst>
              <a:ext uri="{FF2B5EF4-FFF2-40B4-BE49-F238E27FC236}">
                <a16:creationId xmlns:a16="http://schemas.microsoft.com/office/drawing/2014/main" id="{4397DC0D-D7E8-2C5A-2BFD-27DB47A289ED}"/>
              </a:ext>
            </a:extLst>
          </p:cNvPr>
          <p:cNvGrpSpPr/>
          <p:nvPr/>
        </p:nvGrpSpPr>
        <p:grpSpPr>
          <a:xfrm>
            <a:off x="814674" y="813302"/>
            <a:ext cx="7514652" cy="3516896"/>
            <a:chOff x="1104693" y="816776"/>
            <a:chExt cx="7514652" cy="3516896"/>
          </a:xfrm>
        </p:grpSpPr>
        <p:grpSp>
          <p:nvGrpSpPr>
            <p:cNvPr id="39" name="Gruppieren 38">
              <a:extLst>
                <a:ext uri="{FF2B5EF4-FFF2-40B4-BE49-F238E27FC236}">
                  <a16:creationId xmlns:a16="http://schemas.microsoft.com/office/drawing/2014/main" id="{ABC9B4B7-ED57-321C-BEEB-8F40B05B9F27}"/>
                </a:ext>
              </a:extLst>
            </p:cNvPr>
            <p:cNvGrpSpPr/>
            <p:nvPr/>
          </p:nvGrpSpPr>
          <p:grpSpPr>
            <a:xfrm>
              <a:off x="1115235" y="820535"/>
              <a:ext cx="7491294" cy="3513137"/>
              <a:chOff x="711537" y="820535"/>
              <a:chExt cx="7491294" cy="3513137"/>
            </a:xfrm>
          </p:grpSpPr>
          <p:sp>
            <p:nvSpPr>
              <p:cNvPr id="30" name="Rechteck 29">
                <a:extLst>
                  <a:ext uri="{FF2B5EF4-FFF2-40B4-BE49-F238E27FC236}">
                    <a16:creationId xmlns:a16="http://schemas.microsoft.com/office/drawing/2014/main" id="{599D1118-E579-12D3-E469-ADA40E7427F8}"/>
                  </a:ext>
                </a:extLst>
              </p:cNvPr>
              <p:cNvSpPr/>
              <p:nvPr/>
            </p:nvSpPr>
            <p:spPr>
              <a:xfrm>
                <a:off x="7766246" y="820535"/>
                <a:ext cx="436585" cy="350243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Grafik 2" descr="Ein Bild, das Text, Screenshot, Schrift, Diagramm enthält.&#10;&#10;Automatisch generierte Beschreibung">
                <a:extLst>
                  <a:ext uri="{FF2B5EF4-FFF2-40B4-BE49-F238E27FC236}">
                    <a16:creationId xmlns:a16="http://schemas.microsoft.com/office/drawing/2014/main" id="{FAA6EB80-A297-B90C-43C0-F5A022554E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7869" y="820535"/>
                <a:ext cx="4348264" cy="3502429"/>
              </a:xfrm>
              <a:prstGeom prst="rect">
                <a:avLst/>
              </a:prstGeom>
            </p:spPr>
          </p:pic>
          <p:sp>
            <p:nvSpPr>
              <p:cNvPr id="18" name="Rechteck 17">
                <a:extLst>
                  <a:ext uri="{FF2B5EF4-FFF2-40B4-BE49-F238E27FC236}">
                    <a16:creationId xmlns:a16="http://schemas.microsoft.com/office/drawing/2014/main" id="{4FD2F483-F739-C522-CCA1-4E524CD954A8}"/>
                  </a:ext>
                </a:extLst>
              </p:cNvPr>
              <p:cNvSpPr/>
              <p:nvPr/>
            </p:nvSpPr>
            <p:spPr>
              <a:xfrm>
                <a:off x="711537" y="820535"/>
                <a:ext cx="5100741" cy="3513137"/>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7" name="Grafik 16" descr="Ein Bild, das Text, Screenshot, Schrift enthält.&#10;&#10;Automatisch generierte Beschreibung">
                <a:extLst>
                  <a:ext uri="{FF2B5EF4-FFF2-40B4-BE49-F238E27FC236}">
                    <a16:creationId xmlns:a16="http://schemas.microsoft.com/office/drawing/2014/main" id="{A14FBE2A-1D87-FEB5-972E-557931E9FA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7871" y="852455"/>
                <a:ext cx="2120175" cy="3427716"/>
              </a:xfrm>
              <a:prstGeom prst="rect">
                <a:avLst/>
              </a:prstGeom>
            </p:spPr>
          </p:pic>
          <p:sp>
            <p:nvSpPr>
              <p:cNvPr id="5" name="Textfeld 4">
                <a:extLst>
                  <a:ext uri="{FF2B5EF4-FFF2-40B4-BE49-F238E27FC236}">
                    <a16:creationId xmlns:a16="http://schemas.microsoft.com/office/drawing/2014/main" id="{D1AB813B-2BC5-4643-0A4D-156F79000F95}"/>
                  </a:ext>
                </a:extLst>
              </p:cNvPr>
              <p:cNvSpPr txBox="1"/>
              <p:nvPr/>
            </p:nvSpPr>
            <p:spPr>
              <a:xfrm>
                <a:off x="6350830" y="850171"/>
                <a:ext cx="1641915" cy="507831"/>
              </a:xfrm>
              <a:prstGeom prst="rect">
                <a:avLst/>
              </a:prstGeom>
              <a:solidFill>
                <a:schemeClr val="bg1"/>
              </a:solidFill>
            </p:spPr>
            <p:txBody>
              <a:bodyPr wrap="square" rtlCol="0" anchor="ctr">
                <a:spAutoFit/>
              </a:bodyPr>
              <a:lstStyle/>
              <a:p>
                <a:pPr algn="ctr"/>
                <a:r>
                  <a:rPr lang="de-DE" sz="900" b="1"/>
                  <a:t>Ältere/Hochrisiko-patienten</a:t>
                </a:r>
              </a:p>
              <a:p>
                <a:pPr algn="ctr"/>
                <a:r>
                  <a:rPr lang="de-DE" sz="900" b="1"/>
                  <a:t>Typ-1-Diabetes</a:t>
                </a:r>
              </a:p>
            </p:txBody>
          </p:sp>
          <p:sp>
            <p:nvSpPr>
              <p:cNvPr id="10" name="Textfeld 9">
                <a:extLst>
                  <a:ext uri="{FF2B5EF4-FFF2-40B4-BE49-F238E27FC236}">
                    <a16:creationId xmlns:a16="http://schemas.microsoft.com/office/drawing/2014/main" id="{1F2B88BA-31F2-A292-0D3C-E644D9D99227}"/>
                  </a:ext>
                </a:extLst>
              </p:cNvPr>
              <p:cNvSpPr txBox="1"/>
              <p:nvPr/>
            </p:nvSpPr>
            <p:spPr>
              <a:xfrm>
                <a:off x="7484661" y="1330938"/>
                <a:ext cx="355400" cy="195814"/>
              </a:xfrm>
              <a:prstGeom prst="rect">
                <a:avLst/>
              </a:prstGeom>
              <a:solidFill>
                <a:schemeClr val="bg1"/>
              </a:solidFill>
            </p:spPr>
            <p:txBody>
              <a:bodyPr wrap="none" lIns="72000" tIns="36000" rIns="72000" bIns="36000" rtlCol="0" anchor="ctr">
                <a:spAutoFit/>
              </a:bodyPr>
              <a:lstStyle/>
              <a:p>
                <a:pPr algn="ctr"/>
                <a:r>
                  <a:rPr lang="de-DE" sz="800" b="1" i="1"/>
                  <a:t>Ziel</a:t>
                </a:r>
              </a:p>
            </p:txBody>
          </p:sp>
          <p:sp>
            <p:nvSpPr>
              <p:cNvPr id="4" name="Textfeld 3">
                <a:extLst>
                  <a:ext uri="{FF2B5EF4-FFF2-40B4-BE49-F238E27FC236}">
                    <a16:creationId xmlns:a16="http://schemas.microsoft.com/office/drawing/2014/main" id="{0738A0AB-C6D2-F27B-8767-2436D6B26E7D}"/>
                  </a:ext>
                </a:extLst>
              </p:cNvPr>
              <p:cNvSpPr txBox="1"/>
              <p:nvPr/>
            </p:nvSpPr>
            <p:spPr>
              <a:xfrm>
                <a:off x="3210128" y="993535"/>
                <a:ext cx="1181734" cy="230832"/>
              </a:xfrm>
              <a:prstGeom prst="rect">
                <a:avLst/>
              </a:prstGeom>
              <a:solidFill>
                <a:schemeClr val="bg1"/>
              </a:solidFill>
            </p:spPr>
            <p:txBody>
              <a:bodyPr wrap="none" rtlCol="0" anchor="ctr">
                <a:spAutoFit/>
              </a:bodyPr>
              <a:lstStyle/>
              <a:p>
                <a:pPr algn="ctr"/>
                <a:r>
                  <a:rPr lang="de-DE" sz="900" b="1"/>
                  <a:t>Typ-1-Diabetes</a:t>
                </a:r>
              </a:p>
            </p:txBody>
          </p:sp>
          <p:sp>
            <p:nvSpPr>
              <p:cNvPr id="6" name="Textfeld 5">
                <a:extLst>
                  <a:ext uri="{FF2B5EF4-FFF2-40B4-BE49-F238E27FC236}">
                    <a16:creationId xmlns:a16="http://schemas.microsoft.com/office/drawing/2014/main" id="{06EECF51-6D52-E12A-0099-1C148E241FBF}"/>
                  </a:ext>
                </a:extLst>
              </p:cNvPr>
              <p:cNvSpPr txBox="1"/>
              <p:nvPr/>
            </p:nvSpPr>
            <p:spPr>
              <a:xfrm>
                <a:off x="4092951" y="1330938"/>
                <a:ext cx="355400" cy="195814"/>
              </a:xfrm>
              <a:prstGeom prst="rect">
                <a:avLst/>
              </a:prstGeom>
              <a:solidFill>
                <a:schemeClr val="bg1"/>
              </a:solidFill>
            </p:spPr>
            <p:txBody>
              <a:bodyPr wrap="none" lIns="72000" tIns="36000" rIns="72000" bIns="36000" rtlCol="0" anchor="ctr">
                <a:spAutoFit/>
              </a:bodyPr>
              <a:lstStyle/>
              <a:p>
                <a:pPr algn="ctr"/>
                <a:r>
                  <a:rPr lang="de-DE" sz="800" b="1" i="1"/>
                  <a:t>Ziel</a:t>
                </a:r>
              </a:p>
            </p:txBody>
          </p:sp>
          <p:sp>
            <p:nvSpPr>
              <p:cNvPr id="11" name="Textfeld 10">
                <a:extLst>
                  <a:ext uri="{FF2B5EF4-FFF2-40B4-BE49-F238E27FC236}">
                    <a16:creationId xmlns:a16="http://schemas.microsoft.com/office/drawing/2014/main" id="{E2FA7460-CB1A-CF56-C8D2-C192EBDB67F6}"/>
                  </a:ext>
                </a:extLst>
              </p:cNvPr>
              <p:cNvSpPr txBox="1"/>
              <p:nvPr/>
            </p:nvSpPr>
            <p:spPr>
              <a:xfrm>
                <a:off x="4085297" y="1495159"/>
                <a:ext cx="436584" cy="159462"/>
              </a:xfrm>
              <a:prstGeom prst="rect">
                <a:avLst/>
              </a:prstGeom>
              <a:solidFill>
                <a:schemeClr val="bg1"/>
              </a:solidFill>
            </p:spPr>
            <p:txBody>
              <a:bodyPr wrap="none" lIns="36000" tIns="18000" rIns="36000" bIns="18000" rtlCol="0" anchor="ctr">
                <a:spAutoFit/>
              </a:bodyPr>
              <a:lstStyle/>
              <a:p>
                <a:r>
                  <a:rPr lang="de-DE" sz="800" b="1"/>
                  <a:t>&lt; 5 %</a:t>
                </a:r>
              </a:p>
            </p:txBody>
          </p:sp>
          <p:sp>
            <p:nvSpPr>
              <p:cNvPr id="12" name="Textfeld 11">
                <a:extLst>
                  <a:ext uri="{FF2B5EF4-FFF2-40B4-BE49-F238E27FC236}">
                    <a16:creationId xmlns:a16="http://schemas.microsoft.com/office/drawing/2014/main" id="{43746204-0F65-038C-EC87-44737C1C7FFC}"/>
                  </a:ext>
                </a:extLst>
              </p:cNvPr>
              <p:cNvSpPr txBox="1"/>
              <p:nvPr/>
            </p:nvSpPr>
            <p:spPr>
              <a:xfrm>
                <a:off x="4085297" y="1850546"/>
                <a:ext cx="584062" cy="159462"/>
              </a:xfrm>
              <a:prstGeom prst="rect">
                <a:avLst/>
              </a:prstGeom>
              <a:solidFill>
                <a:schemeClr val="bg1"/>
              </a:solidFill>
            </p:spPr>
            <p:txBody>
              <a:bodyPr wrap="none" lIns="36000" tIns="18000" rIns="36000" bIns="18000" rtlCol="0" anchor="ctr">
                <a:spAutoFit/>
              </a:bodyPr>
              <a:lstStyle/>
              <a:p>
                <a:r>
                  <a:rPr lang="de-DE" sz="800" b="1"/>
                  <a:t>&lt; 25 %*</a:t>
                </a:r>
              </a:p>
            </p:txBody>
          </p:sp>
          <p:sp>
            <p:nvSpPr>
              <p:cNvPr id="13" name="Textfeld 12">
                <a:extLst>
                  <a:ext uri="{FF2B5EF4-FFF2-40B4-BE49-F238E27FC236}">
                    <a16:creationId xmlns:a16="http://schemas.microsoft.com/office/drawing/2014/main" id="{FB1116C2-49E3-CFD2-CA8E-4917AEAF1207}"/>
                  </a:ext>
                </a:extLst>
              </p:cNvPr>
              <p:cNvSpPr txBox="1"/>
              <p:nvPr/>
            </p:nvSpPr>
            <p:spPr>
              <a:xfrm>
                <a:off x="4085297" y="2825956"/>
                <a:ext cx="681844" cy="282573"/>
              </a:xfrm>
              <a:prstGeom prst="rect">
                <a:avLst/>
              </a:prstGeom>
              <a:solidFill>
                <a:schemeClr val="bg1"/>
              </a:solidFill>
            </p:spPr>
            <p:txBody>
              <a:bodyPr wrap="none" lIns="36000" tIns="18000" rIns="36000" bIns="18000" rtlCol="0" anchor="ctr">
                <a:spAutoFit/>
              </a:bodyPr>
              <a:lstStyle/>
              <a:p>
                <a:r>
                  <a:rPr lang="de-DE" sz="800" b="1"/>
                  <a:t>&gt; 70 %</a:t>
                </a:r>
              </a:p>
              <a:p>
                <a:r>
                  <a:rPr lang="de-DE" sz="800" b="1"/>
                  <a:t>(&gt; 60 %)</a:t>
                </a:r>
                <a:r>
                  <a:rPr lang="de-DE" sz="800" b="1" baseline="30000"/>
                  <a:t>#</a:t>
                </a:r>
              </a:p>
            </p:txBody>
          </p:sp>
          <p:sp>
            <p:nvSpPr>
              <p:cNvPr id="14" name="Textfeld 13">
                <a:extLst>
                  <a:ext uri="{FF2B5EF4-FFF2-40B4-BE49-F238E27FC236}">
                    <a16:creationId xmlns:a16="http://schemas.microsoft.com/office/drawing/2014/main" id="{3F6538D0-8FD0-DB76-E4D7-DEFA86EAA4A6}"/>
                  </a:ext>
                </a:extLst>
              </p:cNvPr>
              <p:cNvSpPr txBox="1"/>
              <p:nvPr/>
            </p:nvSpPr>
            <p:spPr>
              <a:xfrm>
                <a:off x="4083223" y="3868846"/>
                <a:ext cx="584062" cy="159462"/>
              </a:xfrm>
              <a:prstGeom prst="rect">
                <a:avLst/>
              </a:prstGeom>
              <a:solidFill>
                <a:schemeClr val="bg1"/>
              </a:solidFill>
            </p:spPr>
            <p:txBody>
              <a:bodyPr wrap="none" lIns="36000" tIns="36000" rIns="36000" bIns="0" rtlCol="0" anchor="ctr">
                <a:spAutoFit/>
              </a:bodyPr>
              <a:lstStyle/>
              <a:p>
                <a:r>
                  <a:rPr lang="de-DE" sz="800" b="1"/>
                  <a:t>&lt; 4 %**</a:t>
                </a:r>
              </a:p>
            </p:txBody>
          </p:sp>
          <p:sp>
            <p:nvSpPr>
              <p:cNvPr id="15" name="Textfeld 14">
                <a:extLst>
                  <a:ext uri="{FF2B5EF4-FFF2-40B4-BE49-F238E27FC236}">
                    <a16:creationId xmlns:a16="http://schemas.microsoft.com/office/drawing/2014/main" id="{C81DBADC-6D75-47B1-8846-9F7523EF45E3}"/>
                  </a:ext>
                </a:extLst>
              </p:cNvPr>
              <p:cNvSpPr txBox="1"/>
              <p:nvPr/>
            </p:nvSpPr>
            <p:spPr>
              <a:xfrm>
                <a:off x="4083223" y="4021574"/>
                <a:ext cx="436585" cy="159462"/>
              </a:xfrm>
              <a:prstGeom prst="rect">
                <a:avLst/>
              </a:prstGeom>
              <a:solidFill>
                <a:schemeClr val="bg1"/>
              </a:solidFill>
            </p:spPr>
            <p:txBody>
              <a:bodyPr wrap="none" lIns="36000" tIns="0" rIns="36000" bIns="36000" rtlCol="0" anchor="ctr">
                <a:spAutoFit/>
              </a:bodyPr>
              <a:lstStyle/>
              <a:p>
                <a:r>
                  <a:rPr lang="de-DE" sz="800" b="1"/>
                  <a:t>&lt; 1 %</a:t>
                </a:r>
              </a:p>
            </p:txBody>
          </p:sp>
          <p:sp>
            <p:nvSpPr>
              <p:cNvPr id="20" name="Textfeld 19">
                <a:extLst>
                  <a:ext uri="{FF2B5EF4-FFF2-40B4-BE49-F238E27FC236}">
                    <a16:creationId xmlns:a16="http://schemas.microsoft.com/office/drawing/2014/main" id="{BD6A8E2A-0B87-765D-DD72-3AE1C6875AC3}"/>
                  </a:ext>
                </a:extLst>
              </p:cNvPr>
              <p:cNvSpPr txBox="1"/>
              <p:nvPr/>
            </p:nvSpPr>
            <p:spPr>
              <a:xfrm>
                <a:off x="2664174" y="1411663"/>
                <a:ext cx="829321" cy="318924"/>
              </a:xfrm>
              <a:prstGeom prst="rect">
                <a:avLst/>
              </a:prstGeom>
              <a:solidFill>
                <a:schemeClr val="bg1"/>
              </a:solidFill>
            </p:spPr>
            <p:txBody>
              <a:bodyPr wrap="none" lIns="36000" tIns="36000" rIns="36000" bIns="36000" rtlCol="0" anchor="ctr">
                <a:spAutoFit/>
              </a:bodyPr>
              <a:lstStyle/>
              <a:p>
                <a:pPr algn="r"/>
                <a:r>
                  <a:rPr lang="de-DE" sz="800"/>
                  <a:t>&gt; 250 mg/dl</a:t>
                </a:r>
              </a:p>
              <a:p>
                <a:pPr algn="r"/>
                <a:r>
                  <a:rPr lang="de-DE" sz="800"/>
                  <a:t>&gt; 13,9 mmol/l</a:t>
                </a:r>
              </a:p>
            </p:txBody>
          </p:sp>
          <p:sp>
            <p:nvSpPr>
              <p:cNvPr id="21" name="Textfeld 20">
                <a:extLst>
                  <a:ext uri="{FF2B5EF4-FFF2-40B4-BE49-F238E27FC236}">
                    <a16:creationId xmlns:a16="http://schemas.microsoft.com/office/drawing/2014/main" id="{EE70954B-1EE4-7D73-8FB6-E8DC1FB67658}"/>
                  </a:ext>
                </a:extLst>
              </p:cNvPr>
              <p:cNvSpPr txBox="1"/>
              <p:nvPr/>
            </p:nvSpPr>
            <p:spPr>
              <a:xfrm>
                <a:off x="2664174" y="1775079"/>
                <a:ext cx="829322" cy="318924"/>
              </a:xfrm>
              <a:prstGeom prst="rect">
                <a:avLst/>
              </a:prstGeom>
              <a:solidFill>
                <a:schemeClr val="bg1"/>
              </a:solidFill>
            </p:spPr>
            <p:txBody>
              <a:bodyPr wrap="none" lIns="36000" tIns="36000" rIns="36000" bIns="36000" rtlCol="0" anchor="ctr">
                <a:spAutoFit/>
              </a:bodyPr>
              <a:lstStyle/>
              <a:p>
                <a:pPr algn="r"/>
                <a:r>
                  <a:rPr lang="de-DE" sz="800"/>
                  <a:t>&gt; 180 mg/dl</a:t>
                </a:r>
              </a:p>
              <a:p>
                <a:pPr algn="r"/>
                <a:r>
                  <a:rPr lang="de-DE" sz="800"/>
                  <a:t>&gt; 10,0 mmol/l</a:t>
                </a:r>
              </a:p>
            </p:txBody>
          </p:sp>
          <p:sp>
            <p:nvSpPr>
              <p:cNvPr id="22" name="Textfeld 21">
                <a:extLst>
                  <a:ext uri="{FF2B5EF4-FFF2-40B4-BE49-F238E27FC236}">
                    <a16:creationId xmlns:a16="http://schemas.microsoft.com/office/drawing/2014/main" id="{F4A351A6-DC5D-CED1-7FAA-D7EEECBD6375}"/>
                  </a:ext>
                </a:extLst>
              </p:cNvPr>
              <p:cNvSpPr txBox="1"/>
              <p:nvPr/>
            </p:nvSpPr>
            <p:spPr>
              <a:xfrm>
                <a:off x="2550361" y="2742619"/>
                <a:ext cx="943134" cy="442035"/>
              </a:xfrm>
              <a:prstGeom prst="rect">
                <a:avLst/>
              </a:prstGeom>
              <a:solidFill>
                <a:schemeClr val="bg1"/>
              </a:solidFill>
            </p:spPr>
            <p:txBody>
              <a:bodyPr wrap="none" lIns="36000" tIns="36000" rIns="36000" bIns="36000" rtlCol="0" anchor="ctr">
                <a:spAutoFit/>
              </a:bodyPr>
              <a:lstStyle/>
              <a:p>
                <a:pPr algn="r"/>
                <a:r>
                  <a:rPr lang="de-DE" sz="800"/>
                  <a:t>Zielbereich:</a:t>
                </a:r>
              </a:p>
              <a:p>
                <a:pPr algn="r"/>
                <a:r>
                  <a:rPr lang="de-DE" sz="800"/>
                  <a:t>70–180 mg/dl</a:t>
                </a:r>
              </a:p>
              <a:p>
                <a:pPr algn="r"/>
                <a:r>
                  <a:rPr lang="de-DE" sz="800"/>
                  <a:t>3,9–10,0 mmol/l</a:t>
                </a:r>
              </a:p>
            </p:txBody>
          </p:sp>
          <p:sp>
            <p:nvSpPr>
              <p:cNvPr id="25" name="Textfeld 24">
                <a:extLst>
                  <a:ext uri="{FF2B5EF4-FFF2-40B4-BE49-F238E27FC236}">
                    <a16:creationId xmlns:a16="http://schemas.microsoft.com/office/drawing/2014/main" id="{08019B41-16A9-DF62-9B3D-7097D1F93455}"/>
                  </a:ext>
                </a:extLst>
              </p:cNvPr>
              <p:cNvSpPr txBox="1"/>
              <p:nvPr/>
            </p:nvSpPr>
            <p:spPr>
              <a:xfrm>
                <a:off x="2066255" y="3868846"/>
                <a:ext cx="1427240" cy="318924"/>
              </a:xfrm>
              <a:prstGeom prst="rect">
                <a:avLst/>
              </a:prstGeom>
              <a:solidFill>
                <a:schemeClr val="bg1"/>
              </a:solidFill>
            </p:spPr>
            <p:txBody>
              <a:bodyPr wrap="none" lIns="36000" tIns="36000" rIns="36000" bIns="36000" rtlCol="0" anchor="ctr">
                <a:spAutoFit/>
              </a:bodyPr>
              <a:lstStyle/>
              <a:p>
                <a:pPr algn="r"/>
                <a:r>
                  <a:rPr lang="de-DE" sz="800"/>
                  <a:t>&lt; 70 mg/dl│&lt; 3,9 mmol/l</a:t>
                </a:r>
              </a:p>
              <a:p>
                <a:pPr algn="r"/>
                <a:r>
                  <a:rPr lang="de-DE" sz="800"/>
                  <a:t>&lt; 54 mg/dl│&lt; 3,0 mmol/l</a:t>
                </a:r>
              </a:p>
            </p:txBody>
          </p:sp>
          <p:sp>
            <p:nvSpPr>
              <p:cNvPr id="26" name="Textfeld 25">
                <a:extLst>
                  <a:ext uri="{FF2B5EF4-FFF2-40B4-BE49-F238E27FC236}">
                    <a16:creationId xmlns:a16="http://schemas.microsoft.com/office/drawing/2014/main" id="{CF6543B1-2342-9EC2-E12C-EC905C3BEAC9}"/>
                  </a:ext>
                </a:extLst>
              </p:cNvPr>
              <p:cNvSpPr txBox="1"/>
              <p:nvPr/>
            </p:nvSpPr>
            <p:spPr>
              <a:xfrm>
                <a:off x="7490284" y="1539486"/>
                <a:ext cx="510323" cy="159462"/>
              </a:xfrm>
              <a:prstGeom prst="rect">
                <a:avLst/>
              </a:prstGeom>
              <a:solidFill>
                <a:schemeClr val="bg1"/>
              </a:solidFill>
            </p:spPr>
            <p:txBody>
              <a:bodyPr wrap="none" lIns="36000" tIns="18000" rIns="36000" bIns="18000" rtlCol="0" anchor="ctr">
                <a:spAutoFit/>
              </a:bodyPr>
              <a:lstStyle/>
              <a:p>
                <a:r>
                  <a:rPr lang="de-DE" sz="800" b="1"/>
                  <a:t>&lt; 10 %</a:t>
                </a:r>
              </a:p>
            </p:txBody>
          </p:sp>
          <p:sp>
            <p:nvSpPr>
              <p:cNvPr id="27" name="Textfeld 26">
                <a:extLst>
                  <a:ext uri="{FF2B5EF4-FFF2-40B4-BE49-F238E27FC236}">
                    <a16:creationId xmlns:a16="http://schemas.microsoft.com/office/drawing/2014/main" id="{0FEA04B7-4571-DCB0-D1C2-473F884BE3CC}"/>
                  </a:ext>
                </a:extLst>
              </p:cNvPr>
              <p:cNvSpPr txBox="1"/>
              <p:nvPr/>
            </p:nvSpPr>
            <p:spPr>
              <a:xfrm>
                <a:off x="7495148" y="2128336"/>
                <a:ext cx="584062" cy="159462"/>
              </a:xfrm>
              <a:prstGeom prst="rect">
                <a:avLst/>
              </a:prstGeom>
              <a:solidFill>
                <a:schemeClr val="bg1"/>
              </a:solidFill>
            </p:spPr>
            <p:txBody>
              <a:bodyPr wrap="none" lIns="36000" tIns="18000" rIns="36000" bIns="18000" rtlCol="0" anchor="ctr">
                <a:spAutoFit/>
              </a:bodyPr>
              <a:lstStyle/>
              <a:p>
                <a:r>
                  <a:rPr lang="de-DE" sz="800" b="1"/>
                  <a:t>&lt; 50 %*</a:t>
                </a:r>
              </a:p>
            </p:txBody>
          </p:sp>
          <p:sp>
            <p:nvSpPr>
              <p:cNvPr id="28" name="Textfeld 27">
                <a:extLst>
                  <a:ext uri="{FF2B5EF4-FFF2-40B4-BE49-F238E27FC236}">
                    <a16:creationId xmlns:a16="http://schemas.microsoft.com/office/drawing/2014/main" id="{39C83D62-D3E9-E4A9-EC94-0CD4ED18FC2C}"/>
                  </a:ext>
                </a:extLst>
              </p:cNvPr>
              <p:cNvSpPr txBox="1"/>
              <p:nvPr/>
            </p:nvSpPr>
            <p:spPr>
              <a:xfrm>
                <a:off x="7490284" y="3291762"/>
                <a:ext cx="510323" cy="159462"/>
              </a:xfrm>
              <a:prstGeom prst="rect">
                <a:avLst/>
              </a:prstGeom>
              <a:solidFill>
                <a:schemeClr val="bg1"/>
              </a:solidFill>
            </p:spPr>
            <p:txBody>
              <a:bodyPr wrap="none" lIns="36000" tIns="18000" rIns="36000" bIns="18000" rtlCol="0" anchor="ctr">
                <a:spAutoFit/>
              </a:bodyPr>
              <a:lstStyle/>
              <a:p>
                <a:r>
                  <a:rPr lang="de-DE" sz="800" b="1"/>
                  <a:t>&gt; 50 %</a:t>
                </a:r>
              </a:p>
            </p:txBody>
          </p:sp>
          <p:sp>
            <p:nvSpPr>
              <p:cNvPr id="29" name="Textfeld 28">
                <a:extLst>
                  <a:ext uri="{FF2B5EF4-FFF2-40B4-BE49-F238E27FC236}">
                    <a16:creationId xmlns:a16="http://schemas.microsoft.com/office/drawing/2014/main" id="{6F024C16-4A95-174B-DA5F-512DAF999D53}"/>
                  </a:ext>
                </a:extLst>
              </p:cNvPr>
              <p:cNvSpPr txBox="1"/>
              <p:nvPr/>
            </p:nvSpPr>
            <p:spPr>
              <a:xfrm>
                <a:off x="7488211" y="3988080"/>
                <a:ext cx="436585" cy="159462"/>
              </a:xfrm>
              <a:prstGeom prst="rect">
                <a:avLst/>
              </a:prstGeom>
              <a:solidFill>
                <a:schemeClr val="bg1"/>
              </a:solidFill>
            </p:spPr>
            <p:txBody>
              <a:bodyPr wrap="none" lIns="36000" tIns="0" rIns="36000" bIns="36000" rtlCol="0" anchor="ctr">
                <a:spAutoFit/>
              </a:bodyPr>
              <a:lstStyle/>
              <a:p>
                <a:r>
                  <a:rPr lang="de-DE" sz="800" b="1"/>
                  <a:t>&lt; 1 %</a:t>
                </a:r>
              </a:p>
            </p:txBody>
          </p:sp>
          <p:sp>
            <p:nvSpPr>
              <p:cNvPr id="31" name="Textfeld 30">
                <a:extLst>
                  <a:ext uri="{FF2B5EF4-FFF2-40B4-BE49-F238E27FC236}">
                    <a16:creationId xmlns:a16="http://schemas.microsoft.com/office/drawing/2014/main" id="{7E46BB53-4E9B-7C46-0FFF-0364F2788971}"/>
                  </a:ext>
                </a:extLst>
              </p:cNvPr>
              <p:cNvSpPr txBox="1"/>
              <p:nvPr/>
            </p:nvSpPr>
            <p:spPr>
              <a:xfrm>
                <a:off x="6067628" y="1471467"/>
                <a:ext cx="829321" cy="318924"/>
              </a:xfrm>
              <a:prstGeom prst="rect">
                <a:avLst/>
              </a:prstGeom>
              <a:solidFill>
                <a:schemeClr val="bg1"/>
              </a:solidFill>
            </p:spPr>
            <p:txBody>
              <a:bodyPr wrap="none" lIns="36000" tIns="36000" rIns="36000" bIns="36000" rtlCol="0" anchor="ctr">
                <a:spAutoFit/>
              </a:bodyPr>
              <a:lstStyle/>
              <a:p>
                <a:pPr algn="r"/>
                <a:r>
                  <a:rPr lang="de-DE" sz="800"/>
                  <a:t>&gt; 250 mg/dl</a:t>
                </a:r>
              </a:p>
              <a:p>
                <a:pPr algn="r"/>
                <a:r>
                  <a:rPr lang="de-DE" sz="800"/>
                  <a:t>&gt; 13,9 mmol/l</a:t>
                </a:r>
              </a:p>
            </p:txBody>
          </p:sp>
          <p:sp>
            <p:nvSpPr>
              <p:cNvPr id="32" name="Textfeld 31">
                <a:extLst>
                  <a:ext uri="{FF2B5EF4-FFF2-40B4-BE49-F238E27FC236}">
                    <a16:creationId xmlns:a16="http://schemas.microsoft.com/office/drawing/2014/main" id="{B2F37336-5C68-277D-B5FD-E577A95E255D}"/>
                  </a:ext>
                </a:extLst>
              </p:cNvPr>
              <p:cNvSpPr txBox="1"/>
              <p:nvPr/>
            </p:nvSpPr>
            <p:spPr>
              <a:xfrm>
                <a:off x="6067628" y="2019423"/>
                <a:ext cx="829322" cy="318924"/>
              </a:xfrm>
              <a:prstGeom prst="rect">
                <a:avLst/>
              </a:prstGeom>
              <a:solidFill>
                <a:schemeClr val="bg1"/>
              </a:solidFill>
            </p:spPr>
            <p:txBody>
              <a:bodyPr wrap="none" lIns="36000" tIns="36000" rIns="36000" bIns="36000" rtlCol="0" anchor="ctr">
                <a:spAutoFit/>
              </a:bodyPr>
              <a:lstStyle/>
              <a:p>
                <a:pPr algn="r"/>
                <a:r>
                  <a:rPr lang="de-DE" sz="800"/>
                  <a:t>&gt; 180 mg/dl</a:t>
                </a:r>
              </a:p>
              <a:p>
                <a:pPr algn="r"/>
                <a:r>
                  <a:rPr lang="de-DE" sz="800"/>
                  <a:t>&gt; 10,0 mmol/l</a:t>
                </a:r>
              </a:p>
            </p:txBody>
          </p:sp>
          <p:sp>
            <p:nvSpPr>
              <p:cNvPr id="33" name="Textfeld 32">
                <a:extLst>
                  <a:ext uri="{FF2B5EF4-FFF2-40B4-BE49-F238E27FC236}">
                    <a16:creationId xmlns:a16="http://schemas.microsoft.com/office/drawing/2014/main" id="{3F5AE009-7F7D-7644-D866-BF6BA86A0B9C}"/>
                  </a:ext>
                </a:extLst>
              </p:cNvPr>
              <p:cNvSpPr txBox="1"/>
              <p:nvPr/>
            </p:nvSpPr>
            <p:spPr>
              <a:xfrm>
                <a:off x="5953815" y="3126155"/>
                <a:ext cx="943134" cy="442035"/>
              </a:xfrm>
              <a:prstGeom prst="rect">
                <a:avLst/>
              </a:prstGeom>
              <a:solidFill>
                <a:schemeClr val="bg1"/>
              </a:solidFill>
            </p:spPr>
            <p:txBody>
              <a:bodyPr wrap="none" lIns="36000" tIns="36000" rIns="36000" bIns="36000" rtlCol="0" anchor="ctr">
                <a:spAutoFit/>
              </a:bodyPr>
              <a:lstStyle/>
              <a:p>
                <a:pPr algn="r"/>
                <a:r>
                  <a:rPr lang="de-DE" sz="800"/>
                  <a:t>Zielbereich:</a:t>
                </a:r>
              </a:p>
              <a:p>
                <a:pPr algn="r"/>
                <a:r>
                  <a:rPr lang="de-DE" sz="800"/>
                  <a:t>70–180 mg/dl</a:t>
                </a:r>
              </a:p>
              <a:p>
                <a:pPr algn="r"/>
                <a:r>
                  <a:rPr lang="de-DE" sz="800"/>
                  <a:t>3,9–10,0 mmol/l</a:t>
                </a:r>
              </a:p>
            </p:txBody>
          </p:sp>
          <p:sp>
            <p:nvSpPr>
              <p:cNvPr id="34" name="Textfeld 33">
                <a:extLst>
                  <a:ext uri="{FF2B5EF4-FFF2-40B4-BE49-F238E27FC236}">
                    <a16:creationId xmlns:a16="http://schemas.microsoft.com/office/drawing/2014/main" id="{C2B647E0-625D-C589-401E-EDC0C11C7BFB}"/>
                  </a:ext>
                </a:extLst>
              </p:cNvPr>
              <p:cNvSpPr txBox="1"/>
              <p:nvPr/>
            </p:nvSpPr>
            <p:spPr>
              <a:xfrm>
                <a:off x="5469708" y="3967868"/>
                <a:ext cx="1427241" cy="195814"/>
              </a:xfrm>
              <a:prstGeom prst="rect">
                <a:avLst/>
              </a:prstGeom>
              <a:solidFill>
                <a:schemeClr val="bg1"/>
              </a:solidFill>
            </p:spPr>
            <p:txBody>
              <a:bodyPr wrap="none" lIns="36000" tIns="36000" rIns="36000" bIns="36000" rtlCol="0" anchor="ctr">
                <a:spAutoFit/>
              </a:bodyPr>
              <a:lstStyle/>
              <a:p>
                <a:pPr algn="r"/>
                <a:r>
                  <a:rPr lang="de-DE" sz="800"/>
                  <a:t>&lt; 70 mg/dl│&lt; 3,9 mmol/l</a:t>
                </a:r>
              </a:p>
            </p:txBody>
          </p:sp>
          <p:pic>
            <p:nvPicPr>
              <p:cNvPr id="36" name="Grafik 35" descr="Volltreffer Silhouette">
                <a:extLst>
                  <a:ext uri="{FF2B5EF4-FFF2-40B4-BE49-F238E27FC236}">
                    <a16:creationId xmlns:a16="http://schemas.microsoft.com/office/drawing/2014/main" id="{6DA3CB50-EB50-99AF-AC17-B069E1FADA5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56338" y="2536385"/>
                <a:ext cx="914400" cy="914400"/>
              </a:xfrm>
              <a:prstGeom prst="rect">
                <a:avLst/>
              </a:prstGeom>
            </p:spPr>
          </p:pic>
        </p:grpSp>
        <p:grpSp>
          <p:nvGrpSpPr>
            <p:cNvPr id="41" name="Gruppieren 40">
              <a:extLst>
                <a:ext uri="{FF2B5EF4-FFF2-40B4-BE49-F238E27FC236}">
                  <a16:creationId xmlns:a16="http://schemas.microsoft.com/office/drawing/2014/main" id="{33E9A9BD-5A51-ECB9-84D4-FC1CC12E1E84}"/>
                </a:ext>
              </a:extLst>
            </p:cNvPr>
            <p:cNvGrpSpPr/>
            <p:nvPr/>
          </p:nvGrpSpPr>
          <p:grpSpPr>
            <a:xfrm>
              <a:off x="1416119" y="929721"/>
              <a:ext cx="1053572" cy="920825"/>
              <a:chOff x="1080419" y="940262"/>
              <a:chExt cx="1053572" cy="920825"/>
            </a:xfrm>
          </p:grpSpPr>
          <p:pic>
            <p:nvPicPr>
              <p:cNvPr id="38" name="Grafik 37" descr="Hochspannung Silhouette">
                <a:extLst>
                  <a:ext uri="{FF2B5EF4-FFF2-40B4-BE49-F238E27FC236}">
                    <a16:creationId xmlns:a16="http://schemas.microsoft.com/office/drawing/2014/main" id="{FA49E395-CF34-EF66-98D8-227E61DDBEF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12118" y="940262"/>
                <a:ext cx="599224" cy="599224"/>
              </a:xfrm>
              <a:prstGeom prst="rect">
                <a:avLst/>
              </a:prstGeom>
            </p:spPr>
          </p:pic>
          <p:sp>
            <p:nvSpPr>
              <p:cNvPr id="40" name="Textfeld 39">
                <a:extLst>
                  <a:ext uri="{FF2B5EF4-FFF2-40B4-BE49-F238E27FC236}">
                    <a16:creationId xmlns:a16="http://schemas.microsoft.com/office/drawing/2014/main" id="{276073A0-2B72-605B-51A2-8535AB2DA8C7}"/>
                  </a:ext>
                </a:extLst>
              </p:cNvPr>
              <p:cNvSpPr txBox="1"/>
              <p:nvPr/>
            </p:nvSpPr>
            <p:spPr>
              <a:xfrm>
                <a:off x="1080419" y="1460977"/>
                <a:ext cx="1053572" cy="400110"/>
              </a:xfrm>
              <a:prstGeom prst="rect">
                <a:avLst/>
              </a:prstGeom>
              <a:noFill/>
            </p:spPr>
            <p:txBody>
              <a:bodyPr wrap="square" rtlCol="0" anchor="ctr">
                <a:spAutoFit/>
              </a:bodyPr>
              <a:lstStyle/>
              <a:p>
                <a:pPr algn="ctr"/>
                <a:r>
                  <a:rPr lang="de-DE" sz="1000">
                    <a:solidFill>
                      <a:srgbClr val="E9B326"/>
                    </a:solidFill>
                  </a:rPr>
                  <a:t>Diabetische Ketoazidose</a:t>
                </a:r>
              </a:p>
            </p:txBody>
          </p:sp>
        </p:grpSp>
        <p:grpSp>
          <p:nvGrpSpPr>
            <p:cNvPr id="42" name="Gruppieren 41">
              <a:extLst>
                <a:ext uri="{FF2B5EF4-FFF2-40B4-BE49-F238E27FC236}">
                  <a16:creationId xmlns:a16="http://schemas.microsoft.com/office/drawing/2014/main" id="{404D7BE3-9F31-98A5-F734-3AD12F4AEB22}"/>
                </a:ext>
              </a:extLst>
            </p:cNvPr>
            <p:cNvGrpSpPr/>
            <p:nvPr/>
          </p:nvGrpSpPr>
          <p:grpSpPr>
            <a:xfrm>
              <a:off x="1390379" y="3291762"/>
              <a:ext cx="1118254" cy="920825"/>
              <a:chOff x="1056099" y="940262"/>
              <a:chExt cx="1118254" cy="920825"/>
            </a:xfrm>
          </p:grpSpPr>
          <p:pic>
            <p:nvPicPr>
              <p:cNvPr id="43" name="Grafik 42" descr="Hochspannung Silhouette">
                <a:extLst>
                  <a:ext uri="{FF2B5EF4-FFF2-40B4-BE49-F238E27FC236}">
                    <a16:creationId xmlns:a16="http://schemas.microsoft.com/office/drawing/2014/main" id="{005A39FF-F9B8-05AB-3810-20B47F9277A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312118" y="940262"/>
                <a:ext cx="599224" cy="599224"/>
              </a:xfrm>
              <a:prstGeom prst="rect">
                <a:avLst/>
              </a:prstGeom>
            </p:spPr>
          </p:pic>
          <p:sp>
            <p:nvSpPr>
              <p:cNvPr id="44" name="Textfeld 43">
                <a:extLst>
                  <a:ext uri="{FF2B5EF4-FFF2-40B4-BE49-F238E27FC236}">
                    <a16:creationId xmlns:a16="http://schemas.microsoft.com/office/drawing/2014/main" id="{E970FC65-E13E-1E35-821D-5CC0C1411434}"/>
                  </a:ext>
                </a:extLst>
              </p:cNvPr>
              <p:cNvSpPr txBox="1"/>
              <p:nvPr/>
            </p:nvSpPr>
            <p:spPr>
              <a:xfrm>
                <a:off x="1056099" y="1460977"/>
                <a:ext cx="1118254" cy="400110"/>
              </a:xfrm>
              <a:prstGeom prst="rect">
                <a:avLst/>
              </a:prstGeom>
              <a:noFill/>
            </p:spPr>
            <p:txBody>
              <a:bodyPr wrap="square" rtlCol="0" anchor="ctr">
                <a:spAutoFit/>
              </a:bodyPr>
              <a:lstStyle/>
              <a:p>
                <a:pPr algn="ctr"/>
                <a:r>
                  <a:rPr lang="de-DE" sz="1000">
                    <a:solidFill>
                      <a:srgbClr val="8A2218"/>
                    </a:solidFill>
                  </a:rPr>
                  <a:t>Schwere</a:t>
                </a:r>
              </a:p>
              <a:p>
                <a:pPr algn="ctr"/>
                <a:r>
                  <a:rPr lang="de-DE" sz="1000">
                    <a:solidFill>
                      <a:srgbClr val="8A2218"/>
                    </a:solidFill>
                  </a:rPr>
                  <a:t>Hypoglykämie</a:t>
                </a:r>
              </a:p>
            </p:txBody>
          </p:sp>
        </p:grpSp>
        <p:sp>
          <p:nvSpPr>
            <p:cNvPr id="45" name="Rechteck 44">
              <a:extLst>
                <a:ext uri="{FF2B5EF4-FFF2-40B4-BE49-F238E27FC236}">
                  <a16:creationId xmlns:a16="http://schemas.microsoft.com/office/drawing/2014/main" id="{6E675E0C-D23E-8D4D-C0B9-E42803AD549A}"/>
                </a:ext>
              </a:extLst>
            </p:cNvPr>
            <p:cNvSpPr/>
            <p:nvPr/>
          </p:nvSpPr>
          <p:spPr>
            <a:xfrm>
              <a:off x="1104693" y="816776"/>
              <a:ext cx="7514652" cy="3513137"/>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143481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98A5E0-089E-BFD8-0796-C9875CC42869}"/>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B7051509-782F-600C-1FFF-D00C69B60042}"/>
              </a:ext>
            </a:extLst>
          </p:cNvPr>
          <p:cNvSpPr txBox="1">
            <a:spLocks/>
          </p:cNvSpPr>
          <p:nvPr/>
        </p:nvSpPr>
        <p:spPr>
          <a:xfrm>
            <a:off x="325612" y="113126"/>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Zusammenhang von Insulinresistenz mit CVD und Gesamtmortalität bei T1D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38" name="Rechteck 37">
            <a:extLst>
              <a:ext uri="{FF2B5EF4-FFF2-40B4-BE49-F238E27FC236}">
                <a16:creationId xmlns:a16="http://schemas.microsoft.com/office/drawing/2014/main" id="{E31F5DA5-76C1-D94A-B254-E69C181F8838}"/>
              </a:ext>
            </a:extLst>
          </p:cNvPr>
          <p:cNvSpPr/>
          <p:nvPr/>
        </p:nvSpPr>
        <p:spPr>
          <a:xfrm>
            <a:off x="4914344" y="866558"/>
            <a:ext cx="3818729" cy="3050034"/>
          </a:xfrm>
          <a:prstGeom prst="rect">
            <a:avLst/>
          </a:prstGeom>
          <a:solidFill>
            <a:srgbClr val="E7F2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7" name="Rechteck 36">
            <a:extLst>
              <a:ext uri="{FF2B5EF4-FFF2-40B4-BE49-F238E27FC236}">
                <a16:creationId xmlns:a16="http://schemas.microsoft.com/office/drawing/2014/main" id="{93D25648-9E1C-20EC-1768-C7D13E7B08BF}"/>
              </a:ext>
            </a:extLst>
          </p:cNvPr>
          <p:cNvSpPr/>
          <p:nvPr/>
        </p:nvSpPr>
        <p:spPr>
          <a:xfrm>
            <a:off x="410327" y="866558"/>
            <a:ext cx="3818729" cy="3050034"/>
          </a:xfrm>
          <a:prstGeom prst="rect">
            <a:avLst/>
          </a:prstGeom>
          <a:solidFill>
            <a:srgbClr val="E7F2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 name="Footer Placeholder 4">
            <a:extLst>
              <a:ext uri="{FF2B5EF4-FFF2-40B4-BE49-F238E27FC236}">
                <a16:creationId xmlns:a16="http://schemas.microsoft.com/office/drawing/2014/main" id="{82F54EB9-ED34-CDC3-43CC-F154D7213F99}"/>
              </a:ext>
            </a:extLst>
          </p:cNvPr>
          <p:cNvSpPr txBox="1"/>
          <p:nvPr/>
        </p:nvSpPr>
        <p:spPr>
          <a:xfrm>
            <a:off x="325611" y="4694277"/>
            <a:ext cx="8586271" cy="435110"/>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ct val="0"/>
              </a:spcBef>
              <a:buClr>
                <a:srgbClr val="2198DD"/>
              </a:buClr>
              <a:buNone/>
              <a:defRPr/>
            </a:pPr>
            <a:r>
              <a:rPr lang="de-DE" sz="600" dirty="0">
                <a:solidFill>
                  <a:srgbClr val="404040"/>
                </a:solidFill>
                <a:latin typeface="+mn-lt"/>
                <a:ea typeface="Verdana"/>
                <a:cs typeface="Verdana"/>
              </a:rPr>
              <a:t>Abbildungen modifiziert nach Sun R 2024</a:t>
            </a:r>
            <a:r>
              <a:rPr lang="de-DE" sz="600" baseline="30000" dirty="0">
                <a:solidFill>
                  <a:srgbClr val="404040"/>
                </a:solidFill>
                <a:latin typeface="+mn-lt"/>
                <a:ea typeface="Verdana"/>
                <a:cs typeface="Verdana"/>
              </a:rPr>
              <a:t>1</a:t>
            </a:r>
            <a:r>
              <a:rPr lang="de-DE" sz="600" dirty="0">
                <a:solidFill>
                  <a:srgbClr val="404040"/>
                </a:solidFill>
                <a:latin typeface="+mn-lt"/>
                <a:ea typeface="Verdana"/>
                <a:cs typeface="Verdana"/>
              </a:rPr>
              <a:t>. CVD: </a:t>
            </a:r>
            <a:r>
              <a:rPr lang="de-DE" sz="600" dirty="0" err="1">
                <a:solidFill>
                  <a:srgbClr val="404040"/>
                </a:solidFill>
                <a:latin typeface="+mn-lt"/>
                <a:ea typeface="Verdana"/>
                <a:cs typeface="Verdana"/>
              </a:rPr>
              <a:t>Cardiovascular</a:t>
            </a:r>
            <a:r>
              <a:rPr lang="de-DE" sz="600" dirty="0">
                <a:solidFill>
                  <a:srgbClr val="404040"/>
                </a:solidFill>
                <a:latin typeface="+mn-lt"/>
                <a:ea typeface="Verdana"/>
                <a:cs typeface="Verdana"/>
              </a:rPr>
              <a:t> </a:t>
            </a:r>
            <a:r>
              <a:rPr lang="de-DE" sz="600" dirty="0" err="1">
                <a:solidFill>
                  <a:srgbClr val="404040"/>
                </a:solidFill>
                <a:latin typeface="+mn-lt"/>
                <a:ea typeface="Verdana"/>
                <a:cs typeface="Verdana"/>
              </a:rPr>
              <a:t>disease</a:t>
            </a:r>
            <a:r>
              <a:rPr lang="de-DE" sz="600" dirty="0">
                <a:solidFill>
                  <a:srgbClr val="404040"/>
                </a:solidFill>
                <a:latin typeface="+mn-lt"/>
                <a:ea typeface="Verdana"/>
                <a:cs typeface="Verdana"/>
              </a:rPr>
              <a:t>, kardiovaskuläre Erkrankung; </a:t>
            </a:r>
            <a:r>
              <a:rPr lang="de-DE" sz="600" dirty="0" err="1">
                <a:solidFill>
                  <a:srgbClr val="404040"/>
                </a:solidFill>
                <a:latin typeface="+mn-lt"/>
                <a:ea typeface="Verdana"/>
                <a:cs typeface="Verdana"/>
              </a:rPr>
              <a:t>eGDR</a:t>
            </a:r>
            <a:r>
              <a:rPr lang="de-DE" sz="600" dirty="0">
                <a:solidFill>
                  <a:srgbClr val="404040"/>
                </a:solidFill>
                <a:latin typeface="+mn-lt"/>
                <a:ea typeface="Verdana"/>
                <a:cs typeface="Verdana"/>
              </a:rPr>
              <a:t>: </a:t>
            </a:r>
            <a:r>
              <a:rPr lang="de-DE" sz="600" dirty="0" err="1">
                <a:solidFill>
                  <a:srgbClr val="404040"/>
                </a:solidFill>
                <a:latin typeface="+mn-lt"/>
                <a:ea typeface="Verdana"/>
                <a:cs typeface="Verdana"/>
              </a:rPr>
              <a:t>estimated</a:t>
            </a:r>
            <a:r>
              <a:rPr lang="de-DE" sz="600" dirty="0">
                <a:solidFill>
                  <a:srgbClr val="404040"/>
                </a:solidFill>
                <a:latin typeface="+mn-lt"/>
                <a:ea typeface="Verdana"/>
                <a:cs typeface="Verdana"/>
              </a:rPr>
              <a:t> </a:t>
            </a:r>
            <a:r>
              <a:rPr lang="de-DE" sz="600" dirty="0" err="1">
                <a:solidFill>
                  <a:srgbClr val="404040"/>
                </a:solidFill>
                <a:latin typeface="+mn-lt"/>
                <a:ea typeface="Verdana"/>
                <a:cs typeface="Verdana"/>
              </a:rPr>
              <a:t>glucose</a:t>
            </a:r>
            <a:r>
              <a:rPr lang="de-DE" sz="600" dirty="0">
                <a:solidFill>
                  <a:srgbClr val="404040"/>
                </a:solidFill>
                <a:latin typeface="+mn-lt"/>
                <a:ea typeface="Verdana"/>
                <a:cs typeface="Verdana"/>
              </a:rPr>
              <a:t> </a:t>
            </a:r>
            <a:r>
              <a:rPr lang="de-DE" sz="600" dirty="0" err="1">
                <a:solidFill>
                  <a:srgbClr val="404040"/>
                </a:solidFill>
                <a:latin typeface="+mn-lt"/>
                <a:ea typeface="Verdana"/>
                <a:cs typeface="Verdana"/>
              </a:rPr>
              <a:t>disposal</a:t>
            </a:r>
            <a:r>
              <a:rPr lang="de-DE" sz="600" dirty="0">
                <a:solidFill>
                  <a:srgbClr val="404040"/>
                </a:solidFill>
                <a:latin typeface="+mn-lt"/>
                <a:ea typeface="Verdana"/>
                <a:cs typeface="Verdana"/>
              </a:rPr>
              <a:t> rate, geschätzte Glukoseverwertungsrate; HR: Hazard-Ratio, Risikoverhältnis;  IR: Insulinresistenz, gemessen durch </a:t>
            </a:r>
            <a:r>
              <a:rPr lang="de-DE" sz="600" dirty="0" err="1">
                <a:solidFill>
                  <a:srgbClr val="404040"/>
                </a:solidFill>
                <a:latin typeface="+mn-lt"/>
                <a:ea typeface="Verdana"/>
                <a:cs typeface="Verdana"/>
              </a:rPr>
              <a:t>eGDR</a:t>
            </a:r>
            <a:r>
              <a:rPr lang="de-DE" sz="600" dirty="0">
                <a:solidFill>
                  <a:srgbClr val="404040"/>
                </a:solidFill>
                <a:latin typeface="+mn-lt"/>
                <a:ea typeface="Verdana"/>
                <a:cs typeface="Verdana"/>
              </a:rPr>
              <a:t>; </a:t>
            </a:r>
            <a:r>
              <a:rPr kumimoji="0" lang="de" sz="600" b="0" i="0" u="none" strike="noStrike" kern="1200" cap="none" spc="0" normalizeH="0" baseline="0" noProof="0" dirty="0">
                <a:ln>
                  <a:noFill/>
                </a:ln>
                <a:solidFill>
                  <a:srgbClr val="404040"/>
                </a:solidFill>
                <a:effectLst/>
                <a:uLnTx/>
                <a:uFillTx/>
                <a:latin typeface="+mn-lt"/>
                <a:ea typeface="Verdana"/>
                <a:cs typeface="Verdana"/>
              </a:rPr>
              <a:t>T1D: Typ-1-Diabetes. </a:t>
            </a:r>
            <a:r>
              <a:rPr kumimoji="0" lang="de-DE" sz="600" b="0" i="0" u="none" strike="noStrike" kern="1200" cap="none" spc="0" normalizeH="0" baseline="0" noProof="0" dirty="0" err="1">
                <a:ln>
                  <a:noFill/>
                </a:ln>
                <a:solidFill>
                  <a:srgbClr val="404040"/>
                </a:solidFill>
                <a:effectLst/>
                <a:uLnTx/>
                <a:uFillTx/>
                <a:latin typeface="+mn-lt"/>
                <a:ea typeface="Verdana"/>
                <a:cs typeface="Verdana"/>
              </a:rPr>
              <a:t>eGDR</a:t>
            </a:r>
            <a:r>
              <a:rPr kumimoji="0" lang="de-DE" sz="600" b="0" i="0" u="none" strike="noStrike" kern="1200" cap="none" spc="0" normalizeH="0" baseline="0" noProof="0" dirty="0">
                <a:ln>
                  <a:noFill/>
                </a:ln>
                <a:solidFill>
                  <a:srgbClr val="404040"/>
                </a:solidFill>
                <a:effectLst/>
                <a:uLnTx/>
                <a:uFillTx/>
                <a:latin typeface="+mn-lt"/>
                <a:ea typeface="Verdana"/>
                <a:cs typeface="Verdana"/>
              </a:rPr>
              <a:t> = 19,02−(0,22×BMI)−(3,26×HTN)−(0,61×HbA</a:t>
            </a:r>
            <a:r>
              <a:rPr kumimoji="0" lang="de-DE" sz="600" b="0" i="0" u="none" strike="noStrike" kern="1200" cap="none" spc="0" normalizeH="0" baseline="-25000" noProof="0" dirty="0">
                <a:ln>
                  <a:noFill/>
                </a:ln>
                <a:solidFill>
                  <a:srgbClr val="404040"/>
                </a:solidFill>
                <a:effectLst/>
                <a:uLnTx/>
                <a:uFillTx/>
                <a:latin typeface="+mn-lt"/>
                <a:ea typeface="Verdana"/>
                <a:cs typeface="Verdana"/>
              </a:rPr>
              <a:t>1c</a:t>
            </a:r>
            <a:r>
              <a:rPr kumimoji="0" lang="de-DE" sz="600" b="0" i="0" u="none" strike="noStrike" kern="1200" cap="none" spc="0" normalizeH="0" baseline="0" noProof="0" dirty="0">
                <a:ln>
                  <a:noFill/>
                </a:ln>
                <a:solidFill>
                  <a:srgbClr val="404040"/>
                </a:solidFill>
                <a:effectLst/>
                <a:uLnTx/>
                <a:uFillTx/>
                <a:latin typeface="+mn-lt"/>
                <a:ea typeface="Verdana"/>
                <a:cs typeface="Verdana"/>
              </a:rPr>
              <a:t>), wobei HTN eine binäre Variable für Bluthochdruck ist (0 = nicht vorhanden, 1 = vorhanden).</a:t>
            </a:r>
            <a:endParaRPr kumimoji="0" lang="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ts val="30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a-DK" sz="600" dirty="0">
                <a:solidFill>
                  <a:srgbClr val="404040"/>
                </a:solidFill>
                <a:latin typeface="+mn-lt"/>
                <a:ea typeface="Verdana"/>
                <a:cs typeface="Verdana"/>
              </a:rPr>
              <a:t>Sun R </a:t>
            </a:r>
            <a:r>
              <a:rPr lang="da-DK" sz="600" i="1" dirty="0">
                <a:solidFill>
                  <a:srgbClr val="404040"/>
                </a:solidFill>
                <a:latin typeface="+mn-lt"/>
                <a:ea typeface="Verdana"/>
                <a:cs typeface="Verdana"/>
              </a:rPr>
              <a:t>et al. Diabetes Care </a:t>
            </a:r>
            <a:r>
              <a:rPr lang="da-DK" sz="600" dirty="0">
                <a:solidFill>
                  <a:srgbClr val="404040"/>
                </a:solidFill>
                <a:latin typeface="+mn-lt"/>
                <a:ea typeface="Verdana"/>
                <a:cs typeface="Verdana"/>
              </a:rPr>
              <a:t>2024; 47: 2266–74</a:t>
            </a:r>
            <a:r>
              <a:rPr lang="de" sz="600" dirty="0">
                <a:solidFill>
                  <a:srgbClr val="404040"/>
                </a:solidFill>
                <a:latin typeface="+mn-lt"/>
                <a:ea typeface="Verdana"/>
                <a:cs typeface="Verdana"/>
              </a:rPr>
              <a:t>. </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sp>
        <p:nvSpPr>
          <p:cNvPr id="19" name="Rechteck: abgerundete Ecken 18">
            <a:extLst>
              <a:ext uri="{FF2B5EF4-FFF2-40B4-BE49-F238E27FC236}">
                <a16:creationId xmlns:a16="http://schemas.microsoft.com/office/drawing/2014/main" id="{1D3B9056-B7BD-38D1-9828-A87B9A2E6794}"/>
              </a:ext>
            </a:extLst>
          </p:cNvPr>
          <p:cNvSpPr/>
          <p:nvPr/>
        </p:nvSpPr>
        <p:spPr>
          <a:xfrm>
            <a:off x="400473" y="3994484"/>
            <a:ext cx="8370548" cy="757989"/>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90000"/>
              </a:lnSpc>
              <a:spcAft>
                <a:spcPts val="300"/>
              </a:spcAft>
              <a:buClr>
                <a:schemeClr val="accent2"/>
              </a:buClr>
              <a:buSzPct val="120000"/>
              <a:buFont typeface="Arial" panose="020B0604020202020204" pitchFamily="34" charset="0"/>
              <a:buChar char="•"/>
            </a:pPr>
            <a:r>
              <a:rPr lang="de-DE" sz="1000" b="1" dirty="0">
                <a:solidFill>
                  <a:schemeClr val="bg1"/>
                </a:solidFill>
              </a:rPr>
              <a:t> </a:t>
            </a:r>
            <a:r>
              <a:rPr lang="de-DE" sz="1000" dirty="0">
                <a:solidFill>
                  <a:schemeClr val="bg1"/>
                </a:solidFill>
              </a:rPr>
              <a:t>Pro </a:t>
            </a:r>
            <a:r>
              <a:rPr lang="de-DE" sz="1000" b="1" dirty="0">
                <a:solidFill>
                  <a:schemeClr val="bg1"/>
                </a:solidFill>
              </a:rPr>
              <a:t>1-Einheit-Anstieg</a:t>
            </a:r>
            <a:r>
              <a:rPr lang="de-DE" sz="1000" dirty="0">
                <a:solidFill>
                  <a:schemeClr val="bg1"/>
                </a:solidFill>
              </a:rPr>
              <a:t> der </a:t>
            </a:r>
            <a:r>
              <a:rPr lang="de-DE" sz="1000" b="1" dirty="0" err="1">
                <a:solidFill>
                  <a:schemeClr val="bg1"/>
                </a:solidFill>
              </a:rPr>
              <a:t>eGDR</a:t>
            </a:r>
            <a:r>
              <a:rPr lang="de-DE" sz="1000" dirty="0">
                <a:solidFill>
                  <a:schemeClr val="bg1"/>
                </a:solidFill>
              </a:rPr>
              <a:t> </a:t>
            </a:r>
            <a:r>
              <a:rPr lang="de-DE" sz="1000" b="1" dirty="0">
                <a:solidFill>
                  <a:schemeClr val="bg1"/>
                </a:solidFill>
              </a:rPr>
              <a:t>17 % Risikoreduktion </a:t>
            </a:r>
            <a:r>
              <a:rPr lang="de-DE" sz="1000" dirty="0">
                <a:solidFill>
                  <a:schemeClr val="bg1"/>
                </a:solidFill>
              </a:rPr>
              <a:t>für </a:t>
            </a:r>
            <a:r>
              <a:rPr lang="de-DE" sz="1000" b="1" dirty="0">
                <a:solidFill>
                  <a:schemeClr val="bg1"/>
                </a:solidFill>
              </a:rPr>
              <a:t>CVD</a:t>
            </a:r>
            <a:r>
              <a:rPr lang="de-DE" sz="1000" dirty="0">
                <a:solidFill>
                  <a:schemeClr val="bg1"/>
                </a:solidFill>
              </a:rPr>
              <a:t> und </a:t>
            </a:r>
            <a:r>
              <a:rPr lang="de-DE" sz="1000" b="1" dirty="0">
                <a:solidFill>
                  <a:schemeClr val="bg1"/>
                </a:solidFill>
              </a:rPr>
              <a:t>16 % Risikoreduktion </a:t>
            </a:r>
            <a:r>
              <a:rPr lang="de-DE" sz="1000" dirty="0">
                <a:solidFill>
                  <a:schemeClr val="bg1"/>
                </a:solidFill>
              </a:rPr>
              <a:t>für </a:t>
            </a:r>
            <a:r>
              <a:rPr lang="de-DE" sz="1000" b="1" dirty="0">
                <a:solidFill>
                  <a:schemeClr val="bg1"/>
                </a:solidFill>
              </a:rPr>
              <a:t>Gesamtmortalität</a:t>
            </a:r>
            <a:r>
              <a:rPr lang="de-DE" sz="1000" baseline="30000" dirty="0">
                <a:solidFill>
                  <a:schemeClr val="bg1"/>
                </a:solidFill>
              </a:rPr>
              <a:t>1</a:t>
            </a:r>
          </a:p>
          <a:p>
            <a:pPr marL="171450" indent="-171450">
              <a:lnSpc>
                <a:spcPct val="90000"/>
              </a:lnSpc>
              <a:spcAft>
                <a:spcPts val="300"/>
              </a:spcAft>
              <a:buClr>
                <a:schemeClr val="accent2"/>
              </a:buClr>
              <a:buSzPct val="120000"/>
              <a:buFont typeface="Arial" panose="020B0604020202020204" pitchFamily="34" charset="0"/>
              <a:buChar char="•"/>
            </a:pPr>
            <a:r>
              <a:rPr lang="de-DE" sz="1000" b="1" dirty="0">
                <a:solidFill>
                  <a:schemeClr val="bg1"/>
                </a:solidFill>
              </a:rPr>
              <a:t>36 % der T1D-Patienten </a:t>
            </a:r>
            <a:r>
              <a:rPr lang="de-DE" sz="1000" dirty="0">
                <a:solidFill>
                  <a:schemeClr val="bg1"/>
                </a:solidFill>
              </a:rPr>
              <a:t>zeigten Anzeichen von </a:t>
            </a:r>
            <a:r>
              <a:rPr lang="de-DE" sz="1000" b="1" dirty="0">
                <a:solidFill>
                  <a:schemeClr val="bg1"/>
                </a:solidFill>
              </a:rPr>
              <a:t>Insulinresistenz</a:t>
            </a:r>
            <a:r>
              <a:rPr lang="de-DE" sz="1000" dirty="0">
                <a:solidFill>
                  <a:schemeClr val="bg1"/>
                </a:solidFill>
              </a:rPr>
              <a:t> (verstärkt durch Adipositas, intensive Insulintherapie, familiäre Vorbelastung mit T2D, Bewegungsmangel)</a:t>
            </a:r>
            <a:r>
              <a:rPr lang="de-DE" sz="1000" baseline="30000" dirty="0">
                <a:solidFill>
                  <a:schemeClr val="bg1"/>
                </a:solidFill>
              </a:rPr>
              <a:t>1</a:t>
            </a:r>
          </a:p>
          <a:p>
            <a:pPr marL="171450" indent="-171450">
              <a:lnSpc>
                <a:spcPct val="90000"/>
              </a:lnSpc>
              <a:spcAft>
                <a:spcPts val="300"/>
              </a:spcAft>
              <a:buClr>
                <a:schemeClr val="accent2"/>
              </a:buClr>
              <a:buSzPct val="120000"/>
              <a:buFont typeface="Arial" panose="020B0604020202020204" pitchFamily="34" charset="0"/>
              <a:buChar char="•"/>
            </a:pPr>
            <a:r>
              <a:rPr lang="de-DE" sz="1000" b="1" dirty="0">
                <a:solidFill>
                  <a:schemeClr val="bg1"/>
                </a:solidFill>
              </a:rPr>
              <a:t>Insulinresistenz</a:t>
            </a:r>
            <a:r>
              <a:rPr lang="de-DE" sz="1000" dirty="0">
                <a:solidFill>
                  <a:schemeClr val="bg1"/>
                </a:solidFill>
              </a:rPr>
              <a:t> ist ein </a:t>
            </a:r>
            <a:r>
              <a:rPr lang="de-DE" sz="1000" b="1" dirty="0">
                <a:solidFill>
                  <a:schemeClr val="bg1"/>
                </a:solidFill>
              </a:rPr>
              <a:t>zusätzlicher Risikofaktor bei T1D</a:t>
            </a:r>
            <a:r>
              <a:rPr lang="de-DE" sz="1000" dirty="0">
                <a:solidFill>
                  <a:schemeClr val="bg1"/>
                </a:solidFill>
              </a:rPr>
              <a:t>, nicht nur bei T2D</a:t>
            </a:r>
            <a:r>
              <a:rPr lang="de-DE" sz="1000" baseline="30000" dirty="0">
                <a:solidFill>
                  <a:schemeClr val="bg1"/>
                </a:solidFill>
              </a:rPr>
              <a:t>1</a:t>
            </a:r>
          </a:p>
        </p:txBody>
      </p:sp>
      <p:pic>
        <p:nvPicPr>
          <p:cNvPr id="4" name="Grafik 3" descr="Ein Bild, das Text, Screenshot, Zahl, Diagramm enthält.&#10;&#10;KI-generierte Inhalte können fehlerhaft sein.">
            <a:extLst>
              <a:ext uri="{FF2B5EF4-FFF2-40B4-BE49-F238E27FC236}">
                <a16:creationId xmlns:a16="http://schemas.microsoft.com/office/drawing/2014/main" id="{6483364E-7AE5-611B-4B2C-0EF45BF8C3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927" y="1213921"/>
            <a:ext cx="3818729" cy="2702671"/>
          </a:xfrm>
          <a:prstGeom prst="rect">
            <a:avLst/>
          </a:prstGeom>
        </p:spPr>
      </p:pic>
      <p:pic>
        <p:nvPicPr>
          <p:cNvPr id="36" name="Grafik 35" descr="Ein Bild, das Text, Screenshot, Diagramm, Zahl enthält.&#10;&#10;KI-generierte Inhalte können fehlerhaft sein.">
            <a:extLst>
              <a:ext uri="{FF2B5EF4-FFF2-40B4-BE49-F238E27FC236}">
                <a16:creationId xmlns:a16="http://schemas.microsoft.com/office/drawing/2014/main" id="{DDC2993A-8D51-A746-2378-38452AC8E7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4945" y="1218213"/>
            <a:ext cx="3818729" cy="2674315"/>
          </a:xfrm>
          <a:prstGeom prst="rect">
            <a:avLst/>
          </a:prstGeom>
        </p:spPr>
      </p:pic>
      <p:sp>
        <p:nvSpPr>
          <p:cNvPr id="13" name="TextBox 30">
            <a:extLst>
              <a:ext uri="{FF2B5EF4-FFF2-40B4-BE49-F238E27FC236}">
                <a16:creationId xmlns:a16="http://schemas.microsoft.com/office/drawing/2014/main" id="{42DD9AEE-4898-6130-07EB-FEDC453CF659}"/>
              </a:ext>
            </a:extLst>
          </p:cNvPr>
          <p:cNvSpPr txBox="1"/>
          <p:nvPr/>
        </p:nvSpPr>
        <p:spPr>
          <a:xfrm>
            <a:off x="400473" y="866558"/>
            <a:ext cx="3828584" cy="461665"/>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404040"/>
                </a:solidFill>
                <a:effectLst/>
                <a:uLnTx/>
                <a:uFillTx/>
                <a:latin typeface="Verdana"/>
                <a:ea typeface="Verdana"/>
                <a:cs typeface="Verdana"/>
              </a:rPr>
              <a:t>Zusammenhang zwischen IR und zusammengesetzten CVD-Endpunkten </a:t>
            </a:r>
            <a:endParaRPr kumimoji="0" lang="de" sz="1200" b="1" i="0" u="none" strike="noStrike" kern="1200" cap="none" spc="0" normalizeH="0" baseline="30000" noProof="0" dirty="0">
              <a:ln>
                <a:noFill/>
              </a:ln>
              <a:solidFill>
                <a:srgbClr val="404040"/>
              </a:solidFill>
              <a:effectLst/>
              <a:uLnTx/>
              <a:uFillTx/>
              <a:latin typeface="Verdana"/>
              <a:ea typeface="Verdana"/>
              <a:cs typeface="Verdana"/>
            </a:endParaRPr>
          </a:p>
        </p:txBody>
      </p:sp>
      <p:sp>
        <p:nvSpPr>
          <p:cNvPr id="34" name="TextBox 47">
            <a:extLst>
              <a:ext uri="{FF2B5EF4-FFF2-40B4-BE49-F238E27FC236}">
                <a16:creationId xmlns:a16="http://schemas.microsoft.com/office/drawing/2014/main" id="{24CA6432-0D59-C451-FA8C-C3F652A5AE2B}"/>
              </a:ext>
            </a:extLst>
          </p:cNvPr>
          <p:cNvSpPr txBox="1"/>
          <p:nvPr/>
        </p:nvSpPr>
        <p:spPr>
          <a:xfrm>
            <a:off x="4913743" y="869739"/>
            <a:ext cx="3818729" cy="461665"/>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200" b="1" i="0" u="none" strike="noStrike" kern="1200" cap="none" spc="0" normalizeH="0" baseline="0" noProof="0" dirty="0">
                <a:ln>
                  <a:noFill/>
                </a:ln>
                <a:solidFill>
                  <a:srgbClr val="404040"/>
                </a:solidFill>
                <a:effectLst/>
                <a:uLnTx/>
                <a:uFillTx/>
                <a:latin typeface="Verdana"/>
                <a:ea typeface="Verdana"/>
                <a:cs typeface="Verdana"/>
              </a:rPr>
              <a:t>Zusammenhang zwischen IR und Gesamtmortalität</a:t>
            </a:r>
          </a:p>
        </p:txBody>
      </p:sp>
      <p:sp>
        <p:nvSpPr>
          <p:cNvPr id="39" name="!!b2">
            <a:extLst>
              <a:ext uri="{FF2B5EF4-FFF2-40B4-BE49-F238E27FC236}">
                <a16:creationId xmlns:a16="http://schemas.microsoft.com/office/drawing/2014/main" id="{DAB10224-A283-DA2E-F944-BC3AE9B9BD4A}"/>
              </a:ext>
            </a:extLst>
          </p:cNvPr>
          <p:cNvSpPr/>
          <p:nvPr/>
        </p:nvSpPr>
        <p:spPr>
          <a:xfrm>
            <a:off x="409726" y="874433"/>
            <a:ext cx="3818729" cy="3042160"/>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
        <p:nvSpPr>
          <p:cNvPr id="40" name="!!b2">
            <a:extLst>
              <a:ext uri="{FF2B5EF4-FFF2-40B4-BE49-F238E27FC236}">
                <a16:creationId xmlns:a16="http://schemas.microsoft.com/office/drawing/2014/main" id="{5875873A-A8B9-9ED7-4577-5DDF9E665698}"/>
              </a:ext>
            </a:extLst>
          </p:cNvPr>
          <p:cNvSpPr/>
          <p:nvPr/>
        </p:nvSpPr>
        <p:spPr>
          <a:xfrm>
            <a:off x="4912542" y="874433"/>
            <a:ext cx="3818729" cy="3042160"/>
          </a:xfrm>
          <a:prstGeom prst="rect">
            <a:avLst/>
          </a:prstGeom>
          <a:noFill/>
          <a:ln w="28575">
            <a:solidFill>
              <a:schemeClr val="accent2"/>
            </a:solidFill>
          </a:ln>
        </p:spPr>
        <p:txBody>
          <a:bodyPr vert="horz" lIns="171450" tIns="102870" rIns="171450" bIns="0" rtlCol="0">
            <a:noAutofit/>
          </a:bodyPr>
          <a:lstStyle/>
          <a:p>
            <a:pPr marL="0" marR="0" lvl="0" indent="0" defTabSz="685800" eaLnBrk="1" fontAlgn="auto" latinLnBrk="0" hangingPunct="1">
              <a:lnSpc>
                <a:spcPct val="95000"/>
              </a:lnSpc>
              <a:spcBef>
                <a:spcPts val="750"/>
              </a:spcBef>
              <a:spcAft>
                <a:spcPct val="0"/>
              </a:spcAft>
              <a:buClrTx/>
              <a:buSzTx/>
              <a:buFontTx/>
              <a:buNone/>
              <a:tabLst/>
              <a:defRPr/>
            </a:pPr>
            <a:endParaRPr kumimoji="0" lang="en-US" sz="1650" b="0" i="0" u="none" strike="noStrike" kern="0" cap="none" spc="0" normalizeH="0" baseline="0" noProof="0">
              <a:ln>
                <a:noFill/>
              </a:ln>
              <a:solidFill>
                <a:srgbClr val="000000"/>
              </a:solidFill>
              <a:effectLst/>
              <a:uLnTx/>
              <a:uFillTx/>
            </a:endParaRPr>
          </a:p>
        </p:txBody>
      </p:sp>
      <p:sp>
        <p:nvSpPr>
          <p:cNvPr id="10" name="Rechteck 9">
            <a:extLst>
              <a:ext uri="{FF2B5EF4-FFF2-40B4-BE49-F238E27FC236}">
                <a16:creationId xmlns:a16="http://schemas.microsoft.com/office/drawing/2014/main" id="{F1EC9933-6689-216C-0F3F-2E70CCBF2325}"/>
              </a:ext>
            </a:extLst>
          </p:cNvPr>
          <p:cNvSpPr/>
          <p:nvPr/>
        </p:nvSpPr>
        <p:spPr>
          <a:xfrm>
            <a:off x="555522" y="1479884"/>
            <a:ext cx="3553262" cy="169277"/>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Textfeld 2">
            <a:extLst>
              <a:ext uri="{FF2B5EF4-FFF2-40B4-BE49-F238E27FC236}">
                <a16:creationId xmlns:a16="http://schemas.microsoft.com/office/drawing/2014/main" id="{924BD387-53A5-560E-72B0-B9A13DE8DEDC}"/>
              </a:ext>
            </a:extLst>
          </p:cNvPr>
          <p:cNvSpPr txBox="1"/>
          <p:nvPr/>
        </p:nvSpPr>
        <p:spPr>
          <a:xfrm>
            <a:off x="548488" y="1780552"/>
            <a:ext cx="298159" cy="84639"/>
          </a:xfrm>
          <a:prstGeom prst="rect">
            <a:avLst/>
          </a:prstGeom>
          <a:solidFill>
            <a:schemeClr val="bg1"/>
          </a:solidFill>
        </p:spPr>
        <p:txBody>
          <a:bodyPr wrap="none" lIns="0" tIns="0" rIns="0" bIns="0" rtlCol="0" anchor="ctr">
            <a:spAutoFit/>
          </a:bodyPr>
          <a:lstStyle/>
          <a:p>
            <a:pPr algn="ctr"/>
            <a:r>
              <a:rPr lang="de-DE" sz="550" dirty="0">
                <a:latin typeface="Aptos Narrow" panose="020B0004020202020204" pitchFamily="34" charset="0"/>
              </a:rPr>
              <a:t>Studien-ID</a:t>
            </a:r>
          </a:p>
        </p:txBody>
      </p:sp>
      <p:sp>
        <p:nvSpPr>
          <p:cNvPr id="6" name="Textfeld 5">
            <a:extLst>
              <a:ext uri="{FF2B5EF4-FFF2-40B4-BE49-F238E27FC236}">
                <a16:creationId xmlns:a16="http://schemas.microsoft.com/office/drawing/2014/main" id="{4C0C504F-A730-7E79-1D97-9D5A0C04BC9D}"/>
              </a:ext>
            </a:extLst>
          </p:cNvPr>
          <p:cNvSpPr txBox="1"/>
          <p:nvPr/>
        </p:nvSpPr>
        <p:spPr>
          <a:xfrm>
            <a:off x="1433107" y="1695582"/>
            <a:ext cx="435401" cy="169277"/>
          </a:xfrm>
          <a:prstGeom prst="rect">
            <a:avLst/>
          </a:prstGeom>
          <a:solidFill>
            <a:schemeClr val="bg1"/>
          </a:solidFill>
        </p:spPr>
        <p:txBody>
          <a:bodyPr wrap="square" lIns="0" tIns="0" rIns="0" bIns="0" rtlCol="0" anchor="ctr">
            <a:spAutoFit/>
          </a:bodyPr>
          <a:lstStyle/>
          <a:p>
            <a:pPr algn="ctr"/>
            <a:r>
              <a:rPr lang="de-DE" sz="550" dirty="0">
                <a:latin typeface="Aptos Narrow" panose="020B0004020202020204" pitchFamily="34" charset="0"/>
              </a:rPr>
              <a:t>Anzahl an Ereignissen</a:t>
            </a:r>
          </a:p>
        </p:txBody>
      </p:sp>
      <p:sp>
        <p:nvSpPr>
          <p:cNvPr id="7" name="Textfeld 6">
            <a:extLst>
              <a:ext uri="{FF2B5EF4-FFF2-40B4-BE49-F238E27FC236}">
                <a16:creationId xmlns:a16="http://schemas.microsoft.com/office/drawing/2014/main" id="{C98D6A6C-B466-28B9-5F2C-1B0F2C0AB1AD}"/>
              </a:ext>
            </a:extLst>
          </p:cNvPr>
          <p:cNvSpPr txBox="1"/>
          <p:nvPr/>
        </p:nvSpPr>
        <p:spPr>
          <a:xfrm>
            <a:off x="1052456" y="1696119"/>
            <a:ext cx="380651" cy="169277"/>
          </a:xfrm>
          <a:prstGeom prst="rect">
            <a:avLst/>
          </a:prstGeom>
          <a:solidFill>
            <a:schemeClr val="bg1"/>
          </a:solidFill>
        </p:spPr>
        <p:txBody>
          <a:bodyPr wrap="square" lIns="0" tIns="0" rIns="0" bIns="0" rtlCol="0" anchor="b">
            <a:spAutoFit/>
          </a:bodyPr>
          <a:lstStyle/>
          <a:p>
            <a:pPr algn="ctr"/>
            <a:r>
              <a:rPr lang="de-DE" sz="550" dirty="0">
                <a:latin typeface="Aptos Narrow" panose="020B0004020202020204" pitchFamily="34" charset="0"/>
              </a:rPr>
              <a:t>Stichproben-größe</a:t>
            </a:r>
          </a:p>
        </p:txBody>
      </p:sp>
      <p:sp>
        <p:nvSpPr>
          <p:cNvPr id="8" name="Textfeld 7">
            <a:extLst>
              <a:ext uri="{FF2B5EF4-FFF2-40B4-BE49-F238E27FC236}">
                <a16:creationId xmlns:a16="http://schemas.microsoft.com/office/drawing/2014/main" id="{26767FCF-B826-3924-757C-ED7088055A13}"/>
              </a:ext>
            </a:extLst>
          </p:cNvPr>
          <p:cNvSpPr txBox="1"/>
          <p:nvPr/>
        </p:nvSpPr>
        <p:spPr>
          <a:xfrm>
            <a:off x="3464955" y="1780221"/>
            <a:ext cx="401319" cy="84639"/>
          </a:xfrm>
          <a:prstGeom prst="rect">
            <a:avLst/>
          </a:prstGeom>
          <a:solidFill>
            <a:schemeClr val="bg1"/>
          </a:solidFill>
        </p:spPr>
        <p:txBody>
          <a:bodyPr wrap="none" lIns="36000" tIns="0" rIns="36000" bIns="0" rtlCol="0" anchor="ctr">
            <a:spAutoFit/>
          </a:bodyPr>
          <a:lstStyle/>
          <a:p>
            <a:pPr algn="ctr"/>
            <a:r>
              <a:rPr lang="de-DE" sz="550" dirty="0">
                <a:latin typeface="Aptos Narrow" panose="020B0004020202020204" pitchFamily="34" charset="0"/>
              </a:rPr>
              <a:t>HR (95 %-KI</a:t>
            </a:r>
          </a:p>
        </p:txBody>
      </p:sp>
      <p:sp>
        <p:nvSpPr>
          <p:cNvPr id="9" name="Textfeld 8">
            <a:extLst>
              <a:ext uri="{FF2B5EF4-FFF2-40B4-BE49-F238E27FC236}">
                <a16:creationId xmlns:a16="http://schemas.microsoft.com/office/drawing/2014/main" id="{12BDFECF-D018-5690-14AB-D420BC40B966}"/>
              </a:ext>
            </a:extLst>
          </p:cNvPr>
          <p:cNvSpPr txBox="1"/>
          <p:nvPr/>
        </p:nvSpPr>
        <p:spPr>
          <a:xfrm>
            <a:off x="3874904" y="1610944"/>
            <a:ext cx="251666" cy="253916"/>
          </a:xfrm>
          <a:prstGeom prst="rect">
            <a:avLst/>
          </a:prstGeom>
          <a:solidFill>
            <a:schemeClr val="bg1"/>
          </a:solidFill>
        </p:spPr>
        <p:txBody>
          <a:bodyPr wrap="square" lIns="0" tIns="0" rIns="0" bIns="0" rtlCol="0" anchor="ctr">
            <a:spAutoFit/>
          </a:bodyPr>
          <a:lstStyle/>
          <a:p>
            <a:pPr algn="ctr"/>
            <a:r>
              <a:rPr lang="de-DE" sz="550" dirty="0">
                <a:latin typeface="Aptos Narrow" panose="020B0004020202020204" pitchFamily="34" charset="0"/>
              </a:rPr>
              <a:t>%</a:t>
            </a:r>
          </a:p>
          <a:p>
            <a:pPr algn="ctr"/>
            <a:r>
              <a:rPr lang="de-DE" sz="550" dirty="0" err="1">
                <a:latin typeface="Aptos Narrow" panose="020B0004020202020204" pitchFamily="34" charset="0"/>
              </a:rPr>
              <a:t>Gewich-tung</a:t>
            </a:r>
            <a:endParaRPr lang="de-DE" sz="550" dirty="0">
              <a:latin typeface="Aptos Narrow" panose="020B0004020202020204" pitchFamily="34" charset="0"/>
            </a:endParaRPr>
          </a:p>
        </p:txBody>
      </p:sp>
      <p:sp>
        <p:nvSpPr>
          <p:cNvPr id="11" name="Rechteck 10">
            <a:extLst>
              <a:ext uri="{FF2B5EF4-FFF2-40B4-BE49-F238E27FC236}">
                <a16:creationId xmlns:a16="http://schemas.microsoft.com/office/drawing/2014/main" id="{E28A9E9D-9518-4C70-6463-07FC373745C0}"/>
              </a:ext>
            </a:extLst>
          </p:cNvPr>
          <p:cNvSpPr/>
          <p:nvPr/>
        </p:nvSpPr>
        <p:spPr>
          <a:xfrm>
            <a:off x="5060569" y="1479884"/>
            <a:ext cx="3553262" cy="169277"/>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Textfeld 11">
            <a:extLst>
              <a:ext uri="{FF2B5EF4-FFF2-40B4-BE49-F238E27FC236}">
                <a16:creationId xmlns:a16="http://schemas.microsoft.com/office/drawing/2014/main" id="{89602036-2990-4BE1-69FC-686BD1CA4E5A}"/>
              </a:ext>
            </a:extLst>
          </p:cNvPr>
          <p:cNvSpPr txBox="1"/>
          <p:nvPr/>
        </p:nvSpPr>
        <p:spPr>
          <a:xfrm>
            <a:off x="5060569" y="1780552"/>
            <a:ext cx="298159" cy="84639"/>
          </a:xfrm>
          <a:prstGeom prst="rect">
            <a:avLst/>
          </a:prstGeom>
          <a:solidFill>
            <a:schemeClr val="bg1"/>
          </a:solidFill>
        </p:spPr>
        <p:txBody>
          <a:bodyPr wrap="none" lIns="0" tIns="0" rIns="0" bIns="0" rtlCol="0" anchor="ctr">
            <a:spAutoFit/>
          </a:bodyPr>
          <a:lstStyle/>
          <a:p>
            <a:pPr algn="ctr"/>
            <a:r>
              <a:rPr lang="de-DE" sz="550" dirty="0">
                <a:latin typeface="Aptos Narrow" panose="020B0004020202020204" pitchFamily="34" charset="0"/>
              </a:rPr>
              <a:t>Studien-ID</a:t>
            </a:r>
          </a:p>
        </p:txBody>
      </p:sp>
      <p:sp>
        <p:nvSpPr>
          <p:cNvPr id="14" name="Textfeld 13">
            <a:extLst>
              <a:ext uri="{FF2B5EF4-FFF2-40B4-BE49-F238E27FC236}">
                <a16:creationId xmlns:a16="http://schemas.microsoft.com/office/drawing/2014/main" id="{646492D2-726D-D78D-7FE1-9478FF885EC4}"/>
              </a:ext>
            </a:extLst>
          </p:cNvPr>
          <p:cNvSpPr txBox="1"/>
          <p:nvPr/>
        </p:nvSpPr>
        <p:spPr>
          <a:xfrm>
            <a:off x="5885807" y="1699527"/>
            <a:ext cx="435401" cy="169277"/>
          </a:xfrm>
          <a:prstGeom prst="rect">
            <a:avLst/>
          </a:prstGeom>
          <a:solidFill>
            <a:schemeClr val="bg1"/>
          </a:solidFill>
        </p:spPr>
        <p:txBody>
          <a:bodyPr wrap="square" lIns="0" tIns="0" rIns="0" bIns="0" rtlCol="0" anchor="ctr">
            <a:spAutoFit/>
          </a:bodyPr>
          <a:lstStyle/>
          <a:p>
            <a:pPr algn="ctr"/>
            <a:r>
              <a:rPr lang="de-DE" sz="550" dirty="0">
                <a:latin typeface="Aptos Narrow" panose="020B0004020202020204" pitchFamily="34" charset="0"/>
              </a:rPr>
              <a:t>Anzahl an Ereignissen</a:t>
            </a:r>
          </a:p>
        </p:txBody>
      </p:sp>
      <p:sp>
        <p:nvSpPr>
          <p:cNvPr id="15" name="Textfeld 14">
            <a:extLst>
              <a:ext uri="{FF2B5EF4-FFF2-40B4-BE49-F238E27FC236}">
                <a16:creationId xmlns:a16="http://schemas.microsoft.com/office/drawing/2014/main" id="{6A3E8D36-2D40-AA3D-4580-34270F3A83C1}"/>
              </a:ext>
            </a:extLst>
          </p:cNvPr>
          <p:cNvSpPr txBox="1"/>
          <p:nvPr/>
        </p:nvSpPr>
        <p:spPr>
          <a:xfrm>
            <a:off x="5557503" y="1696119"/>
            <a:ext cx="380651" cy="169277"/>
          </a:xfrm>
          <a:prstGeom prst="rect">
            <a:avLst/>
          </a:prstGeom>
          <a:solidFill>
            <a:schemeClr val="bg1"/>
          </a:solidFill>
        </p:spPr>
        <p:txBody>
          <a:bodyPr wrap="square" lIns="0" tIns="0" rIns="0" bIns="0" rtlCol="0" anchor="b">
            <a:spAutoFit/>
          </a:bodyPr>
          <a:lstStyle/>
          <a:p>
            <a:pPr algn="ctr"/>
            <a:r>
              <a:rPr lang="de-DE" sz="550" dirty="0">
                <a:latin typeface="Aptos Narrow" panose="020B0004020202020204" pitchFamily="34" charset="0"/>
              </a:rPr>
              <a:t>Stichproben-größe</a:t>
            </a:r>
          </a:p>
        </p:txBody>
      </p:sp>
      <p:sp>
        <p:nvSpPr>
          <p:cNvPr id="16" name="Textfeld 15">
            <a:extLst>
              <a:ext uri="{FF2B5EF4-FFF2-40B4-BE49-F238E27FC236}">
                <a16:creationId xmlns:a16="http://schemas.microsoft.com/office/drawing/2014/main" id="{18D5A520-436E-D386-C7F8-119F66B64836}"/>
              </a:ext>
            </a:extLst>
          </p:cNvPr>
          <p:cNvSpPr txBox="1"/>
          <p:nvPr/>
        </p:nvSpPr>
        <p:spPr>
          <a:xfrm>
            <a:off x="7970002" y="1780221"/>
            <a:ext cx="401319" cy="84639"/>
          </a:xfrm>
          <a:prstGeom prst="rect">
            <a:avLst/>
          </a:prstGeom>
          <a:solidFill>
            <a:schemeClr val="bg1"/>
          </a:solidFill>
        </p:spPr>
        <p:txBody>
          <a:bodyPr wrap="none" lIns="36000" tIns="0" rIns="36000" bIns="0" rtlCol="0" anchor="ctr">
            <a:spAutoFit/>
          </a:bodyPr>
          <a:lstStyle/>
          <a:p>
            <a:pPr algn="ctr"/>
            <a:r>
              <a:rPr lang="de-DE" sz="550" dirty="0">
                <a:latin typeface="Aptos Narrow" panose="020B0004020202020204" pitchFamily="34" charset="0"/>
              </a:rPr>
              <a:t>HR (95 %-KI</a:t>
            </a:r>
          </a:p>
        </p:txBody>
      </p:sp>
      <p:sp>
        <p:nvSpPr>
          <p:cNvPr id="17" name="Textfeld 16">
            <a:extLst>
              <a:ext uri="{FF2B5EF4-FFF2-40B4-BE49-F238E27FC236}">
                <a16:creationId xmlns:a16="http://schemas.microsoft.com/office/drawing/2014/main" id="{8C79A853-F45C-07DD-FD7C-013A863EDE28}"/>
              </a:ext>
            </a:extLst>
          </p:cNvPr>
          <p:cNvSpPr txBox="1"/>
          <p:nvPr/>
        </p:nvSpPr>
        <p:spPr>
          <a:xfrm>
            <a:off x="8374052" y="1610944"/>
            <a:ext cx="251666" cy="253916"/>
          </a:xfrm>
          <a:prstGeom prst="rect">
            <a:avLst/>
          </a:prstGeom>
          <a:solidFill>
            <a:schemeClr val="bg1"/>
          </a:solidFill>
        </p:spPr>
        <p:txBody>
          <a:bodyPr wrap="square" lIns="0" tIns="0" rIns="0" bIns="0" rtlCol="0" anchor="ctr">
            <a:spAutoFit/>
          </a:bodyPr>
          <a:lstStyle/>
          <a:p>
            <a:pPr algn="ctr"/>
            <a:r>
              <a:rPr lang="de-DE" sz="550" dirty="0">
                <a:latin typeface="Aptos Narrow" panose="020B0004020202020204" pitchFamily="34" charset="0"/>
              </a:rPr>
              <a:t>%</a:t>
            </a:r>
          </a:p>
          <a:p>
            <a:pPr algn="ctr"/>
            <a:r>
              <a:rPr lang="de-DE" sz="550" dirty="0" err="1">
                <a:latin typeface="Aptos Narrow" panose="020B0004020202020204" pitchFamily="34" charset="0"/>
              </a:rPr>
              <a:t>Gewich-tung</a:t>
            </a:r>
            <a:endParaRPr lang="de-DE" sz="550" dirty="0">
              <a:latin typeface="Aptos Narrow" panose="020B0004020202020204" pitchFamily="34" charset="0"/>
            </a:endParaRPr>
          </a:p>
        </p:txBody>
      </p:sp>
    </p:spTree>
    <p:extLst>
      <p:ext uri="{BB962C8B-B14F-4D97-AF65-F5344CB8AC3E}">
        <p14:creationId xmlns:p14="http://schemas.microsoft.com/office/powerpoint/2010/main" val="1966323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5034C-D93B-F2A0-00CF-3633AA476832}"/>
            </a:ext>
          </a:extLst>
        </p:cNvPr>
        <p:cNvGrpSpPr/>
        <p:nvPr/>
      </p:nvGrpSpPr>
      <p:grpSpPr>
        <a:xfrm>
          <a:off x="0" y="0"/>
          <a:ext cx="0" cy="0"/>
          <a:chOff x="0" y="0"/>
          <a:chExt cx="0" cy="0"/>
        </a:xfrm>
      </p:grpSpPr>
      <p:sp>
        <p:nvSpPr>
          <p:cNvPr id="12" name="Textplatzhalter 9">
            <a:extLst>
              <a:ext uri="{FF2B5EF4-FFF2-40B4-BE49-F238E27FC236}">
                <a16:creationId xmlns:a16="http://schemas.microsoft.com/office/drawing/2014/main" id="{020A05C6-256A-336C-A5E1-5A137B7D8942}"/>
              </a:ext>
            </a:extLst>
          </p:cNvPr>
          <p:cNvSpPr txBox="1">
            <a:spLocks/>
          </p:cNvSpPr>
          <p:nvPr/>
        </p:nvSpPr>
        <p:spPr>
          <a:xfrm>
            <a:off x="320268" y="114210"/>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Risiko für Mortalität und MACE bei T1D mit Diagnose im Erwachsenenalter vs. Kontrollen und vs. T2D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en-US" sz="2000" b="1" i="0" u="none" strike="noStrike" kern="1200" cap="none" spc="0" normalizeH="0" baseline="0" noProof="0" dirty="0">
              <a:ln>
                <a:noFill/>
              </a:ln>
              <a:solidFill>
                <a:srgbClr val="7030A0"/>
              </a:solidFill>
              <a:effectLst/>
              <a:uLnTx/>
              <a:uFillTx/>
              <a:latin typeface="Verdana"/>
              <a:ea typeface="+mn-ea"/>
              <a:cs typeface="+mn-cs"/>
            </a:endParaRPr>
          </a:p>
        </p:txBody>
      </p:sp>
      <p:sp>
        <p:nvSpPr>
          <p:cNvPr id="41" name="Rechteck 40">
            <a:extLst>
              <a:ext uri="{FF2B5EF4-FFF2-40B4-BE49-F238E27FC236}">
                <a16:creationId xmlns:a16="http://schemas.microsoft.com/office/drawing/2014/main" id="{2FCCACD5-8375-470D-5FEE-AB277525FF63}"/>
              </a:ext>
            </a:extLst>
          </p:cNvPr>
          <p:cNvSpPr/>
          <p:nvPr/>
        </p:nvSpPr>
        <p:spPr>
          <a:xfrm>
            <a:off x="505327" y="836331"/>
            <a:ext cx="6087980" cy="42039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3" name="Footer Placeholder 4">
            <a:extLst>
              <a:ext uri="{FF2B5EF4-FFF2-40B4-BE49-F238E27FC236}">
                <a16:creationId xmlns:a16="http://schemas.microsoft.com/office/drawing/2014/main" id="{794D678D-755E-7FC5-873B-F119132B9CB0}"/>
              </a:ext>
            </a:extLst>
          </p:cNvPr>
          <p:cNvSpPr txBox="1">
            <a:spLocks/>
          </p:cNvSpPr>
          <p:nvPr/>
        </p:nvSpPr>
        <p:spPr>
          <a:xfrm>
            <a:off x="6662490" y="3543300"/>
            <a:ext cx="2349376" cy="1425327"/>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Tabelle modifiziert nach Wei X 2025</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CVD: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Cardiovascu-lar</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death</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kardiovaskulärer Tod, DKA: Diabetische Keto-azidose; HR: Hazard-Ratio, Risikoverhältnis; KI: Konfi-</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denzintervall</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PAR%: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population</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attributable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risk</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frac-tion</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bevölkerungsbezogener Risikoanteil; MACE: Major adverse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cardiac</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event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schwerwiegendes unerwünschtes kardiales Ereignis; T1D: Typ-1-Diabetes; T2D: Typ-2-Diabetes. # 10.184 Menschen mit T1D-Diagnose im Erwachsenenalter, 375.523 mit T2D, zwischen 2001-2020 aus dem Swedish National Diabetes Register und 509.172 Populationskontrollen aus dem Total Population Register, nach-beobachtet bis 2022, medianer Follow-Up 10,2 Jahre. Es wurden HR und PAR% geschätzt. NA*: Die Ereigniszahl war zu gering für die Schätzung der HR (95 %-KI).</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p>
        </p:txBody>
      </p:sp>
      <p:sp>
        <p:nvSpPr>
          <p:cNvPr id="10" name="TextBox 3037">
            <a:extLst>
              <a:ext uri="{FF2B5EF4-FFF2-40B4-BE49-F238E27FC236}">
                <a16:creationId xmlns:a16="http://schemas.microsoft.com/office/drawing/2014/main" id="{B561F3BF-8A99-6C69-1932-0F97E0786C04}"/>
              </a:ext>
            </a:extLst>
          </p:cNvPr>
          <p:cNvSpPr txBox="1"/>
          <p:nvPr/>
        </p:nvSpPr>
        <p:spPr>
          <a:xfrm>
            <a:off x="6628932" y="4943902"/>
            <a:ext cx="2045164"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Wei X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Eur Heart J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2025; 46: 3776</a:t>
            </a:r>
            <a:r>
              <a:rPr kumimoji="0" lang="pt-BR" sz="600" b="0" i="0" u="none" strike="noStrike" kern="1200" cap="none" spc="0" normalizeH="0" baseline="0" noProof="0" dirty="0">
                <a:ln>
                  <a:noFill/>
                </a:ln>
                <a:solidFill>
                  <a:srgbClr val="404040"/>
                </a:solidFill>
                <a:effectLst/>
                <a:uLnTx/>
                <a:uFillTx/>
                <a:latin typeface="Verdana"/>
                <a:ea typeface="+mn-ea"/>
                <a:cs typeface="+mn-cs"/>
              </a:rPr>
              <a:t>–86</a:t>
            </a:r>
            <a:r>
              <a:rPr kumimoji="0" lang="da-DK" sz="600" b="0" i="0" u="none" strike="noStrike" kern="1200" cap="none" spc="0" normalizeH="0" baseline="0" noProof="0" dirty="0">
                <a:ln>
                  <a:noFill/>
                </a:ln>
                <a:solidFill>
                  <a:srgbClr val="404040"/>
                </a:solidFill>
                <a:effectLst/>
                <a:uLnTx/>
                <a:uFillTx/>
                <a:latin typeface="Verdana"/>
                <a:ea typeface="Arial"/>
                <a:cs typeface="Arial"/>
              </a:rPr>
              <a:t>.</a:t>
            </a:r>
          </a:p>
        </p:txBody>
      </p:sp>
      <p:sp>
        <p:nvSpPr>
          <p:cNvPr id="32" name="Rechteck: abgerundete Ecken 31">
            <a:extLst>
              <a:ext uri="{FF2B5EF4-FFF2-40B4-BE49-F238E27FC236}">
                <a16:creationId xmlns:a16="http://schemas.microsoft.com/office/drawing/2014/main" id="{1761CC84-AFE8-430E-BA84-27911648F908}"/>
              </a:ext>
            </a:extLst>
          </p:cNvPr>
          <p:cNvSpPr/>
          <p:nvPr/>
        </p:nvSpPr>
        <p:spPr>
          <a:xfrm>
            <a:off x="6771782" y="824777"/>
            <a:ext cx="2106691" cy="2640317"/>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90488" marR="0" lvl="0" indent="-90488" algn="l" defTabSz="457200" rtl="0" eaLnBrk="1" fontAlgn="auto" latinLnBrk="0" hangingPunct="1">
              <a:lnSpc>
                <a:spcPct val="125000"/>
              </a:lnSpc>
              <a:spcBef>
                <a:spcPts val="0"/>
              </a:spcBef>
              <a:spcAft>
                <a:spcPts val="600"/>
              </a:spcAft>
              <a:buClr>
                <a:srgbClr val="7A00E6"/>
              </a:buClr>
              <a:buSzPct val="120000"/>
              <a:buFont typeface="Arial" panose="020B0604020202020204" pitchFamily="34" charset="0"/>
              <a:buChar char="•"/>
              <a:tabLst/>
              <a:defRPr/>
            </a:pPr>
            <a:r>
              <a:rPr kumimoji="0" lang="de-DE" sz="900" b="0" i="0" u="none" strike="noStrike" kern="1200" cap="none" spc="0" normalizeH="0" baseline="0" noProof="0">
                <a:ln>
                  <a:noFill/>
                </a:ln>
                <a:solidFill>
                  <a:prstClr val="white"/>
                </a:solidFill>
                <a:effectLst/>
                <a:uLnTx/>
                <a:uFillTx/>
                <a:latin typeface="Verdana"/>
                <a:ea typeface="+mn-ea"/>
                <a:cs typeface="+mn-cs"/>
              </a:rPr>
              <a:t>Das Risiko für </a:t>
            </a:r>
            <a:r>
              <a:rPr kumimoji="0" lang="de-DE" sz="900" b="0" i="0" u="none" strike="noStrike" kern="1200" cap="none" spc="0" normalizeH="0" baseline="0" noProof="0" err="1">
                <a:ln>
                  <a:noFill/>
                </a:ln>
                <a:solidFill>
                  <a:prstClr val="white"/>
                </a:solidFill>
                <a:effectLst/>
                <a:uLnTx/>
                <a:uFillTx/>
                <a:latin typeface="Verdana"/>
                <a:ea typeface="+mn-ea"/>
                <a:cs typeface="+mn-cs"/>
              </a:rPr>
              <a:t>Gesamtmortali</a:t>
            </a:r>
            <a:r>
              <a:rPr kumimoji="0" lang="de-DE" sz="900" b="0" i="0" u="none" strike="noStrike" kern="1200" cap="none" spc="0" normalizeH="0" baseline="0" noProof="0">
                <a:ln>
                  <a:noFill/>
                </a:ln>
                <a:solidFill>
                  <a:prstClr val="white"/>
                </a:solidFill>
                <a:effectLst/>
                <a:uLnTx/>
                <a:uFillTx/>
                <a:latin typeface="Verdana"/>
                <a:ea typeface="+mn-ea"/>
                <a:cs typeface="+mn-cs"/>
              </a:rPr>
              <a:t>-tät, CVD, MACE, Tod durch Infektion und Tod durch Krebs war bei T1D gegenüber der Kontrollpopulation erhöht</a:t>
            </a:r>
          </a:p>
          <a:p>
            <a:pPr marL="90488" marR="0" lvl="0" indent="-90488" algn="l" defTabSz="457200" rtl="0" eaLnBrk="1" fontAlgn="auto" latinLnBrk="0" hangingPunct="1">
              <a:lnSpc>
                <a:spcPct val="125000"/>
              </a:lnSpc>
              <a:spcBef>
                <a:spcPts val="0"/>
              </a:spcBef>
              <a:spcAft>
                <a:spcPts val="600"/>
              </a:spcAft>
              <a:buClr>
                <a:srgbClr val="7A00E6"/>
              </a:buClr>
              <a:buSzPct val="120000"/>
              <a:buFont typeface="Arial" panose="020B0604020202020204" pitchFamily="34" charset="0"/>
              <a:buChar char="•"/>
              <a:tabLst/>
              <a:defRPr/>
            </a:pPr>
            <a:r>
              <a:rPr kumimoji="0" lang="de-DE" sz="900" b="0" i="0" u="none" strike="noStrike" kern="1200" cap="none" spc="0" normalizeH="0" baseline="0" noProof="0">
                <a:ln>
                  <a:noFill/>
                </a:ln>
                <a:solidFill>
                  <a:prstClr val="white"/>
                </a:solidFill>
                <a:effectLst/>
                <a:uLnTx/>
                <a:uFillTx/>
                <a:latin typeface="Verdana"/>
                <a:ea typeface="+mn-ea"/>
                <a:cs typeface="+mn-cs"/>
              </a:rPr>
              <a:t>Das Risiko für Tod durch </a:t>
            </a:r>
            <a:r>
              <a:rPr kumimoji="0" lang="de-DE" sz="900" b="0" i="0" u="none" strike="noStrike" kern="1200" cap="none" spc="0" normalizeH="0" baseline="0" noProof="0" err="1">
                <a:ln>
                  <a:noFill/>
                </a:ln>
                <a:solidFill>
                  <a:prstClr val="white"/>
                </a:solidFill>
                <a:effectLst/>
                <a:uLnTx/>
                <a:uFillTx/>
                <a:latin typeface="Verdana"/>
                <a:ea typeface="+mn-ea"/>
                <a:cs typeface="+mn-cs"/>
              </a:rPr>
              <a:t>diabe</a:t>
            </a:r>
            <a:r>
              <a:rPr kumimoji="0" lang="de-DE" sz="900" b="0" i="0" u="none" strike="noStrike" kern="1200" cap="none" spc="0" normalizeH="0" baseline="0" noProof="0">
                <a:ln>
                  <a:noFill/>
                </a:ln>
                <a:solidFill>
                  <a:prstClr val="white"/>
                </a:solidFill>
                <a:effectLst/>
                <a:uLnTx/>
                <a:uFillTx/>
                <a:latin typeface="Verdana"/>
                <a:ea typeface="+mn-ea"/>
                <a:cs typeface="+mn-cs"/>
              </a:rPr>
              <a:t>-tisches Koma bzw. DKA war bei T1D 7fach höher als bei T2D</a:t>
            </a:r>
          </a:p>
          <a:p>
            <a:pPr marL="90488" marR="0" lvl="0" indent="-90488" algn="l" defTabSz="457200" rtl="0" eaLnBrk="1" fontAlgn="auto" latinLnBrk="0" hangingPunct="1">
              <a:lnSpc>
                <a:spcPct val="125000"/>
              </a:lnSpc>
              <a:spcBef>
                <a:spcPts val="0"/>
              </a:spcBef>
              <a:spcAft>
                <a:spcPts val="600"/>
              </a:spcAft>
              <a:buClr>
                <a:srgbClr val="7A00E6"/>
              </a:buClr>
              <a:buSzPct val="120000"/>
              <a:buFont typeface="Arial" panose="020B0604020202020204" pitchFamily="34" charset="0"/>
              <a:buChar char="•"/>
              <a:tabLst/>
              <a:defRPr/>
            </a:pPr>
            <a:r>
              <a:rPr kumimoji="0" lang="de-DE" sz="900" b="0" i="0" u="none" strike="noStrike" kern="1200" cap="none" spc="0" normalizeH="0" baseline="0" noProof="0">
                <a:ln>
                  <a:noFill/>
                </a:ln>
                <a:solidFill>
                  <a:prstClr val="white"/>
                </a:solidFill>
                <a:effectLst/>
                <a:uLnTx/>
                <a:uFillTx/>
                <a:latin typeface="Verdana"/>
                <a:ea typeface="+mn-ea"/>
                <a:cs typeface="+mn-cs"/>
              </a:rPr>
              <a:t>Das Risiko für alle übrigen Todesarten war vergleichbar zwischen T1D und T2D</a:t>
            </a:r>
          </a:p>
          <a:p>
            <a:pPr marL="90488" marR="0" lvl="0" indent="-90488" algn="l" defTabSz="457200" rtl="0" eaLnBrk="1" fontAlgn="auto" latinLnBrk="0" hangingPunct="1">
              <a:lnSpc>
                <a:spcPct val="125000"/>
              </a:lnSpc>
              <a:spcBef>
                <a:spcPts val="0"/>
              </a:spcBef>
              <a:spcAft>
                <a:spcPts val="600"/>
              </a:spcAft>
              <a:buClr>
                <a:srgbClr val="7A00E6"/>
              </a:buClr>
              <a:buSzPct val="120000"/>
              <a:buFont typeface="Arial" panose="020B0604020202020204" pitchFamily="34" charset="0"/>
              <a:buChar char="•"/>
              <a:tabLst/>
              <a:defRPr/>
            </a:pPr>
            <a:r>
              <a:rPr kumimoji="0" lang="de-DE" sz="900" b="0" i="0" u="none" strike="noStrike" kern="1200" cap="none" spc="0" normalizeH="0" baseline="0" noProof="0">
                <a:ln>
                  <a:noFill/>
                </a:ln>
                <a:solidFill>
                  <a:prstClr val="white"/>
                </a:solidFill>
                <a:effectLst/>
                <a:uLnTx/>
                <a:uFillTx/>
                <a:latin typeface="Verdana"/>
                <a:ea typeface="+mn-ea"/>
                <a:cs typeface="+mn-cs"/>
              </a:rPr>
              <a:t>Das Risiko für MACE war bei T2D höher als bei T1D</a:t>
            </a:r>
          </a:p>
        </p:txBody>
      </p:sp>
      <p:pic>
        <p:nvPicPr>
          <p:cNvPr id="5" name="Grafik 4">
            <a:extLst>
              <a:ext uri="{FF2B5EF4-FFF2-40B4-BE49-F238E27FC236}">
                <a16:creationId xmlns:a16="http://schemas.microsoft.com/office/drawing/2014/main" id="{D835C1AF-B684-AB08-8427-88A26C5DFECE}"/>
              </a:ext>
            </a:extLst>
          </p:cNvPr>
          <p:cNvPicPr>
            <a:picLocks noChangeAspect="1"/>
          </p:cNvPicPr>
          <p:nvPr/>
        </p:nvPicPr>
        <p:blipFill>
          <a:blip r:embed="rId4"/>
          <a:stretch>
            <a:fillRect/>
          </a:stretch>
        </p:blipFill>
        <p:spPr>
          <a:xfrm>
            <a:off x="574510" y="1102469"/>
            <a:ext cx="5940592" cy="3937786"/>
          </a:xfrm>
          <a:prstGeom prst="rect">
            <a:avLst/>
          </a:prstGeom>
        </p:spPr>
      </p:pic>
      <p:sp>
        <p:nvSpPr>
          <p:cNvPr id="15" name="TextBox 26">
            <a:extLst>
              <a:ext uri="{FF2B5EF4-FFF2-40B4-BE49-F238E27FC236}">
                <a16:creationId xmlns:a16="http://schemas.microsoft.com/office/drawing/2014/main" id="{B19AC9F9-E747-2374-3E77-AB5BE44F33D7}"/>
              </a:ext>
            </a:extLst>
          </p:cNvPr>
          <p:cNvSpPr txBox="1"/>
          <p:nvPr/>
        </p:nvSpPr>
        <p:spPr>
          <a:xfrm>
            <a:off x="444966" y="840859"/>
            <a:ext cx="6199680" cy="261610"/>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srgbClr val="404040"/>
                </a:solidFill>
                <a:effectLst/>
                <a:uLnTx/>
                <a:uFillTx/>
                <a:latin typeface="Verdana"/>
                <a:ea typeface="+mn-ea"/>
                <a:cs typeface="+mn-cs"/>
              </a:rPr>
              <a:t>Vergleich der HR für Mortalität und MACE bei T1D vs. Kontrollen und vs. T2D</a:t>
            </a:r>
            <a:endParaRPr kumimoji="0" lang="en-US" sz="1100" b="1" i="0" u="none" strike="noStrike" kern="1200" cap="none" spc="0" normalizeH="0" baseline="30000" noProof="0">
              <a:ln>
                <a:noFill/>
              </a:ln>
              <a:solidFill>
                <a:srgbClr val="404040"/>
              </a:solidFill>
              <a:effectLst/>
              <a:uLnTx/>
              <a:uFillTx/>
              <a:latin typeface="Verdana"/>
              <a:ea typeface="+mn-ea"/>
              <a:cs typeface="+mn-cs"/>
            </a:endParaRPr>
          </a:p>
        </p:txBody>
      </p:sp>
      <p:sp>
        <p:nvSpPr>
          <p:cNvPr id="17" name="Textfeld 16">
            <a:extLst>
              <a:ext uri="{FF2B5EF4-FFF2-40B4-BE49-F238E27FC236}">
                <a16:creationId xmlns:a16="http://schemas.microsoft.com/office/drawing/2014/main" id="{27FDB7E2-7F5C-C0F2-FB94-2FAB27027610}"/>
              </a:ext>
            </a:extLst>
          </p:cNvPr>
          <p:cNvSpPr txBox="1"/>
          <p:nvPr/>
        </p:nvSpPr>
        <p:spPr>
          <a:xfrm>
            <a:off x="828259" y="1141953"/>
            <a:ext cx="1040349" cy="107722"/>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Alter bei Diagnose [Jahre]</a:t>
            </a:r>
          </a:p>
        </p:txBody>
      </p:sp>
      <p:sp>
        <p:nvSpPr>
          <p:cNvPr id="19" name="Textfeld 18">
            <a:extLst>
              <a:ext uri="{FF2B5EF4-FFF2-40B4-BE49-F238E27FC236}">
                <a16:creationId xmlns:a16="http://schemas.microsoft.com/office/drawing/2014/main" id="{A88A6F57-0C00-3D7D-A037-3EA399F79E6C}"/>
              </a:ext>
            </a:extLst>
          </p:cNvPr>
          <p:cNvSpPr txBox="1"/>
          <p:nvPr/>
        </p:nvSpPr>
        <p:spPr>
          <a:xfrm>
            <a:off x="3857751" y="1141953"/>
            <a:ext cx="492122" cy="107722"/>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HR (95 %-KI)</a:t>
            </a:r>
          </a:p>
        </p:txBody>
      </p:sp>
      <p:sp>
        <p:nvSpPr>
          <p:cNvPr id="23" name="Textfeld 22">
            <a:extLst>
              <a:ext uri="{FF2B5EF4-FFF2-40B4-BE49-F238E27FC236}">
                <a16:creationId xmlns:a16="http://schemas.microsoft.com/office/drawing/2014/main" id="{72838803-C4D7-BFD5-2F4C-0C96737CDA55}"/>
              </a:ext>
            </a:extLst>
          </p:cNvPr>
          <p:cNvSpPr txBox="1"/>
          <p:nvPr/>
        </p:nvSpPr>
        <p:spPr>
          <a:xfrm>
            <a:off x="5718449" y="1141953"/>
            <a:ext cx="492122" cy="107722"/>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HR (95 %-KI)</a:t>
            </a:r>
          </a:p>
        </p:txBody>
      </p:sp>
      <p:sp>
        <p:nvSpPr>
          <p:cNvPr id="25" name="Textfeld 24">
            <a:extLst>
              <a:ext uri="{FF2B5EF4-FFF2-40B4-BE49-F238E27FC236}">
                <a16:creationId xmlns:a16="http://schemas.microsoft.com/office/drawing/2014/main" id="{C89F62E7-B4FE-518A-E3E6-01FEFC672895}"/>
              </a:ext>
            </a:extLst>
          </p:cNvPr>
          <p:cNvSpPr txBox="1"/>
          <p:nvPr/>
        </p:nvSpPr>
        <p:spPr>
          <a:xfrm>
            <a:off x="828259" y="1260689"/>
            <a:ext cx="770527" cy="470129"/>
          </a:xfrm>
          <a:prstGeom prst="rect">
            <a:avLst/>
          </a:prstGeom>
          <a:solidFill>
            <a:schemeClr val="bg1"/>
          </a:solidFill>
        </p:spPr>
        <p:txBody>
          <a:bodyPr wrap="none" lIns="0" tIns="0" rIns="36000" bIns="0" rtlCol="0">
            <a:spAutoFit/>
          </a:bodyPr>
          <a:lstStyle/>
          <a:p>
            <a:pPr marL="0" marR="0" lvl="0" indent="0" algn="l" defTabSz="457200" rtl="0" eaLnBrk="1" fontAlgn="auto" latinLnBrk="0" hangingPunct="1">
              <a:lnSpc>
                <a:spcPct val="87000"/>
              </a:lnSpc>
              <a:spcBef>
                <a:spcPts val="0"/>
              </a:spcBef>
              <a:spcAft>
                <a:spcPts val="0"/>
              </a:spcAft>
              <a:buClrTx/>
              <a:buSzTx/>
              <a:buFontTx/>
              <a:buNone/>
              <a:tabLst/>
              <a:defRPr/>
            </a:pPr>
            <a:r>
              <a:rPr kumimoji="0" lang="de-DE" sz="700" b="1"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Gesamtmortalität</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Insgesamt</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18-29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30-39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Verdana" panose="020B0604030504040204" pitchFamily="34" charset="0"/>
                <a:cs typeface="+mn-cs"/>
              </a:rPr>
              <a:t>	≥ </a:t>
            </a: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40</a:t>
            </a:r>
          </a:p>
        </p:txBody>
      </p:sp>
      <p:sp>
        <p:nvSpPr>
          <p:cNvPr id="26" name="Textfeld 25">
            <a:extLst>
              <a:ext uri="{FF2B5EF4-FFF2-40B4-BE49-F238E27FC236}">
                <a16:creationId xmlns:a16="http://schemas.microsoft.com/office/drawing/2014/main" id="{47AABFEF-8922-18EF-6E87-8A365E0633EF}"/>
              </a:ext>
            </a:extLst>
          </p:cNvPr>
          <p:cNvSpPr txBox="1"/>
          <p:nvPr/>
        </p:nvSpPr>
        <p:spPr>
          <a:xfrm>
            <a:off x="835633" y="1748866"/>
            <a:ext cx="1210268" cy="563872"/>
          </a:xfrm>
          <a:prstGeom prst="rect">
            <a:avLst/>
          </a:prstGeom>
          <a:solidFill>
            <a:schemeClr val="bg1"/>
          </a:solidFill>
        </p:spPr>
        <p:txBody>
          <a:bodyPr wrap="none" lIns="0" tIns="0" rIns="0" bIns="0" rtlCol="0">
            <a:spAutoFit/>
          </a:bodyPr>
          <a:lstStyle/>
          <a:p>
            <a:pPr marL="0" marR="0" lvl="0" indent="0" algn="l" defTabSz="457200" rtl="0" eaLnBrk="1" fontAlgn="auto" latinLnBrk="0" hangingPunct="1">
              <a:lnSpc>
                <a:spcPct val="87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Ursachenbezogene Mortalität</a:t>
            </a:r>
          </a:p>
          <a:p>
            <a:pPr marL="0" marR="0" lvl="0" indent="0" algn="l" defTabSz="180975" rtl="0" eaLnBrk="1" fontAlgn="auto" latinLnBrk="0" hangingPunct="1">
              <a:lnSpc>
                <a:spcPct val="87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	Kardiovaskulärer Tod</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Insgesamt</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18-29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30-39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Verdana" panose="020B0604030504040204" pitchFamily="34" charset="0"/>
                <a:cs typeface="+mn-cs"/>
              </a:rPr>
              <a:t>		≥ </a:t>
            </a: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40</a:t>
            </a:r>
          </a:p>
        </p:txBody>
      </p:sp>
      <p:sp>
        <p:nvSpPr>
          <p:cNvPr id="27" name="Textfeld 26">
            <a:extLst>
              <a:ext uri="{FF2B5EF4-FFF2-40B4-BE49-F238E27FC236}">
                <a16:creationId xmlns:a16="http://schemas.microsoft.com/office/drawing/2014/main" id="{FB08C76A-AEC9-08E7-8FFA-AD4D5C984D94}"/>
              </a:ext>
            </a:extLst>
          </p:cNvPr>
          <p:cNvSpPr txBox="1"/>
          <p:nvPr/>
        </p:nvSpPr>
        <p:spPr>
          <a:xfrm>
            <a:off x="835633" y="2315412"/>
            <a:ext cx="1296830" cy="470129"/>
          </a:xfrm>
          <a:prstGeom prst="rect">
            <a:avLst/>
          </a:prstGeom>
          <a:solidFill>
            <a:schemeClr val="bg1"/>
          </a:solidFill>
        </p:spPr>
        <p:txBody>
          <a:bodyPr wrap="none" lIns="0" tIns="0" rIns="0" bIns="0" rtlCol="0">
            <a:spAutoFit/>
          </a:bodyPr>
          <a:lstStyle/>
          <a:p>
            <a:pPr marL="0" marR="0" lvl="0" indent="0" algn="l" defTabSz="180975" rtl="0" eaLnBrk="1" fontAlgn="auto" latinLnBrk="0" hangingPunct="1">
              <a:lnSpc>
                <a:spcPct val="87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	Nicht-kardiovaskulärer Tod</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Insgesamt</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18-29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30-39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Verdana" panose="020B0604030504040204" pitchFamily="34" charset="0"/>
                <a:cs typeface="+mn-cs"/>
              </a:rPr>
              <a:t>		≥ </a:t>
            </a: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40</a:t>
            </a:r>
          </a:p>
        </p:txBody>
      </p:sp>
      <p:sp>
        <p:nvSpPr>
          <p:cNvPr id="29" name="Textfeld 28">
            <a:extLst>
              <a:ext uri="{FF2B5EF4-FFF2-40B4-BE49-F238E27FC236}">
                <a16:creationId xmlns:a16="http://schemas.microsoft.com/office/drawing/2014/main" id="{D98249D2-7E2B-3FCA-3AC0-98CD6B5A3C22}"/>
              </a:ext>
            </a:extLst>
          </p:cNvPr>
          <p:cNvSpPr txBox="1"/>
          <p:nvPr/>
        </p:nvSpPr>
        <p:spPr>
          <a:xfrm>
            <a:off x="835633" y="2800915"/>
            <a:ext cx="1029128" cy="470129"/>
          </a:xfrm>
          <a:prstGeom prst="rect">
            <a:avLst/>
          </a:prstGeom>
          <a:solidFill>
            <a:schemeClr val="bg1"/>
          </a:solidFill>
        </p:spPr>
        <p:txBody>
          <a:bodyPr wrap="none" lIns="0" tIns="0" rIns="0" bIns="0" rtlCol="0">
            <a:spAutoFit/>
          </a:bodyPr>
          <a:lstStyle/>
          <a:p>
            <a:pPr marL="0" marR="0" lvl="0" indent="0" algn="l" defTabSz="180975" rtl="0" eaLnBrk="1" fontAlgn="auto" latinLnBrk="0" hangingPunct="1">
              <a:lnSpc>
                <a:spcPct val="87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		Tod durch Krebs</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Insgesamt</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18-29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30-39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Verdana" panose="020B0604030504040204" pitchFamily="34" charset="0"/>
                <a:cs typeface="+mn-cs"/>
              </a:rPr>
              <a:t>			≥ </a:t>
            </a: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40</a:t>
            </a:r>
          </a:p>
        </p:txBody>
      </p:sp>
      <p:sp>
        <p:nvSpPr>
          <p:cNvPr id="30" name="Textfeld 29">
            <a:extLst>
              <a:ext uri="{FF2B5EF4-FFF2-40B4-BE49-F238E27FC236}">
                <a16:creationId xmlns:a16="http://schemas.microsoft.com/office/drawing/2014/main" id="{4533DF22-5808-4FB5-5C61-726D0A18D3D4}"/>
              </a:ext>
            </a:extLst>
          </p:cNvPr>
          <p:cNvSpPr txBox="1"/>
          <p:nvPr/>
        </p:nvSpPr>
        <p:spPr>
          <a:xfrm>
            <a:off x="835633" y="3277060"/>
            <a:ext cx="1154162" cy="470129"/>
          </a:xfrm>
          <a:prstGeom prst="rect">
            <a:avLst/>
          </a:prstGeom>
          <a:solidFill>
            <a:schemeClr val="bg1"/>
          </a:solidFill>
        </p:spPr>
        <p:txBody>
          <a:bodyPr wrap="none" lIns="0" tIns="0" rIns="0" bIns="0" rtlCol="0">
            <a:spAutoFit/>
          </a:bodyPr>
          <a:lstStyle/>
          <a:p>
            <a:pPr marL="0" marR="0" lvl="0" indent="0" algn="l" defTabSz="180975" rtl="0" eaLnBrk="1" fontAlgn="auto" latinLnBrk="0" hangingPunct="1">
              <a:lnSpc>
                <a:spcPct val="87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		Tod durch Infektion</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Insgesamt</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18-29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30-39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Verdana" panose="020B0604030504040204" pitchFamily="34" charset="0"/>
                <a:cs typeface="+mn-cs"/>
              </a:rPr>
              <a:t>			≥ </a:t>
            </a: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40</a:t>
            </a:r>
          </a:p>
        </p:txBody>
      </p:sp>
      <p:sp>
        <p:nvSpPr>
          <p:cNvPr id="35" name="Textfeld 34">
            <a:extLst>
              <a:ext uri="{FF2B5EF4-FFF2-40B4-BE49-F238E27FC236}">
                <a16:creationId xmlns:a16="http://schemas.microsoft.com/office/drawing/2014/main" id="{C872063D-A7BC-BBC3-BFDF-2DEC96A8D4DC}"/>
              </a:ext>
            </a:extLst>
          </p:cNvPr>
          <p:cNvSpPr txBox="1"/>
          <p:nvPr/>
        </p:nvSpPr>
        <p:spPr>
          <a:xfrm>
            <a:off x="835633" y="3757403"/>
            <a:ext cx="1973297" cy="470129"/>
          </a:xfrm>
          <a:prstGeom prst="rect">
            <a:avLst/>
          </a:prstGeom>
          <a:solidFill>
            <a:schemeClr val="bg1"/>
          </a:solidFill>
        </p:spPr>
        <p:txBody>
          <a:bodyPr wrap="none" lIns="0" tIns="0" rIns="0" bIns="0" rtlCol="0">
            <a:spAutoFit/>
          </a:bodyPr>
          <a:lstStyle/>
          <a:p>
            <a:pPr marL="0" marR="0" lvl="0" indent="0" algn="l" defTabSz="180975" rtl="0" eaLnBrk="1" fontAlgn="auto" latinLnBrk="0" hangingPunct="1">
              <a:lnSpc>
                <a:spcPct val="87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		Tod durch diabetisches Koma oder DKA</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Insgesamt</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18-29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			30-39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Verdana" panose="020B0604030504040204" pitchFamily="34" charset="0"/>
                <a:cs typeface="+mn-cs"/>
              </a:rPr>
              <a:t>			≥ </a:t>
            </a:r>
            <a:r>
              <a:rPr kumimoji="0" lang="de-DE" sz="700" b="0" i="0" u="none" strike="noStrike" kern="1200" cap="none" spc="0" normalizeH="0" baseline="0" noProof="0">
                <a:ln>
                  <a:noFill/>
                </a:ln>
                <a:solidFill>
                  <a:prstClr val="black"/>
                </a:solidFill>
                <a:effectLst/>
                <a:uLnTx/>
                <a:uFillTx/>
                <a:latin typeface="Aptos" panose="020B0004020202020204" pitchFamily="34" charset="0"/>
                <a:ea typeface="+mn-ea"/>
                <a:cs typeface="+mn-cs"/>
              </a:rPr>
              <a:t>40</a:t>
            </a:r>
          </a:p>
        </p:txBody>
      </p:sp>
      <p:sp>
        <p:nvSpPr>
          <p:cNvPr id="36" name="Textfeld 35">
            <a:extLst>
              <a:ext uri="{FF2B5EF4-FFF2-40B4-BE49-F238E27FC236}">
                <a16:creationId xmlns:a16="http://schemas.microsoft.com/office/drawing/2014/main" id="{0A8F395A-84C7-A4E1-DCE8-C5B4CF3B1D9C}"/>
              </a:ext>
            </a:extLst>
          </p:cNvPr>
          <p:cNvSpPr txBox="1"/>
          <p:nvPr/>
        </p:nvSpPr>
        <p:spPr>
          <a:xfrm>
            <a:off x="835632" y="4235532"/>
            <a:ext cx="734175" cy="470129"/>
          </a:xfrm>
          <a:prstGeom prst="rect">
            <a:avLst/>
          </a:prstGeom>
          <a:solidFill>
            <a:schemeClr val="bg1"/>
          </a:solidFill>
        </p:spPr>
        <p:txBody>
          <a:bodyPr wrap="square" lIns="0" tIns="0" rIns="0" bIns="0" rtlCol="0">
            <a:spAutoFit/>
          </a:bodyPr>
          <a:lstStyle/>
          <a:p>
            <a:pPr marL="0" marR="0" lvl="0" indent="0" algn="l" defTabSz="457200" rtl="0" eaLnBrk="1" fontAlgn="auto" latinLnBrk="0" hangingPunct="1">
              <a:lnSpc>
                <a:spcPct val="87000"/>
              </a:lnSpc>
              <a:spcBef>
                <a:spcPts val="0"/>
              </a:spcBef>
              <a:spcAft>
                <a:spcPts val="0"/>
              </a:spcAft>
              <a:buClrTx/>
              <a:buSzTx/>
              <a:buFontTx/>
              <a:buNone/>
              <a:tabLst/>
              <a:defRPr/>
            </a:pPr>
            <a:r>
              <a:rPr kumimoji="0" lang="de-DE" sz="700" b="1"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MACE</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Insgesamt</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18-29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30-39</a:t>
            </a:r>
          </a:p>
          <a:p>
            <a:pPr marL="0" marR="0" lvl="0" indent="0" algn="l" defTabSz="179388" rtl="0" eaLnBrk="1" fontAlgn="auto" latinLnBrk="0" hangingPunct="1">
              <a:lnSpc>
                <a:spcPct val="87000"/>
              </a:lnSpc>
              <a:spcBef>
                <a:spcPts val="0"/>
              </a:spcBef>
              <a:spcAft>
                <a:spcPts val="0"/>
              </a:spcAft>
              <a:buClrTx/>
              <a:buSzTx/>
              <a:buFontTx/>
              <a:buNone/>
              <a:tabLst/>
              <a:defRPr/>
            </a:pP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Verdana" panose="020B0604030504040204" pitchFamily="34" charset="0"/>
                <a:cs typeface="+mn-cs"/>
              </a:rPr>
              <a:t>	≥ </a:t>
            </a:r>
            <a:r>
              <a:rPr kumimoji="0" lang="de-DE" sz="7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40</a:t>
            </a:r>
          </a:p>
        </p:txBody>
      </p:sp>
      <p:sp>
        <p:nvSpPr>
          <p:cNvPr id="37" name="Textfeld 36">
            <a:extLst>
              <a:ext uri="{FF2B5EF4-FFF2-40B4-BE49-F238E27FC236}">
                <a16:creationId xmlns:a16="http://schemas.microsoft.com/office/drawing/2014/main" id="{110CFD61-6012-A312-37C6-6509F4708EE1}"/>
              </a:ext>
            </a:extLst>
          </p:cNvPr>
          <p:cNvSpPr txBox="1"/>
          <p:nvPr/>
        </p:nvSpPr>
        <p:spPr>
          <a:xfrm>
            <a:off x="2920531" y="4878390"/>
            <a:ext cx="767839" cy="107722"/>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T1D vs. Kontrollen</a:t>
            </a:r>
          </a:p>
        </p:txBody>
      </p:sp>
      <p:sp>
        <p:nvSpPr>
          <p:cNvPr id="38" name="Textfeld 37">
            <a:extLst>
              <a:ext uri="{FF2B5EF4-FFF2-40B4-BE49-F238E27FC236}">
                <a16:creationId xmlns:a16="http://schemas.microsoft.com/office/drawing/2014/main" id="{A082845B-1A4D-2D39-DF98-1FFAAB595F92}"/>
              </a:ext>
            </a:extLst>
          </p:cNvPr>
          <p:cNvSpPr txBox="1"/>
          <p:nvPr/>
        </p:nvSpPr>
        <p:spPr>
          <a:xfrm>
            <a:off x="4919265" y="4878390"/>
            <a:ext cx="468078" cy="107722"/>
          </a:xfrm>
          <a:prstGeom prst="rect">
            <a:avLst/>
          </a:prstGeom>
          <a:solidFill>
            <a:schemeClr val="bg1"/>
          </a:solidFill>
        </p:spPr>
        <p:txBody>
          <a:bodyPr wrap="non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700" b="1" i="0" u="none" strike="noStrike" kern="1200" cap="none" spc="0" normalizeH="0" baseline="0" noProof="0">
                <a:ln>
                  <a:noFill/>
                </a:ln>
                <a:solidFill>
                  <a:prstClr val="black"/>
                </a:solidFill>
                <a:effectLst/>
                <a:uLnTx/>
                <a:uFillTx/>
                <a:latin typeface="Aptos" panose="020B0004020202020204" pitchFamily="34" charset="0"/>
                <a:ea typeface="+mn-ea"/>
                <a:cs typeface="+mn-cs"/>
              </a:rPr>
              <a:t>T1D vs. T2D</a:t>
            </a:r>
          </a:p>
        </p:txBody>
      </p:sp>
      <p:sp>
        <p:nvSpPr>
          <p:cNvPr id="42" name="Rechteck 41">
            <a:extLst>
              <a:ext uri="{FF2B5EF4-FFF2-40B4-BE49-F238E27FC236}">
                <a16:creationId xmlns:a16="http://schemas.microsoft.com/office/drawing/2014/main" id="{D41A5C22-2782-464E-F77C-4CA1DEC0FACC}"/>
              </a:ext>
            </a:extLst>
          </p:cNvPr>
          <p:cNvSpPr/>
          <p:nvPr/>
        </p:nvSpPr>
        <p:spPr>
          <a:xfrm>
            <a:off x="505328" y="836332"/>
            <a:ext cx="6087980" cy="4203924"/>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3" name="Ellipse 42">
            <a:extLst>
              <a:ext uri="{FF2B5EF4-FFF2-40B4-BE49-F238E27FC236}">
                <a16:creationId xmlns:a16="http://schemas.microsoft.com/office/drawing/2014/main" id="{CC971602-6648-9636-2C32-6B7752B10F24}"/>
              </a:ext>
            </a:extLst>
          </p:cNvPr>
          <p:cNvSpPr/>
          <p:nvPr/>
        </p:nvSpPr>
        <p:spPr>
          <a:xfrm>
            <a:off x="3821471" y="1341522"/>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4" name="Ellipse 43">
            <a:extLst>
              <a:ext uri="{FF2B5EF4-FFF2-40B4-BE49-F238E27FC236}">
                <a16:creationId xmlns:a16="http://schemas.microsoft.com/office/drawing/2014/main" id="{24F5562C-CE5B-3ABF-532D-A5561CEE2426}"/>
              </a:ext>
            </a:extLst>
          </p:cNvPr>
          <p:cNvSpPr/>
          <p:nvPr/>
        </p:nvSpPr>
        <p:spPr>
          <a:xfrm>
            <a:off x="3821471" y="1923761"/>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5" name="Ellipse 44">
            <a:extLst>
              <a:ext uri="{FF2B5EF4-FFF2-40B4-BE49-F238E27FC236}">
                <a16:creationId xmlns:a16="http://schemas.microsoft.com/office/drawing/2014/main" id="{81ED1537-602C-89CF-0B30-DB1C4AEBBF39}"/>
              </a:ext>
            </a:extLst>
          </p:cNvPr>
          <p:cNvSpPr/>
          <p:nvPr/>
        </p:nvSpPr>
        <p:spPr>
          <a:xfrm>
            <a:off x="3821471" y="2398278"/>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6" name="Ellipse 45">
            <a:extLst>
              <a:ext uri="{FF2B5EF4-FFF2-40B4-BE49-F238E27FC236}">
                <a16:creationId xmlns:a16="http://schemas.microsoft.com/office/drawing/2014/main" id="{5B825C98-BD63-05E9-39E6-17214422E46C}"/>
              </a:ext>
            </a:extLst>
          </p:cNvPr>
          <p:cNvSpPr/>
          <p:nvPr/>
        </p:nvSpPr>
        <p:spPr>
          <a:xfrm>
            <a:off x="3828530" y="2882707"/>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7" name="Ellipse 46">
            <a:extLst>
              <a:ext uri="{FF2B5EF4-FFF2-40B4-BE49-F238E27FC236}">
                <a16:creationId xmlns:a16="http://schemas.microsoft.com/office/drawing/2014/main" id="{307C05F1-CE80-33D4-F9FC-007896C36E90}"/>
              </a:ext>
            </a:extLst>
          </p:cNvPr>
          <p:cNvSpPr/>
          <p:nvPr/>
        </p:nvSpPr>
        <p:spPr>
          <a:xfrm>
            <a:off x="3828530" y="4316170"/>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8" name="Ellipse 47">
            <a:extLst>
              <a:ext uri="{FF2B5EF4-FFF2-40B4-BE49-F238E27FC236}">
                <a16:creationId xmlns:a16="http://schemas.microsoft.com/office/drawing/2014/main" id="{6A84A3EE-3217-0367-CAB8-D7544AEBBB17}"/>
              </a:ext>
            </a:extLst>
          </p:cNvPr>
          <p:cNvSpPr/>
          <p:nvPr/>
        </p:nvSpPr>
        <p:spPr>
          <a:xfrm>
            <a:off x="5682355" y="3834064"/>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9" name="Ellipse 48">
            <a:extLst>
              <a:ext uri="{FF2B5EF4-FFF2-40B4-BE49-F238E27FC236}">
                <a16:creationId xmlns:a16="http://schemas.microsoft.com/office/drawing/2014/main" id="{4D733131-43D5-8586-B2BE-33B5FF6CB168}"/>
              </a:ext>
            </a:extLst>
          </p:cNvPr>
          <p:cNvSpPr/>
          <p:nvPr/>
        </p:nvSpPr>
        <p:spPr>
          <a:xfrm>
            <a:off x="5682355" y="2882707"/>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50" name="Ellipse 49">
            <a:extLst>
              <a:ext uri="{FF2B5EF4-FFF2-40B4-BE49-F238E27FC236}">
                <a16:creationId xmlns:a16="http://schemas.microsoft.com/office/drawing/2014/main" id="{16BF0190-B15F-8E48-EB62-2FAEF770E130}"/>
              </a:ext>
            </a:extLst>
          </p:cNvPr>
          <p:cNvSpPr/>
          <p:nvPr/>
        </p:nvSpPr>
        <p:spPr>
          <a:xfrm>
            <a:off x="5682355" y="4316170"/>
            <a:ext cx="226970" cy="107722"/>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961567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a:extLst>
            <a:ext uri="{FF2B5EF4-FFF2-40B4-BE49-F238E27FC236}">
              <a16:creationId xmlns:a16="http://schemas.microsoft.com/office/drawing/2014/main" id="{0056A204-2696-2F2D-D100-9BE8886EAD15}"/>
            </a:ext>
          </a:extLst>
        </p:cNvPr>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61F27E03-D16D-287C-F2E1-F0383B0544F3}"/>
              </a:ext>
            </a:extLst>
          </p:cNvPr>
          <p:cNvGraphicFramePr>
            <a:graphicFrameLocks noChangeAspect="1"/>
          </p:cNvGraphicFramePr>
          <p:nvPr>
            <p:custDataLst>
              <p:tags r:id="rId1"/>
            </p:custDataLst>
          </p:nvPr>
        </p:nvGraphicFramePr>
        <p:xfrm>
          <a:off x="1192" y="1192"/>
          <a:ext cx="1191" cy="1191"/>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61F27E03-D16D-287C-F2E1-F0383B0544F3}"/>
                          </a:ext>
                        </a:extLst>
                      </p:cNvPr>
                      <p:cNvPicPr/>
                      <p:nvPr/>
                    </p:nvPicPr>
                    <p:blipFill>
                      <a:blip r:embed="rId5"/>
                      <a:stretch>
                        <a:fillRect/>
                      </a:stretch>
                    </p:blipFill>
                    <p:spPr>
                      <a:xfrm>
                        <a:off x="1192" y="1192"/>
                        <a:ext cx="1191" cy="1191"/>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1C5B22ED-5C3E-63AA-6247-2C9BAEDBA3D5}"/>
              </a:ext>
            </a:extLst>
          </p:cNvPr>
          <p:cNvSpPr txBox="1"/>
          <p:nvPr/>
        </p:nvSpPr>
        <p:spPr>
          <a:xfrm>
            <a:off x="0" y="248974"/>
            <a:ext cx="2796596" cy="692497"/>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 sz="1300" b="1" i="0" u="none" strike="noStrike" kern="1200" cap="none" spc="0" normalizeH="0" baseline="0" noProof="0">
                <a:ln>
                  <a:noFill/>
                </a:ln>
                <a:solidFill>
                  <a:srgbClr val="FFFFFF"/>
                </a:solidFill>
                <a:effectLst/>
                <a:uLnTx/>
                <a:uFillTx/>
                <a:latin typeface="Verdana"/>
                <a:ea typeface="Verdana"/>
                <a:cs typeface="Verdana"/>
              </a:rPr>
              <a:t>HÄUFIGE LANGZEIT-KOMPLIKATIONEN DES T1D</a:t>
            </a:r>
            <a:r>
              <a:rPr kumimoji="0" lang="de" sz="1300" b="1" i="0" u="none" strike="noStrike" kern="1200" cap="none" spc="0" normalizeH="0" baseline="30000" noProof="0">
                <a:ln>
                  <a:noFill/>
                </a:ln>
                <a:solidFill>
                  <a:srgbClr val="FFFFFF"/>
                </a:solidFill>
                <a:effectLst/>
                <a:uLnTx/>
                <a:uFillTx/>
                <a:latin typeface="Verdana"/>
                <a:ea typeface="Verdana"/>
                <a:cs typeface="Verdana"/>
              </a:rPr>
              <a:t>1</a:t>
            </a:r>
          </a:p>
        </p:txBody>
      </p:sp>
      <p:sp>
        <p:nvSpPr>
          <p:cNvPr id="7" name="TextBox 6">
            <a:extLst>
              <a:ext uri="{FF2B5EF4-FFF2-40B4-BE49-F238E27FC236}">
                <a16:creationId xmlns:a16="http://schemas.microsoft.com/office/drawing/2014/main" id="{EE83B874-6360-46D8-CB3D-D9EEBF3D3111}"/>
              </a:ext>
            </a:extLst>
          </p:cNvPr>
          <p:cNvSpPr txBox="1"/>
          <p:nvPr/>
        </p:nvSpPr>
        <p:spPr>
          <a:xfrm>
            <a:off x="3188941" y="779532"/>
            <a:ext cx="5409254" cy="1949492"/>
          </a:xfrm>
          <a:prstGeom prst="rect">
            <a:avLst/>
          </a:prstGeom>
          <a:noFill/>
        </p:spPr>
        <p:txBody>
          <a:bodyPr wrap="square" lIns="0" tIns="0" rIns="0" bIns="0" rtlCol="0" anchor="t" anchorCtr="0">
            <a:noAutofit/>
          </a:bodyPr>
          <a:lstStyle/>
          <a:p>
            <a:pPr marL="171446" marR="0" lvl="0" indent="-171446" algn="l" defTabSz="457189" rtl="0" eaLnBrk="1" fontAlgn="auto" latinLnBrk="0" hangingPunct="1">
              <a:lnSpc>
                <a:spcPct val="110000"/>
              </a:lnSpc>
              <a:spcBef>
                <a:spcPts val="0"/>
              </a:spcBef>
              <a:spcAft>
                <a:spcPts val="1200"/>
              </a:spcAft>
              <a:buClr>
                <a:srgbClr val="7A00E6"/>
              </a:buClr>
              <a:buSzTx/>
              <a:buFont typeface="Arial" panose="020B0604020202020204" pitchFamily="34" charset="0"/>
              <a:buChar char="•"/>
              <a:tabLst/>
              <a:defRPr/>
            </a:pPr>
            <a:r>
              <a:rPr kumimoji="0" lang="de" sz="1100" b="0" i="0" u="none" strike="noStrike" kern="1200" cap="none" spc="0" normalizeH="0" baseline="0" noProof="0" dirty="0">
                <a:ln>
                  <a:noFill/>
                </a:ln>
                <a:solidFill>
                  <a:srgbClr val="404040"/>
                </a:solidFill>
                <a:effectLst/>
                <a:uLnTx/>
                <a:uFillTx/>
                <a:latin typeface="Verdana"/>
                <a:ea typeface="Verdana"/>
                <a:cs typeface="Verdana"/>
              </a:rPr>
              <a:t>Höheres Alter, längere Diabetesdauer und schlechtere Blutzucker-einstellung (HbA</a:t>
            </a:r>
            <a:r>
              <a:rPr kumimoji="0" lang="de" sz="1100" b="0" i="0" u="none" strike="noStrike" kern="1200" cap="none" spc="0" normalizeH="0" baseline="-25000" noProof="0" dirty="0">
                <a:ln>
                  <a:noFill/>
                </a:ln>
                <a:solidFill>
                  <a:srgbClr val="404040"/>
                </a:solidFill>
                <a:effectLst/>
                <a:uLnTx/>
                <a:uFillTx/>
                <a:latin typeface="Verdana"/>
                <a:ea typeface="Verdana"/>
                <a:cs typeface="Verdana"/>
              </a:rPr>
              <a:t>1c</a:t>
            </a:r>
            <a:r>
              <a:rPr kumimoji="0" lang="de" sz="1100" b="0" i="0" u="none" strike="noStrike" kern="1200" cap="none" spc="0" normalizeH="0" baseline="0" noProof="0" dirty="0">
                <a:ln>
                  <a:noFill/>
                </a:ln>
                <a:solidFill>
                  <a:srgbClr val="404040"/>
                </a:solidFill>
                <a:effectLst/>
                <a:uLnTx/>
                <a:uFillTx/>
                <a:latin typeface="Verdana"/>
                <a:ea typeface="Verdana"/>
                <a:cs typeface="Verdana"/>
              </a:rPr>
              <a:t>) können Risikofaktoren für T1D-bedingte Retinopathien sein</a:t>
            </a:r>
            <a:r>
              <a:rPr kumimoji="0" lang="de" sz="1100" b="0" i="0" u="none" strike="noStrike" kern="1200" cap="none" spc="0" normalizeH="0" baseline="30000" noProof="0" dirty="0">
                <a:ln>
                  <a:noFill/>
                </a:ln>
                <a:solidFill>
                  <a:srgbClr val="404040"/>
                </a:solidFill>
                <a:effectLst/>
                <a:uLnTx/>
                <a:uFillTx/>
                <a:latin typeface="Verdana"/>
                <a:ea typeface="Verdana"/>
                <a:cs typeface="Verdana"/>
              </a:rPr>
              <a:t>2</a:t>
            </a:r>
          </a:p>
          <a:p>
            <a:pPr marL="171446" marR="0" lvl="1" indent="-171446" algn="l" defTabSz="457189" rtl="0" eaLnBrk="1" fontAlgn="auto" latinLnBrk="0" hangingPunct="1">
              <a:lnSpc>
                <a:spcPct val="110000"/>
              </a:lnSpc>
              <a:spcBef>
                <a:spcPts val="0"/>
              </a:spcBef>
              <a:spcAft>
                <a:spcPts val="1200"/>
              </a:spcAft>
              <a:buClr>
                <a:srgbClr val="7A00E6"/>
              </a:buClr>
              <a:buSzTx/>
              <a:buFont typeface="Arial" panose="020B0604020202020204" pitchFamily="34" charset="0"/>
              <a:buChar char="•"/>
              <a:tabLst/>
              <a:defRPr/>
            </a:pPr>
            <a:r>
              <a:rPr kumimoji="0" lang="de" sz="1100" b="0" i="0" u="none" strike="noStrike" kern="1200" cap="none" spc="0" normalizeH="0" baseline="0" noProof="0" dirty="0">
                <a:ln>
                  <a:noFill/>
                </a:ln>
                <a:solidFill>
                  <a:srgbClr val="404040"/>
                </a:solidFill>
                <a:effectLst/>
                <a:uLnTx/>
                <a:uFillTx/>
                <a:latin typeface="Verdana"/>
                <a:ea typeface="Verdana"/>
                <a:cs typeface="Verdana"/>
              </a:rPr>
              <a:t>Das Risiko für diabetische Nierenerkrankungen kann bei Menschen mit klinischer T1D-Manifestation im Erwachsenenalter und ausgeprägter Insulinresistenz besonders hoch sein</a:t>
            </a:r>
            <a:r>
              <a:rPr kumimoji="0" lang="de" sz="1100" b="0" i="0" u="none" strike="noStrike" kern="1200" cap="none" spc="0" normalizeH="0" baseline="30000" noProof="0" dirty="0">
                <a:ln>
                  <a:noFill/>
                </a:ln>
                <a:solidFill>
                  <a:srgbClr val="404040"/>
                </a:solidFill>
                <a:effectLst/>
                <a:uLnTx/>
                <a:uFillTx/>
                <a:latin typeface="Verdana"/>
                <a:ea typeface="Verdana"/>
                <a:cs typeface="Verdana"/>
              </a:rPr>
              <a:t>3</a:t>
            </a:r>
          </a:p>
          <a:p>
            <a:pPr marL="171446" marR="0" lvl="2" indent="-171446" algn="l" defTabSz="457189" rtl="0" eaLnBrk="1" fontAlgn="auto" latinLnBrk="0" hangingPunct="1">
              <a:lnSpc>
                <a:spcPct val="110000"/>
              </a:lnSpc>
              <a:spcBef>
                <a:spcPts val="0"/>
              </a:spcBef>
              <a:spcAft>
                <a:spcPts val="1200"/>
              </a:spcAft>
              <a:buClr>
                <a:srgbClr val="7A00E6"/>
              </a:buClr>
              <a:buSzTx/>
              <a:buFont typeface="Arial" panose="020B0604020202020204" pitchFamily="34" charset="0"/>
              <a:buChar char="•"/>
              <a:tabLst/>
              <a:defRPr/>
            </a:pPr>
            <a:r>
              <a:rPr kumimoji="0" lang="de" sz="1100" b="0" i="0" u="none" strike="noStrike" kern="1200" cap="none" spc="0" normalizeH="0" baseline="0" noProof="0" dirty="0">
                <a:ln>
                  <a:noFill/>
                </a:ln>
                <a:solidFill>
                  <a:srgbClr val="404040"/>
                </a:solidFill>
                <a:effectLst/>
                <a:uLnTx/>
                <a:uFillTx/>
                <a:latin typeface="Verdana"/>
                <a:ea typeface="Verdana"/>
                <a:cs typeface="Verdana"/>
              </a:rPr>
              <a:t>Distale symmetrische Polyneuropathie ist die häufigste Form der diabetischen Neuropathie und hat eine etwas höhere Prävalenz bei Erwachsenen als bei Kindern</a:t>
            </a:r>
            <a:r>
              <a:rPr kumimoji="0" lang="de" sz="1100" b="0" i="0" u="none" strike="noStrike" kern="1200" cap="none" spc="0" normalizeH="0" baseline="30000" noProof="0" dirty="0">
                <a:ln>
                  <a:noFill/>
                </a:ln>
                <a:solidFill>
                  <a:srgbClr val="404040"/>
                </a:solidFill>
                <a:effectLst/>
                <a:uLnTx/>
                <a:uFillTx/>
                <a:latin typeface="Verdana"/>
                <a:ea typeface="Verdana"/>
                <a:cs typeface="Verdana"/>
              </a:rPr>
              <a:t>4,5</a:t>
            </a:r>
          </a:p>
        </p:txBody>
      </p:sp>
      <p:sp>
        <p:nvSpPr>
          <p:cNvPr id="17" name="Footer Placeholder 4">
            <a:extLst>
              <a:ext uri="{FF2B5EF4-FFF2-40B4-BE49-F238E27FC236}">
                <a16:creationId xmlns:a16="http://schemas.microsoft.com/office/drawing/2014/main" id="{753E0DF8-5152-D1D0-8BB9-0EF249B8F930}"/>
              </a:ext>
            </a:extLst>
          </p:cNvPr>
          <p:cNvSpPr txBox="1"/>
          <p:nvPr/>
        </p:nvSpPr>
        <p:spPr>
          <a:xfrm>
            <a:off x="2882415" y="4771046"/>
            <a:ext cx="5906673" cy="333792"/>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ct val="0"/>
              </a:spcBef>
              <a:buClr>
                <a:srgbClr val="2198DD"/>
              </a:buClr>
              <a:buNone/>
              <a:defRPr/>
            </a:pPr>
            <a:r>
              <a:rPr kumimoji="0" lang="de" sz="600" i="0" u="none" strike="noStrike" kern="1200" cap="none" spc="0" normalizeH="0" baseline="0" noProof="0" dirty="0">
                <a:ln>
                  <a:noFill/>
                </a:ln>
                <a:solidFill>
                  <a:srgbClr val="404040"/>
                </a:solidFill>
                <a:effectLst/>
                <a:uLnTx/>
                <a:uFillTx/>
                <a:latin typeface="Verdana"/>
                <a:ea typeface="Verdana"/>
                <a:cs typeface="Verdana"/>
              </a:rPr>
              <a:t>HbA</a:t>
            </a:r>
            <a:r>
              <a:rPr kumimoji="0" lang="de" sz="600" i="0" u="none" strike="noStrike" kern="1200" cap="none" spc="0" normalizeH="0" baseline="-25000" noProof="0" dirty="0">
                <a:ln>
                  <a:noFill/>
                </a:ln>
                <a:solidFill>
                  <a:srgbClr val="404040"/>
                </a:solidFill>
                <a:effectLst/>
                <a:uLnTx/>
                <a:uFillTx/>
                <a:latin typeface="Verdana"/>
                <a:ea typeface="Verdana"/>
                <a:cs typeface="Verdana"/>
              </a:rPr>
              <a:t>1c</a:t>
            </a:r>
            <a:r>
              <a:rPr kumimoji="0" lang="de" sz="600" i="0" u="none" strike="noStrike" kern="1200" cap="none" spc="0" normalizeH="0" baseline="0" noProof="0" dirty="0">
                <a:ln>
                  <a:noFill/>
                </a:ln>
                <a:solidFill>
                  <a:srgbClr val="404040"/>
                </a:solidFill>
                <a:effectLst/>
                <a:uLnTx/>
                <a:uFillTx/>
                <a:latin typeface="Verdana"/>
                <a:ea typeface="Verdana"/>
                <a:cs typeface="Verdana"/>
              </a:rPr>
              <a:t>: glykiertes H</a:t>
            </a:r>
            <a:r>
              <a:rPr lang="de" sz="600" dirty="0">
                <a:solidFill>
                  <a:srgbClr val="404040"/>
                </a:solidFill>
                <a:latin typeface="Verdana"/>
                <a:ea typeface="Verdana"/>
                <a:cs typeface="Verdana"/>
              </a:rPr>
              <a:t>globin A</a:t>
            </a:r>
            <a:r>
              <a:rPr lang="de" sz="600" baseline="-25000" dirty="0">
                <a:solidFill>
                  <a:srgbClr val="404040"/>
                </a:solidFill>
                <a:latin typeface="Verdana"/>
                <a:ea typeface="Verdana"/>
                <a:cs typeface="Verdana"/>
              </a:rPr>
              <a:t>1c</a:t>
            </a:r>
            <a:r>
              <a:rPr lang="de" sz="600" dirty="0">
                <a:solidFill>
                  <a:srgbClr val="404040"/>
                </a:solidFill>
                <a:latin typeface="Verdana"/>
                <a:ea typeface="Verdana"/>
                <a:cs typeface="Verdana"/>
              </a:rPr>
              <a:t>; T1D: Typ-1-Diabetes.</a:t>
            </a:r>
          </a:p>
          <a:p>
            <a:pPr marL="0" lvl="0" indent="0" defTabSz="685783">
              <a:lnSpc>
                <a:spcPct val="100000"/>
              </a:lnSpc>
              <a:spcBef>
                <a:spcPct val="0"/>
              </a:spcBef>
              <a:buClr>
                <a:srgbClr val="2198DD"/>
              </a:buClr>
              <a:buNone/>
              <a:defRPr/>
            </a:pPr>
            <a:r>
              <a:rPr lang="de" sz="600" b="1" dirty="0">
                <a:solidFill>
                  <a:srgbClr val="404040"/>
                </a:solidFill>
                <a:latin typeface="Verdana"/>
                <a:ea typeface="Verdana"/>
                <a:cs typeface="Verdana"/>
              </a:rPr>
              <a:t>1.</a:t>
            </a:r>
            <a:r>
              <a:rPr lang="de" sz="600" dirty="0">
                <a:solidFill>
                  <a:srgbClr val="404040"/>
                </a:solidFill>
                <a:latin typeface="Verdana"/>
                <a:ea typeface="Verdana"/>
                <a:cs typeface="Verdana"/>
              </a:rPr>
              <a:t> Jiang J &amp; Dutta S. Bildungsportal von: </a:t>
            </a:r>
            <a:r>
              <a:rPr lang="en-US" sz="600" dirty="0">
                <a:solidFill>
                  <a:srgbClr val="404040"/>
                </a:solidFill>
                <a:latin typeface="Verdana"/>
                <a:ea typeface="Verdana"/>
              </a:rPr>
              <a:t>Research Collaboratory for Structural Bioinformatics Protein Data Bank (RCSB PDB). Diabetes mellitus: complications</a:t>
            </a:r>
            <a:r>
              <a:rPr lang="de" sz="600" dirty="0">
                <a:solidFill>
                  <a:srgbClr val="404040"/>
                </a:solidFill>
                <a:latin typeface="Verdana"/>
                <a:ea typeface="Verdana"/>
                <a:cs typeface="Verdana"/>
              </a:rPr>
              <a:t>. Erhältlich unter: </a:t>
            </a:r>
            <a:r>
              <a:rPr lang="de" sz="600" dirty="0">
                <a:solidFill>
                  <a:srgbClr val="404040"/>
                </a:solidFill>
                <a:latin typeface="Verdana"/>
                <a:ea typeface="Verdana"/>
                <a:cs typeface="Verdana"/>
                <a:hlinkClick r:id="rId6">
                  <a:extLst>
                    <a:ext uri="{A12FA001-AC4F-418D-AE19-62706E023703}">
                      <ahyp:hlinkClr xmlns:ahyp="http://schemas.microsoft.com/office/drawing/2018/hyperlinkcolor" val="tx"/>
                    </a:ext>
                  </a:extLst>
                </a:hlinkClick>
              </a:rPr>
              <a:t>https://pdb101.rcsb.org/global-health/diabetes-mellitus/monitoring/complications</a:t>
            </a:r>
            <a:r>
              <a:rPr lang="de" sz="600" dirty="0">
                <a:solidFill>
                  <a:srgbClr val="404040"/>
                </a:solidFill>
                <a:latin typeface="Verdana"/>
                <a:ea typeface="Verdana"/>
                <a:cs typeface="Verdana"/>
              </a:rPr>
              <a:t>. Zuletzt abgerufen am 12.01.2026. </a:t>
            </a:r>
            <a:r>
              <a:rPr lang="de" sz="600" b="1" dirty="0">
                <a:solidFill>
                  <a:srgbClr val="404040"/>
                </a:solidFill>
                <a:latin typeface="Verdana"/>
                <a:ea typeface="Verdana"/>
                <a:cs typeface="Verdana"/>
              </a:rPr>
              <a:t>2.</a:t>
            </a:r>
            <a:r>
              <a:rPr lang="de" sz="600" dirty="0">
                <a:solidFill>
                  <a:srgbClr val="404040"/>
                </a:solidFill>
                <a:latin typeface="Verdana"/>
                <a:ea typeface="Verdana"/>
                <a:cs typeface="Verdana"/>
              </a:rPr>
              <a:t> Romero-Aroca P </a:t>
            </a:r>
            <a:r>
              <a:rPr lang="de" sz="600" i="1" dirty="0">
                <a:solidFill>
                  <a:srgbClr val="404040"/>
                </a:solidFill>
                <a:latin typeface="Verdana"/>
                <a:ea typeface="Verdana"/>
                <a:cs typeface="Verdana"/>
              </a:rPr>
              <a:t>et al. </a:t>
            </a:r>
            <a:r>
              <a:rPr kumimoji="0" lang="de" sz="600" b="0" i="1" u="none" strike="noStrike" kern="1200" cap="none" spc="0" normalizeH="0" baseline="0" noProof="0" dirty="0">
                <a:ln>
                  <a:noFill/>
                </a:ln>
                <a:solidFill>
                  <a:srgbClr val="404040"/>
                </a:solidFill>
                <a:effectLst/>
                <a:uLnTx/>
                <a:uFillTx/>
                <a:latin typeface="Verdana"/>
                <a:ea typeface="Verdana"/>
                <a:cs typeface="Verdana"/>
              </a:rPr>
              <a:t>Br J Ophthalmol</a:t>
            </a:r>
            <a:r>
              <a:rPr kumimoji="0" lang="de" sz="600" b="0" i="0" u="none" strike="noStrike" kern="1200" cap="none" spc="0" normalizeH="0" baseline="0" noProof="0" dirty="0">
                <a:ln>
                  <a:noFill/>
                </a:ln>
                <a:solidFill>
                  <a:srgbClr val="404040"/>
                </a:solidFill>
                <a:effectLst/>
                <a:uLnTx/>
                <a:uFillTx/>
                <a:latin typeface="Verdana"/>
                <a:ea typeface="Verdana"/>
                <a:cs typeface="Verdana"/>
              </a:rPr>
              <a:t> 2017; 101: 1346</a:t>
            </a:r>
            <a:r>
              <a:rPr kumimoji="0" lang="de" sz="600" b="0" i="0" u="none" strike="noStrike" kern="1200" cap="none" spc="0" normalizeH="0" baseline="0" noProof="0" dirty="0">
                <a:ln>
                  <a:noFill/>
                </a:ln>
                <a:solidFill>
                  <a:srgbClr val="404040"/>
                </a:solidFill>
                <a:effectLst/>
                <a:uLnTx/>
                <a:uFillTx/>
                <a:latin typeface="Verdana"/>
                <a:ea typeface="Arial"/>
                <a:cs typeface="Arial"/>
              </a:rPr>
              <a:t>–</a:t>
            </a:r>
            <a:r>
              <a:rPr kumimoji="0" lang="de" sz="600" b="0" i="0" u="none" strike="noStrike" kern="1200" cap="none" spc="0" normalizeH="0" baseline="0" noProof="0" dirty="0">
                <a:ln>
                  <a:noFill/>
                </a:ln>
                <a:solidFill>
                  <a:srgbClr val="404040"/>
                </a:solidFill>
                <a:effectLst/>
                <a:uLnTx/>
                <a:uFillTx/>
                <a:latin typeface="Verdana"/>
                <a:ea typeface="Verdana"/>
                <a:cs typeface="Verdana"/>
              </a:rPr>
              <a:t>51. </a:t>
            </a:r>
            <a:r>
              <a:rPr kumimoji="0" lang="de" sz="600" b="1" i="0" u="none" strike="noStrike" kern="1200" cap="none" spc="0" normalizeH="0" baseline="0" noProof="0" dirty="0">
                <a:ln>
                  <a:noFill/>
                </a:ln>
                <a:solidFill>
                  <a:srgbClr val="404040"/>
                </a:solidFill>
                <a:effectLst/>
                <a:uLnTx/>
                <a:uFillTx/>
                <a:latin typeface="Verdana"/>
                <a:ea typeface="Verdana"/>
                <a:cs typeface="Verdana"/>
              </a:rPr>
              <a:t>3.</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Ahlqvist E </a:t>
            </a:r>
            <a:r>
              <a:rPr kumimoji="0" lang="de" sz="600" b="0" i="1" u="none" strike="noStrike" kern="1200" cap="none" spc="0" normalizeH="0" baseline="0" noProof="0" dirty="0">
                <a:ln>
                  <a:noFill/>
                </a:ln>
                <a:solidFill>
                  <a:srgbClr val="404040"/>
                </a:solidFill>
                <a:effectLst/>
                <a:uLnTx/>
                <a:uFillTx/>
                <a:latin typeface="Verdana"/>
                <a:ea typeface="Verdana"/>
                <a:cs typeface="Verdana"/>
              </a:rPr>
              <a:t>et al. Lancet Diabetes Endocrinol</a:t>
            </a:r>
            <a:r>
              <a:rPr kumimoji="0" lang="de" sz="600" b="0" i="0" u="none" strike="noStrike" kern="1200" cap="none" spc="0" normalizeH="0" baseline="0" noProof="0" dirty="0">
                <a:ln>
                  <a:noFill/>
                </a:ln>
                <a:solidFill>
                  <a:srgbClr val="404040"/>
                </a:solidFill>
                <a:effectLst/>
                <a:uLnTx/>
                <a:uFillTx/>
                <a:latin typeface="Verdana"/>
                <a:ea typeface="Verdana"/>
                <a:cs typeface="Verdana"/>
              </a:rPr>
              <a:t> 2018; 6: 361</a:t>
            </a:r>
            <a:r>
              <a:rPr kumimoji="0" lang="de" sz="600" b="0" i="0" u="none" strike="noStrike" kern="1200" cap="none" spc="0" normalizeH="0" baseline="0" noProof="0" dirty="0">
                <a:ln>
                  <a:noFill/>
                </a:ln>
                <a:solidFill>
                  <a:srgbClr val="404040"/>
                </a:solidFill>
                <a:effectLst/>
                <a:uLnTx/>
                <a:uFillTx/>
                <a:latin typeface="Verdana"/>
                <a:ea typeface="Arial"/>
                <a:cs typeface="Arial"/>
              </a:rPr>
              <a:t>–</a:t>
            </a:r>
            <a:r>
              <a:rPr kumimoji="0" lang="de" sz="600" b="0" i="0" u="none" strike="noStrike" kern="1200" cap="none" spc="0" normalizeH="0" baseline="0" noProof="0" dirty="0">
                <a:ln>
                  <a:noFill/>
                </a:ln>
                <a:solidFill>
                  <a:srgbClr val="404040"/>
                </a:solidFill>
                <a:effectLst/>
                <a:uLnTx/>
                <a:uFillTx/>
                <a:latin typeface="Verdana"/>
                <a:ea typeface="Verdana"/>
                <a:cs typeface="Verdana"/>
              </a:rPr>
              <a:t>9. </a:t>
            </a:r>
            <a:r>
              <a:rPr kumimoji="0" lang="de" sz="600" b="1" i="0" u="none" strike="noStrike" kern="1200" cap="none" spc="0" normalizeH="0" baseline="0" noProof="0" dirty="0">
                <a:ln>
                  <a:noFill/>
                </a:ln>
                <a:solidFill>
                  <a:srgbClr val="404040"/>
                </a:solidFill>
                <a:effectLst/>
                <a:uLnTx/>
                <a:uFillTx/>
                <a:latin typeface="Verdana"/>
                <a:ea typeface="Verdana"/>
                <a:cs typeface="Verdana"/>
              </a:rPr>
              <a:t>4.</a:t>
            </a:r>
            <a:r>
              <a:rPr kumimoji="0" lang="de" sz="600" b="0" i="0" u="none" strike="noStrike" kern="1200" cap="none" spc="0" normalizeH="0" baseline="0" noProof="0" dirty="0">
                <a:ln>
                  <a:noFill/>
                </a:ln>
                <a:solidFill>
                  <a:srgbClr val="404040"/>
                </a:solidFill>
                <a:effectLst/>
                <a:uLnTx/>
                <a:uFillTx/>
                <a:latin typeface="Verdana"/>
                <a:ea typeface="Verdana"/>
                <a:cs typeface="Verdana"/>
              </a:rPr>
              <a:t> Pop-Busui R </a:t>
            </a:r>
            <a:r>
              <a:rPr kumimoji="0" lang="de" sz="600" b="0" i="1" u="none" strike="noStrike" kern="1200" cap="none" spc="0" normalizeH="0" baseline="0" noProof="0" dirty="0">
                <a:ln>
                  <a:noFill/>
                </a:ln>
                <a:solidFill>
                  <a:srgbClr val="404040"/>
                </a:solidFill>
                <a:effectLst/>
                <a:uLnTx/>
                <a:uFillTx/>
                <a:latin typeface="Verdana"/>
                <a:ea typeface="Verdana"/>
                <a:cs typeface="Verdana"/>
              </a:rPr>
              <a:t>et al. Diabetes Care</a:t>
            </a:r>
            <a:r>
              <a:rPr kumimoji="0" lang="de" sz="600" b="0" i="0" u="none" strike="noStrike" kern="1200" cap="none" spc="0" normalizeH="0" baseline="0" noProof="0" dirty="0">
                <a:ln>
                  <a:noFill/>
                </a:ln>
                <a:solidFill>
                  <a:srgbClr val="404040"/>
                </a:solidFill>
                <a:effectLst/>
                <a:uLnTx/>
                <a:uFillTx/>
                <a:latin typeface="Verdana"/>
                <a:ea typeface="Verdana"/>
                <a:cs typeface="Verdana"/>
              </a:rPr>
              <a:t> 2017; 40: 136</a:t>
            </a:r>
            <a:r>
              <a:rPr kumimoji="0" lang="de" sz="600" b="0" i="0" u="none" strike="noStrike" kern="1200" cap="none" spc="0" normalizeH="0" baseline="0" noProof="0" dirty="0">
                <a:ln>
                  <a:noFill/>
                </a:ln>
                <a:solidFill>
                  <a:srgbClr val="404040"/>
                </a:solidFill>
                <a:effectLst/>
                <a:uLnTx/>
                <a:uFillTx/>
                <a:latin typeface="Verdana"/>
                <a:ea typeface="Arial"/>
                <a:cs typeface="Arial"/>
              </a:rPr>
              <a:t>–</a:t>
            </a:r>
            <a:r>
              <a:rPr kumimoji="0" lang="de" sz="600" b="0" i="0" u="none" strike="noStrike" kern="1200" cap="none" spc="0" normalizeH="0" baseline="0" noProof="0" dirty="0">
                <a:ln>
                  <a:noFill/>
                </a:ln>
                <a:solidFill>
                  <a:srgbClr val="404040"/>
                </a:solidFill>
                <a:effectLst/>
                <a:uLnTx/>
                <a:uFillTx/>
                <a:latin typeface="Verdana"/>
                <a:ea typeface="Verdana"/>
                <a:cs typeface="Verdana"/>
              </a:rPr>
              <a:t>54. </a:t>
            </a:r>
            <a:r>
              <a:rPr kumimoji="0" lang="de" sz="600" b="1" i="0" u="none" strike="noStrike" kern="1200" cap="none" spc="0" normalizeH="0" baseline="0" noProof="0" dirty="0">
                <a:ln>
                  <a:noFill/>
                </a:ln>
                <a:solidFill>
                  <a:srgbClr val="404040"/>
                </a:solidFill>
                <a:effectLst/>
                <a:uLnTx/>
                <a:uFillTx/>
                <a:latin typeface="Verdana"/>
                <a:ea typeface="Verdana"/>
                <a:cs typeface="Verdana"/>
              </a:rPr>
              <a:t>5.</a:t>
            </a:r>
            <a:r>
              <a:rPr kumimoji="0" lang="de" sz="600" b="0" i="0" u="none" strike="noStrike" kern="1200" cap="none" spc="0" normalizeH="0" baseline="0" noProof="0" dirty="0">
                <a:ln>
                  <a:noFill/>
                </a:ln>
                <a:solidFill>
                  <a:srgbClr val="404040"/>
                </a:solidFill>
                <a:effectLst/>
                <a:uLnTx/>
                <a:uFillTx/>
                <a:latin typeface="Verdana"/>
                <a:ea typeface="Verdana"/>
                <a:cs typeface="Verdana"/>
              </a:rPr>
              <a:t> Galosi E </a:t>
            </a:r>
            <a:r>
              <a:rPr kumimoji="0" lang="de" sz="600" b="0" i="1" u="none" strike="noStrike" kern="1200" cap="none" spc="0" normalizeH="0" baseline="0" noProof="0" dirty="0">
                <a:ln>
                  <a:noFill/>
                </a:ln>
                <a:solidFill>
                  <a:srgbClr val="404040"/>
                </a:solidFill>
                <a:effectLst/>
                <a:uLnTx/>
                <a:uFillTx/>
                <a:latin typeface="Verdana"/>
                <a:ea typeface="Verdana"/>
                <a:cs typeface="Verdana"/>
              </a:rPr>
              <a:t>et al. Acta Diabetol</a:t>
            </a:r>
            <a:r>
              <a:rPr kumimoji="0" lang="de" sz="600" b="0" i="0" u="none" strike="noStrike" kern="1200" cap="none" spc="0" normalizeH="0" baseline="0" noProof="0" dirty="0">
                <a:ln>
                  <a:noFill/>
                </a:ln>
                <a:solidFill>
                  <a:srgbClr val="404040"/>
                </a:solidFill>
                <a:effectLst/>
                <a:uLnTx/>
                <a:uFillTx/>
                <a:latin typeface="Verdana"/>
                <a:ea typeface="Verdana"/>
                <a:cs typeface="Verdana"/>
              </a:rPr>
              <a:t> 2022; 59: 1</a:t>
            </a:r>
            <a:r>
              <a:rPr kumimoji="0" lang="de" sz="600" b="0" i="0" u="none" strike="noStrike" kern="1200" cap="none" spc="0" normalizeH="0" baseline="0" noProof="0" dirty="0">
                <a:ln>
                  <a:noFill/>
                </a:ln>
                <a:solidFill>
                  <a:srgbClr val="404040"/>
                </a:solidFill>
                <a:effectLst/>
                <a:uLnTx/>
                <a:uFillTx/>
                <a:latin typeface="Verdana"/>
                <a:ea typeface="Arial"/>
                <a:cs typeface="Arial"/>
              </a:rPr>
              <a:t>–</a:t>
            </a:r>
            <a:r>
              <a:rPr kumimoji="0" lang="de" sz="600" b="0" i="0" u="none" strike="noStrike" kern="1200" cap="none" spc="0" normalizeH="0" baseline="0" noProof="0" dirty="0">
                <a:ln>
                  <a:noFill/>
                </a:ln>
                <a:solidFill>
                  <a:srgbClr val="404040"/>
                </a:solidFill>
                <a:effectLst/>
                <a:uLnTx/>
                <a:uFillTx/>
                <a:latin typeface="Verdana"/>
                <a:ea typeface="Verdana"/>
                <a:cs typeface="Verdana"/>
              </a:rPr>
              <a:t>19. </a:t>
            </a:r>
            <a:r>
              <a:rPr kumimoji="0" lang="de" sz="600" b="1" i="0" u="none" strike="noStrike" kern="1200" cap="none" spc="0" normalizeH="0" baseline="0" noProof="0" dirty="0">
                <a:ln>
                  <a:noFill/>
                </a:ln>
                <a:solidFill>
                  <a:srgbClr val="404040"/>
                </a:solidFill>
                <a:effectLst/>
                <a:uLnTx/>
                <a:uFillTx/>
                <a:latin typeface="Verdana"/>
                <a:ea typeface="Verdana"/>
                <a:cs typeface="Verdana"/>
              </a:rPr>
              <a:t>6.</a:t>
            </a:r>
            <a:r>
              <a:rPr kumimoji="0" lang="de" sz="600" b="0" i="0" u="none" strike="noStrike" kern="1200" cap="none" spc="0" normalizeH="0" baseline="0" noProof="0" dirty="0">
                <a:ln>
                  <a:noFill/>
                </a:ln>
                <a:solidFill>
                  <a:srgbClr val="404040"/>
                </a:solidFill>
                <a:effectLst/>
                <a:uLnTx/>
                <a:uFillTx/>
                <a:latin typeface="Verdana"/>
                <a:ea typeface="Verdana"/>
                <a:cs typeface="Verdana"/>
              </a:rPr>
              <a:t> Rawshani A </a:t>
            </a:r>
            <a:r>
              <a:rPr kumimoji="0" lang="de" sz="600" b="0" i="1" u="none" strike="noStrike" kern="1200" cap="none" spc="0" normalizeH="0" baseline="0" noProof="0" dirty="0">
                <a:ln>
                  <a:noFill/>
                </a:ln>
                <a:solidFill>
                  <a:srgbClr val="404040"/>
                </a:solidFill>
                <a:effectLst/>
                <a:uLnTx/>
                <a:uFillTx/>
                <a:latin typeface="Verdana"/>
                <a:ea typeface="Verdana"/>
                <a:cs typeface="Verdana"/>
              </a:rPr>
              <a:t>et al. Lancet </a:t>
            </a:r>
            <a:r>
              <a:rPr kumimoji="0" lang="de" sz="600" b="0" i="0" u="none" strike="noStrike" kern="1200" cap="none" spc="0" normalizeH="0" baseline="0" noProof="0" dirty="0">
                <a:ln>
                  <a:noFill/>
                </a:ln>
                <a:solidFill>
                  <a:srgbClr val="404040"/>
                </a:solidFill>
                <a:effectLst/>
                <a:uLnTx/>
                <a:uFillTx/>
                <a:latin typeface="Verdana"/>
                <a:ea typeface="Verdana"/>
                <a:cs typeface="Verdana"/>
              </a:rPr>
              <a:t>2018; 392: 477</a:t>
            </a:r>
            <a:r>
              <a:rPr kumimoji="0" lang="de" sz="600" b="0" i="0" u="none" strike="noStrike" kern="1200" cap="none" spc="0" normalizeH="0" baseline="0" noProof="0" dirty="0">
                <a:ln>
                  <a:noFill/>
                </a:ln>
                <a:solidFill>
                  <a:srgbClr val="404040"/>
                </a:solidFill>
                <a:effectLst/>
                <a:uLnTx/>
                <a:uFillTx/>
                <a:latin typeface="Verdana"/>
                <a:ea typeface="Arial"/>
                <a:cs typeface="Arial"/>
              </a:rPr>
              <a:t>–</a:t>
            </a:r>
            <a:r>
              <a:rPr kumimoji="0" lang="de" sz="600" b="0" i="0" u="none" strike="noStrike" kern="1200" cap="none" spc="0" normalizeH="0" baseline="0" noProof="0" dirty="0">
                <a:ln>
                  <a:noFill/>
                </a:ln>
                <a:solidFill>
                  <a:srgbClr val="404040"/>
                </a:solidFill>
                <a:effectLst/>
                <a:uLnTx/>
                <a:uFillTx/>
                <a:latin typeface="Verdana"/>
                <a:ea typeface="Verdana"/>
                <a:cs typeface="Verdana"/>
              </a:rPr>
              <a:t>86.</a:t>
            </a:r>
            <a:endParaRPr kumimoji="0" lang="en-US" sz="600" b="0" i="0" u="none" strike="noStrike" kern="1200" cap="none" spc="0" normalizeH="0" baseline="0" noProof="0" dirty="0">
              <a:ln>
                <a:noFill/>
              </a:ln>
              <a:solidFill>
                <a:srgbClr val="404040"/>
              </a:solidFill>
              <a:effectLst/>
              <a:uLnTx/>
              <a:uFillTx/>
              <a:latin typeface="Verdana"/>
              <a:ea typeface="Verdana"/>
              <a:cs typeface="Arial" panose="020B0604020202020204" pitchFamily="34" charset="0"/>
            </a:endParaRPr>
          </a:p>
        </p:txBody>
      </p:sp>
      <p:grpSp>
        <p:nvGrpSpPr>
          <p:cNvPr id="23" name="Group 22">
            <a:extLst>
              <a:ext uri="{FF2B5EF4-FFF2-40B4-BE49-F238E27FC236}">
                <a16:creationId xmlns:a16="http://schemas.microsoft.com/office/drawing/2014/main" id="{92FF3356-0059-25F9-3EFB-1D6FC5F72EB1}"/>
              </a:ext>
            </a:extLst>
          </p:cNvPr>
          <p:cNvGrpSpPr/>
          <p:nvPr/>
        </p:nvGrpSpPr>
        <p:grpSpPr>
          <a:xfrm>
            <a:off x="606131" y="1303345"/>
            <a:ext cx="1596097" cy="1455397"/>
            <a:chOff x="634246" y="1107823"/>
            <a:chExt cx="1596097" cy="1455397"/>
          </a:xfrm>
        </p:grpSpPr>
        <p:pic>
          <p:nvPicPr>
            <p:cNvPr id="10" name="Graphic 9">
              <a:extLst>
                <a:ext uri="{FF2B5EF4-FFF2-40B4-BE49-F238E27FC236}">
                  <a16:creationId xmlns:a16="http://schemas.microsoft.com/office/drawing/2014/main" id="{A9713E7F-9C21-CF4D-1BED-41CFDCC0701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92266" y="1240344"/>
              <a:ext cx="480060" cy="480060"/>
            </a:xfrm>
            <a:prstGeom prst="rect">
              <a:avLst/>
            </a:prstGeom>
          </p:spPr>
        </p:pic>
        <p:sp>
          <p:nvSpPr>
            <p:cNvPr id="11" name="Rectangle: Rounded Corners 8">
              <a:extLst>
                <a:ext uri="{FF2B5EF4-FFF2-40B4-BE49-F238E27FC236}">
                  <a16:creationId xmlns:a16="http://schemas.microsoft.com/office/drawing/2014/main" id="{30B10DCE-6662-EF0A-C750-65FFB1CDADFA}"/>
                </a:ext>
              </a:extLst>
            </p:cNvPr>
            <p:cNvSpPr/>
            <p:nvPr/>
          </p:nvSpPr>
          <p:spPr>
            <a:xfrm>
              <a:off x="634246" y="1847443"/>
              <a:ext cx="1596097" cy="715777"/>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685783" rtl="0" eaLnBrk="1" fontAlgn="auto" latinLnBrk="0" hangingPunct="1">
                <a:lnSpc>
                  <a:spcPct val="100000"/>
                </a:lnSpc>
                <a:spcBef>
                  <a:spcPts val="0"/>
                </a:spcBef>
                <a:spcAft>
                  <a:spcPts val="150"/>
                </a:spcAft>
                <a:buClrTx/>
                <a:buSzTx/>
                <a:buFontTx/>
                <a:buNone/>
                <a:tabLst/>
                <a:defRPr/>
              </a:pPr>
              <a:r>
                <a:rPr kumimoji="0" lang="de" sz="1200" b="1" i="0" u="none" strike="noStrike" kern="1200" cap="none" spc="0" normalizeH="0" baseline="0" noProof="0" dirty="0">
                  <a:ln>
                    <a:noFill/>
                  </a:ln>
                  <a:solidFill>
                    <a:prstClr val="white"/>
                  </a:solidFill>
                  <a:effectLst/>
                  <a:uLnTx/>
                  <a:uFillTx/>
                  <a:latin typeface="Verdana"/>
                  <a:ea typeface="Verdana"/>
                  <a:cs typeface="Verdana"/>
                </a:rPr>
                <a:t>Mikrovaskulär</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dirty="0">
                  <a:ln>
                    <a:noFill/>
                  </a:ln>
                  <a:solidFill>
                    <a:prstClr val="white"/>
                  </a:solidFill>
                  <a:effectLst/>
                  <a:uLnTx/>
                  <a:uFillTx/>
                  <a:latin typeface="Verdana"/>
                  <a:ea typeface="Georgia"/>
                  <a:cs typeface="Georgia"/>
                </a:rPr>
                <a:t>Retinopathie</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dirty="0">
                  <a:ln>
                    <a:noFill/>
                  </a:ln>
                  <a:solidFill>
                    <a:prstClr val="white"/>
                  </a:solidFill>
                  <a:effectLst/>
                  <a:uLnTx/>
                  <a:uFillTx/>
                  <a:latin typeface="Verdana"/>
                  <a:ea typeface="Georgia"/>
                  <a:cs typeface="Georgia"/>
                </a:rPr>
                <a:t>Nephropathie</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dirty="0">
                  <a:ln>
                    <a:noFill/>
                  </a:ln>
                  <a:solidFill>
                    <a:prstClr val="white"/>
                  </a:solidFill>
                  <a:effectLst/>
                  <a:uLnTx/>
                  <a:uFillTx/>
                  <a:latin typeface="Verdana"/>
                  <a:ea typeface="Georgia"/>
                  <a:cs typeface="Georgia"/>
                </a:rPr>
                <a:t>Neuropathie</a:t>
              </a:r>
            </a:p>
          </p:txBody>
        </p:sp>
        <p:sp>
          <p:nvSpPr>
            <p:cNvPr id="19" name="Freeform 18">
              <a:extLst>
                <a:ext uri="{FF2B5EF4-FFF2-40B4-BE49-F238E27FC236}">
                  <a16:creationId xmlns:a16="http://schemas.microsoft.com/office/drawing/2014/main" id="{0AC5192B-F545-787E-1EBD-C4BB5BD9A8D3}"/>
                </a:ext>
              </a:extLst>
            </p:cNvPr>
            <p:cNvSpPr/>
            <p:nvPr/>
          </p:nvSpPr>
          <p:spPr>
            <a:xfrm>
              <a:off x="1090088" y="1107823"/>
              <a:ext cx="684410" cy="679706"/>
            </a:xfrm>
            <a:custGeom>
              <a:avLst/>
              <a:gdLst>
                <a:gd name="connsiteX0" fmla="*/ 415357 w 813876"/>
                <a:gd name="connsiteY0" fmla="*/ 808283 h 808282"/>
                <a:gd name="connsiteX1" fmla="*/ 0 w 813876"/>
                <a:gd name="connsiteY1" fmla="*/ 404141 h 808282"/>
                <a:gd name="connsiteX2" fmla="*/ 398519 w 813876"/>
                <a:gd name="connsiteY2" fmla="*/ 0 h 808282"/>
                <a:gd name="connsiteX3" fmla="*/ 813876 w 813876"/>
                <a:gd name="connsiteY3" fmla="*/ 404133 h 808282"/>
                <a:gd name="connsiteX4" fmla="*/ 703232 w 813876"/>
                <a:gd name="connsiteY4" fmla="*/ 699041 h 808282"/>
                <a:gd name="connsiteX5" fmla="*/ 415357 w 813876"/>
                <a:gd name="connsiteY5" fmla="*/ 808283 h 808282"/>
                <a:gd name="connsiteX6" fmla="*/ 398519 w 813876"/>
                <a:gd name="connsiteY6" fmla="*/ 22757 h 808282"/>
                <a:gd name="connsiteX7" fmla="*/ 124616 w 813876"/>
                <a:gd name="connsiteY7" fmla="*/ 123222 h 808282"/>
                <a:gd name="connsiteX8" fmla="*/ 22748 w 813876"/>
                <a:gd name="connsiteY8" fmla="*/ 404141 h 808282"/>
                <a:gd name="connsiteX9" fmla="*/ 126640 w 813876"/>
                <a:gd name="connsiteY9" fmla="*/ 682875 h 808282"/>
                <a:gd name="connsiteX10" fmla="*/ 415357 w 813876"/>
                <a:gd name="connsiteY10" fmla="*/ 785526 h 808282"/>
                <a:gd name="connsiteX11" fmla="*/ 791128 w 813876"/>
                <a:gd name="connsiteY11" fmla="*/ 404133 h 808282"/>
                <a:gd name="connsiteX12" fmla="*/ 685212 w 813876"/>
                <a:gd name="connsiteY12" fmla="*/ 123384 h 808282"/>
                <a:gd name="connsiteX13" fmla="*/ 398519 w 813876"/>
                <a:gd name="connsiteY13" fmla="*/ 22757 h 808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3876" h="808282">
                  <a:moveTo>
                    <a:pt x="415357" y="808283"/>
                  </a:moveTo>
                  <a:cubicBezTo>
                    <a:pt x="159151" y="808283"/>
                    <a:pt x="0" y="653426"/>
                    <a:pt x="0" y="404141"/>
                  </a:cubicBezTo>
                  <a:cubicBezTo>
                    <a:pt x="0" y="154857"/>
                    <a:pt x="152705" y="0"/>
                    <a:pt x="398519" y="0"/>
                  </a:cubicBezTo>
                  <a:cubicBezTo>
                    <a:pt x="654725" y="0"/>
                    <a:pt x="813876" y="154857"/>
                    <a:pt x="813876" y="404133"/>
                  </a:cubicBezTo>
                  <a:cubicBezTo>
                    <a:pt x="813876" y="524676"/>
                    <a:pt x="775617" y="626656"/>
                    <a:pt x="703232" y="699041"/>
                  </a:cubicBezTo>
                  <a:cubicBezTo>
                    <a:pt x="631773" y="770508"/>
                    <a:pt x="532226" y="808283"/>
                    <a:pt x="415357" y="808283"/>
                  </a:cubicBezTo>
                  <a:close/>
                  <a:moveTo>
                    <a:pt x="398519" y="22757"/>
                  </a:moveTo>
                  <a:cubicBezTo>
                    <a:pt x="285060" y="22757"/>
                    <a:pt x="190343" y="57495"/>
                    <a:pt x="124616" y="123222"/>
                  </a:cubicBezTo>
                  <a:cubicBezTo>
                    <a:pt x="57971" y="189868"/>
                    <a:pt x="22748" y="287008"/>
                    <a:pt x="22748" y="404141"/>
                  </a:cubicBezTo>
                  <a:cubicBezTo>
                    <a:pt x="22748" y="519897"/>
                    <a:pt x="58677" y="616281"/>
                    <a:pt x="126640" y="682875"/>
                  </a:cubicBezTo>
                  <a:cubicBezTo>
                    <a:pt x="195182" y="750031"/>
                    <a:pt x="295018" y="785526"/>
                    <a:pt x="415357" y="785526"/>
                  </a:cubicBezTo>
                  <a:cubicBezTo>
                    <a:pt x="643636" y="785526"/>
                    <a:pt x="791128" y="635823"/>
                    <a:pt x="791128" y="404133"/>
                  </a:cubicBezTo>
                  <a:cubicBezTo>
                    <a:pt x="791128" y="286983"/>
                    <a:pt x="754502" y="189902"/>
                    <a:pt x="685212" y="123384"/>
                  </a:cubicBezTo>
                  <a:cubicBezTo>
                    <a:pt x="616636" y="57555"/>
                    <a:pt x="517498" y="22757"/>
                    <a:pt x="398519" y="22757"/>
                  </a:cubicBezTo>
                  <a:close/>
                </a:path>
              </a:pathLst>
            </a:custGeom>
            <a:solidFill>
              <a:schemeClr val="bg1"/>
            </a:solidFill>
            <a:ln w="848" cap="flat">
              <a:solidFill>
                <a:schemeClr val="accent1"/>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22" name="Group 21">
            <a:extLst>
              <a:ext uri="{FF2B5EF4-FFF2-40B4-BE49-F238E27FC236}">
                <a16:creationId xmlns:a16="http://schemas.microsoft.com/office/drawing/2014/main" id="{47078FAA-3958-1661-58DD-CAAC0F0156C2}"/>
              </a:ext>
            </a:extLst>
          </p:cNvPr>
          <p:cNvGrpSpPr/>
          <p:nvPr/>
        </p:nvGrpSpPr>
        <p:grpSpPr>
          <a:xfrm>
            <a:off x="342475" y="3171276"/>
            <a:ext cx="2123408" cy="1313140"/>
            <a:chOff x="370589" y="2815100"/>
            <a:chExt cx="2123408" cy="1313140"/>
          </a:xfrm>
        </p:grpSpPr>
        <p:pic>
          <p:nvPicPr>
            <p:cNvPr id="13" name="Graphic 12">
              <a:extLst>
                <a:ext uri="{FF2B5EF4-FFF2-40B4-BE49-F238E27FC236}">
                  <a16:creationId xmlns:a16="http://schemas.microsoft.com/office/drawing/2014/main" id="{C91E3B3C-1187-4C64-6BC4-D058E2CB495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92263" y="2987115"/>
              <a:ext cx="480060" cy="480060"/>
            </a:xfrm>
            <a:prstGeom prst="rect">
              <a:avLst/>
            </a:prstGeom>
          </p:spPr>
        </p:pic>
        <p:sp>
          <p:nvSpPr>
            <p:cNvPr id="12" name="Rectangle: Rounded Corners 8">
              <a:extLst>
                <a:ext uri="{FF2B5EF4-FFF2-40B4-BE49-F238E27FC236}">
                  <a16:creationId xmlns:a16="http://schemas.microsoft.com/office/drawing/2014/main" id="{8AB31345-06C7-89FD-137E-82C639691C0E}"/>
                </a:ext>
              </a:extLst>
            </p:cNvPr>
            <p:cNvSpPr/>
            <p:nvPr/>
          </p:nvSpPr>
          <p:spPr>
            <a:xfrm>
              <a:off x="370589" y="3747041"/>
              <a:ext cx="2123408" cy="381199"/>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150"/>
                </a:spcAft>
                <a:buClr>
                  <a:srgbClr val="FBA329"/>
                </a:buClr>
                <a:buSzTx/>
                <a:buFontTx/>
                <a:buNone/>
                <a:tabLst/>
                <a:defRPr/>
              </a:pPr>
              <a:r>
                <a:rPr kumimoji="0" lang="de" sz="1200" b="1" i="0" u="none" strike="noStrike" kern="1200" cap="none" spc="0" normalizeH="0" baseline="0" noProof="0">
                  <a:ln>
                    <a:noFill/>
                  </a:ln>
                  <a:solidFill>
                    <a:srgbClr val="FFFFFF"/>
                  </a:solidFill>
                  <a:effectLst/>
                  <a:uLnTx/>
                  <a:uFillTx/>
                  <a:latin typeface="Verdana"/>
                  <a:ea typeface="Verdana"/>
                  <a:cs typeface="Verdana"/>
                </a:rPr>
                <a:t>Makrovaskulär</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a:ln>
                    <a:noFill/>
                  </a:ln>
                  <a:solidFill>
                    <a:srgbClr val="FFFFFF"/>
                  </a:solidFill>
                  <a:effectLst/>
                  <a:uLnTx/>
                  <a:uFillTx/>
                  <a:latin typeface="Verdana"/>
                  <a:ea typeface="Georgia"/>
                  <a:cs typeface="Georgia"/>
                </a:rPr>
                <a:t>Herz-Kreislauf-Erkrankung</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a:ln>
                    <a:noFill/>
                  </a:ln>
                  <a:solidFill>
                    <a:srgbClr val="FFFFFF"/>
                  </a:solidFill>
                  <a:effectLst/>
                  <a:uLnTx/>
                  <a:uFillTx/>
                  <a:latin typeface="Verdana"/>
                  <a:ea typeface="Georgia"/>
                  <a:cs typeface="Georgia"/>
                </a:rPr>
                <a:t>Zerebrovaskuläre Erkrankung</a:t>
              </a:r>
            </a:p>
          </p:txBody>
        </p:sp>
        <p:sp>
          <p:nvSpPr>
            <p:cNvPr id="21" name="Freeform 20">
              <a:extLst>
                <a:ext uri="{FF2B5EF4-FFF2-40B4-BE49-F238E27FC236}">
                  <a16:creationId xmlns:a16="http://schemas.microsoft.com/office/drawing/2014/main" id="{933427D8-5D35-2975-DCE2-EDD8C0BA543A}"/>
                </a:ext>
              </a:extLst>
            </p:cNvPr>
            <p:cNvSpPr/>
            <p:nvPr/>
          </p:nvSpPr>
          <p:spPr>
            <a:xfrm>
              <a:off x="1090088" y="2815100"/>
              <a:ext cx="684410" cy="679706"/>
            </a:xfrm>
            <a:custGeom>
              <a:avLst/>
              <a:gdLst>
                <a:gd name="connsiteX0" fmla="*/ 415357 w 813876"/>
                <a:gd name="connsiteY0" fmla="*/ 808283 h 808282"/>
                <a:gd name="connsiteX1" fmla="*/ 0 w 813876"/>
                <a:gd name="connsiteY1" fmla="*/ 404141 h 808282"/>
                <a:gd name="connsiteX2" fmla="*/ 398519 w 813876"/>
                <a:gd name="connsiteY2" fmla="*/ 0 h 808282"/>
                <a:gd name="connsiteX3" fmla="*/ 813876 w 813876"/>
                <a:gd name="connsiteY3" fmla="*/ 404133 h 808282"/>
                <a:gd name="connsiteX4" fmla="*/ 703232 w 813876"/>
                <a:gd name="connsiteY4" fmla="*/ 699041 h 808282"/>
                <a:gd name="connsiteX5" fmla="*/ 415357 w 813876"/>
                <a:gd name="connsiteY5" fmla="*/ 808283 h 808282"/>
                <a:gd name="connsiteX6" fmla="*/ 398519 w 813876"/>
                <a:gd name="connsiteY6" fmla="*/ 22757 h 808282"/>
                <a:gd name="connsiteX7" fmla="*/ 124616 w 813876"/>
                <a:gd name="connsiteY7" fmla="*/ 123222 h 808282"/>
                <a:gd name="connsiteX8" fmla="*/ 22748 w 813876"/>
                <a:gd name="connsiteY8" fmla="*/ 404141 h 808282"/>
                <a:gd name="connsiteX9" fmla="*/ 126640 w 813876"/>
                <a:gd name="connsiteY9" fmla="*/ 682875 h 808282"/>
                <a:gd name="connsiteX10" fmla="*/ 415357 w 813876"/>
                <a:gd name="connsiteY10" fmla="*/ 785526 h 808282"/>
                <a:gd name="connsiteX11" fmla="*/ 791128 w 813876"/>
                <a:gd name="connsiteY11" fmla="*/ 404133 h 808282"/>
                <a:gd name="connsiteX12" fmla="*/ 685212 w 813876"/>
                <a:gd name="connsiteY12" fmla="*/ 123384 h 808282"/>
                <a:gd name="connsiteX13" fmla="*/ 398519 w 813876"/>
                <a:gd name="connsiteY13" fmla="*/ 22757 h 808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3876" h="808282">
                  <a:moveTo>
                    <a:pt x="415357" y="808283"/>
                  </a:moveTo>
                  <a:cubicBezTo>
                    <a:pt x="159151" y="808283"/>
                    <a:pt x="0" y="653426"/>
                    <a:pt x="0" y="404141"/>
                  </a:cubicBezTo>
                  <a:cubicBezTo>
                    <a:pt x="0" y="154857"/>
                    <a:pt x="152705" y="0"/>
                    <a:pt x="398519" y="0"/>
                  </a:cubicBezTo>
                  <a:cubicBezTo>
                    <a:pt x="654725" y="0"/>
                    <a:pt x="813876" y="154857"/>
                    <a:pt x="813876" y="404133"/>
                  </a:cubicBezTo>
                  <a:cubicBezTo>
                    <a:pt x="813876" y="524676"/>
                    <a:pt x="775617" y="626656"/>
                    <a:pt x="703232" y="699041"/>
                  </a:cubicBezTo>
                  <a:cubicBezTo>
                    <a:pt x="631773" y="770508"/>
                    <a:pt x="532226" y="808283"/>
                    <a:pt x="415357" y="808283"/>
                  </a:cubicBezTo>
                  <a:close/>
                  <a:moveTo>
                    <a:pt x="398519" y="22757"/>
                  </a:moveTo>
                  <a:cubicBezTo>
                    <a:pt x="285060" y="22757"/>
                    <a:pt x="190343" y="57495"/>
                    <a:pt x="124616" y="123222"/>
                  </a:cubicBezTo>
                  <a:cubicBezTo>
                    <a:pt x="57971" y="189868"/>
                    <a:pt x="22748" y="287008"/>
                    <a:pt x="22748" y="404141"/>
                  </a:cubicBezTo>
                  <a:cubicBezTo>
                    <a:pt x="22748" y="519897"/>
                    <a:pt x="58677" y="616281"/>
                    <a:pt x="126640" y="682875"/>
                  </a:cubicBezTo>
                  <a:cubicBezTo>
                    <a:pt x="195182" y="750031"/>
                    <a:pt x="295018" y="785526"/>
                    <a:pt x="415357" y="785526"/>
                  </a:cubicBezTo>
                  <a:cubicBezTo>
                    <a:pt x="643636" y="785526"/>
                    <a:pt x="791128" y="635823"/>
                    <a:pt x="791128" y="404133"/>
                  </a:cubicBezTo>
                  <a:cubicBezTo>
                    <a:pt x="791128" y="286983"/>
                    <a:pt x="754502" y="189902"/>
                    <a:pt x="685212" y="123384"/>
                  </a:cubicBezTo>
                  <a:cubicBezTo>
                    <a:pt x="616636" y="57555"/>
                    <a:pt x="517498" y="22757"/>
                    <a:pt x="398519" y="22757"/>
                  </a:cubicBezTo>
                  <a:close/>
                </a:path>
              </a:pathLst>
            </a:custGeom>
            <a:solidFill>
              <a:schemeClr val="bg1"/>
            </a:solidFill>
            <a:ln w="848" cap="flat">
              <a:solidFill>
                <a:schemeClr val="accent1"/>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9" name="TextBox 26">
            <a:extLst>
              <a:ext uri="{FF2B5EF4-FFF2-40B4-BE49-F238E27FC236}">
                <a16:creationId xmlns:a16="http://schemas.microsoft.com/office/drawing/2014/main" id="{9B951473-7DBF-35EA-8044-AAC29BA0BEAC}"/>
              </a:ext>
            </a:extLst>
          </p:cNvPr>
          <p:cNvSpPr txBox="1"/>
          <p:nvPr/>
        </p:nvSpPr>
        <p:spPr>
          <a:xfrm>
            <a:off x="3141748" y="468713"/>
            <a:ext cx="5765971" cy="276999"/>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Verdana"/>
                <a:cs typeface="Arial"/>
              </a:rPr>
              <a:t>Mikrovaskuläre Komplikationen</a:t>
            </a:r>
            <a:endParaRPr kumimoji="0" lang="en-US" sz="1200" b="1" i="0" u="none" strike="noStrike" kern="1200" cap="none" spc="0" normalizeH="0" baseline="30000" noProof="0">
              <a:ln>
                <a:noFill/>
              </a:ln>
              <a:solidFill>
                <a:srgbClr val="404040"/>
              </a:solidFill>
              <a:effectLst/>
              <a:uLnTx/>
              <a:uFillTx/>
              <a:latin typeface="Verdana"/>
              <a:ea typeface="Verdana"/>
              <a:cs typeface="Arial"/>
            </a:endParaRPr>
          </a:p>
        </p:txBody>
      </p:sp>
      <p:sp>
        <p:nvSpPr>
          <p:cNvPr id="15" name="TextBox 6">
            <a:extLst>
              <a:ext uri="{FF2B5EF4-FFF2-40B4-BE49-F238E27FC236}">
                <a16:creationId xmlns:a16="http://schemas.microsoft.com/office/drawing/2014/main" id="{32CB4FA7-9BD8-48DC-E41E-3144767F5D2D}"/>
              </a:ext>
            </a:extLst>
          </p:cNvPr>
          <p:cNvSpPr txBox="1"/>
          <p:nvPr/>
        </p:nvSpPr>
        <p:spPr>
          <a:xfrm>
            <a:off x="3236133" y="3358820"/>
            <a:ext cx="5362061" cy="858768"/>
          </a:xfrm>
          <a:prstGeom prst="rect">
            <a:avLst/>
          </a:prstGeom>
          <a:noFill/>
        </p:spPr>
        <p:txBody>
          <a:bodyPr wrap="square" lIns="0" tIns="0" rIns="0" bIns="0" rtlCol="0" anchor="t" anchorCtr="0">
            <a:noAutofit/>
          </a:bodyPr>
          <a:lstStyle/>
          <a:p>
            <a:pPr marL="171446" marR="0" lvl="0" indent="-171446" algn="l" defTabSz="457189" rtl="0" eaLnBrk="1" fontAlgn="auto" latinLnBrk="0" hangingPunct="1">
              <a:lnSpc>
                <a:spcPct val="110000"/>
              </a:lnSpc>
              <a:spcBef>
                <a:spcPts val="0"/>
              </a:spcBef>
              <a:spcAft>
                <a:spcPts val="1200"/>
              </a:spcAft>
              <a:buClr>
                <a:srgbClr val="7A00E6"/>
              </a:buClr>
              <a:buSzTx/>
              <a:buFont typeface="Arial" panose="020B0604020202020204" pitchFamily="34" charset="0"/>
              <a:buChar char="•"/>
              <a:tabLst/>
              <a:defRPr/>
            </a:pPr>
            <a:r>
              <a:rPr kumimoji="0" lang="de" sz="1100" b="0" i="0" u="none" strike="noStrike" kern="1200" cap="none" spc="0" normalizeH="0" baseline="0" noProof="0">
                <a:ln>
                  <a:noFill/>
                </a:ln>
                <a:solidFill>
                  <a:srgbClr val="404040"/>
                </a:solidFill>
                <a:effectLst/>
                <a:uLnTx/>
                <a:uFillTx/>
                <a:latin typeface="Verdana"/>
                <a:ea typeface="Verdana"/>
                <a:cs typeface="Verdana"/>
              </a:rPr>
              <a:t>Das Risiko für kardiovaskuläre oder koronare Herzkrankheit und für ischämischen oder hämorrhagischen Schlaganfall war bei höherem Alter bei der (klinischen) T1D-Diagnose Stadium 3 im Vergleich zu den in jüngerem Alter diagnostizierten Patient*innen niedriger</a:t>
            </a:r>
            <a:r>
              <a:rPr kumimoji="0" lang="de" sz="1100" b="0" i="0" u="none" strike="noStrike" kern="1200" cap="none" spc="0" normalizeH="0" baseline="30000" noProof="0">
                <a:ln>
                  <a:noFill/>
                </a:ln>
                <a:solidFill>
                  <a:srgbClr val="404040"/>
                </a:solidFill>
                <a:effectLst/>
                <a:uLnTx/>
                <a:uFillTx/>
                <a:latin typeface="Verdana"/>
                <a:ea typeface="Verdana"/>
                <a:cs typeface="Verdana"/>
              </a:rPr>
              <a:t>6</a:t>
            </a:r>
            <a:endParaRPr kumimoji="0" lang="de" sz="1100" b="0" i="0" u="none" strike="noStrike" kern="1200" cap="none" spc="0" normalizeH="0" baseline="0" noProof="0">
              <a:ln>
                <a:noFill/>
              </a:ln>
              <a:solidFill>
                <a:srgbClr val="404040"/>
              </a:solidFill>
              <a:effectLst/>
              <a:uLnTx/>
              <a:uFillTx/>
              <a:latin typeface="Verdana"/>
              <a:ea typeface="Verdana"/>
              <a:cs typeface="Verdana"/>
            </a:endParaRPr>
          </a:p>
          <a:p>
            <a:pPr marL="171446" marR="0" lvl="0" indent="-171446" algn="l" defTabSz="457189" rtl="0" eaLnBrk="1" fontAlgn="auto" latinLnBrk="0" hangingPunct="1">
              <a:lnSpc>
                <a:spcPct val="110000"/>
              </a:lnSpc>
              <a:spcBef>
                <a:spcPts val="0"/>
              </a:spcBef>
              <a:spcAft>
                <a:spcPts val="1200"/>
              </a:spcAft>
              <a:buClr>
                <a:srgbClr val="7A00E6"/>
              </a:buClr>
              <a:buSzTx/>
              <a:buFont typeface="Arial" panose="020B0604020202020204" pitchFamily="34" charset="0"/>
              <a:buChar char="•"/>
              <a:tabLst/>
              <a:defRPr/>
            </a:pPr>
            <a:r>
              <a:rPr kumimoji="0" lang="de" sz="1100" b="0" i="0" u="none" strike="noStrike" kern="1200" cap="none" spc="0" normalizeH="0" baseline="0" noProof="0">
                <a:ln>
                  <a:noFill/>
                </a:ln>
                <a:solidFill>
                  <a:srgbClr val="404040"/>
                </a:solidFill>
                <a:effectLst/>
                <a:uLnTx/>
                <a:uFillTx/>
                <a:latin typeface="Verdana"/>
                <a:ea typeface="Verdana"/>
                <a:cs typeface="Verdana"/>
              </a:rPr>
              <a:t>Das Überrisiko war bei Frauen deutlich ausgeprägter als bei Männern</a:t>
            </a:r>
            <a:r>
              <a:rPr kumimoji="0" lang="de" sz="1100" b="0" i="0" u="none" strike="noStrike" kern="1200" cap="none" spc="0" normalizeH="0" baseline="30000" noProof="0">
                <a:ln>
                  <a:noFill/>
                </a:ln>
                <a:solidFill>
                  <a:srgbClr val="404040"/>
                </a:solidFill>
                <a:effectLst/>
                <a:uLnTx/>
                <a:uFillTx/>
                <a:latin typeface="Verdana"/>
                <a:ea typeface="Verdana"/>
                <a:cs typeface="Verdana"/>
              </a:rPr>
              <a:t>6</a:t>
            </a:r>
          </a:p>
        </p:txBody>
      </p:sp>
      <p:sp>
        <p:nvSpPr>
          <p:cNvPr id="16" name="TextBox 26">
            <a:extLst>
              <a:ext uri="{FF2B5EF4-FFF2-40B4-BE49-F238E27FC236}">
                <a16:creationId xmlns:a16="http://schemas.microsoft.com/office/drawing/2014/main" id="{55B10066-715C-FBDE-ED8E-10FB69EF89BA}"/>
              </a:ext>
            </a:extLst>
          </p:cNvPr>
          <p:cNvSpPr txBox="1"/>
          <p:nvPr/>
        </p:nvSpPr>
        <p:spPr>
          <a:xfrm>
            <a:off x="3188941" y="3048001"/>
            <a:ext cx="5765971" cy="276999"/>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Verdana"/>
                <a:cs typeface="Arial"/>
              </a:rPr>
              <a:t>Makrovaskuläre Komplikationen</a:t>
            </a:r>
            <a:endParaRPr kumimoji="0" lang="en-US" sz="1200" b="1" i="0" u="none" strike="noStrike" kern="1200" cap="none" spc="0" normalizeH="0" baseline="30000" noProof="0">
              <a:ln>
                <a:noFill/>
              </a:ln>
              <a:solidFill>
                <a:srgbClr val="404040"/>
              </a:solidFill>
              <a:effectLst/>
              <a:uLnTx/>
              <a:uFillTx/>
              <a:latin typeface="Verdana"/>
              <a:ea typeface="Verdana"/>
              <a:cs typeface="Arial"/>
            </a:endParaRPr>
          </a:p>
        </p:txBody>
      </p:sp>
    </p:spTree>
    <p:extLst>
      <p:ext uri="{BB962C8B-B14F-4D97-AF65-F5344CB8AC3E}">
        <p14:creationId xmlns:p14="http://schemas.microsoft.com/office/powerpoint/2010/main" val="43831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850AD4-1AF9-C4B6-3513-8992AAD4B5C8}"/>
            </a:ext>
          </a:extLst>
        </p:cNvPr>
        <p:cNvGrpSpPr/>
        <p:nvPr/>
      </p:nvGrpSpPr>
      <p:grpSpPr>
        <a:xfrm>
          <a:off x="0" y="0"/>
          <a:ext cx="0" cy="0"/>
          <a:chOff x="0" y="0"/>
          <a:chExt cx="0" cy="0"/>
        </a:xfrm>
      </p:grpSpPr>
      <p:sp>
        <p:nvSpPr>
          <p:cNvPr id="4" name="Textplatzhalter 9">
            <a:extLst>
              <a:ext uri="{FF2B5EF4-FFF2-40B4-BE49-F238E27FC236}">
                <a16:creationId xmlns:a16="http://schemas.microsoft.com/office/drawing/2014/main" id="{621D64BB-CF10-A599-D22F-8C168780D377}"/>
              </a:ext>
            </a:extLst>
          </p:cNvPr>
          <p:cNvSpPr txBox="1">
            <a:spLocks/>
          </p:cNvSpPr>
          <p:nvPr/>
        </p:nvSpPr>
        <p:spPr>
          <a:xfrm>
            <a:off x="325613" y="11706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Zusammenfassung Langzeit-Komplikationen des               Typ-1-Diabetes</a:t>
            </a:r>
          </a:p>
        </p:txBody>
      </p:sp>
      <p:sp>
        <p:nvSpPr>
          <p:cNvPr id="5" name="Text Placeholder 7">
            <a:extLst>
              <a:ext uri="{FF2B5EF4-FFF2-40B4-BE49-F238E27FC236}">
                <a16:creationId xmlns:a16="http://schemas.microsoft.com/office/drawing/2014/main" id="{CB07EA59-1696-3406-0A6C-BC8C6C85B17A}"/>
              </a:ext>
            </a:extLst>
          </p:cNvPr>
          <p:cNvSpPr txBox="1"/>
          <p:nvPr/>
        </p:nvSpPr>
        <p:spPr>
          <a:xfrm>
            <a:off x="400472" y="971934"/>
            <a:ext cx="8334453" cy="3140009"/>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363" lvl="1" indent="-268288" defTabSz="457200">
              <a:lnSpc>
                <a:spcPct val="100000"/>
              </a:lnSpc>
              <a:spcBef>
                <a:spcPts val="600"/>
              </a:spcBef>
              <a:spcAft>
                <a:spcPts val="300"/>
              </a:spcAft>
              <a:buSzPct val="120000"/>
              <a:defRPr/>
            </a:pPr>
            <a:r>
              <a:rPr lang="de" sz="1300" b="1" dirty="0">
                <a:solidFill>
                  <a:srgbClr val="404040"/>
                </a:solidFill>
                <a:latin typeface="+mn-lt"/>
                <a:ea typeface="Verdana"/>
                <a:cs typeface="Verdana"/>
              </a:rPr>
              <a:t>Höheres Alter</a:t>
            </a:r>
            <a:r>
              <a:rPr lang="de" sz="1300" dirty="0">
                <a:solidFill>
                  <a:srgbClr val="404040"/>
                </a:solidFill>
                <a:latin typeface="+mn-lt"/>
                <a:ea typeface="Verdana"/>
                <a:cs typeface="Verdana"/>
              </a:rPr>
              <a:t>, </a:t>
            </a:r>
            <a:r>
              <a:rPr lang="de" sz="1300" b="1" dirty="0">
                <a:solidFill>
                  <a:srgbClr val="404040"/>
                </a:solidFill>
                <a:latin typeface="+mn-lt"/>
                <a:ea typeface="Verdana"/>
                <a:cs typeface="Verdana"/>
              </a:rPr>
              <a:t>längere Diabetesdauer </a:t>
            </a:r>
            <a:r>
              <a:rPr lang="de" sz="1300" dirty="0">
                <a:solidFill>
                  <a:srgbClr val="404040"/>
                </a:solidFill>
                <a:latin typeface="+mn-lt"/>
                <a:ea typeface="Verdana"/>
                <a:cs typeface="Verdana"/>
              </a:rPr>
              <a:t>und </a:t>
            </a:r>
            <a:r>
              <a:rPr lang="de" sz="1300" b="1" dirty="0">
                <a:solidFill>
                  <a:srgbClr val="404040"/>
                </a:solidFill>
                <a:latin typeface="+mn-lt"/>
                <a:ea typeface="Verdana"/>
                <a:cs typeface="Verdana"/>
              </a:rPr>
              <a:t>schlechtere Blutzuckereinstellung</a:t>
            </a:r>
            <a:r>
              <a:rPr lang="de" sz="1300" dirty="0">
                <a:solidFill>
                  <a:srgbClr val="404040"/>
                </a:solidFill>
                <a:latin typeface="+mn-lt"/>
                <a:ea typeface="Verdana"/>
                <a:cs typeface="Verdana"/>
              </a:rPr>
              <a:t> (HbA</a:t>
            </a:r>
            <a:r>
              <a:rPr lang="de" sz="1300" baseline="-25000" dirty="0">
                <a:solidFill>
                  <a:srgbClr val="404040"/>
                </a:solidFill>
                <a:latin typeface="+mn-lt"/>
                <a:ea typeface="Verdana"/>
                <a:cs typeface="Verdana"/>
              </a:rPr>
              <a:t>1c</a:t>
            </a:r>
            <a:r>
              <a:rPr lang="de" sz="1300" dirty="0">
                <a:solidFill>
                  <a:srgbClr val="404040"/>
                </a:solidFill>
                <a:latin typeface="+mn-lt"/>
                <a:ea typeface="Verdana"/>
                <a:cs typeface="Verdana"/>
              </a:rPr>
              <a:t>) können </a:t>
            </a:r>
            <a:r>
              <a:rPr lang="de" sz="1300" b="1" dirty="0">
                <a:solidFill>
                  <a:srgbClr val="404040"/>
                </a:solidFill>
                <a:latin typeface="+mn-lt"/>
                <a:ea typeface="Verdana"/>
                <a:cs typeface="Verdana"/>
              </a:rPr>
              <a:t>Risikofaktoren</a:t>
            </a:r>
            <a:r>
              <a:rPr lang="de" sz="1300" dirty="0">
                <a:solidFill>
                  <a:srgbClr val="404040"/>
                </a:solidFill>
                <a:latin typeface="+mn-lt"/>
                <a:ea typeface="Verdana"/>
                <a:cs typeface="Verdana"/>
              </a:rPr>
              <a:t> für T1D-bedingte </a:t>
            </a:r>
            <a:r>
              <a:rPr lang="de" sz="1300" b="1" dirty="0">
                <a:solidFill>
                  <a:srgbClr val="404040"/>
                </a:solidFill>
                <a:latin typeface="+mn-lt"/>
                <a:ea typeface="Verdana"/>
                <a:cs typeface="Verdana"/>
              </a:rPr>
              <a:t>Retinopathien</a:t>
            </a:r>
            <a:r>
              <a:rPr lang="de" sz="1300" dirty="0">
                <a:solidFill>
                  <a:srgbClr val="404040"/>
                </a:solidFill>
                <a:latin typeface="+mn-lt"/>
                <a:ea typeface="Verdana"/>
                <a:cs typeface="Verdana"/>
              </a:rPr>
              <a:t> sein</a:t>
            </a:r>
            <a:r>
              <a:rPr lang="de" sz="1300" baseline="30000" dirty="0">
                <a:solidFill>
                  <a:srgbClr val="404040"/>
                </a:solidFill>
                <a:latin typeface="+mn-lt"/>
                <a:ea typeface="Verdana"/>
                <a:cs typeface="Verdana"/>
              </a:rPr>
              <a:t>1</a:t>
            </a:r>
          </a:p>
          <a:p>
            <a:pPr marL="360363" lvl="1" indent="-268288" defTabSz="457200">
              <a:lnSpc>
                <a:spcPct val="100000"/>
              </a:lnSpc>
              <a:spcBef>
                <a:spcPts val="600"/>
              </a:spcBef>
              <a:spcAft>
                <a:spcPts val="300"/>
              </a:spcAft>
              <a:buSzPct val="120000"/>
              <a:defRPr/>
            </a:pPr>
            <a:r>
              <a:rPr lang="de" sz="1300" dirty="0">
                <a:solidFill>
                  <a:srgbClr val="404040"/>
                </a:solidFill>
                <a:latin typeface="+mn-lt"/>
                <a:ea typeface="Verdana"/>
                <a:cs typeface="Verdana"/>
              </a:rPr>
              <a:t>Das </a:t>
            </a:r>
            <a:r>
              <a:rPr lang="de" sz="1300" b="1" dirty="0">
                <a:solidFill>
                  <a:srgbClr val="404040"/>
                </a:solidFill>
                <a:latin typeface="+mn-lt"/>
                <a:ea typeface="Verdana"/>
                <a:cs typeface="Verdana"/>
              </a:rPr>
              <a:t>Risiko</a:t>
            </a:r>
            <a:r>
              <a:rPr lang="de" sz="1300" dirty="0">
                <a:solidFill>
                  <a:srgbClr val="404040"/>
                </a:solidFill>
                <a:latin typeface="+mn-lt"/>
                <a:ea typeface="Verdana"/>
                <a:cs typeface="Verdana"/>
              </a:rPr>
              <a:t> für </a:t>
            </a:r>
            <a:r>
              <a:rPr lang="de" sz="1300" b="1" dirty="0">
                <a:solidFill>
                  <a:srgbClr val="404040"/>
                </a:solidFill>
                <a:latin typeface="+mn-lt"/>
                <a:ea typeface="Verdana"/>
                <a:cs typeface="Verdana"/>
              </a:rPr>
              <a:t>diabetische Nierenerkrankungen </a:t>
            </a:r>
            <a:r>
              <a:rPr lang="de" sz="1300" dirty="0">
                <a:solidFill>
                  <a:srgbClr val="404040"/>
                </a:solidFill>
                <a:latin typeface="+mn-lt"/>
                <a:ea typeface="Verdana"/>
                <a:cs typeface="Verdana"/>
              </a:rPr>
              <a:t>kann bei Menschen mit </a:t>
            </a:r>
            <a:r>
              <a:rPr lang="de" sz="1300" b="1" dirty="0">
                <a:solidFill>
                  <a:srgbClr val="404040"/>
                </a:solidFill>
                <a:latin typeface="+mn-lt"/>
                <a:ea typeface="Verdana"/>
                <a:cs typeface="Verdana"/>
              </a:rPr>
              <a:t>T1D-Manifestation im Erwachsenenalter </a:t>
            </a:r>
            <a:r>
              <a:rPr lang="de" sz="1300" dirty="0">
                <a:solidFill>
                  <a:srgbClr val="404040"/>
                </a:solidFill>
                <a:latin typeface="+mn-lt"/>
                <a:ea typeface="Verdana"/>
                <a:cs typeface="Verdana"/>
              </a:rPr>
              <a:t>und </a:t>
            </a:r>
            <a:r>
              <a:rPr lang="de" sz="1300" b="1" dirty="0">
                <a:solidFill>
                  <a:srgbClr val="404040"/>
                </a:solidFill>
                <a:latin typeface="+mn-lt"/>
                <a:ea typeface="Verdana"/>
                <a:cs typeface="Verdana"/>
              </a:rPr>
              <a:t>ausgeprägter Insulinresistenz</a:t>
            </a:r>
            <a:r>
              <a:rPr lang="de" sz="1300" dirty="0">
                <a:solidFill>
                  <a:srgbClr val="404040"/>
                </a:solidFill>
                <a:latin typeface="+mn-lt"/>
                <a:ea typeface="Verdana"/>
                <a:cs typeface="Verdana"/>
              </a:rPr>
              <a:t> besonders </a:t>
            </a:r>
            <a:r>
              <a:rPr lang="de" sz="1300" b="1" dirty="0">
                <a:solidFill>
                  <a:srgbClr val="404040"/>
                </a:solidFill>
                <a:latin typeface="+mn-lt"/>
                <a:ea typeface="Verdana"/>
                <a:cs typeface="Verdana"/>
              </a:rPr>
              <a:t>hoch</a:t>
            </a:r>
            <a:r>
              <a:rPr lang="de" sz="1300" dirty="0">
                <a:solidFill>
                  <a:srgbClr val="404040"/>
                </a:solidFill>
                <a:latin typeface="+mn-lt"/>
                <a:ea typeface="Verdana"/>
                <a:cs typeface="Verdana"/>
              </a:rPr>
              <a:t> sein</a:t>
            </a:r>
            <a:r>
              <a:rPr lang="de" sz="1300" baseline="30000" dirty="0">
                <a:solidFill>
                  <a:srgbClr val="404040"/>
                </a:solidFill>
                <a:latin typeface="+mn-lt"/>
                <a:ea typeface="Verdana"/>
                <a:cs typeface="Verdana"/>
              </a:rPr>
              <a:t>2</a:t>
            </a:r>
          </a:p>
          <a:p>
            <a:pPr marL="360363" lvl="1" indent="-268288" defTabSz="457200">
              <a:lnSpc>
                <a:spcPct val="100000"/>
              </a:lnSpc>
              <a:spcBef>
                <a:spcPts val="600"/>
              </a:spcBef>
              <a:spcAft>
                <a:spcPts val="300"/>
              </a:spcAft>
              <a:buSzPct val="120000"/>
              <a:defRPr/>
            </a:pPr>
            <a:r>
              <a:rPr lang="de" sz="1300" b="1" dirty="0">
                <a:solidFill>
                  <a:srgbClr val="404040"/>
                </a:solidFill>
                <a:latin typeface="+mn-lt"/>
                <a:ea typeface="+mn-ea"/>
                <a:cs typeface="+mn-cs"/>
              </a:rPr>
              <a:t>Jüngeres Alter bei T1D-Manifestation </a:t>
            </a:r>
            <a:r>
              <a:rPr lang="de" sz="1300" dirty="0">
                <a:solidFill>
                  <a:srgbClr val="404040"/>
                </a:solidFill>
                <a:latin typeface="+mn-lt"/>
                <a:ea typeface="+mn-ea"/>
                <a:cs typeface="+mn-cs"/>
              </a:rPr>
              <a:t>führte zu </a:t>
            </a:r>
            <a:r>
              <a:rPr lang="de" sz="1300" b="1" dirty="0">
                <a:solidFill>
                  <a:srgbClr val="404040"/>
                </a:solidFill>
                <a:latin typeface="+mn-lt"/>
                <a:ea typeface="+mn-ea"/>
                <a:cs typeface="+mn-cs"/>
              </a:rPr>
              <a:t>erhöhtem Risiko </a:t>
            </a:r>
            <a:r>
              <a:rPr lang="de" sz="1300" dirty="0">
                <a:solidFill>
                  <a:srgbClr val="404040"/>
                </a:solidFill>
                <a:latin typeface="+mn-lt"/>
                <a:ea typeface="+mn-ea"/>
                <a:cs typeface="+mn-cs"/>
              </a:rPr>
              <a:t>für </a:t>
            </a:r>
            <a:r>
              <a:rPr lang="de" sz="1300" b="1" dirty="0">
                <a:solidFill>
                  <a:srgbClr val="404040"/>
                </a:solidFill>
                <a:latin typeface="+mn-lt"/>
                <a:ea typeface="+mn-ea"/>
                <a:cs typeface="+mn-cs"/>
              </a:rPr>
              <a:t>kardiovaskuläre </a:t>
            </a:r>
            <a:r>
              <a:rPr lang="de" sz="1300" dirty="0">
                <a:solidFill>
                  <a:srgbClr val="404040"/>
                </a:solidFill>
                <a:latin typeface="+mn-lt"/>
                <a:ea typeface="+mn-ea"/>
                <a:cs typeface="+mn-cs"/>
              </a:rPr>
              <a:t>Folgeerkrankungen</a:t>
            </a:r>
            <a:r>
              <a:rPr lang="de" sz="1300" baseline="30000" dirty="0">
                <a:solidFill>
                  <a:srgbClr val="404040"/>
                </a:solidFill>
                <a:latin typeface="+mn-lt"/>
                <a:ea typeface="+mn-ea"/>
                <a:cs typeface="+mn-cs"/>
              </a:rPr>
              <a:t>3</a:t>
            </a:r>
            <a:endParaRPr lang="de" sz="1300" baseline="30000" dirty="0">
              <a:solidFill>
                <a:srgbClr val="404040"/>
              </a:solidFill>
              <a:latin typeface="+mn-lt"/>
              <a:ea typeface="+mn-ea"/>
              <a:cs typeface="+mn-cs"/>
              <a:sym typeface="Wingdings" panose="05000000000000000000" pitchFamily="2" charset="2"/>
            </a:endParaRPr>
          </a:p>
          <a:p>
            <a:pPr marL="360363" lvl="1" indent="-268288" defTabSz="457200">
              <a:lnSpc>
                <a:spcPct val="100000"/>
              </a:lnSpc>
              <a:spcBef>
                <a:spcPts val="600"/>
              </a:spcBef>
              <a:spcAft>
                <a:spcPts val="300"/>
              </a:spcAft>
              <a:buSzPct val="120000"/>
              <a:defRPr/>
            </a:pPr>
            <a:r>
              <a:rPr lang="de" sz="1300" dirty="0">
                <a:solidFill>
                  <a:srgbClr val="404040"/>
                </a:solidFill>
                <a:latin typeface="+mn-lt"/>
                <a:ea typeface="+mn-ea"/>
                <a:cs typeface="+mn-cs"/>
                <a:sym typeface="Wingdings" panose="05000000000000000000" pitchFamily="2" charset="2"/>
              </a:rPr>
              <a:t>Das</a:t>
            </a:r>
            <a:r>
              <a:rPr lang="de" sz="1300" b="1" dirty="0">
                <a:solidFill>
                  <a:srgbClr val="404040"/>
                </a:solidFill>
                <a:latin typeface="+mn-lt"/>
                <a:ea typeface="+mn-ea"/>
                <a:cs typeface="+mn-cs"/>
                <a:sym typeface="Wingdings" panose="05000000000000000000" pitchFamily="2" charset="2"/>
              </a:rPr>
              <a:t> Überrisiko </a:t>
            </a:r>
            <a:r>
              <a:rPr lang="de" sz="1300" dirty="0">
                <a:solidFill>
                  <a:srgbClr val="404040"/>
                </a:solidFill>
                <a:latin typeface="+mn-lt"/>
                <a:ea typeface="+mn-ea"/>
                <a:cs typeface="+mn-cs"/>
                <a:sym typeface="Wingdings" panose="05000000000000000000" pitchFamily="2" charset="2"/>
              </a:rPr>
              <a:t>für </a:t>
            </a:r>
            <a:r>
              <a:rPr lang="de" sz="1300" b="1" dirty="0">
                <a:solidFill>
                  <a:srgbClr val="404040"/>
                </a:solidFill>
                <a:latin typeface="+mn-lt"/>
                <a:ea typeface="+mn-ea"/>
                <a:cs typeface="+mn-cs"/>
                <a:sym typeface="Wingdings" panose="05000000000000000000" pitchFamily="2" charset="2"/>
              </a:rPr>
              <a:t>kardiovaskuläre Erkrankungen </a:t>
            </a:r>
            <a:r>
              <a:rPr lang="de" sz="1300" dirty="0">
                <a:solidFill>
                  <a:srgbClr val="404040"/>
                </a:solidFill>
                <a:latin typeface="+mn-lt"/>
                <a:ea typeface="+mn-ea"/>
                <a:cs typeface="+mn-cs"/>
                <a:sym typeface="Wingdings" panose="05000000000000000000" pitchFamily="2" charset="2"/>
              </a:rPr>
              <a:t>gegenüber nicht-diabetischen Kontrollpersonen war besonders </a:t>
            </a:r>
            <a:r>
              <a:rPr lang="de" sz="1300" b="1" dirty="0">
                <a:solidFill>
                  <a:srgbClr val="404040"/>
                </a:solidFill>
                <a:latin typeface="+mn-lt"/>
                <a:ea typeface="+mn-ea"/>
                <a:cs typeface="+mn-cs"/>
                <a:sym typeface="Wingdings" panose="05000000000000000000" pitchFamily="2" charset="2"/>
              </a:rPr>
              <a:t>hoch für Frauen</a:t>
            </a:r>
            <a:r>
              <a:rPr lang="de" sz="1300" baseline="30000" dirty="0">
                <a:solidFill>
                  <a:srgbClr val="404040"/>
                </a:solidFill>
                <a:latin typeface="+mn-lt"/>
                <a:ea typeface="+mn-ea"/>
                <a:cs typeface="+mn-cs"/>
                <a:sym typeface="Wingdings" panose="05000000000000000000" pitchFamily="2" charset="2"/>
              </a:rPr>
              <a:t>3</a:t>
            </a:r>
          </a:p>
          <a:p>
            <a:pPr marL="360363" lvl="1" indent="-268288" defTabSz="457200">
              <a:lnSpc>
                <a:spcPct val="100000"/>
              </a:lnSpc>
              <a:spcBef>
                <a:spcPts val="600"/>
              </a:spcBef>
              <a:spcAft>
                <a:spcPts val="300"/>
              </a:spcAft>
              <a:buSzPct val="120000"/>
              <a:defRPr/>
            </a:pPr>
            <a:r>
              <a:rPr lang="de" sz="1300" b="1" dirty="0">
                <a:solidFill>
                  <a:srgbClr val="404040"/>
                </a:solidFill>
                <a:latin typeface="+mn-lt"/>
                <a:ea typeface="+mn-ea"/>
                <a:cs typeface="+mn-cs"/>
                <a:sym typeface="Wingdings" panose="05000000000000000000" pitchFamily="2" charset="2"/>
              </a:rPr>
              <a:t>Insulinresistenz </a:t>
            </a:r>
            <a:r>
              <a:rPr lang="de-DE" sz="1300" dirty="0">
                <a:solidFill>
                  <a:srgbClr val="404040"/>
                </a:solidFill>
                <a:latin typeface="+mn-lt"/>
                <a:ea typeface="+mn-ea"/>
                <a:cs typeface="+mn-cs"/>
                <a:sym typeface="Wingdings" panose="05000000000000000000" pitchFamily="2" charset="2"/>
              </a:rPr>
              <a:t>(verstärkt durch Adipositas, intensive Insulintherapie, familiäre Vorbelastung mit T2D, Bewegungsmangel) trat bei </a:t>
            </a:r>
            <a:r>
              <a:rPr lang="de-DE" sz="1300" b="1" dirty="0">
                <a:solidFill>
                  <a:srgbClr val="404040"/>
                </a:solidFill>
                <a:latin typeface="+mn-lt"/>
                <a:ea typeface="+mn-ea"/>
                <a:cs typeface="+mn-cs"/>
                <a:sym typeface="Wingdings" panose="05000000000000000000" pitchFamily="2" charset="2"/>
              </a:rPr>
              <a:t>ca. 1/3 </a:t>
            </a:r>
            <a:r>
              <a:rPr lang="de" sz="1300" b="1" dirty="0">
                <a:solidFill>
                  <a:srgbClr val="404040"/>
                </a:solidFill>
                <a:latin typeface="+mn-lt"/>
                <a:ea typeface="+mn-ea"/>
                <a:cs typeface="+mn-cs"/>
                <a:sym typeface="Wingdings" panose="05000000000000000000" pitchFamily="2" charset="2"/>
              </a:rPr>
              <a:t>der T1D-Patienten </a:t>
            </a:r>
            <a:r>
              <a:rPr lang="de" sz="1300" dirty="0">
                <a:solidFill>
                  <a:srgbClr val="404040"/>
                </a:solidFill>
                <a:latin typeface="+mn-lt"/>
                <a:ea typeface="+mn-ea"/>
                <a:cs typeface="+mn-cs"/>
                <a:sym typeface="Wingdings" panose="05000000000000000000" pitchFamily="2" charset="2"/>
              </a:rPr>
              <a:t>auf</a:t>
            </a:r>
            <a:r>
              <a:rPr lang="de" sz="1300" baseline="30000" dirty="0">
                <a:solidFill>
                  <a:srgbClr val="404040"/>
                </a:solidFill>
                <a:latin typeface="+mn-lt"/>
                <a:ea typeface="+mn-ea"/>
                <a:cs typeface="+mn-cs"/>
                <a:sym typeface="Wingdings" panose="05000000000000000000" pitchFamily="2" charset="2"/>
              </a:rPr>
              <a:t>4</a:t>
            </a:r>
          </a:p>
          <a:p>
            <a:pPr marL="360363" lvl="1" indent="-268288" defTabSz="457200">
              <a:lnSpc>
                <a:spcPct val="100000"/>
              </a:lnSpc>
              <a:spcBef>
                <a:spcPts val="600"/>
              </a:spcBef>
              <a:spcAft>
                <a:spcPts val="300"/>
              </a:spcAft>
              <a:buSzPct val="120000"/>
              <a:defRPr/>
            </a:pPr>
            <a:r>
              <a:rPr lang="de" sz="1300" b="1" dirty="0">
                <a:solidFill>
                  <a:srgbClr val="404040"/>
                </a:solidFill>
                <a:latin typeface="+mn-lt"/>
                <a:ea typeface="+mn-ea"/>
                <a:cs typeface="+mn-cs"/>
                <a:sym typeface="Wingdings" panose="05000000000000000000" pitchFamily="2" charset="2"/>
              </a:rPr>
              <a:t>Geringere Insulinresistenz </a:t>
            </a:r>
            <a:r>
              <a:rPr lang="de" sz="1300" dirty="0">
                <a:solidFill>
                  <a:srgbClr val="404040"/>
                </a:solidFill>
                <a:latin typeface="+mn-lt"/>
                <a:ea typeface="+mn-ea"/>
                <a:cs typeface="+mn-cs"/>
                <a:sym typeface="Wingdings" panose="05000000000000000000" pitchFamily="2" charset="2"/>
              </a:rPr>
              <a:t>führte zu </a:t>
            </a:r>
            <a:r>
              <a:rPr lang="de" sz="1300" b="1" dirty="0">
                <a:solidFill>
                  <a:srgbClr val="404040"/>
                </a:solidFill>
                <a:latin typeface="+mn-lt"/>
                <a:ea typeface="+mn-ea"/>
                <a:cs typeface="+mn-cs"/>
                <a:sym typeface="Wingdings" panose="05000000000000000000" pitchFamily="2" charset="2"/>
              </a:rPr>
              <a:t>Risikoreduktion</a:t>
            </a:r>
            <a:r>
              <a:rPr lang="de" sz="1300" dirty="0">
                <a:solidFill>
                  <a:srgbClr val="404040"/>
                </a:solidFill>
                <a:latin typeface="+mn-lt"/>
                <a:ea typeface="+mn-ea"/>
                <a:cs typeface="+mn-cs"/>
                <a:sym typeface="Wingdings" panose="05000000000000000000" pitchFamily="2" charset="2"/>
              </a:rPr>
              <a:t> für </a:t>
            </a:r>
            <a:r>
              <a:rPr lang="de" sz="1300" b="1" dirty="0">
                <a:solidFill>
                  <a:srgbClr val="404040"/>
                </a:solidFill>
                <a:latin typeface="+mn-lt"/>
                <a:ea typeface="+mn-ea"/>
                <a:cs typeface="+mn-cs"/>
                <a:sym typeface="Wingdings" panose="05000000000000000000" pitchFamily="2" charset="2"/>
              </a:rPr>
              <a:t>CVD</a:t>
            </a:r>
            <a:r>
              <a:rPr lang="de" sz="1300" dirty="0">
                <a:solidFill>
                  <a:srgbClr val="404040"/>
                </a:solidFill>
                <a:latin typeface="+mn-lt"/>
                <a:ea typeface="+mn-ea"/>
                <a:cs typeface="+mn-cs"/>
                <a:sym typeface="Wingdings" panose="05000000000000000000" pitchFamily="2" charset="2"/>
              </a:rPr>
              <a:t> und </a:t>
            </a:r>
            <a:r>
              <a:rPr lang="de" sz="1300" b="1" dirty="0">
                <a:solidFill>
                  <a:srgbClr val="404040"/>
                </a:solidFill>
                <a:latin typeface="+mn-lt"/>
                <a:ea typeface="+mn-ea"/>
                <a:cs typeface="+mn-cs"/>
                <a:sym typeface="Wingdings" panose="05000000000000000000" pitchFamily="2" charset="2"/>
              </a:rPr>
              <a:t>Gesamtmortalität</a:t>
            </a:r>
            <a:r>
              <a:rPr lang="de" sz="1300" baseline="30000" dirty="0">
                <a:solidFill>
                  <a:srgbClr val="404040"/>
                </a:solidFill>
                <a:latin typeface="+mn-lt"/>
                <a:ea typeface="+mn-ea"/>
                <a:cs typeface="+mn-cs"/>
                <a:sym typeface="Wingdings" panose="05000000000000000000" pitchFamily="2" charset="2"/>
              </a:rPr>
              <a:t>4</a:t>
            </a:r>
          </a:p>
          <a:p>
            <a:pPr marL="360363" lvl="1" indent="-268288" defTabSz="457200">
              <a:lnSpc>
                <a:spcPct val="100000"/>
              </a:lnSpc>
              <a:spcBef>
                <a:spcPts val="600"/>
              </a:spcBef>
              <a:spcAft>
                <a:spcPts val="300"/>
              </a:spcAft>
              <a:buSzPct val="120000"/>
              <a:defRPr/>
            </a:pPr>
            <a:r>
              <a:rPr lang="de" sz="1300" dirty="0">
                <a:solidFill>
                  <a:srgbClr val="404040"/>
                </a:solidFill>
                <a:latin typeface="+mn-lt"/>
                <a:ea typeface="+mn-ea"/>
                <a:cs typeface="+mn-cs"/>
                <a:sym typeface="Wingdings" panose="05000000000000000000" pitchFamily="2" charset="2"/>
              </a:rPr>
              <a:t>Bei T1D-Diagnose im Erwachsenenalter war das Risiko für diabetisches Koma bzw. DKA bei T1D 7fach höher als bei T2D, das Risiko für MACE um ca. 30 % geringer</a:t>
            </a:r>
            <a:r>
              <a:rPr lang="de" sz="1300" baseline="30000" dirty="0">
                <a:solidFill>
                  <a:srgbClr val="404040"/>
                </a:solidFill>
                <a:latin typeface="+mn-lt"/>
                <a:ea typeface="+mn-ea"/>
                <a:cs typeface="+mn-cs"/>
                <a:sym typeface="Wingdings" panose="05000000000000000000" pitchFamily="2" charset="2"/>
              </a:rPr>
              <a:t>5</a:t>
            </a:r>
          </a:p>
        </p:txBody>
      </p:sp>
      <p:sp>
        <p:nvSpPr>
          <p:cNvPr id="6" name="Text Placeholder 4">
            <a:extLst>
              <a:ext uri="{FF2B5EF4-FFF2-40B4-BE49-F238E27FC236}">
                <a16:creationId xmlns:a16="http://schemas.microsoft.com/office/drawing/2014/main" id="{04641B81-C3D2-98CA-BF29-6E028458B83D}"/>
              </a:ext>
            </a:extLst>
          </p:cNvPr>
          <p:cNvSpPr txBox="1">
            <a:spLocks/>
          </p:cNvSpPr>
          <p:nvPr/>
        </p:nvSpPr>
        <p:spPr>
          <a:xfrm>
            <a:off x="400474" y="4792651"/>
            <a:ext cx="833445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tab pos="342900" algn="l"/>
              </a:tabLst>
              <a:defRPr/>
            </a:pPr>
            <a:r>
              <a:rPr lang="en-US" sz="600" dirty="0">
                <a:solidFill>
                  <a:srgbClr val="404040"/>
                </a:solidFill>
                <a:latin typeface="+mn-lt"/>
              </a:rPr>
              <a:t>CVD: Cardiovascular disease, </a:t>
            </a:r>
            <a:r>
              <a:rPr lang="en-US" sz="600" dirty="0" err="1">
                <a:solidFill>
                  <a:srgbClr val="404040"/>
                </a:solidFill>
                <a:latin typeface="+mn-lt"/>
              </a:rPr>
              <a:t>kardiovaskuläre</a:t>
            </a:r>
            <a:r>
              <a:rPr lang="en-US" sz="600" dirty="0">
                <a:solidFill>
                  <a:srgbClr val="404040"/>
                </a:solidFill>
                <a:latin typeface="+mn-lt"/>
              </a:rPr>
              <a:t> </a:t>
            </a:r>
            <a:r>
              <a:rPr lang="en-US" sz="600" dirty="0" err="1">
                <a:solidFill>
                  <a:srgbClr val="404040"/>
                </a:solidFill>
                <a:latin typeface="+mn-lt"/>
              </a:rPr>
              <a:t>Erkrankung</a:t>
            </a:r>
            <a:r>
              <a:rPr lang="en-US" sz="600" dirty="0">
                <a:solidFill>
                  <a:srgbClr val="404040"/>
                </a:solidFill>
                <a:latin typeface="+mn-lt"/>
              </a:rPr>
              <a:t>; DKA: </a:t>
            </a:r>
            <a:r>
              <a:rPr lang="en-US" sz="600" dirty="0" err="1">
                <a:solidFill>
                  <a:srgbClr val="404040"/>
                </a:solidFill>
                <a:latin typeface="+mn-lt"/>
              </a:rPr>
              <a:t>Diabetische</a:t>
            </a:r>
            <a:r>
              <a:rPr lang="en-US" sz="600" dirty="0">
                <a:solidFill>
                  <a:srgbClr val="404040"/>
                </a:solidFill>
                <a:latin typeface="+mn-lt"/>
              </a:rPr>
              <a:t> </a:t>
            </a:r>
            <a:r>
              <a:rPr lang="en-US" sz="600" dirty="0" err="1">
                <a:solidFill>
                  <a:srgbClr val="404040"/>
                </a:solidFill>
                <a:latin typeface="+mn-lt"/>
              </a:rPr>
              <a:t>Ketoazidose</a:t>
            </a:r>
            <a:r>
              <a:rPr lang="en-US" sz="600" dirty="0">
                <a:solidFill>
                  <a:srgbClr val="404040"/>
                </a:solidFill>
                <a:latin typeface="+mn-lt"/>
              </a:rPr>
              <a:t>; MACE: Major adverse cardiac event, </a:t>
            </a:r>
            <a:r>
              <a:rPr lang="en-US" sz="600" dirty="0" err="1">
                <a:solidFill>
                  <a:srgbClr val="404040"/>
                </a:solidFill>
                <a:latin typeface="+mn-lt"/>
              </a:rPr>
              <a:t>schwerwiegendes</a:t>
            </a:r>
            <a:r>
              <a:rPr lang="en-US" sz="600" dirty="0">
                <a:solidFill>
                  <a:srgbClr val="404040"/>
                </a:solidFill>
                <a:latin typeface="+mn-lt"/>
              </a:rPr>
              <a:t> </a:t>
            </a:r>
            <a:r>
              <a:rPr lang="en-US" sz="600" dirty="0" err="1">
                <a:solidFill>
                  <a:srgbClr val="404040"/>
                </a:solidFill>
                <a:latin typeface="+mn-lt"/>
              </a:rPr>
              <a:t>unerwünschtes</a:t>
            </a:r>
            <a:r>
              <a:rPr lang="en-US" sz="600" dirty="0">
                <a:solidFill>
                  <a:srgbClr val="404040"/>
                </a:solidFill>
                <a:latin typeface="+mn-lt"/>
              </a:rPr>
              <a:t> </a:t>
            </a:r>
            <a:r>
              <a:rPr lang="en-US" sz="600" dirty="0" err="1">
                <a:solidFill>
                  <a:srgbClr val="404040"/>
                </a:solidFill>
                <a:latin typeface="+mn-lt"/>
              </a:rPr>
              <a:t>kardiales</a:t>
            </a:r>
            <a:r>
              <a:rPr lang="en-US" sz="600" dirty="0">
                <a:solidFill>
                  <a:srgbClr val="404040"/>
                </a:solidFill>
                <a:latin typeface="+mn-lt"/>
              </a:rPr>
              <a:t> </a:t>
            </a:r>
            <a:r>
              <a:rPr lang="en-US" sz="600" dirty="0" err="1">
                <a:solidFill>
                  <a:srgbClr val="404040"/>
                </a:solidFill>
                <a:latin typeface="+mn-lt"/>
              </a:rPr>
              <a:t>Ereignis</a:t>
            </a:r>
            <a:r>
              <a:rPr lang="en-US" sz="600" dirty="0">
                <a:solidFill>
                  <a:srgbClr val="404040"/>
                </a:solidFill>
                <a:latin typeface="+mn-lt"/>
              </a:rPr>
              <a:t>; T1D: Typ-1-Diabetes; T2D: Typ-2-Diabetes.</a:t>
            </a:r>
          </a:p>
          <a:p>
            <a:pPr>
              <a:tabLst>
                <a:tab pos="342900" algn="l"/>
              </a:tabLst>
              <a:defRPr/>
            </a:pPr>
            <a:r>
              <a:rPr lang="en-US" sz="600" b="1" dirty="0">
                <a:solidFill>
                  <a:srgbClr val="404040"/>
                </a:solidFill>
                <a:latin typeface="+mn-lt"/>
              </a:rPr>
              <a:t>1. </a:t>
            </a:r>
            <a:r>
              <a:rPr lang="de" sz="600" dirty="0">
                <a:solidFill>
                  <a:srgbClr val="404040"/>
                </a:solidFill>
                <a:latin typeface="+mn-lt"/>
                <a:cs typeface="Verdana"/>
              </a:rPr>
              <a:t>Romero-Aroca P </a:t>
            </a:r>
            <a:r>
              <a:rPr lang="de" sz="600" i="1" dirty="0">
                <a:solidFill>
                  <a:srgbClr val="404040"/>
                </a:solidFill>
                <a:latin typeface="+mn-lt"/>
                <a:cs typeface="Verdana"/>
              </a:rPr>
              <a:t>et al. Br J Ophthalmol</a:t>
            </a:r>
            <a:r>
              <a:rPr lang="de" sz="600" dirty="0">
                <a:solidFill>
                  <a:srgbClr val="404040"/>
                </a:solidFill>
                <a:latin typeface="+mn-lt"/>
                <a:cs typeface="Verdana"/>
              </a:rPr>
              <a:t> 2017; 101: 1346</a:t>
            </a:r>
            <a:r>
              <a:rPr lang="de" sz="600" dirty="0">
                <a:solidFill>
                  <a:srgbClr val="404040"/>
                </a:solidFill>
                <a:latin typeface="+mn-lt"/>
                <a:ea typeface="Arial"/>
                <a:cs typeface="Arial"/>
              </a:rPr>
              <a:t>–</a:t>
            </a:r>
            <a:r>
              <a:rPr lang="de" sz="600" dirty="0">
                <a:solidFill>
                  <a:srgbClr val="404040"/>
                </a:solidFill>
                <a:latin typeface="+mn-lt"/>
                <a:cs typeface="Verdana"/>
              </a:rPr>
              <a:t>51. </a:t>
            </a:r>
            <a:r>
              <a:rPr lang="da-DK" sz="600" b="1" dirty="0">
                <a:solidFill>
                  <a:srgbClr val="404040"/>
                </a:solidFill>
                <a:latin typeface="+mn-lt"/>
                <a:ea typeface="Arial"/>
                <a:cs typeface="Arial"/>
              </a:rPr>
              <a:t>2.</a:t>
            </a:r>
            <a:r>
              <a:rPr lang="da-DK" sz="600" dirty="0">
                <a:solidFill>
                  <a:srgbClr val="404040"/>
                </a:solidFill>
                <a:latin typeface="+mn-lt"/>
                <a:ea typeface="Arial"/>
                <a:cs typeface="Arial"/>
              </a:rPr>
              <a:t> </a:t>
            </a:r>
            <a:r>
              <a:rPr lang="de" sz="600" dirty="0">
                <a:solidFill>
                  <a:srgbClr val="404040"/>
                </a:solidFill>
                <a:latin typeface="+mn-lt"/>
                <a:cs typeface="Verdana"/>
              </a:rPr>
              <a:t>Ahlqvist E </a:t>
            </a:r>
            <a:r>
              <a:rPr lang="de" sz="600" i="1" dirty="0">
                <a:solidFill>
                  <a:srgbClr val="404040"/>
                </a:solidFill>
                <a:latin typeface="+mn-lt"/>
                <a:cs typeface="Verdana"/>
              </a:rPr>
              <a:t>et al. Lancet Diabetes Endocrinol</a:t>
            </a:r>
            <a:r>
              <a:rPr lang="de" sz="600" dirty="0">
                <a:solidFill>
                  <a:srgbClr val="404040"/>
                </a:solidFill>
                <a:latin typeface="+mn-lt"/>
                <a:cs typeface="Verdana"/>
              </a:rPr>
              <a:t> 2018; 6: 361</a:t>
            </a:r>
            <a:r>
              <a:rPr lang="de" sz="600" dirty="0">
                <a:solidFill>
                  <a:srgbClr val="404040"/>
                </a:solidFill>
                <a:latin typeface="+mn-lt"/>
                <a:ea typeface="Arial"/>
                <a:cs typeface="Arial"/>
              </a:rPr>
              <a:t>–</a:t>
            </a:r>
            <a:r>
              <a:rPr lang="de" sz="600" dirty="0">
                <a:solidFill>
                  <a:srgbClr val="404040"/>
                </a:solidFill>
                <a:latin typeface="+mn-lt"/>
                <a:cs typeface="Verdana"/>
              </a:rPr>
              <a:t>9. </a:t>
            </a:r>
            <a:r>
              <a:rPr lang="en-US" sz="600" b="1" dirty="0">
                <a:solidFill>
                  <a:srgbClr val="404040"/>
                </a:solidFill>
                <a:latin typeface="+mn-lt"/>
              </a:rPr>
              <a:t>3. </a:t>
            </a:r>
            <a:r>
              <a:rPr lang="de" sz="600" dirty="0">
                <a:solidFill>
                  <a:srgbClr val="404040"/>
                </a:solidFill>
                <a:latin typeface="+mn-lt"/>
                <a:cs typeface="Verdana"/>
              </a:rPr>
              <a:t>Rawshani A </a:t>
            </a:r>
            <a:r>
              <a:rPr lang="de" sz="600" i="1" dirty="0">
                <a:solidFill>
                  <a:srgbClr val="404040"/>
                </a:solidFill>
                <a:latin typeface="+mn-lt"/>
                <a:cs typeface="Verdana"/>
              </a:rPr>
              <a:t>et al. Lancet </a:t>
            </a:r>
            <a:r>
              <a:rPr lang="de" sz="600" dirty="0">
                <a:solidFill>
                  <a:srgbClr val="404040"/>
                </a:solidFill>
                <a:latin typeface="+mn-lt"/>
                <a:cs typeface="Verdana"/>
              </a:rPr>
              <a:t>2018; 392: 477</a:t>
            </a:r>
            <a:r>
              <a:rPr lang="de" sz="600" dirty="0">
                <a:solidFill>
                  <a:srgbClr val="404040"/>
                </a:solidFill>
                <a:latin typeface="+mn-lt"/>
                <a:ea typeface="Arial"/>
                <a:cs typeface="Arial"/>
              </a:rPr>
              <a:t>–</a:t>
            </a:r>
            <a:r>
              <a:rPr lang="de" sz="600" dirty="0">
                <a:solidFill>
                  <a:srgbClr val="404040"/>
                </a:solidFill>
                <a:latin typeface="+mn-lt"/>
                <a:cs typeface="Verdana"/>
              </a:rPr>
              <a:t>86. </a:t>
            </a:r>
            <a:r>
              <a:rPr lang="da-DK" sz="600" b="1" dirty="0">
                <a:solidFill>
                  <a:srgbClr val="404040"/>
                </a:solidFill>
                <a:latin typeface="+mn-lt"/>
                <a:ea typeface="Arial"/>
                <a:cs typeface="Arial"/>
              </a:rPr>
              <a:t>4. </a:t>
            </a:r>
            <a:r>
              <a:rPr lang="da-DK" sz="600" dirty="0">
                <a:solidFill>
                  <a:srgbClr val="404040"/>
                </a:solidFill>
                <a:latin typeface="+mn-lt"/>
                <a:ea typeface="Arial"/>
                <a:cs typeface="Arial"/>
              </a:rPr>
              <a:t>Sun R </a:t>
            </a:r>
            <a:r>
              <a:rPr lang="da-DK" sz="600" i="1" dirty="0">
                <a:solidFill>
                  <a:srgbClr val="404040"/>
                </a:solidFill>
                <a:latin typeface="+mn-lt"/>
                <a:ea typeface="Arial"/>
                <a:cs typeface="Arial"/>
              </a:rPr>
              <a:t>et al. Diabetes Care </a:t>
            </a:r>
            <a:r>
              <a:rPr lang="da-DK" sz="600" dirty="0">
                <a:solidFill>
                  <a:srgbClr val="404040"/>
                </a:solidFill>
                <a:latin typeface="+mn-lt"/>
                <a:ea typeface="Arial"/>
                <a:cs typeface="Arial"/>
              </a:rPr>
              <a:t>2024; 47: 2266–74.</a:t>
            </a:r>
            <a:r>
              <a:rPr lang="en-US" sz="600" dirty="0">
                <a:solidFill>
                  <a:srgbClr val="404040"/>
                </a:solidFill>
                <a:latin typeface="+mn-lt"/>
              </a:rPr>
              <a:t> </a:t>
            </a:r>
            <a:r>
              <a:rPr lang="da-DK" sz="600" b="1" dirty="0">
                <a:solidFill>
                  <a:srgbClr val="404040"/>
                </a:solidFill>
                <a:latin typeface="Verdana"/>
                <a:ea typeface="Arial"/>
                <a:cs typeface="Arial"/>
              </a:rPr>
              <a:t>5.</a:t>
            </a:r>
            <a:r>
              <a:rPr lang="da-DK" sz="600" dirty="0">
                <a:solidFill>
                  <a:srgbClr val="404040"/>
                </a:solidFill>
                <a:latin typeface="Verdana"/>
                <a:ea typeface="Arial"/>
                <a:cs typeface="Arial"/>
              </a:rPr>
              <a:t> Wei X </a:t>
            </a:r>
            <a:r>
              <a:rPr lang="da-DK" sz="600" i="1" dirty="0">
                <a:solidFill>
                  <a:srgbClr val="404040"/>
                </a:solidFill>
                <a:latin typeface="Verdana"/>
                <a:ea typeface="Arial"/>
                <a:cs typeface="Arial"/>
              </a:rPr>
              <a:t>et al. Eur Heart J </a:t>
            </a:r>
            <a:r>
              <a:rPr lang="da-DK" sz="600" dirty="0">
                <a:solidFill>
                  <a:srgbClr val="404040"/>
                </a:solidFill>
                <a:latin typeface="Verdana"/>
                <a:ea typeface="Arial"/>
                <a:cs typeface="Arial"/>
              </a:rPr>
              <a:t>2025; 46: 3776</a:t>
            </a:r>
            <a:r>
              <a:rPr lang="pt-BR" sz="600" dirty="0">
                <a:solidFill>
                  <a:srgbClr val="404040"/>
                </a:solidFill>
                <a:latin typeface="Verdana"/>
              </a:rPr>
              <a:t>–86</a:t>
            </a:r>
            <a:r>
              <a:rPr lang="da-DK" sz="600" dirty="0">
                <a:solidFill>
                  <a:srgbClr val="404040"/>
                </a:solidFill>
                <a:latin typeface="Verdana"/>
                <a:ea typeface="Arial"/>
                <a:cs typeface="Arial"/>
              </a:rPr>
              <a:t>.</a:t>
            </a:r>
          </a:p>
        </p:txBody>
      </p:sp>
    </p:spTree>
    <p:extLst>
      <p:ext uri="{BB962C8B-B14F-4D97-AF65-F5344CB8AC3E}">
        <p14:creationId xmlns:p14="http://schemas.microsoft.com/office/powerpoint/2010/main" val="41474452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70C50-5F70-19D8-21CB-70B76CD0F976}"/>
            </a:ext>
          </a:extLst>
        </p:cNvPr>
        <p:cNvGrpSpPr/>
        <p:nvPr/>
      </p:nvGrpSpPr>
      <p:grpSpPr>
        <a:xfrm>
          <a:off x="0" y="0"/>
          <a:ext cx="0" cy="0"/>
          <a:chOff x="0" y="0"/>
          <a:chExt cx="0" cy="0"/>
        </a:xfrm>
      </p:grpSpPr>
      <p:sp>
        <p:nvSpPr>
          <p:cNvPr id="3" name="SmartArt-Platzhalter 2">
            <a:extLst>
              <a:ext uri="{FF2B5EF4-FFF2-40B4-BE49-F238E27FC236}">
                <a16:creationId xmlns:a16="http://schemas.microsoft.com/office/drawing/2014/main" id="{4A92F953-61FC-D271-8251-BB9980838478}"/>
              </a:ext>
            </a:extLst>
          </p:cNvPr>
          <p:cNvSpPr>
            <a:spLocks noGrp="1"/>
          </p:cNvSpPr>
          <p:nvPr>
            <p:ph type="dgm" sz="quarter" idx="13"/>
          </p:nvPr>
        </p:nvSpPr>
        <p:spPr/>
        <p:txBody>
          <a:bodyPr/>
          <a:lstStyle/>
          <a:p>
            <a:endParaRPr lang="de-DE"/>
          </a:p>
        </p:txBody>
      </p:sp>
      <p:sp>
        <p:nvSpPr>
          <p:cNvPr id="6" name="SmartArt-Platzhalter 5">
            <a:extLst>
              <a:ext uri="{FF2B5EF4-FFF2-40B4-BE49-F238E27FC236}">
                <a16:creationId xmlns:a16="http://schemas.microsoft.com/office/drawing/2014/main" id="{DB0C6ECC-DCF6-4815-7A25-B9F5B8E35A9E}"/>
              </a:ext>
            </a:extLst>
          </p:cNvPr>
          <p:cNvSpPr>
            <a:spLocks noGrp="1"/>
          </p:cNvSpPr>
          <p:nvPr>
            <p:ph type="dgm" sz="quarter" idx="14"/>
          </p:nvPr>
        </p:nvSpPr>
        <p:spPr/>
        <p:txBody>
          <a:bodyPr/>
          <a:lstStyle/>
          <a:p>
            <a:endParaRPr lang="de-DE"/>
          </a:p>
        </p:txBody>
      </p:sp>
      <p:sp>
        <p:nvSpPr>
          <p:cNvPr id="5" name="Text Placeholder 4">
            <a:extLst>
              <a:ext uri="{FF2B5EF4-FFF2-40B4-BE49-F238E27FC236}">
                <a16:creationId xmlns:a16="http://schemas.microsoft.com/office/drawing/2014/main" id="{A49610EB-E718-2163-581B-3249BF371FDA}"/>
              </a:ext>
            </a:extLst>
          </p:cNvPr>
          <p:cNvSpPr>
            <a:spLocks noGrp="1"/>
          </p:cNvSpPr>
          <p:nvPr>
            <p:ph type="body" sz="quarter" idx="21"/>
          </p:nvPr>
        </p:nvSpPr>
        <p:spPr/>
        <p:txBody>
          <a:bodyPr/>
          <a:lstStyle/>
          <a:p>
            <a:r>
              <a:rPr lang="de-DE" sz="2400" dirty="0">
                <a:latin typeface="Verdana"/>
                <a:ea typeface="Verdana"/>
              </a:rPr>
              <a:t>Krankheitslast – Auswirkungen des Typ-1-Diabetes auf Betroffene und ihre Familien</a:t>
            </a:r>
          </a:p>
        </p:txBody>
      </p:sp>
      <p:pic>
        <p:nvPicPr>
          <p:cNvPr id="2" name="Grafik 1" descr="Start Silhouette">
            <a:hlinkClick r:id="rId2" action="ppaction://hlinksldjump"/>
            <a:extLst>
              <a:ext uri="{FF2B5EF4-FFF2-40B4-BE49-F238E27FC236}">
                <a16:creationId xmlns:a16="http://schemas.microsoft.com/office/drawing/2014/main" id="{085B712C-04EB-CD2B-E793-EE4A6A604F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192048501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Verbinder: gewinkelt 9">
            <a:extLst>
              <a:ext uri="{FF2B5EF4-FFF2-40B4-BE49-F238E27FC236}">
                <a16:creationId xmlns:a16="http://schemas.microsoft.com/office/drawing/2014/main" id="{D1535723-D62E-3695-D1FE-29FD4DE3E1A3}"/>
              </a:ext>
            </a:extLst>
          </p:cNvPr>
          <p:cNvCxnSpPr/>
          <p:nvPr/>
        </p:nvCxnSpPr>
        <p:spPr>
          <a:xfrm flipV="1">
            <a:off x="1414581" y="3797060"/>
            <a:ext cx="2975608" cy="68017"/>
          </a:xfrm>
          <a:prstGeom prst="bentConnector3">
            <a:avLst>
              <a:gd name="adj1" fmla="val 99958"/>
            </a:avLst>
          </a:prstGeom>
          <a:ln w="9525">
            <a:solidFill>
              <a:srgbClr val="6E7AAB"/>
            </a:solidFill>
          </a:ln>
        </p:spPr>
        <p:style>
          <a:lnRef idx="1">
            <a:schemeClr val="accent1"/>
          </a:lnRef>
          <a:fillRef idx="0">
            <a:schemeClr val="accent1"/>
          </a:fillRef>
          <a:effectRef idx="0">
            <a:schemeClr val="accent1"/>
          </a:effectRef>
          <a:fontRef idx="minor">
            <a:schemeClr val="tx1"/>
          </a:fontRef>
        </p:style>
      </p:cxnSp>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4921" y="11377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ist für die Betroffenen eine lebenslange Belastung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p>
        </p:txBody>
      </p:sp>
      <p:grpSp>
        <p:nvGrpSpPr>
          <p:cNvPr id="97" name="Gruppieren 96">
            <a:extLst>
              <a:ext uri="{FF2B5EF4-FFF2-40B4-BE49-F238E27FC236}">
                <a16:creationId xmlns:a16="http://schemas.microsoft.com/office/drawing/2014/main" id="{92F7B389-3B86-A6F2-2E6D-75D4936CEB62}"/>
              </a:ext>
            </a:extLst>
          </p:cNvPr>
          <p:cNvGrpSpPr/>
          <p:nvPr/>
        </p:nvGrpSpPr>
        <p:grpSpPr>
          <a:xfrm>
            <a:off x="334476" y="902123"/>
            <a:ext cx="8478000" cy="3451582"/>
            <a:chOff x="261214" y="1334509"/>
            <a:chExt cx="11400414" cy="4624575"/>
          </a:xfrm>
        </p:grpSpPr>
        <p:cxnSp>
          <p:nvCxnSpPr>
            <p:cNvPr id="98" name="Straight Connector 75">
              <a:extLst>
                <a:ext uri="{FF2B5EF4-FFF2-40B4-BE49-F238E27FC236}">
                  <a16:creationId xmlns:a16="http://schemas.microsoft.com/office/drawing/2014/main" id="{BD989CDD-17B7-3AD2-C04C-A5D21114B082}"/>
                </a:ext>
              </a:extLst>
            </p:cNvPr>
            <p:cNvCxnSpPr>
              <a:cxnSpLocks/>
            </p:cNvCxnSpPr>
            <p:nvPr/>
          </p:nvCxnSpPr>
          <p:spPr>
            <a:xfrm>
              <a:off x="830584" y="2855213"/>
              <a:ext cx="3270991" cy="0"/>
            </a:xfrm>
            <a:prstGeom prst="line">
              <a:avLst/>
            </a:prstGeom>
            <a:noFill/>
            <a:ln w="9525" cap="flat" cmpd="sng" algn="ctr">
              <a:solidFill>
                <a:srgbClr val="CC9C50"/>
              </a:solidFill>
              <a:prstDash val="solid"/>
            </a:ln>
            <a:effectLst/>
          </p:spPr>
        </p:cxnSp>
        <p:cxnSp>
          <p:nvCxnSpPr>
            <p:cNvPr id="99" name="Straight Connector 70">
              <a:extLst>
                <a:ext uri="{FF2B5EF4-FFF2-40B4-BE49-F238E27FC236}">
                  <a16:creationId xmlns:a16="http://schemas.microsoft.com/office/drawing/2014/main" id="{C90384BE-685D-4179-5060-F16915B17C5C}"/>
                </a:ext>
              </a:extLst>
            </p:cNvPr>
            <p:cNvCxnSpPr>
              <a:cxnSpLocks/>
            </p:cNvCxnSpPr>
            <p:nvPr/>
          </p:nvCxnSpPr>
          <p:spPr>
            <a:xfrm>
              <a:off x="8025633" y="3374375"/>
              <a:ext cx="2973575" cy="0"/>
            </a:xfrm>
            <a:prstGeom prst="line">
              <a:avLst/>
            </a:prstGeom>
            <a:noFill/>
            <a:ln w="9525" cap="flat" cmpd="sng" algn="ctr">
              <a:solidFill>
                <a:srgbClr val="71BFC0"/>
              </a:solidFill>
              <a:prstDash val="solid"/>
            </a:ln>
            <a:effectLst/>
          </p:spPr>
        </p:cxnSp>
        <p:graphicFrame>
          <p:nvGraphicFramePr>
            <p:cNvPr id="100" name="Chart 48">
              <a:extLst>
                <a:ext uri="{FF2B5EF4-FFF2-40B4-BE49-F238E27FC236}">
                  <a16:creationId xmlns:a16="http://schemas.microsoft.com/office/drawing/2014/main" id="{762DE680-9476-1DE6-B64B-2D63A0B2B225}"/>
                </a:ext>
              </a:extLst>
            </p:cNvPr>
            <p:cNvGraphicFramePr/>
            <p:nvPr/>
          </p:nvGraphicFramePr>
          <p:xfrm>
            <a:off x="2881486" y="1334509"/>
            <a:ext cx="6301037" cy="3960127"/>
          </p:xfrm>
          <a:graphic>
            <a:graphicData uri="http://schemas.openxmlformats.org/drawingml/2006/chart">
              <c:chart xmlns:c="http://schemas.openxmlformats.org/drawingml/2006/chart" xmlns:r="http://schemas.openxmlformats.org/officeDocument/2006/relationships" r:id="rId3"/>
            </a:graphicData>
          </a:graphic>
        </p:graphicFrame>
        <p:sp>
          <p:nvSpPr>
            <p:cNvPr id="101" name="Oval 7">
              <a:extLst>
                <a:ext uri="{FF2B5EF4-FFF2-40B4-BE49-F238E27FC236}">
                  <a16:creationId xmlns:a16="http://schemas.microsoft.com/office/drawing/2014/main" id="{F803D5CB-EBFB-053E-86A1-82C818A63EDF}"/>
                </a:ext>
              </a:extLst>
            </p:cNvPr>
            <p:cNvSpPr/>
            <p:nvPr/>
          </p:nvSpPr>
          <p:spPr>
            <a:xfrm>
              <a:off x="5136129" y="2421472"/>
              <a:ext cx="1800000" cy="1800000"/>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srgbClr val="000000"/>
                  </a:solidFill>
                  <a:effectLst/>
                  <a:uLnTx/>
                  <a:uFillTx/>
                  <a:ea typeface="+mn-ea"/>
                  <a:cs typeface="Arial" panose="020B0604020202020204" pitchFamily="34" charset="0"/>
                </a:rPr>
                <a:t>T1D</a:t>
              </a:r>
            </a:p>
          </p:txBody>
        </p:sp>
        <p:sp>
          <p:nvSpPr>
            <p:cNvPr id="102" name="Oval 11">
              <a:extLst>
                <a:ext uri="{FF2B5EF4-FFF2-40B4-BE49-F238E27FC236}">
                  <a16:creationId xmlns:a16="http://schemas.microsoft.com/office/drawing/2014/main" id="{9171DB9D-A3A4-76E8-997C-EB719F64A74D}"/>
                </a:ext>
              </a:extLst>
            </p:cNvPr>
            <p:cNvSpPr/>
            <p:nvPr/>
          </p:nvSpPr>
          <p:spPr>
            <a:xfrm>
              <a:off x="4676003" y="2204168"/>
              <a:ext cx="231434" cy="231434"/>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3" name="Oval 12">
              <a:extLst>
                <a:ext uri="{FF2B5EF4-FFF2-40B4-BE49-F238E27FC236}">
                  <a16:creationId xmlns:a16="http://schemas.microsoft.com/office/drawing/2014/main" id="{FE91EF85-713C-E630-7A65-70A585427B9E}"/>
                </a:ext>
              </a:extLst>
            </p:cNvPr>
            <p:cNvSpPr/>
            <p:nvPr/>
          </p:nvSpPr>
          <p:spPr>
            <a:xfrm>
              <a:off x="7164821" y="2216467"/>
              <a:ext cx="231434" cy="231434"/>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4" name="Oval 13">
              <a:extLst>
                <a:ext uri="{FF2B5EF4-FFF2-40B4-BE49-F238E27FC236}">
                  <a16:creationId xmlns:a16="http://schemas.microsoft.com/office/drawing/2014/main" id="{B4662D1D-378C-50E6-07A3-127520AA6DC5}"/>
                </a:ext>
              </a:extLst>
            </p:cNvPr>
            <p:cNvSpPr/>
            <p:nvPr/>
          </p:nvSpPr>
          <p:spPr>
            <a:xfrm>
              <a:off x="5903433" y="1599210"/>
              <a:ext cx="231434" cy="231434"/>
            </a:xfrm>
            <a:prstGeom prst="ellipse">
              <a:avLst/>
            </a:prstGeom>
            <a:solidFill>
              <a:srgbClr val="CC9C50">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5" name="Oval 14">
              <a:extLst>
                <a:ext uri="{FF2B5EF4-FFF2-40B4-BE49-F238E27FC236}">
                  <a16:creationId xmlns:a16="http://schemas.microsoft.com/office/drawing/2014/main" id="{CEA5608E-E6A2-3DB8-9BF9-1B56B24A6A1B}"/>
                </a:ext>
              </a:extLst>
            </p:cNvPr>
            <p:cNvSpPr/>
            <p:nvPr/>
          </p:nvSpPr>
          <p:spPr>
            <a:xfrm>
              <a:off x="7466275" y="3556326"/>
              <a:ext cx="231434" cy="231434"/>
            </a:xfrm>
            <a:prstGeom prst="ellipse">
              <a:avLst/>
            </a:prstGeom>
            <a:solidFill>
              <a:srgbClr val="347475">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6" name="TextBox 15">
              <a:extLst>
                <a:ext uri="{FF2B5EF4-FFF2-40B4-BE49-F238E27FC236}">
                  <a16:creationId xmlns:a16="http://schemas.microsoft.com/office/drawing/2014/main" id="{F91CEC53-28C7-1FFB-DF22-8699251E3175}"/>
                </a:ext>
              </a:extLst>
            </p:cNvPr>
            <p:cNvSpPr txBox="1"/>
            <p:nvPr/>
          </p:nvSpPr>
          <p:spPr>
            <a:xfrm>
              <a:off x="2270052" y="551372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6E7AAB"/>
                  </a:solidFill>
                  <a:effectLst/>
                  <a:uLnTx/>
                  <a:uFillTx/>
                  <a:latin typeface="+mn-lt"/>
                  <a:ea typeface="+mn-ea"/>
                  <a:cs typeface="Arial" panose="020B0604020202020204" pitchFamily="34" charset="0"/>
                </a:rPr>
                <a:t>Arbeits</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a:t>
              </a:r>
              <a:r>
                <a:rPr kumimoji="0" lang="en-US" sz="1200" b="1" i="0" u="none" strike="noStrike" kern="0" cap="none" spc="0" normalizeH="0" baseline="0" noProof="0" dirty="0" err="1">
                  <a:ln>
                    <a:noFill/>
                  </a:ln>
                  <a:solidFill>
                    <a:srgbClr val="6E7AAB"/>
                  </a:solidFill>
                  <a:effectLst/>
                  <a:uLnTx/>
                  <a:uFillTx/>
                  <a:latin typeface="+mn-lt"/>
                  <a:ea typeface="+mn-ea"/>
                  <a:cs typeface="Arial" panose="020B0604020202020204" pitchFamily="34" charset="0"/>
                </a:rPr>
                <a:t>schulische</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6E7AAB"/>
                  </a:solidFill>
                  <a:effectLst/>
                  <a:uLnTx/>
                  <a:uFillTx/>
                  <a:latin typeface="+mn-lt"/>
                  <a:ea typeface="+mn-ea"/>
                  <a:cs typeface="Arial" panose="020B0604020202020204" pitchFamily="34" charset="0"/>
                </a:rPr>
                <a:t>5,6</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  </a:t>
              </a:r>
            </a:p>
          </p:txBody>
        </p:sp>
        <p:cxnSp>
          <p:nvCxnSpPr>
            <p:cNvPr id="107" name="Straight Connector 16">
              <a:extLst>
                <a:ext uri="{FF2B5EF4-FFF2-40B4-BE49-F238E27FC236}">
                  <a16:creationId xmlns:a16="http://schemas.microsoft.com/office/drawing/2014/main" id="{41A55F8C-0E88-469D-3018-783587C612CC}"/>
                </a:ext>
              </a:extLst>
            </p:cNvPr>
            <p:cNvCxnSpPr>
              <a:cxnSpLocks/>
            </p:cNvCxnSpPr>
            <p:nvPr/>
          </p:nvCxnSpPr>
          <p:spPr>
            <a:xfrm>
              <a:off x="1448715" y="1573310"/>
              <a:ext cx="3687414" cy="22048"/>
            </a:xfrm>
            <a:prstGeom prst="line">
              <a:avLst/>
            </a:prstGeom>
            <a:noFill/>
            <a:ln w="9525" cap="flat" cmpd="sng" algn="ctr">
              <a:solidFill>
                <a:srgbClr val="E0C496"/>
              </a:solidFill>
              <a:prstDash val="solid"/>
            </a:ln>
            <a:effectLst/>
          </p:spPr>
        </p:cxnSp>
        <p:sp>
          <p:nvSpPr>
            <p:cNvPr id="108" name="TextBox 17">
              <a:extLst>
                <a:ext uri="{FF2B5EF4-FFF2-40B4-BE49-F238E27FC236}">
                  <a16:creationId xmlns:a16="http://schemas.microsoft.com/office/drawing/2014/main" id="{14265116-9333-FF03-C087-B66681B7CB6F}"/>
                </a:ext>
              </a:extLst>
            </p:cNvPr>
            <p:cNvSpPr txBox="1"/>
            <p:nvPr/>
          </p:nvSpPr>
          <p:spPr>
            <a:xfrm>
              <a:off x="1945684" y="4291825"/>
              <a:ext cx="2299838"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969BAF"/>
                  </a:solidFill>
                  <a:effectLst/>
                  <a:uLnTx/>
                  <a:uFillTx/>
                  <a:latin typeface="+mn-lt"/>
                  <a:ea typeface="+mn-ea"/>
                  <a:cs typeface="Arial" panose="020B0604020202020204" pitchFamily="34" charset="0"/>
                </a:rPr>
                <a:t>Psychosoziale</a:t>
              </a:r>
              <a:r>
                <a:rPr kumimoji="0" lang="en-US" sz="1200" b="1" i="0" u="none" strike="noStrike" kern="0" cap="none" spc="0" normalizeH="0" baseline="0" noProof="0" dirty="0">
                  <a:ln>
                    <a:noFill/>
                  </a:ln>
                  <a:solidFill>
                    <a:srgbClr val="969BAF"/>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969BAF"/>
                  </a:solidFill>
                  <a:effectLst/>
                  <a:uLnTx/>
                  <a:uFillTx/>
                  <a:latin typeface="+mn-lt"/>
                  <a:ea typeface="+mn-ea"/>
                  <a:cs typeface="Arial" panose="020B0604020202020204" pitchFamily="34" charset="0"/>
                </a:rPr>
                <a:t>4</a:t>
              </a:r>
            </a:p>
          </p:txBody>
        </p:sp>
        <p:cxnSp>
          <p:nvCxnSpPr>
            <p:cNvPr id="110" name="Straight Connector 20">
              <a:extLst>
                <a:ext uri="{FF2B5EF4-FFF2-40B4-BE49-F238E27FC236}">
                  <a16:creationId xmlns:a16="http://schemas.microsoft.com/office/drawing/2014/main" id="{6797A489-CC16-4CF1-900F-D660142DB465}"/>
                </a:ext>
              </a:extLst>
            </p:cNvPr>
            <p:cNvCxnSpPr>
              <a:cxnSpLocks/>
            </p:cNvCxnSpPr>
            <p:nvPr/>
          </p:nvCxnSpPr>
          <p:spPr>
            <a:xfrm>
              <a:off x="7526994" y="4644088"/>
              <a:ext cx="3217136" cy="0"/>
            </a:xfrm>
            <a:prstGeom prst="line">
              <a:avLst/>
            </a:prstGeom>
            <a:noFill/>
            <a:ln w="9525" cap="flat" cmpd="sng" algn="ctr">
              <a:solidFill>
                <a:srgbClr val="2F3651"/>
              </a:solidFill>
              <a:prstDash val="solid"/>
            </a:ln>
            <a:effectLst/>
          </p:spPr>
        </p:cxnSp>
        <p:cxnSp>
          <p:nvCxnSpPr>
            <p:cNvPr id="111" name="Straight Connector 22">
              <a:extLst>
                <a:ext uri="{FF2B5EF4-FFF2-40B4-BE49-F238E27FC236}">
                  <a16:creationId xmlns:a16="http://schemas.microsoft.com/office/drawing/2014/main" id="{6BD83F9C-8303-C7C4-B6D4-F8C7B285A25C}"/>
                </a:ext>
              </a:extLst>
            </p:cNvPr>
            <p:cNvCxnSpPr>
              <a:cxnSpLocks/>
            </p:cNvCxnSpPr>
            <p:nvPr/>
          </p:nvCxnSpPr>
          <p:spPr>
            <a:xfrm>
              <a:off x="1318654" y="4093965"/>
              <a:ext cx="2926867" cy="0"/>
            </a:xfrm>
            <a:prstGeom prst="line">
              <a:avLst/>
            </a:prstGeom>
            <a:noFill/>
            <a:ln w="9525" cap="flat" cmpd="sng" algn="ctr">
              <a:solidFill>
                <a:srgbClr val="969BAF"/>
              </a:solidFill>
              <a:prstDash val="solid"/>
            </a:ln>
            <a:effectLst/>
          </p:spPr>
        </p:cxnSp>
        <p:grpSp>
          <p:nvGrpSpPr>
            <p:cNvPr id="112" name="Group 33">
              <a:extLst>
                <a:ext uri="{FF2B5EF4-FFF2-40B4-BE49-F238E27FC236}">
                  <a16:creationId xmlns:a16="http://schemas.microsoft.com/office/drawing/2014/main" id="{9822E089-A460-70DF-51E6-2F57823A29D5}"/>
                </a:ext>
              </a:extLst>
            </p:cNvPr>
            <p:cNvGrpSpPr/>
            <p:nvPr/>
          </p:nvGrpSpPr>
          <p:grpSpPr>
            <a:xfrm>
              <a:off x="980727" y="4986871"/>
              <a:ext cx="864693" cy="864693"/>
              <a:chOff x="1444167" y="1454817"/>
              <a:chExt cx="864693" cy="864693"/>
            </a:xfrm>
          </p:grpSpPr>
          <p:sp>
            <p:nvSpPr>
              <p:cNvPr id="140" name="Oval 34">
                <a:extLst>
                  <a:ext uri="{FF2B5EF4-FFF2-40B4-BE49-F238E27FC236}">
                    <a16:creationId xmlns:a16="http://schemas.microsoft.com/office/drawing/2014/main" id="{77FD9511-8230-5663-ACE4-D7449E17947D}"/>
                  </a:ext>
                </a:extLst>
              </p:cNvPr>
              <p:cNvSpPr/>
              <p:nvPr/>
            </p:nvSpPr>
            <p:spPr>
              <a:xfrm>
                <a:off x="1444167" y="1454817"/>
                <a:ext cx="864693" cy="864693"/>
              </a:xfrm>
              <a:prstGeom prst="ellipse">
                <a:avLst/>
              </a:prstGeom>
              <a:solidFill>
                <a:srgbClr val="6E7AAB"/>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41" name="Graphic 35" descr="Professor female outline">
                <a:extLst>
                  <a:ext uri="{FF2B5EF4-FFF2-40B4-BE49-F238E27FC236}">
                    <a16:creationId xmlns:a16="http://schemas.microsoft.com/office/drawing/2014/main" id="{2B25BA5C-32B0-E83F-F8E3-CC90E6365FD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7143" y="1532837"/>
                <a:ext cx="589934" cy="589934"/>
              </a:xfrm>
              <a:prstGeom prst="rect">
                <a:avLst/>
              </a:prstGeom>
            </p:spPr>
          </p:pic>
        </p:grpSp>
        <p:grpSp>
          <p:nvGrpSpPr>
            <p:cNvPr id="113" name="Group 36">
              <a:extLst>
                <a:ext uri="{FF2B5EF4-FFF2-40B4-BE49-F238E27FC236}">
                  <a16:creationId xmlns:a16="http://schemas.microsoft.com/office/drawing/2014/main" id="{6279A05F-E9C6-E155-D056-252E82A4811D}"/>
                </a:ext>
              </a:extLst>
            </p:cNvPr>
            <p:cNvGrpSpPr/>
            <p:nvPr/>
          </p:nvGrpSpPr>
          <p:grpSpPr>
            <a:xfrm>
              <a:off x="534145" y="3826907"/>
              <a:ext cx="864693" cy="864693"/>
              <a:chOff x="9808616" y="1411833"/>
              <a:chExt cx="864693" cy="864693"/>
            </a:xfrm>
          </p:grpSpPr>
          <p:sp>
            <p:nvSpPr>
              <p:cNvPr id="138" name="Oval 37">
                <a:extLst>
                  <a:ext uri="{FF2B5EF4-FFF2-40B4-BE49-F238E27FC236}">
                    <a16:creationId xmlns:a16="http://schemas.microsoft.com/office/drawing/2014/main" id="{8447C78B-EA33-B247-4A2A-2330EFFB16E7}"/>
                  </a:ext>
                </a:extLst>
              </p:cNvPr>
              <p:cNvSpPr/>
              <p:nvPr/>
            </p:nvSpPr>
            <p:spPr>
              <a:xfrm>
                <a:off x="9808616" y="1411833"/>
                <a:ext cx="864693" cy="864693"/>
              </a:xfrm>
              <a:prstGeom prst="ellipse">
                <a:avLst/>
              </a:prstGeom>
              <a:solidFill>
                <a:srgbClr val="969BA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9" name="Graphic 38" descr="Head with gears outline">
                <a:extLst>
                  <a:ext uri="{FF2B5EF4-FFF2-40B4-BE49-F238E27FC236}">
                    <a16:creationId xmlns:a16="http://schemas.microsoft.com/office/drawing/2014/main" id="{83CE79DC-CED7-8567-B737-B9B6DFB5FB3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34180" y="1536232"/>
                <a:ext cx="630243" cy="630243"/>
              </a:xfrm>
              <a:prstGeom prst="rect">
                <a:avLst/>
              </a:prstGeom>
            </p:spPr>
          </p:pic>
        </p:grpSp>
        <p:grpSp>
          <p:nvGrpSpPr>
            <p:cNvPr id="114" name="Group 39">
              <a:extLst>
                <a:ext uri="{FF2B5EF4-FFF2-40B4-BE49-F238E27FC236}">
                  <a16:creationId xmlns:a16="http://schemas.microsoft.com/office/drawing/2014/main" id="{633D4EDC-9C3D-3FB8-A85C-34F40360E16B}"/>
                </a:ext>
              </a:extLst>
            </p:cNvPr>
            <p:cNvGrpSpPr/>
            <p:nvPr/>
          </p:nvGrpSpPr>
          <p:grpSpPr>
            <a:xfrm>
              <a:off x="261214" y="2647681"/>
              <a:ext cx="864693" cy="864693"/>
              <a:chOff x="1444167" y="4715637"/>
              <a:chExt cx="864693" cy="864693"/>
            </a:xfrm>
          </p:grpSpPr>
          <p:sp>
            <p:nvSpPr>
              <p:cNvPr id="136" name="Oval 40">
                <a:extLst>
                  <a:ext uri="{FF2B5EF4-FFF2-40B4-BE49-F238E27FC236}">
                    <a16:creationId xmlns:a16="http://schemas.microsoft.com/office/drawing/2014/main" id="{882683B0-EB12-DD4A-EC29-5AC1E056141C}"/>
                  </a:ext>
                </a:extLst>
              </p:cNvPr>
              <p:cNvSpPr/>
              <p:nvPr/>
            </p:nvSpPr>
            <p:spPr>
              <a:xfrm>
                <a:off x="1444167" y="4715637"/>
                <a:ext cx="864693" cy="864693"/>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7" name="Graphic 41" descr="Hospital with solid fill">
                <a:extLst>
                  <a:ext uri="{FF2B5EF4-FFF2-40B4-BE49-F238E27FC236}">
                    <a16:creationId xmlns:a16="http://schemas.microsoft.com/office/drawing/2014/main" id="{01E44BC2-26D9-80A2-B112-AB996D86CC8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74320" y="4825617"/>
                <a:ext cx="610610" cy="610610"/>
              </a:xfrm>
              <a:prstGeom prst="rect">
                <a:avLst/>
              </a:prstGeom>
            </p:spPr>
          </p:pic>
        </p:grpSp>
        <p:grpSp>
          <p:nvGrpSpPr>
            <p:cNvPr id="115" name="Group 42">
              <a:extLst>
                <a:ext uri="{FF2B5EF4-FFF2-40B4-BE49-F238E27FC236}">
                  <a16:creationId xmlns:a16="http://schemas.microsoft.com/office/drawing/2014/main" id="{A43E275C-C216-11D8-1A58-2F719D2409FF}"/>
                </a:ext>
              </a:extLst>
            </p:cNvPr>
            <p:cNvGrpSpPr/>
            <p:nvPr/>
          </p:nvGrpSpPr>
          <p:grpSpPr>
            <a:xfrm>
              <a:off x="10771576" y="1565570"/>
              <a:ext cx="864693" cy="864693"/>
              <a:chOff x="9808616" y="4715637"/>
              <a:chExt cx="864693" cy="864693"/>
            </a:xfrm>
          </p:grpSpPr>
          <p:sp>
            <p:nvSpPr>
              <p:cNvPr id="134" name="Oval 43">
                <a:extLst>
                  <a:ext uri="{FF2B5EF4-FFF2-40B4-BE49-F238E27FC236}">
                    <a16:creationId xmlns:a16="http://schemas.microsoft.com/office/drawing/2014/main" id="{D55A6B67-AA22-CFF3-E324-E658DC87CB7F}"/>
                  </a:ext>
                </a:extLst>
              </p:cNvPr>
              <p:cNvSpPr/>
              <p:nvPr/>
            </p:nvSpPr>
            <p:spPr>
              <a:xfrm>
                <a:off x="9808616" y="4715637"/>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5" name="Graphic 44" descr="Inpatient outline">
                <a:extLst>
                  <a:ext uri="{FF2B5EF4-FFF2-40B4-BE49-F238E27FC236}">
                    <a16:creationId xmlns:a16="http://schemas.microsoft.com/office/drawing/2014/main" id="{0AEDF9F5-7491-BBB9-30EB-18EFDB3E5DD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47036" y="4848309"/>
                <a:ext cx="585011" cy="585011"/>
              </a:xfrm>
              <a:prstGeom prst="rect">
                <a:avLst/>
              </a:prstGeom>
            </p:spPr>
          </p:pic>
        </p:grpSp>
        <p:sp>
          <p:nvSpPr>
            <p:cNvPr id="116" name="TextBox 50">
              <a:extLst>
                <a:ext uri="{FF2B5EF4-FFF2-40B4-BE49-F238E27FC236}">
                  <a16:creationId xmlns:a16="http://schemas.microsoft.com/office/drawing/2014/main" id="{A3648D29-1E26-A9E6-5283-A91AD9850CDD}"/>
                </a:ext>
              </a:extLst>
            </p:cNvPr>
            <p:cNvSpPr txBox="1"/>
            <p:nvPr/>
          </p:nvSpPr>
          <p:spPr>
            <a:xfrm>
              <a:off x="1929721" y="1595359"/>
              <a:ext cx="2391251" cy="86598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Belastung</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durch</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tägliches</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Selbst-Management</a:t>
              </a:r>
              <a:r>
                <a:rPr kumimoji="0" lang="en-US" sz="1200" b="1" i="0" u="none" strike="noStrike" kern="0" cap="none" spc="0" normalizeH="0" baseline="30000" noProof="0" dirty="0">
                  <a:ln>
                    <a:noFill/>
                  </a:ln>
                  <a:solidFill>
                    <a:srgbClr val="E0C496"/>
                  </a:solidFill>
                  <a:effectLst/>
                  <a:uLnTx/>
                  <a:uFillTx/>
                  <a:ea typeface="+mn-ea"/>
                  <a:cs typeface="Arial" panose="020B0604020202020204" pitchFamily="34" charset="0"/>
                </a:rPr>
                <a:t>1</a:t>
              </a:r>
              <a:endParaRPr kumimoji="0" lang="en-NZ" sz="1200" b="0" i="0" u="none" strike="noStrike" kern="0" cap="none" spc="0" normalizeH="0" baseline="0" noProof="0" dirty="0">
                <a:ln>
                  <a:noFill/>
                </a:ln>
                <a:solidFill>
                  <a:srgbClr val="E0C496"/>
                </a:solidFill>
                <a:effectLst/>
                <a:uLnTx/>
                <a:uFillTx/>
                <a:ea typeface="+mn-ea"/>
                <a:cs typeface="+mn-cs"/>
              </a:endParaRPr>
            </a:p>
          </p:txBody>
        </p:sp>
        <p:sp>
          <p:nvSpPr>
            <p:cNvPr id="117" name="TextBox 51">
              <a:extLst>
                <a:ext uri="{FF2B5EF4-FFF2-40B4-BE49-F238E27FC236}">
                  <a16:creationId xmlns:a16="http://schemas.microsoft.com/office/drawing/2014/main" id="{18ACEFE1-B026-3142-85FB-F36A682EAFDD}"/>
                </a:ext>
              </a:extLst>
            </p:cNvPr>
            <p:cNvSpPr txBox="1"/>
            <p:nvPr/>
          </p:nvSpPr>
          <p:spPr>
            <a:xfrm>
              <a:off x="7972404" y="4830780"/>
              <a:ext cx="1812449"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latin typeface="+mn-lt"/>
                  <a:ea typeface="+mn-ea"/>
                  <a:cs typeface="Arial" panose="020B0604020202020204" pitchFamily="34" charset="0"/>
                </a:rPr>
                <a:t>Familiäre</a:t>
              </a:r>
              <a:r>
                <a:rPr kumimoji="0" lang="en-US" sz="1200" b="1" i="0" u="none" strike="noStrike" kern="0" cap="none" spc="0" normalizeH="0" baseline="0" noProof="0" dirty="0">
                  <a:ln>
                    <a:noFill/>
                  </a:ln>
                  <a:solidFill>
                    <a:srgbClr val="2F3651"/>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2F3651"/>
                  </a:solidFill>
                  <a:effectLst/>
                  <a:uLnTx/>
                  <a:uFillTx/>
                  <a:latin typeface="+mn-lt"/>
                  <a:ea typeface="+mn-ea"/>
                  <a:cs typeface="Arial" panose="020B0604020202020204" pitchFamily="34" charset="0"/>
                </a:rPr>
                <a:t>7</a:t>
              </a:r>
              <a:r>
                <a:rPr kumimoji="0" lang="en-US" sz="1200" b="1" i="0" u="none" strike="noStrike" kern="0" cap="none" spc="0" normalizeH="0" baseline="0" noProof="0" dirty="0">
                  <a:ln>
                    <a:noFill/>
                  </a:ln>
                  <a:solidFill>
                    <a:srgbClr val="2F3651"/>
                  </a:solidFill>
                  <a:effectLst/>
                  <a:uLnTx/>
                  <a:uFillTx/>
                  <a:latin typeface="+mn-lt"/>
                  <a:ea typeface="+mn-ea"/>
                  <a:cs typeface="Arial" panose="020B0604020202020204" pitchFamily="34" charset="0"/>
                </a:rPr>
                <a:t>  </a:t>
              </a:r>
            </a:p>
          </p:txBody>
        </p:sp>
        <p:sp>
          <p:nvSpPr>
            <p:cNvPr id="118" name="TextBox 52">
              <a:extLst>
                <a:ext uri="{FF2B5EF4-FFF2-40B4-BE49-F238E27FC236}">
                  <a16:creationId xmlns:a16="http://schemas.microsoft.com/office/drawing/2014/main" id="{FEDEE27A-CC0F-D431-06B4-69915984464C}"/>
                </a:ext>
              </a:extLst>
            </p:cNvPr>
            <p:cNvSpPr txBox="1"/>
            <p:nvPr/>
          </p:nvSpPr>
          <p:spPr>
            <a:xfrm>
              <a:off x="8256205" y="355457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71BFC0"/>
                  </a:solidFill>
                  <a:effectLst/>
                  <a:uLnTx/>
                  <a:uFillTx/>
                  <a:latin typeface="+mn-lt"/>
                  <a:ea typeface="+mn-ea"/>
                  <a:cs typeface="Arial" panose="020B0604020202020204" pitchFamily="34" charset="0"/>
                </a:rPr>
                <a:t>Sozioökonomische</a:t>
              </a:r>
              <a:r>
                <a:rPr kumimoji="0" lang="en-US" sz="1200" b="1" i="0" u="none" strike="noStrike" kern="0" cap="none" spc="0" normalizeH="0" baseline="0" noProof="0" dirty="0">
                  <a:ln>
                    <a:noFill/>
                  </a:ln>
                  <a:solidFill>
                    <a:srgbClr val="71BFC0"/>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71BFC0"/>
                  </a:solidFill>
                  <a:effectLst/>
                  <a:uLnTx/>
                  <a:uFillTx/>
                  <a:latin typeface="+mn-lt"/>
                  <a:ea typeface="+mn-ea"/>
                  <a:cs typeface="Arial" panose="020B0604020202020204" pitchFamily="34" charset="0"/>
                </a:rPr>
                <a:t>7</a:t>
              </a:r>
              <a:r>
                <a:rPr kumimoji="0" lang="en-US" sz="1200" b="1" i="0" u="none" strike="noStrike" kern="0" cap="none" spc="0" normalizeH="0" baseline="0" noProof="0" dirty="0">
                  <a:ln>
                    <a:noFill/>
                  </a:ln>
                  <a:solidFill>
                    <a:srgbClr val="71BFC0"/>
                  </a:solidFill>
                  <a:effectLst/>
                  <a:uLnTx/>
                  <a:uFillTx/>
                  <a:latin typeface="+mn-lt"/>
                  <a:ea typeface="+mn-ea"/>
                  <a:cs typeface="Arial" panose="020B0604020202020204" pitchFamily="34" charset="0"/>
                </a:rPr>
                <a:t>  </a:t>
              </a:r>
            </a:p>
          </p:txBody>
        </p:sp>
        <p:sp>
          <p:nvSpPr>
            <p:cNvPr id="119" name="TextBox 53">
              <a:extLst>
                <a:ext uri="{FF2B5EF4-FFF2-40B4-BE49-F238E27FC236}">
                  <a16:creationId xmlns:a16="http://schemas.microsoft.com/office/drawing/2014/main" id="{BD4E6650-F22B-B0D9-4B59-1C62F4471152}"/>
                </a:ext>
              </a:extLst>
            </p:cNvPr>
            <p:cNvSpPr txBox="1"/>
            <p:nvPr/>
          </p:nvSpPr>
          <p:spPr>
            <a:xfrm>
              <a:off x="1471733" y="3033941"/>
              <a:ext cx="2773789"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CC9C50"/>
                  </a:solidFill>
                  <a:effectLst/>
                  <a:uLnTx/>
                  <a:uFillTx/>
                  <a:latin typeface="+mn-lt"/>
                  <a:ea typeface="+mn-ea"/>
                  <a:cs typeface="Arial" panose="020B0604020202020204" pitchFamily="34" charset="0"/>
                </a:rPr>
                <a:t>Hypoglykämien</a:t>
              </a: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 und </a:t>
              </a:r>
              <a:b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b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DKA-Komplikationen</a:t>
              </a:r>
              <a:r>
                <a:rPr kumimoji="0" lang="en-US" sz="1200" b="1" i="0" u="none" strike="noStrike" kern="0" cap="none" spc="0" normalizeH="0" baseline="30000" noProof="0" dirty="0">
                  <a:ln>
                    <a:noFill/>
                  </a:ln>
                  <a:solidFill>
                    <a:srgbClr val="CC9C50"/>
                  </a:solidFill>
                  <a:effectLst/>
                  <a:uLnTx/>
                  <a:uFillTx/>
                  <a:latin typeface="+mn-lt"/>
                  <a:ea typeface="+mn-ea"/>
                  <a:cs typeface="Arial" panose="020B0604020202020204" pitchFamily="34" charset="0"/>
                </a:rPr>
                <a:t>2,3</a:t>
              </a: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 </a:t>
              </a:r>
            </a:p>
          </p:txBody>
        </p:sp>
        <p:sp>
          <p:nvSpPr>
            <p:cNvPr id="120" name="TextBox 54">
              <a:extLst>
                <a:ext uri="{FF2B5EF4-FFF2-40B4-BE49-F238E27FC236}">
                  <a16:creationId xmlns:a16="http://schemas.microsoft.com/office/drawing/2014/main" id="{4CF081F3-7583-F75C-04AD-3D23499ADC75}"/>
                </a:ext>
              </a:extLst>
            </p:cNvPr>
            <p:cNvSpPr txBox="1"/>
            <p:nvPr/>
          </p:nvSpPr>
          <p:spPr>
            <a:xfrm>
              <a:off x="7903941" y="1937493"/>
              <a:ext cx="2835421"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347475"/>
                  </a:solidFill>
                  <a:effectLst/>
                  <a:uLnTx/>
                  <a:uFillTx/>
                  <a:latin typeface="+mn-lt"/>
                  <a:ea typeface="+mn-ea"/>
                  <a:cs typeface="Arial" panose="020B0604020202020204" pitchFamily="34" charset="0"/>
                </a:rPr>
                <a:t>Langzeit-Komlikationen</a:t>
              </a:r>
              <a:r>
                <a:rPr kumimoji="0" lang="en-US" sz="1200" b="1" i="0" u="none" strike="noStrike" kern="0" cap="none" spc="0" normalizeH="0" baseline="0" noProof="0" dirty="0">
                  <a:ln>
                    <a:noFill/>
                  </a:ln>
                  <a:solidFill>
                    <a:srgbClr val="347475"/>
                  </a:solidFill>
                  <a:effectLst/>
                  <a:uLnTx/>
                  <a:uFillTx/>
                  <a:latin typeface="+mn-lt"/>
                  <a:ea typeface="+mn-ea"/>
                  <a:cs typeface="Arial" panose="020B0604020202020204" pitchFamily="34" charset="0"/>
                </a:rPr>
                <a:t> des Diabetes</a:t>
              </a:r>
              <a:r>
                <a:rPr kumimoji="0" lang="en-US" sz="1200" b="1" i="0" u="none" strike="noStrike" kern="0" cap="none" spc="0" normalizeH="0" baseline="30000" noProof="0" dirty="0">
                  <a:ln>
                    <a:noFill/>
                  </a:ln>
                  <a:solidFill>
                    <a:srgbClr val="347475"/>
                  </a:solidFill>
                  <a:effectLst/>
                  <a:uLnTx/>
                  <a:uFillTx/>
                  <a:latin typeface="+mn-lt"/>
                  <a:ea typeface="+mn-ea"/>
                  <a:cs typeface="Arial" panose="020B0604020202020204" pitchFamily="34" charset="0"/>
                </a:rPr>
                <a:t>8,9</a:t>
              </a:r>
              <a:endParaRPr kumimoji="0" lang="en-NZ" sz="1200" b="1" i="0" u="none" strike="noStrike" kern="0" cap="none" spc="0" normalizeH="0" baseline="30000" noProof="0" dirty="0">
                <a:ln>
                  <a:noFill/>
                </a:ln>
                <a:solidFill>
                  <a:srgbClr val="347475"/>
                </a:solidFill>
                <a:effectLst/>
                <a:uLnTx/>
                <a:uFillTx/>
                <a:latin typeface="+mn-lt"/>
                <a:ea typeface="+mn-ea"/>
                <a:cs typeface="Arial" panose="020B0604020202020204" pitchFamily="34" charset="0"/>
              </a:endParaRPr>
            </a:p>
          </p:txBody>
        </p:sp>
        <p:sp>
          <p:nvSpPr>
            <p:cNvPr id="121" name="Oval 55">
              <a:extLst>
                <a:ext uri="{FF2B5EF4-FFF2-40B4-BE49-F238E27FC236}">
                  <a16:creationId xmlns:a16="http://schemas.microsoft.com/office/drawing/2014/main" id="{D5538F66-DA88-CEC1-E5A9-AD0178C0B2B6}"/>
                </a:ext>
              </a:extLst>
            </p:cNvPr>
            <p:cNvSpPr/>
            <p:nvPr/>
          </p:nvSpPr>
          <p:spPr>
            <a:xfrm>
              <a:off x="6624694" y="4625089"/>
              <a:ext cx="231434" cy="231434"/>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22" name="Oval 56">
              <a:extLst>
                <a:ext uri="{FF2B5EF4-FFF2-40B4-BE49-F238E27FC236}">
                  <a16:creationId xmlns:a16="http://schemas.microsoft.com/office/drawing/2014/main" id="{1764A52E-B0F3-556E-8F30-B14CDAF59092}"/>
                </a:ext>
              </a:extLst>
            </p:cNvPr>
            <p:cNvSpPr/>
            <p:nvPr/>
          </p:nvSpPr>
          <p:spPr>
            <a:xfrm>
              <a:off x="5272716" y="4654386"/>
              <a:ext cx="231434" cy="231434"/>
            </a:xfrm>
            <a:prstGeom prst="ellipse">
              <a:avLst/>
            </a:prstGeom>
            <a:solidFill>
              <a:srgbClr val="2F3651">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23" name="Oval 57">
              <a:extLst>
                <a:ext uri="{FF2B5EF4-FFF2-40B4-BE49-F238E27FC236}">
                  <a16:creationId xmlns:a16="http://schemas.microsoft.com/office/drawing/2014/main" id="{B9548BF4-B719-0EFA-EDE2-05CA131CF55D}"/>
                </a:ext>
              </a:extLst>
            </p:cNvPr>
            <p:cNvSpPr/>
            <p:nvPr/>
          </p:nvSpPr>
          <p:spPr>
            <a:xfrm>
              <a:off x="4357847" y="3540311"/>
              <a:ext cx="231434" cy="231434"/>
            </a:xfrm>
            <a:prstGeom prst="ellipse">
              <a:avLst/>
            </a:prstGeom>
            <a:solidFill>
              <a:srgbClr val="575D72">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grpSp>
          <p:nvGrpSpPr>
            <p:cNvPr id="124" name="Group 2">
              <a:extLst>
                <a:ext uri="{FF2B5EF4-FFF2-40B4-BE49-F238E27FC236}">
                  <a16:creationId xmlns:a16="http://schemas.microsoft.com/office/drawing/2014/main" id="{5968FE5D-EBD7-43AC-767C-7936BA2462D3}"/>
                </a:ext>
              </a:extLst>
            </p:cNvPr>
            <p:cNvGrpSpPr/>
            <p:nvPr/>
          </p:nvGrpSpPr>
          <p:grpSpPr>
            <a:xfrm>
              <a:off x="595271" y="1361997"/>
              <a:ext cx="864693" cy="864693"/>
              <a:chOff x="4332902" y="1361997"/>
              <a:chExt cx="864693" cy="864693"/>
            </a:xfrm>
          </p:grpSpPr>
          <p:sp>
            <p:nvSpPr>
              <p:cNvPr id="132" name="Oval 63">
                <a:extLst>
                  <a:ext uri="{FF2B5EF4-FFF2-40B4-BE49-F238E27FC236}">
                    <a16:creationId xmlns:a16="http://schemas.microsoft.com/office/drawing/2014/main" id="{98F26BF6-98F1-0B4E-41D1-EB172502F96B}"/>
                  </a:ext>
                </a:extLst>
              </p:cNvPr>
              <p:cNvSpPr/>
              <p:nvPr/>
            </p:nvSpPr>
            <p:spPr>
              <a:xfrm>
                <a:off x="4332902" y="1361997"/>
                <a:ext cx="864693" cy="864693"/>
              </a:xfrm>
              <a:prstGeom prst="ellipse">
                <a:avLst/>
              </a:prstGeom>
              <a:solidFill>
                <a:srgbClr val="E0C496"/>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3" name="Graphic 66" descr="Checklist with solid fill">
                <a:extLst>
                  <a:ext uri="{FF2B5EF4-FFF2-40B4-BE49-F238E27FC236}">
                    <a16:creationId xmlns:a16="http://schemas.microsoft.com/office/drawing/2014/main" id="{8ACC7760-ED31-36C9-71EA-01D04C8737D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22434" y="1544271"/>
                <a:ext cx="497766" cy="497766"/>
              </a:xfrm>
              <a:prstGeom prst="rect">
                <a:avLst/>
              </a:prstGeom>
            </p:spPr>
          </p:pic>
        </p:grpSp>
        <p:grpSp>
          <p:nvGrpSpPr>
            <p:cNvPr id="125" name="Group 8">
              <a:extLst>
                <a:ext uri="{FF2B5EF4-FFF2-40B4-BE49-F238E27FC236}">
                  <a16:creationId xmlns:a16="http://schemas.microsoft.com/office/drawing/2014/main" id="{231C725D-D278-4A7A-53CC-9C671BB5892E}"/>
                </a:ext>
              </a:extLst>
            </p:cNvPr>
            <p:cNvGrpSpPr/>
            <p:nvPr/>
          </p:nvGrpSpPr>
          <p:grpSpPr>
            <a:xfrm>
              <a:off x="10796935" y="3099279"/>
              <a:ext cx="864693" cy="864693"/>
              <a:chOff x="10692879" y="4232328"/>
              <a:chExt cx="864693" cy="864693"/>
            </a:xfrm>
          </p:grpSpPr>
          <p:sp>
            <p:nvSpPr>
              <p:cNvPr id="130" name="Oval 60">
                <a:extLst>
                  <a:ext uri="{FF2B5EF4-FFF2-40B4-BE49-F238E27FC236}">
                    <a16:creationId xmlns:a16="http://schemas.microsoft.com/office/drawing/2014/main" id="{37299590-71F2-49F7-C28C-E99897782756}"/>
                  </a:ext>
                </a:extLst>
              </p:cNvPr>
              <p:cNvSpPr/>
              <p:nvPr/>
            </p:nvSpPr>
            <p:spPr>
              <a:xfrm>
                <a:off x="10692879" y="4232328"/>
                <a:ext cx="864693" cy="864693"/>
              </a:xfrm>
              <a:prstGeom prst="ellipse">
                <a:avLst/>
              </a:prstGeom>
              <a:solidFill>
                <a:srgbClr val="71BF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1" name="Graphic 71" descr="Coins outline">
                <a:extLst>
                  <a:ext uri="{FF2B5EF4-FFF2-40B4-BE49-F238E27FC236}">
                    <a16:creationId xmlns:a16="http://schemas.microsoft.com/office/drawing/2014/main" id="{A438C45C-8F48-A0D9-2873-355E00C0364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776219" y="4305380"/>
                <a:ext cx="698012" cy="698012"/>
              </a:xfrm>
              <a:prstGeom prst="rect">
                <a:avLst/>
              </a:prstGeom>
            </p:spPr>
          </p:pic>
        </p:grpSp>
        <p:grpSp>
          <p:nvGrpSpPr>
            <p:cNvPr id="126" name="Group 5">
              <a:extLst>
                <a:ext uri="{FF2B5EF4-FFF2-40B4-BE49-F238E27FC236}">
                  <a16:creationId xmlns:a16="http://schemas.microsoft.com/office/drawing/2014/main" id="{C4FF621A-C871-17DC-55AE-32A33B024CCA}"/>
                </a:ext>
              </a:extLst>
            </p:cNvPr>
            <p:cNvGrpSpPr/>
            <p:nvPr/>
          </p:nvGrpSpPr>
          <p:grpSpPr>
            <a:xfrm>
              <a:off x="10310901" y="4396723"/>
              <a:ext cx="864693" cy="864693"/>
              <a:chOff x="8482298" y="3912732"/>
              <a:chExt cx="864693" cy="864693"/>
            </a:xfrm>
          </p:grpSpPr>
          <p:sp>
            <p:nvSpPr>
              <p:cNvPr id="128" name="Oval 74">
                <a:extLst>
                  <a:ext uri="{FF2B5EF4-FFF2-40B4-BE49-F238E27FC236}">
                    <a16:creationId xmlns:a16="http://schemas.microsoft.com/office/drawing/2014/main" id="{A122FAC9-2467-C376-176A-8E5CCC65D03C}"/>
                  </a:ext>
                </a:extLst>
              </p:cNvPr>
              <p:cNvSpPr/>
              <p:nvPr/>
            </p:nvSpPr>
            <p:spPr>
              <a:xfrm>
                <a:off x="8482298" y="3912732"/>
                <a:ext cx="864693" cy="864693"/>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29" name="Graphic 72" descr="Family with two children outline">
                <a:extLst>
                  <a:ext uri="{FF2B5EF4-FFF2-40B4-BE49-F238E27FC236}">
                    <a16:creationId xmlns:a16="http://schemas.microsoft.com/office/drawing/2014/main" id="{2E137EE9-68B1-281B-460A-7157F6456DA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32268" y="3935333"/>
                <a:ext cx="750961" cy="750961"/>
              </a:xfrm>
              <a:prstGeom prst="rect">
                <a:avLst/>
              </a:prstGeom>
            </p:spPr>
          </p:pic>
        </p:grpSp>
        <p:cxnSp>
          <p:nvCxnSpPr>
            <p:cNvPr id="127" name="Straight Connector 76">
              <a:extLst>
                <a:ext uri="{FF2B5EF4-FFF2-40B4-BE49-F238E27FC236}">
                  <a16:creationId xmlns:a16="http://schemas.microsoft.com/office/drawing/2014/main" id="{42188442-FF74-2F3E-E36A-96F3ACE0F887}"/>
                </a:ext>
              </a:extLst>
            </p:cNvPr>
            <p:cNvCxnSpPr>
              <a:cxnSpLocks/>
            </p:cNvCxnSpPr>
            <p:nvPr/>
          </p:nvCxnSpPr>
          <p:spPr>
            <a:xfrm>
              <a:off x="7224988" y="1759484"/>
              <a:ext cx="3652793" cy="0"/>
            </a:xfrm>
            <a:prstGeom prst="line">
              <a:avLst/>
            </a:prstGeom>
            <a:noFill/>
            <a:ln w="9525" cap="flat" cmpd="sng" algn="ctr">
              <a:solidFill>
                <a:srgbClr val="347475"/>
              </a:solidFill>
              <a:prstDash val="solid"/>
            </a:ln>
            <a:effectLst/>
          </p:spPr>
        </p:cxnSp>
      </p:grpSp>
      <p:sp>
        <p:nvSpPr>
          <p:cNvPr id="143" name="Text Placeholder 4">
            <a:extLst>
              <a:ext uri="{FF2B5EF4-FFF2-40B4-BE49-F238E27FC236}">
                <a16:creationId xmlns:a16="http://schemas.microsoft.com/office/drawing/2014/main" id="{011FB441-F567-5A16-A125-05C7769EE0B7}"/>
              </a:ext>
            </a:extLst>
          </p:cNvPr>
          <p:cNvSpPr txBox="1">
            <a:spLocks/>
          </p:cNvSpPr>
          <p:nvPr/>
        </p:nvSpPr>
        <p:spPr>
          <a:xfrm>
            <a:off x="431265" y="4698126"/>
            <a:ext cx="8319234"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Shrivastava SR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 Diabetes Metab Disord</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2013; 12: 14.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Hammersen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J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2022; 22: 455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Aye T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443</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Butwicka</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2015; 38: 453–9.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Res</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Clin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Dehn-Hindenberg A </a:t>
            </a:r>
            <a:r>
              <a:rPr kumimoji="0" lang="de-DE"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2021; 44: 2656–63.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Rawshani</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Lancet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2018; 392: 477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86.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Duca</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LM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40: 1249</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55.</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Tree>
    <p:extLst>
      <p:ext uri="{BB962C8B-B14F-4D97-AF65-F5344CB8AC3E}">
        <p14:creationId xmlns:p14="http://schemas.microsoft.com/office/powerpoint/2010/main" val="3762963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D17AD-2E03-5336-B68C-3377FC9CD521}"/>
            </a:ext>
          </a:extLst>
        </p:cNvPr>
        <p:cNvGrpSpPr/>
        <p:nvPr/>
      </p:nvGrpSpPr>
      <p:grpSpPr>
        <a:xfrm>
          <a:off x="0" y="0"/>
          <a:ext cx="0" cy="0"/>
          <a:chOff x="0" y="0"/>
          <a:chExt cx="0" cy="0"/>
        </a:xfrm>
      </p:grpSpPr>
      <p:cxnSp>
        <p:nvCxnSpPr>
          <p:cNvPr id="10" name="Verbinder: gewinkelt 9">
            <a:extLst>
              <a:ext uri="{FF2B5EF4-FFF2-40B4-BE49-F238E27FC236}">
                <a16:creationId xmlns:a16="http://schemas.microsoft.com/office/drawing/2014/main" id="{3F1DA108-04DA-055F-4E0F-6EE4DB5AF744}"/>
              </a:ext>
            </a:extLst>
          </p:cNvPr>
          <p:cNvCxnSpPr/>
          <p:nvPr/>
        </p:nvCxnSpPr>
        <p:spPr>
          <a:xfrm flipV="1">
            <a:off x="1414581" y="3797060"/>
            <a:ext cx="2975608" cy="68017"/>
          </a:xfrm>
          <a:prstGeom prst="bentConnector3">
            <a:avLst>
              <a:gd name="adj1" fmla="val 99958"/>
            </a:avLst>
          </a:prstGeom>
          <a:ln w="9525">
            <a:solidFill>
              <a:srgbClr val="6E7AAB"/>
            </a:solidFill>
          </a:ln>
        </p:spPr>
        <p:style>
          <a:lnRef idx="1">
            <a:schemeClr val="accent1"/>
          </a:lnRef>
          <a:fillRef idx="0">
            <a:schemeClr val="accent1"/>
          </a:fillRef>
          <a:effectRef idx="0">
            <a:schemeClr val="accent1"/>
          </a:effectRef>
          <a:fontRef idx="minor">
            <a:schemeClr val="tx1"/>
          </a:fontRef>
        </p:style>
      </p:cxnSp>
      <p:sp>
        <p:nvSpPr>
          <p:cNvPr id="7" name="Textplatzhalter 9">
            <a:extLst>
              <a:ext uri="{FF2B5EF4-FFF2-40B4-BE49-F238E27FC236}">
                <a16:creationId xmlns:a16="http://schemas.microsoft.com/office/drawing/2014/main" id="{F7F767A7-3BFC-3A05-77EE-B00DAD2F4699}"/>
              </a:ext>
            </a:extLst>
          </p:cNvPr>
          <p:cNvSpPr txBox="1">
            <a:spLocks/>
          </p:cNvSpPr>
          <p:nvPr/>
        </p:nvSpPr>
        <p:spPr>
          <a:xfrm>
            <a:off x="314921" y="11377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ist für die Betroffenen eine lebenslange Belastung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p>
        </p:txBody>
      </p:sp>
      <p:grpSp>
        <p:nvGrpSpPr>
          <p:cNvPr id="97" name="Gruppieren 96">
            <a:extLst>
              <a:ext uri="{FF2B5EF4-FFF2-40B4-BE49-F238E27FC236}">
                <a16:creationId xmlns:a16="http://schemas.microsoft.com/office/drawing/2014/main" id="{9015A3F7-5DA8-8EDA-D011-4D4B1A4DB00B}"/>
              </a:ext>
            </a:extLst>
          </p:cNvPr>
          <p:cNvGrpSpPr/>
          <p:nvPr/>
        </p:nvGrpSpPr>
        <p:grpSpPr>
          <a:xfrm>
            <a:off x="334476" y="902123"/>
            <a:ext cx="8478000" cy="3451582"/>
            <a:chOff x="261214" y="1334509"/>
            <a:chExt cx="11400414" cy="4624575"/>
          </a:xfrm>
        </p:grpSpPr>
        <p:cxnSp>
          <p:nvCxnSpPr>
            <p:cNvPr id="98" name="Straight Connector 75">
              <a:extLst>
                <a:ext uri="{FF2B5EF4-FFF2-40B4-BE49-F238E27FC236}">
                  <a16:creationId xmlns:a16="http://schemas.microsoft.com/office/drawing/2014/main" id="{195EEF2B-D164-3919-9B13-DC42609F37D0}"/>
                </a:ext>
              </a:extLst>
            </p:cNvPr>
            <p:cNvCxnSpPr>
              <a:cxnSpLocks/>
            </p:cNvCxnSpPr>
            <p:nvPr/>
          </p:nvCxnSpPr>
          <p:spPr>
            <a:xfrm>
              <a:off x="830584" y="2855213"/>
              <a:ext cx="3270991" cy="0"/>
            </a:xfrm>
            <a:prstGeom prst="line">
              <a:avLst/>
            </a:prstGeom>
            <a:noFill/>
            <a:ln w="9525" cap="flat" cmpd="sng" algn="ctr">
              <a:solidFill>
                <a:srgbClr val="CC9C50"/>
              </a:solidFill>
              <a:prstDash val="solid"/>
            </a:ln>
            <a:effectLst/>
          </p:spPr>
        </p:cxnSp>
        <p:cxnSp>
          <p:nvCxnSpPr>
            <p:cNvPr id="99" name="Straight Connector 70">
              <a:extLst>
                <a:ext uri="{FF2B5EF4-FFF2-40B4-BE49-F238E27FC236}">
                  <a16:creationId xmlns:a16="http://schemas.microsoft.com/office/drawing/2014/main" id="{ADC672BE-1864-A7C3-395A-7F849414D90D}"/>
                </a:ext>
              </a:extLst>
            </p:cNvPr>
            <p:cNvCxnSpPr>
              <a:cxnSpLocks/>
            </p:cNvCxnSpPr>
            <p:nvPr/>
          </p:nvCxnSpPr>
          <p:spPr>
            <a:xfrm>
              <a:off x="8025633" y="3374375"/>
              <a:ext cx="2973575" cy="0"/>
            </a:xfrm>
            <a:prstGeom prst="line">
              <a:avLst/>
            </a:prstGeom>
            <a:noFill/>
            <a:ln w="9525" cap="flat" cmpd="sng" algn="ctr">
              <a:solidFill>
                <a:srgbClr val="71BFC0"/>
              </a:solidFill>
              <a:prstDash val="solid"/>
            </a:ln>
            <a:effectLst/>
          </p:spPr>
        </p:cxnSp>
        <p:graphicFrame>
          <p:nvGraphicFramePr>
            <p:cNvPr id="100" name="Chart 48">
              <a:extLst>
                <a:ext uri="{FF2B5EF4-FFF2-40B4-BE49-F238E27FC236}">
                  <a16:creationId xmlns:a16="http://schemas.microsoft.com/office/drawing/2014/main" id="{55740AFB-C298-C302-C890-ED3C32132BBE}"/>
                </a:ext>
              </a:extLst>
            </p:cNvPr>
            <p:cNvGraphicFramePr/>
            <p:nvPr/>
          </p:nvGraphicFramePr>
          <p:xfrm>
            <a:off x="2881486" y="1334509"/>
            <a:ext cx="6301037" cy="3960127"/>
          </p:xfrm>
          <a:graphic>
            <a:graphicData uri="http://schemas.openxmlformats.org/drawingml/2006/chart">
              <c:chart xmlns:c="http://schemas.openxmlformats.org/drawingml/2006/chart" xmlns:r="http://schemas.openxmlformats.org/officeDocument/2006/relationships" r:id="rId3"/>
            </a:graphicData>
          </a:graphic>
        </p:graphicFrame>
        <p:sp>
          <p:nvSpPr>
            <p:cNvPr id="101" name="Oval 7">
              <a:extLst>
                <a:ext uri="{FF2B5EF4-FFF2-40B4-BE49-F238E27FC236}">
                  <a16:creationId xmlns:a16="http://schemas.microsoft.com/office/drawing/2014/main" id="{9214414C-54F1-BC6C-EF29-9D3961C1B291}"/>
                </a:ext>
              </a:extLst>
            </p:cNvPr>
            <p:cNvSpPr/>
            <p:nvPr/>
          </p:nvSpPr>
          <p:spPr>
            <a:xfrm>
              <a:off x="5136129" y="2421472"/>
              <a:ext cx="1800000" cy="1800000"/>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srgbClr val="000000"/>
                  </a:solidFill>
                  <a:effectLst/>
                  <a:uLnTx/>
                  <a:uFillTx/>
                  <a:ea typeface="+mn-ea"/>
                  <a:cs typeface="Arial" panose="020B0604020202020204" pitchFamily="34" charset="0"/>
                </a:rPr>
                <a:t>T1D</a:t>
              </a:r>
            </a:p>
          </p:txBody>
        </p:sp>
        <p:sp>
          <p:nvSpPr>
            <p:cNvPr id="102" name="Oval 11">
              <a:extLst>
                <a:ext uri="{FF2B5EF4-FFF2-40B4-BE49-F238E27FC236}">
                  <a16:creationId xmlns:a16="http://schemas.microsoft.com/office/drawing/2014/main" id="{765014CF-22ED-264B-690C-07FBBAA38089}"/>
                </a:ext>
              </a:extLst>
            </p:cNvPr>
            <p:cNvSpPr/>
            <p:nvPr/>
          </p:nvSpPr>
          <p:spPr>
            <a:xfrm>
              <a:off x="4676003" y="2204168"/>
              <a:ext cx="231434" cy="231434"/>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3" name="Oval 12">
              <a:extLst>
                <a:ext uri="{FF2B5EF4-FFF2-40B4-BE49-F238E27FC236}">
                  <a16:creationId xmlns:a16="http://schemas.microsoft.com/office/drawing/2014/main" id="{148939D4-C939-E05A-7FEF-6E54CB4DCB5B}"/>
                </a:ext>
              </a:extLst>
            </p:cNvPr>
            <p:cNvSpPr/>
            <p:nvPr/>
          </p:nvSpPr>
          <p:spPr>
            <a:xfrm>
              <a:off x="7164821" y="2216467"/>
              <a:ext cx="231434" cy="231434"/>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4" name="Oval 13">
              <a:extLst>
                <a:ext uri="{FF2B5EF4-FFF2-40B4-BE49-F238E27FC236}">
                  <a16:creationId xmlns:a16="http://schemas.microsoft.com/office/drawing/2014/main" id="{C20B953C-60D4-90F7-E2F5-162991800FB4}"/>
                </a:ext>
              </a:extLst>
            </p:cNvPr>
            <p:cNvSpPr/>
            <p:nvPr/>
          </p:nvSpPr>
          <p:spPr>
            <a:xfrm>
              <a:off x="5903433" y="1599210"/>
              <a:ext cx="231434" cy="231434"/>
            </a:xfrm>
            <a:prstGeom prst="ellipse">
              <a:avLst/>
            </a:prstGeom>
            <a:solidFill>
              <a:srgbClr val="CC9C50">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5" name="Oval 14">
              <a:extLst>
                <a:ext uri="{FF2B5EF4-FFF2-40B4-BE49-F238E27FC236}">
                  <a16:creationId xmlns:a16="http://schemas.microsoft.com/office/drawing/2014/main" id="{569E7BC9-0037-F580-269D-8FF642E138E1}"/>
                </a:ext>
              </a:extLst>
            </p:cNvPr>
            <p:cNvSpPr/>
            <p:nvPr/>
          </p:nvSpPr>
          <p:spPr>
            <a:xfrm>
              <a:off x="7466275" y="3556326"/>
              <a:ext cx="231434" cy="231434"/>
            </a:xfrm>
            <a:prstGeom prst="ellipse">
              <a:avLst/>
            </a:prstGeom>
            <a:solidFill>
              <a:srgbClr val="347475">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6" name="TextBox 15">
              <a:extLst>
                <a:ext uri="{FF2B5EF4-FFF2-40B4-BE49-F238E27FC236}">
                  <a16:creationId xmlns:a16="http://schemas.microsoft.com/office/drawing/2014/main" id="{B7457050-826D-3574-F50B-C347FD6D97EB}"/>
                </a:ext>
              </a:extLst>
            </p:cNvPr>
            <p:cNvSpPr txBox="1"/>
            <p:nvPr/>
          </p:nvSpPr>
          <p:spPr>
            <a:xfrm>
              <a:off x="2270052" y="551372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6E7AAB"/>
                  </a:solidFill>
                  <a:effectLst/>
                  <a:uLnTx/>
                  <a:uFillTx/>
                  <a:latin typeface="+mn-lt"/>
                  <a:ea typeface="+mn-ea"/>
                  <a:cs typeface="Arial" panose="020B0604020202020204" pitchFamily="34" charset="0"/>
                </a:rPr>
                <a:t>Arbeits</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a:t>
              </a:r>
              <a:r>
                <a:rPr kumimoji="0" lang="en-US" sz="1200" b="1" i="0" u="none" strike="noStrike" kern="0" cap="none" spc="0" normalizeH="0" baseline="0" noProof="0" dirty="0" err="1">
                  <a:ln>
                    <a:noFill/>
                  </a:ln>
                  <a:solidFill>
                    <a:srgbClr val="6E7AAB"/>
                  </a:solidFill>
                  <a:effectLst/>
                  <a:uLnTx/>
                  <a:uFillTx/>
                  <a:latin typeface="+mn-lt"/>
                  <a:ea typeface="+mn-ea"/>
                  <a:cs typeface="Arial" panose="020B0604020202020204" pitchFamily="34" charset="0"/>
                </a:rPr>
                <a:t>schulische</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6E7AAB"/>
                  </a:solidFill>
                  <a:effectLst/>
                  <a:uLnTx/>
                  <a:uFillTx/>
                  <a:latin typeface="+mn-lt"/>
                  <a:ea typeface="+mn-ea"/>
                  <a:cs typeface="Arial" panose="020B0604020202020204" pitchFamily="34" charset="0"/>
                </a:rPr>
                <a:t>5,6</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  </a:t>
              </a:r>
            </a:p>
          </p:txBody>
        </p:sp>
        <p:cxnSp>
          <p:nvCxnSpPr>
            <p:cNvPr id="107" name="Straight Connector 16">
              <a:extLst>
                <a:ext uri="{FF2B5EF4-FFF2-40B4-BE49-F238E27FC236}">
                  <a16:creationId xmlns:a16="http://schemas.microsoft.com/office/drawing/2014/main" id="{E7C2D9D0-4401-1C3B-AC42-1B27B649735F}"/>
                </a:ext>
              </a:extLst>
            </p:cNvPr>
            <p:cNvCxnSpPr>
              <a:cxnSpLocks/>
            </p:cNvCxnSpPr>
            <p:nvPr/>
          </p:nvCxnSpPr>
          <p:spPr>
            <a:xfrm>
              <a:off x="1448715" y="1573310"/>
              <a:ext cx="3687414" cy="22048"/>
            </a:xfrm>
            <a:prstGeom prst="line">
              <a:avLst/>
            </a:prstGeom>
            <a:noFill/>
            <a:ln w="9525" cap="flat" cmpd="sng" algn="ctr">
              <a:solidFill>
                <a:srgbClr val="E0C496"/>
              </a:solidFill>
              <a:prstDash val="solid"/>
            </a:ln>
            <a:effectLst/>
          </p:spPr>
        </p:cxnSp>
        <p:sp>
          <p:nvSpPr>
            <p:cNvPr id="108" name="TextBox 17">
              <a:extLst>
                <a:ext uri="{FF2B5EF4-FFF2-40B4-BE49-F238E27FC236}">
                  <a16:creationId xmlns:a16="http://schemas.microsoft.com/office/drawing/2014/main" id="{23606BF6-4638-6FA9-89A6-7930CB3F1D82}"/>
                </a:ext>
              </a:extLst>
            </p:cNvPr>
            <p:cNvSpPr txBox="1"/>
            <p:nvPr/>
          </p:nvSpPr>
          <p:spPr>
            <a:xfrm>
              <a:off x="1945684" y="4291825"/>
              <a:ext cx="2299838"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969BAF"/>
                  </a:solidFill>
                  <a:effectLst/>
                  <a:uLnTx/>
                  <a:uFillTx/>
                  <a:latin typeface="+mn-lt"/>
                  <a:ea typeface="+mn-ea"/>
                  <a:cs typeface="Arial" panose="020B0604020202020204" pitchFamily="34" charset="0"/>
                </a:rPr>
                <a:t>Psychosoziale</a:t>
              </a:r>
              <a:r>
                <a:rPr kumimoji="0" lang="en-US" sz="1200" b="1" i="0" u="none" strike="noStrike" kern="0" cap="none" spc="0" normalizeH="0" baseline="0" noProof="0" dirty="0">
                  <a:ln>
                    <a:noFill/>
                  </a:ln>
                  <a:solidFill>
                    <a:srgbClr val="969BAF"/>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969BAF"/>
                  </a:solidFill>
                  <a:effectLst/>
                  <a:uLnTx/>
                  <a:uFillTx/>
                  <a:latin typeface="+mn-lt"/>
                  <a:ea typeface="+mn-ea"/>
                  <a:cs typeface="Arial" panose="020B0604020202020204" pitchFamily="34" charset="0"/>
                </a:rPr>
                <a:t>4</a:t>
              </a:r>
            </a:p>
          </p:txBody>
        </p:sp>
        <p:cxnSp>
          <p:nvCxnSpPr>
            <p:cNvPr id="110" name="Straight Connector 20">
              <a:extLst>
                <a:ext uri="{FF2B5EF4-FFF2-40B4-BE49-F238E27FC236}">
                  <a16:creationId xmlns:a16="http://schemas.microsoft.com/office/drawing/2014/main" id="{54C3F54C-E3A2-35E5-21E6-BE17B9BE3CF9}"/>
                </a:ext>
              </a:extLst>
            </p:cNvPr>
            <p:cNvCxnSpPr>
              <a:cxnSpLocks/>
            </p:cNvCxnSpPr>
            <p:nvPr/>
          </p:nvCxnSpPr>
          <p:spPr>
            <a:xfrm>
              <a:off x="7526994" y="4644088"/>
              <a:ext cx="3217136" cy="0"/>
            </a:xfrm>
            <a:prstGeom prst="line">
              <a:avLst/>
            </a:prstGeom>
            <a:noFill/>
            <a:ln w="9525" cap="flat" cmpd="sng" algn="ctr">
              <a:solidFill>
                <a:srgbClr val="2F3651"/>
              </a:solidFill>
              <a:prstDash val="solid"/>
            </a:ln>
            <a:effectLst/>
          </p:spPr>
        </p:cxnSp>
        <p:cxnSp>
          <p:nvCxnSpPr>
            <p:cNvPr id="111" name="Straight Connector 22">
              <a:extLst>
                <a:ext uri="{FF2B5EF4-FFF2-40B4-BE49-F238E27FC236}">
                  <a16:creationId xmlns:a16="http://schemas.microsoft.com/office/drawing/2014/main" id="{1261665E-FD4C-A0A9-780E-8BB94A2A0C88}"/>
                </a:ext>
              </a:extLst>
            </p:cNvPr>
            <p:cNvCxnSpPr>
              <a:cxnSpLocks/>
            </p:cNvCxnSpPr>
            <p:nvPr/>
          </p:nvCxnSpPr>
          <p:spPr>
            <a:xfrm>
              <a:off x="1318654" y="4093965"/>
              <a:ext cx="2926867" cy="0"/>
            </a:xfrm>
            <a:prstGeom prst="line">
              <a:avLst/>
            </a:prstGeom>
            <a:noFill/>
            <a:ln w="9525" cap="flat" cmpd="sng" algn="ctr">
              <a:solidFill>
                <a:srgbClr val="969BAF"/>
              </a:solidFill>
              <a:prstDash val="solid"/>
            </a:ln>
            <a:effectLst/>
          </p:spPr>
        </p:cxnSp>
        <p:grpSp>
          <p:nvGrpSpPr>
            <p:cNvPr id="112" name="Group 33">
              <a:extLst>
                <a:ext uri="{FF2B5EF4-FFF2-40B4-BE49-F238E27FC236}">
                  <a16:creationId xmlns:a16="http://schemas.microsoft.com/office/drawing/2014/main" id="{E732F8AA-C3C6-C566-5126-51D5A86D39D0}"/>
                </a:ext>
              </a:extLst>
            </p:cNvPr>
            <p:cNvGrpSpPr/>
            <p:nvPr/>
          </p:nvGrpSpPr>
          <p:grpSpPr>
            <a:xfrm>
              <a:off x="980727" y="4986871"/>
              <a:ext cx="864693" cy="864693"/>
              <a:chOff x="1444167" y="1454817"/>
              <a:chExt cx="864693" cy="864693"/>
            </a:xfrm>
          </p:grpSpPr>
          <p:sp>
            <p:nvSpPr>
              <p:cNvPr id="140" name="Oval 34">
                <a:extLst>
                  <a:ext uri="{FF2B5EF4-FFF2-40B4-BE49-F238E27FC236}">
                    <a16:creationId xmlns:a16="http://schemas.microsoft.com/office/drawing/2014/main" id="{8B12B3B6-862A-9B47-D922-69499B9404A1}"/>
                  </a:ext>
                </a:extLst>
              </p:cNvPr>
              <p:cNvSpPr/>
              <p:nvPr/>
            </p:nvSpPr>
            <p:spPr>
              <a:xfrm>
                <a:off x="1444167" y="1454817"/>
                <a:ext cx="864693" cy="864693"/>
              </a:xfrm>
              <a:prstGeom prst="ellipse">
                <a:avLst/>
              </a:prstGeom>
              <a:solidFill>
                <a:srgbClr val="6E7AAB"/>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41" name="Graphic 35" descr="Professor female outline">
                <a:extLst>
                  <a:ext uri="{FF2B5EF4-FFF2-40B4-BE49-F238E27FC236}">
                    <a16:creationId xmlns:a16="http://schemas.microsoft.com/office/drawing/2014/main" id="{3EC436D7-DC02-9A84-00B6-A3DE01B95F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7143" y="1532837"/>
                <a:ext cx="589934" cy="589934"/>
              </a:xfrm>
              <a:prstGeom prst="rect">
                <a:avLst/>
              </a:prstGeom>
            </p:spPr>
          </p:pic>
        </p:grpSp>
        <p:grpSp>
          <p:nvGrpSpPr>
            <p:cNvPr id="113" name="Group 36">
              <a:extLst>
                <a:ext uri="{FF2B5EF4-FFF2-40B4-BE49-F238E27FC236}">
                  <a16:creationId xmlns:a16="http://schemas.microsoft.com/office/drawing/2014/main" id="{8FD54AFE-111E-EC66-B8E9-01F6D9D3F94C}"/>
                </a:ext>
              </a:extLst>
            </p:cNvPr>
            <p:cNvGrpSpPr/>
            <p:nvPr/>
          </p:nvGrpSpPr>
          <p:grpSpPr>
            <a:xfrm>
              <a:off x="534145" y="3826907"/>
              <a:ext cx="864693" cy="864693"/>
              <a:chOff x="9808616" y="1411833"/>
              <a:chExt cx="864693" cy="864693"/>
            </a:xfrm>
          </p:grpSpPr>
          <p:sp>
            <p:nvSpPr>
              <p:cNvPr id="138" name="Oval 37">
                <a:extLst>
                  <a:ext uri="{FF2B5EF4-FFF2-40B4-BE49-F238E27FC236}">
                    <a16:creationId xmlns:a16="http://schemas.microsoft.com/office/drawing/2014/main" id="{FD085722-9A24-DB28-6E05-B1B6CBA88EB7}"/>
                  </a:ext>
                </a:extLst>
              </p:cNvPr>
              <p:cNvSpPr/>
              <p:nvPr/>
            </p:nvSpPr>
            <p:spPr>
              <a:xfrm>
                <a:off x="9808616" y="1411833"/>
                <a:ext cx="864693" cy="864693"/>
              </a:xfrm>
              <a:prstGeom prst="ellipse">
                <a:avLst/>
              </a:prstGeom>
              <a:solidFill>
                <a:srgbClr val="969BA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9" name="Graphic 38" descr="Head with gears outline">
                <a:extLst>
                  <a:ext uri="{FF2B5EF4-FFF2-40B4-BE49-F238E27FC236}">
                    <a16:creationId xmlns:a16="http://schemas.microsoft.com/office/drawing/2014/main" id="{1807B6FB-3BC7-CBAF-B0BF-28FD201D1CD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34180" y="1536232"/>
                <a:ext cx="630243" cy="630243"/>
              </a:xfrm>
              <a:prstGeom prst="rect">
                <a:avLst/>
              </a:prstGeom>
            </p:spPr>
          </p:pic>
        </p:grpSp>
        <p:grpSp>
          <p:nvGrpSpPr>
            <p:cNvPr id="114" name="Group 39">
              <a:extLst>
                <a:ext uri="{FF2B5EF4-FFF2-40B4-BE49-F238E27FC236}">
                  <a16:creationId xmlns:a16="http://schemas.microsoft.com/office/drawing/2014/main" id="{BDA63EC9-22D6-E9D8-42AA-76D8701CABB8}"/>
                </a:ext>
              </a:extLst>
            </p:cNvPr>
            <p:cNvGrpSpPr/>
            <p:nvPr/>
          </p:nvGrpSpPr>
          <p:grpSpPr>
            <a:xfrm>
              <a:off x="261214" y="2647681"/>
              <a:ext cx="864693" cy="864693"/>
              <a:chOff x="1444167" y="4715637"/>
              <a:chExt cx="864693" cy="864693"/>
            </a:xfrm>
          </p:grpSpPr>
          <p:sp>
            <p:nvSpPr>
              <p:cNvPr id="136" name="Oval 40">
                <a:extLst>
                  <a:ext uri="{FF2B5EF4-FFF2-40B4-BE49-F238E27FC236}">
                    <a16:creationId xmlns:a16="http://schemas.microsoft.com/office/drawing/2014/main" id="{FDAAE4CA-1859-7513-45B5-57BBEC7C9D8B}"/>
                  </a:ext>
                </a:extLst>
              </p:cNvPr>
              <p:cNvSpPr/>
              <p:nvPr/>
            </p:nvSpPr>
            <p:spPr>
              <a:xfrm>
                <a:off x="1444167" y="4715637"/>
                <a:ext cx="864693" cy="864693"/>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7" name="Graphic 41" descr="Hospital with solid fill">
                <a:extLst>
                  <a:ext uri="{FF2B5EF4-FFF2-40B4-BE49-F238E27FC236}">
                    <a16:creationId xmlns:a16="http://schemas.microsoft.com/office/drawing/2014/main" id="{158AA59E-EFF4-A650-1F07-26198FDA69F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74320" y="4825617"/>
                <a:ext cx="610610" cy="610610"/>
              </a:xfrm>
              <a:prstGeom prst="rect">
                <a:avLst/>
              </a:prstGeom>
            </p:spPr>
          </p:pic>
        </p:grpSp>
        <p:grpSp>
          <p:nvGrpSpPr>
            <p:cNvPr id="115" name="Group 42">
              <a:extLst>
                <a:ext uri="{FF2B5EF4-FFF2-40B4-BE49-F238E27FC236}">
                  <a16:creationId xmlns:a16="http://schemas.microsoft.com/office/drawing/2014/main" id="{F6E39C02-7A3D-831B-E8D4-B82EB04C5C6C}"/>
                </a:ext>
              </a:extLst>
            </p:cNvPr>
            <p:cNvGrpSpPr/>
            <p:nvPr/>
          </p:nvGrpSpPr>
          <p:grpSpPr>
            <a:xfrm>
              <a:off x="10771576" y="1565570"/>
              <a:ext cx="864693" cy="864693"/>
              <a:chOff x="9808616" y="4715637"/>
              <a:chExt cx="864693" cy="864693"/>
            </a:xfrm>
          </p:grpSpPr>
          <p:sp>
            <p:nvSpPr>
              <p:cNvPr id="134" name="Oval 43">
                <a:extLst>
                  <a:ext uri="{FF2B5EF4-FFF2-40B4-BE49-F238E27FC236}">
                    <a16:creationId xmlns:a16="http://schemas.microsoft.com/office/drawing/2014/main" id="{1643B386-758F-8B87-333B-F8F959B4FBBE}"/>
                  </a:ext>
                </a:extLst>
              </p:cNvPr>
              <p:cNvSpPr/>
              <p:nvPr/>
            </p:nvSpPr>
            <p:spPr>
              <a:xfrm>
                <a:off x="9808616" y="4715637"/>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5" name="Graphic 44" descr="Inpatient outline">
                <a:extLst>
                  <a:ext uri="{FF2B5EF4-FFF2-40B4-BE49-F238E27FC236}">
                    <a16:creationId xmlns:a16="http://schemas.microsoft.com/office/drawing/2014/main" id="{63AE3A22-0BA9-41C5-E93C-7CDB3ADEC3F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47036" y="4848309"/>
                <a:ext cx="585011" cy="585011"/>
              </a:xfrm>
              <a:prstGeom prst="rect">
                <a:avLst/>
              </a:prstGeom>
            </p:spPr>
          </p:pic>
        </p:grpSp>
        <p:sp>
          <p:nvSpPr>
            <p:cNvPr id="116" name="TextBox 50">
              <a:extLst>
                <a:ext uri="{FF2B5EF4-FFF2-40B4-BE49-F238E27FC236}">
                  <a16:creationId xmlns:a16="http://schemas.microsoft.com/office/drawing/2014/main" id="{E0F22DA6-26C5-9C15-3BBC-4EBD0874910B}"/>
                </a:ext>
              </a:extLst>
            </p:cNvPr>
            <p:cNvSpPr txBox="1"/>
            <p:nvPr/>
          </p:nvSpPr>
          <p:spPr>
            <a:xfrm>
              <a:off x="1929721" y="1595359"/>
              <a:ext cx="2391251" cy="86598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Belastung</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durch</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tägliches</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Selbst-Management</a:t>
              </a:r>
              <a:r>
                <a:rPr kumimoji="0" lang="en-US" sz="1200" b="1" i="0" u="none" strike="noStrike" kern="0" cap="none" spc="0" normalizeH="0" baseline="30000" noProof="0" dirty="0">
                  <a:ln>
                    <a:noFill/>
                  </a:ln>
                  <a:solidFill>
                    <a:srgbClr val="E0C496"/>
                  </a:solidFill>
                  <a:effectLst/>
                  <a:uLnTx/>
                  <a:uFillTx/>
                  <a:ea typeface="+mn-ea"/>
                  <a:cs typeface="Arial" panose="020B0604020202020204" pitchFamily="34" charset="0"/>
                </a:rPr>
                <a:t>1</a:t>
              </a:r>
              <a:endParaRPr kumimoji="0" lang="en-NZ" sz="1200" b="0" i="0" u="none" strike="noStrike" kern="0" cap="none" spc="0" normalizeH="0" baseline="0" noProof="0" dirty="0">
                <a:ln>
                  <a:noFill/>
                </a:ln>
                <a:solidFill>
                  <a:srgbClr val="E0C496"/>
                </a:solidFill>
                <a:effectLst/>
                <a:uLnTx/>
                <a:uFillTx/>
                <a:ea typeface="+mn-ea"/>
                <a:cs typeface="+mn-cs"/>
              </a:endParaRPr>
            </a:p>
          </p:txBody>
        </p:sp>
        <p:sp>
          <p:nvSpPr>
            <p:cNvPr id="117" name="TextBox 51">
              <a:extLst>
                <a:ext uri="{FF2B5EF4-FFF2-40B4-BE49-F238E27FC236}">
                  <a16:creationId xmlns:a16="http://schemas.microsoft.com/office/drawing/2014/main" id="{27C9CEF4-0236-7BE2-88D2-CB119B681F0C}"/>
                </a:ext>
              </a:extLst>
            </p:cNvPr>
            <p:cNvSpPr txBox="1"/>
            <p:nvPr/>
          </p:nvSpPr>
          <p:spPr>
            <a:xfrm>
              <a:off x="7972404" y="4830780"/>
              <a:ext cx="1812449"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latin typeface="+mn-lt"/>
                  <a:ea typeface="+mn-ea"/>
                  <a:cs typeface="Arial" panose="020B0604020202020204" pitchFamily="34" charset="0"/>
                </a:rPr>
                <a:t>Familiäre</a:t>
              </a:r>
              <a:r>
                <a:rPr kumimoji="0" lang="en-US" sz="1200" b="1" i="0" u="none" strike="noStrike" kern="0" cap="none" spc="0" normalizeH="0" baseline="0" noProof="0" dirty="0">
                  <a:ln>
                    <a:noFill/>
                  </a:ln>
                  <a:solidFill>
                    <a:srgbClr val="2F3651"/>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2F3651"/>
                  </a:solidFill>
                  <a:effectLst/>
                  <a:uLnTx/>
                  <a:uFillTx/>
                  <a:latin typeface="+mn-lt"/>
                  <a:ea typeface="+mn-ea"/>
                  <a:cs typeface="Arial" panose="020B0604020202020204" pitchFamily="34" charset="0"/>
                </a:rPr>
                <a:t>7</a:t>
              </a:r>
              <a:r>
                <a:rPr kumimoji="0" lang="en-US" sz="1200" b="1" i="0" u="none" strike="noStrike" kern="0" cap="none" spc="0" normalizeH="0" baseline="0" noProof="0" dirty="0">
                  <a:ln>
                    <a:noFill/>
                  </a:ln>
                  <a:solidFill>
                    <a:srgbClr val="2F3651"/>
                  </a:solidFill>
                  <a:effectLst/>
                  <a:uLnTx/>
                  <a:uFillTx/>
                  <a:latin typeface="+mn-lt"/>
                  <a:ea typeface="+mn-ea"/>
                  <a:cs typeface="Arial" panose="020B0604020202020204" pitchFamily="34" charset="0"/>
                </a:rPr>
                <a:t>  </a:t>
              </a:r>
            </a:p>
          </p:txBody>
        </p:sp>
        <p:sp>
          <p:nvSpPr>
            <p:cNvPr id="118" name="TextBox 52">
              <a:extLst>
                <a:ext uri="{FF2B5EF4-FFF2-40B4-BE49-F238E27FC236}">
                  <a16:creationId xmlns:a16="http://schemas.microsoft.com/office/drawing/2014/main" id="{A642374C-6679-D011-6DAA-585F1A1A5D9B}"/>
                </a:ext>
              </a:extLst>
            </p:cNvPr>
            <p:cNvSpPr txBox="1"/>
            <p:nvPr/>
          </p:nvSpPr>
          <p:spPr>
            <a:xfrm>
              <a:off x="8256205" y="355457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71BFC0"/>
                  </a:solidFill>
                  <a:effectLst/>
                  <a:uLnTx/>
                  <a:uFillTx/>
                  <a:latin typeface="+mn-lt"/>
                  <a:ea typeface="+mn-ea"/>
                  <a:cs typeface="Arial" panose="020B0604020202020204" pitchFamily="34" charset="0"/>
                </a:rPr>
                <a:t>Sozioökonomische</a:t>
              </a:r>
              <a:r>
                <a:rPr kumimoji="0" lang="en-US" sz="1200" b="1" i="0" u="none" strike="noStrike" kern="0" cap="none" spc="0" normalizeH="0" baseline="0" noProof="0" dirty="0">
                  <a:ln>
                    <a:noFill/>
                  </a:ln>
                  <a:solidFill>
                    <a:srgbClr val="71BFC0"/>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71BFC0"/>
                  </a:solidFill>
                  <a:effectLst/>
                  <a:uLnTx/>
                  <a:uFillTx/>
                  <a:latin typeface="+mn-lt"/>
                  <a:ea typeface="+mn-ea"/>
                  <a:cs typeface="Arial" panose="020B0604020202020204" pitchFamily="34" charset="0"/>
                </a:rPr>
                <a:t>7</a:t>
              </a:r>
              <a:r>
                <a:rPr kumimoji="0" lang="en-US" sz="1200" b="1" i="0" u="none" strike="noStrike" kern="0" cap="none" spc="0" normalizeH="0" baseline="0" noProof="0" dirty="0">
                  <a:ln>
                    <a:noFill/>
                  </a:ln>
                  <a:solidFill>
                    <a:srgbClr val="71BFC0"/>
                  </a:solidFill>
                  <a:effectLst/>
                  <a:uLnTx/>
                  <a:uFillTx/>
                  <a:latin typeface="+mn-lt"/>
                  <a:ea typeface="+mn-ea"/>
                  <a:cs typeface="Arial" panose="020B0604020202020204" pitchFamily="34" charset="0"/>
                </a:rPr>
                <a:t>  </a:t>
              </a:r>
            </a:p>
          </p:txBody>
        </p:sp>
        <p:sp>
          <p:nvSpPr>
            <p:cNvPr id="119" name="TextBox 53">
              <a:extLst>
                <a:ext uri="{FF2B5EF4-FFF2-40B4-BE49-F238E27FC236}">
                  <a16:creationId xmlns:a16="http://schemas.microsoft.com/office/drawing/2014/main" id="{B32E1B85-20E7-2FB5-F39C-C14166A8D76F}"/>
                </a:ext>
              </a:extLst>
            </p:cNvPr>
            <p:cNvSpPr txBox="1"/>
            <p:nvPr/>
          </p:nvSpPr>
          <p:spPr>
            <a:xfrm>
              <a:off x="1471733" y="3033941"/>
              <a:ext cx="2773789"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CC9C50"/>
                  </a:solidFill>
                  <a:effectLst/>
                  <a:uLnTx/>
                  <a:uFillTx/>
                  <a:latin typeface="+mn-lt"/>
                  <a:ea typeface="+mn-ea"/>
                  <a:cs typeface="Arial" panose="020B0604020202020204" pitchFamily="34" charset="0"/>
                </a:rPr>
                <a:t>Hypoglykämien</a:t>
              </a: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 und </a:t>
              </a:r>
              <a:b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b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DKA-Komplikationen</a:t>
              </a:r>
              <a:r>
                <a:rPr kumimoji="0" lang="en-US" sz="1200" b="1" i="0" u="none" strike="noStrike" kern="0" cap="none" spc="0" normalizeH="0" baseline="30000" noProof="0" dirty="0">
                  <a:ln>
                    <a:noFill/>
                  </a:ln>
                  <a:solidFill>
                    <a:srgbClr val="CC9C50"/>
                  </a:solidFill>
                  <a:effectLst/>
                  <a:uLnTx/>
                  <a:uFillTx/>
                  <a:latin typeface="+mn-lt"/>
                  <a:ea typeface="+mn-ea"/>
                  <a:cs typeface="Arial" panose="020B0604020202020204" pitchFamily="34" charset="0"/>
                </a:rPr>
                <a:t>2,3</a:t>
              </a: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 </a:t>
              </a:r>
            </a:p>
          </p:txBody>
        </p:sp>
        <p:sp>
          <p:nvSpPr>
            <p:cNvPr id="120" name="TextBox 54">
              <a:extLst>
                <a:ext uri="{FF2B5EF4-FFF2-40B4-BE49-F238E27FC236}">
                  <a16:creationId xmlns:a16="http://schemas.microsoft.com/office/drawing/2014/main" id="{D7FEBFFB-B036-A1C1-CCD4-AE6CC2AE48A8}"/>
                </a:ext>
              </a:extLst>
            </p:cNvPr>
            <p:cNvSpPr txBox="1"/>
            <p:nvPr/>
          </p:nvSpPr>
          <p:spPr>
            <a:xfrm>
              <a:off x="7903941" y="1937493"/>
              <a:ext cx="2835421"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347475"/>
                  </a:solidFill>
                  <a:effectLst/>
                  <a:uLnTx/>
                  <a:uFillTx/>
                  <a:latin typeface="+mn-lt"/>
                  <a:ea typeface="+mn-ea"/>
                  <a:cs typeface="Arial" panose="020B0604020202020204" pitchFamily="34" charset="0"/>
                </a:rPr>
                <a:t>Langzeit-Komlikationen</a:t>
              </a:r>
              <a:r>
                <a:rPr kumimoji="0" lang="en-US" sz="1200" b="1" i="0" u="none" strike="noStrike" kern="0" cap="none" spc="0" normalizeH="0" baseline="0" noProof="0" dirty="0">
                  <a:ln>
                    <a:noFill/>
                  </a:ln>
                  <a:solidFill>
                    <a:srgbClr val="347475"/>
                  </a:solidFill>
                  <a:effectLst/>
                  <a:uLnTx/>
                  <a:uFillTx/>
                  <a:latin typeface="+mn-lt"/>
                  <a:ea typeface="+mn-ea"/>
                  <a:cs typeface="Arial" panose="020B0604020202020204" pitchFamily="34" charset="0"/>
                </a:rPr>
                <a:t> des Diabetes</a:t>
              </a:r>
              <a:r>
                <a:rPr kumimoji="0" lang="en-US" sz="1200" b="1" i="0" u="none" strike="noStrike" kern="0" cap="none" spc="0" normalizeH="0" baseline="30000" noProof="0" dirty="0">
                  <a:ln>
                    <a:noFill/>
                  </a:ln>
                  <a:solidFill>
                    <a:srgbClr val="347475"/>
                  </a:solidFill>
                  <a:effectLst/>
                  <a:uLnTx/>
                  <a:uFillTx/>
                  <a:latin typeface="+mn-lt"/>
                  <a:ea typeface="+mn-ea"/>
                  <a:cs typeface="Arial" panose="020B0604020202020204" pitchFamily="34" charset="0"/>
                </a:rPr>
                <a:t>8,9</a:t>
              </a:r>
              <a:endParaRPr kumimoji="0" lang="en-NZ" sz="1200" b="1" i="0" u="none" strike="noStrike" kern="0" cap="none" spc="0" normalizeH="0" baseline="30000" noProof="0" dirty="0">
                <a:ln>
                  <a:noFill/>
                </a:ln>
                <a:solidFill>
                  <a:srgbClr val="347475"/>
                </a:solidFill>
                <a:effectLst/>
                <a:uLnTx/>
                <a:uFillTx/>
                <a:latin typeface="+mn-lt"/>
                <a:ea typeface="+mn-ea"/>
                <a:cs typeface="Arial" panose="020B0604020202020204" pitchFamily="34" charset="0"/>
              </a:endParaRPr>
            </a:p>
          </p:txBody>
        </p:sp>
        <p:sp>
          <p:nvSpPr>
            <p:cNvPr id="121" name="Oval 55">
              <a:extLst>
                <a:ext uri="{FF2B5EF4-FFF2-40B4-BE49-F238E27FC236}">
                  <a16:creationId xmlns:a16="http://schemas.microsoft.com/office/drawing/2014/main" id="{1CF2DEB9-CE55-95C5-DE58-B71C8AAF5BE7}"/>
                </a:ext>
              </a:extLst>
            </p:cNvPr>
            <p:cNvSpPr/>
            <p:nvPr/>
          </p:nvSpPr>
          <p:spPr>
            <a:xfrm>
              <a:off x="6624694" y="4625089"/>
              <a:ext cx="231434" cy="231434"/>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22" name="Oval 56">
              <a:extLst>
                <a:ext uri="{FF2B5EF4-FFF2-40B4-BE49-F238E27FC236}">
                  <a16:creationId xmlns:a16="http://schemas.microsoft.com/office/drawing/2014/main" id="{7108DD82-D096-F013-8F1D-E6816A4BB115}"/>
                </a:ext>
              </a:extLst>
            </p:cNvPr>
            <p:cNvSpPr/>
            <p:nvPr/>
          </p:nvSpPr>
          <p:spPr>
            <a:xfrm>
              <a:off x="5272716" y="4654386"/>
              <a:ext cx="231434" cy="231434"/>
            </a:xfrm>
            <a:prstGeom prst="ellipse">
              <a:avLst/>
            </a:prstGeom>
            <a:solidFill>
              <a:srgbClr val="2F3651">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23" name="Oval 57">
              <a:extLst>
                <a:ext uri="{FF2B5EF4-FFF2-40B4-BE49-F238E27FC236}">
                  <a16:creationId xmlns:a16="http://schemas.microsoft.com/office/drawing/2014/main" id="{B064F119-B633-B424-731E-0B3936C816C0}"/>
                </a:ext>
              </a:extLst>
            </p:cNvPr>
            <p:cNvSpPr/>
            <p:nvPr/>
          </p:nvSpPr>
          <p:spPr>
            <a:xfrm>
              <a:off x="4357847" y="3540311"/>
              <a:ext cx="231434" cy="231434"/>
            </a:xfrm>
            <a:prstGeom prst="ellipse">
              <a:avLst/>
            </a:prstGeom>
            <a:solidFill>
              <a:srgbClr val="575D72">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grpSp>
          <p:nvGrpSpPr>
            <p:cNvPr id="124" name="Group 2">
              <a:extLst>
                <a:ext uri="{FF2B5EF4-FFF2-40B4-BE49-F238E27FC236}">
                  <a16:creationId xmlns:a16="http://schemas.microsoft.com/office/drawing/2014/main" id="{B5A40E99-A272-3432-C533-9989A70B52F4}"/>
                </a:ext>
              </a:extLst>
            </p:cNvPr>
            <p:cNvGrpSpPr/>
            <p:nvPr/>
          </p:nvGrpSpPr>
          <p:grpSpPr>
            <a:xfrm>
              <a:off x="595271" y="1361997"/>
              <a:ext cx="864693" cy="864693"/>
              <a:chOff x="4332902" y="1361997"/>
              <a:chExt cx="864693" cy="864693"/>
            </a:xfrm>
          </p:grpSpPr>
          <p:sp>
            <p:nvSpPr>
              <p:cNvPr id="132" name="Oval 63">
                <a:extLst>
                  <a:ext uri="{FF2B5EF4-FFF2-40B4-BE49-F238E27FC236}">
                    <a16:creationId xmlns:a16="http://schemas.microsoft.com/office/drawing/2014/main" id="{69F80740-AB54-76C8-CB73-5843C76717C4}"/>
                  </a:ext>
                </a:extLst>
              </p:cNvPr>
              <p:cNvSpPr/>
              <p:nvPr/>
            </p:nvSpPr>
            <p:spPr>
              <a:xfrm>
                <a:off x="4332902" y="1361997"/>
                <a:ext cx="864693" cy="864693"/>
              </a:xfrm>
              <a:prstGeom prst="ellipse">
                <a:avLst/>
              </a:prstGeom>
              <a:solidFill>
                <a:srgbClr val="E0C496"/>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3" name="Graphic 66" descr="Checklist with solid fill">
                <a:extLst>
                  <a:ext uri="{FF2B5EF4-FFF2-40B4-BE49-F238E27FC236}">
                    <a16:creationId xmlns:a16="http://schemas.microsoft.com/office/drawing/2014/main" id="{74E12C0A-2279-7F63-3AE2-DCBFD4D9C45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22434" y="1544271"/>
                <a:ext cx="497766" cy="497766"/>
              </a:xfrm>
              <a:prstGeom prst="rect">
                <a:avLst/>
              </a:prstGeom>
            </p:spPr>
          </p:pic>
        </p:grpSp>
        <p:grpSp>
          <p:nvGrpSpPr>
            <p:cNvPr id="125" name="Group 8">
              <a:extLst>
                <a:ext uri="{FF2B5EF4-FFF2-40B4-BE49-F238E27FC236}">
                  <a16:creationId xmlns:a16="http://schemas.microsoft.com/office/drawing/2014/main" id="{BAA5A0F3-B399-5501-F618-DCC2CD270D58}"/>
                </a:ext>
              </a:extLst>
            </p:cNvPr>
            <p:cNvGrpSpPr/>
            <p:nvPr/>
          </p:nvGrpSpPr>
          <p:grpSpPr>
            <a:xfrm>
              <a:off x="10796935" y="3099279"/>
              <a:ext cx="864693" cy="864693"/>
              <a:chOff x="10692879" y="4232328"/>
              <a:chExt cx="864693" cy="864693"/>
            </a:xfrm>
          </p:grpSpPr>
          <p:sp>
            <p:nvSpPr>
              <p:cNvPr id="130" name="Oval 60">
                <a:extLst>
                  <a:ext uri="{FF2B5EF4-FFF2-40B4-BE49-F238E27FC236}">
                    <a16:creationId xmlns:a16="http://schemas.microsoft.com/office/drawing/2014/main" id="{88DABAA6-EAE1-F61E-EB7A-BEC55D7E08FD}"/>
                  </a:ext>
                </a:extLst>
              </p:cNvPr>
              <p:cNvSpPr/>
              <p:nvPr/>
            </p:nvSpPr>
            <p:spPr>
              <a:xfrm>
                <a:off x="10692879" y="4232328"/>
                <a:ext cx="864693" cy="864693"/>
              </a:xfrm>
              <a:prstGeom prst="ellipse">
                <a:avLst/>
              </a:prstGeom>
              <a:solidFill>
                <a:srgbClr val="71BF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1" name="Graphic 71" descr="Coins outline">
                <a:extLst>
                  <a:ext uri="{FF2B5EF4-FFF2-40B4-BE49-F238E27FC236}">
                    <a16:creationId xmlns:a16="http://schemas.microsoft.com/office/drawing/2014/main" id="{17ADC8C6-7D91-5ECD-CA8A-C4B5BEB39FA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776219" y="4305380"/>
                <a:ext cx="698012" cy="698012"/>
              </a:xfrm>
              <a:prstGeom prst="rect">
                <a:avLst/>
              </a:prstGeom>
            </p:spPr>
          </p:pic>
        </p:grpSp>
        <p:grpSp>
          <p:nvGrpSpPr>
            <p:cNvPr id="126" name="Group 5">
              <a:extLst>
                <a:ext uri="{FF2B5EF4-FFF2-40B4-BE49-F238E27FC236}">
                  <a16:creationId xmlns:a16="http://schemas.microsoft.com/office/drawing/2014/main" id="{FBC5BEE5-4D35-41BB-1C50-A853B645548E}"/>
                </a:ext>
              </a:extLst>
            </p:cNvPr>
            <p:cNvGrpSpPr/>
            <p:nvPr/>
          </p:nvGrpSpPr>
          <p:grpSpPr>
            <a:xfrm>
              <a:off x="10310901" y="4396723"/>
              <a:ext cx="864693" cy="864693"/>
              <a:chOff x="8482298" y="3912732"/>
              <a:chExt cx="864693" cy="864693"/>
            </a:xfrm>
          </p:grpSpPr>
          <p:sp>
            <p:nvSpPr>
              <p:cNvPr id="128" name="Oval 74">
                <a:extLst>
                  <a:ext uri="{FF2B5EF4-FFF2-40B4-BE49-F238E27FC236}">
                    <a16:creationId xmlns:a16="http://schemas.microsoft.com/office/drawing/2014/main" id="{EFE8D0E5-07DB-9A85-A246-5D81D11C2C34}"/>
                  </a:ext>
                </a:extLst>
              </p:cNvPr>
              <p:cNvSpPr/>
              <p:nvPr/>
            </p:nvSpPr>
            <p:spPr>
              <a:xfrm>
                <a:off x="8482298" y="3912732"/>
                <a:ext cx="864693" cy="864693"/>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29" name="Graphic 72" descr="Family with two children outline">
                <a:extLst>
                  <a:ext uri="{FF2B5EF4-FFF2-40B4-BE49-F238E27FC236}">
                    <a16:creationId xmlns:a16="http://schemas.microsoft.com/office/drawing/2014/main" id="{E6664456-D40D-A708-F5BF-CF49E7643D6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32268" y="3935333"/>
                <a:ext cx="750961" cy="750961"/>
              </a:xfrm>
              <a:prstGeom prst="rect">
                <a:avLst/>
              </a:prstGeom>
            </p:spPr>
          </p:pic>
        </p:grpSp>
        <p:cxnSp>
          <p:nvCxnSpPr>
            <p:cNvPr id="127" name="Straight Connector 76">
              <a:extLst>
                <a:ext uri="{FF2B5EF4-FFF2-40B4-BE49-F238E27FC236}">
                  <a16:creationId xmlns:a16="http://schemas.microsoft.com/office/drawing/2014/main" id="{B4E34670-80B8-2CF8-09D2-8D5762A7B373}"/>
                </a:ext>
              </a:extLst>
            </p:cNvPr>
            <p:cNvCxnSpPr>
              <a:cxnSpLocks/>
            </p:cNvCxnSpPr>
            <p:nvPr/>
          </p:nvCxnSpPr>
          <p:spPr>
            <a:xfrm>
              <a:off x="7224988" y="1759484"/>
              <a:ext cx="3652793" cy="0"/>
            </a:xfrm>
            <a:prstGeom prst="line">
              <a:avLst/>
            </a:prstGeom>
            <a:noFill/>
            <a:ln w="9525" cap="flat" cmpd="sng" algn="ctr">
              <a:solidFill>
                <a:srgbClr val="347475"/>
              </a:solidFill>
              <a:prstDash val="solid"/>
            </a:ln>
            <a:effectLst/>
          </p:spPr>
        </p:cxnSp>
      </p:grpSp>
      <p:sp>
        <p:nvSpPr>
          <p:cNvPr id="143" name="Text Placeholder 4">
            <a:extLst>
              <a:ext uri="{FF2B5EF4-FFF2-40B4-BE49-F238E27FC236}">
                <a16:creationId xmlns:a16="http://schemas.microsoft.com/office/drawing/2014/main" id="{444EBF84-8478-944D-B246-A7C5847DC784}"/>
              </a:ext>
            </a:extLst>
          </p:cNvPr>
          <p:cNvSpPr txBox="1">
            <a:spLocks/>
          </p:cNvSpPr>
          <p:nvPr/>
        </p:nvSpPr>
        <p:spPr>
          <a:xfrm>
            <a:off x="431265" y="4698126"/>
            <a:ext cx="8361656"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Shrivastava SR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 Diabetes Metab Disord</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2013; 12: 14.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Hammersen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J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2022; 22: 455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Aye T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443</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Butwicka</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2015; 38: 453–9.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Res</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Clin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Dehn-Hindenberg A </a:t>
            </a:r>
            <a:r>
              <a:rPr kumimoji="0" lang="de-DE"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2021; 44: 2656–63.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Rawshani</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Lancet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2018; 392: 477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86.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Duca</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LM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40: 1249</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55.</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2" name="Ellipse 1">
            <a:extLst>
              <a:ext uri="{FF2B5EF4-FFF2-40B4-BE49-F238E27FC236}">
                <a16:creationId xmlns:a16="http://schemas.microsoft.com/office/drawing/2014/main" id="{2DD0934A-D3C6-EED5-8660-5634D2099F36}"/>
              </a:ext>
            </a:extLst>
          </p:cNvPr>
          <p:cNvSpPr/>
          <p:nvPr/>
        </p:nvSpPr>
        <p:spPr>
          <a:xfrm>
            <a:off x="431265" y="632295"/>
            <a:ext cx="3186301" cy="1230710"/>
          </a:xfrm>
          <a:prstGeom prst="ellipse">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3292981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4921" y="11485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erfordert ein Leben lang intensives Selbst-management zur Blutzuckerkontrolle</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143" name="Text Placeholder 4">
            <a:extLst>
              <a:ext uri="{FF2B5EF4-FFF2-40B4-BE49-F238E27FC236}">
                <a16:creationId xmlns:a16="http://schemas.microsoft.com/office/drawing/2014/main" id="{011FB441-F567-5A16-A125-05C7769EE0B7}"/>
              </a:ext>
            </a:extLst>
          </p:cNvPr>
          <p:cNvSpPr txBox="1">
            <a:spLocks/>
          </p:cNvSpPr>
          <p:nvPr/>
        </p:nvSpPr>
        <p:spPr>
          <a:xfrm>
            <a:off x="407741" y="4678259"/>
            <a:ext cx="7514652"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Trudeau B </a:t>
            </a:r>
            <a:r>
              <a:rPr kumimoji="0" lang="pt-BR"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Diabetes Spectr </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2019; 32: 21</a:t>
            </a:r>
            <a:r>
              <a:rPr kumimoji="0" lang="da-DK" sz="600" b="0" i="0" u="none" strike="noStrike" kern="1200" cap="none" spc="0" normalizeH="0" baseline="0" noProof="0" dirty="0">
                <a:ln>
                  <a:noFill/>
                </a:ln>
                <a:solidFill>
                  <a:srgbClr val="404040"/>
                </a:solidFill>
                <a:effectLst/>
                <a:uLnTx/>
                <a:uFillTx/>
                <a:latin typeface="+mn-lt"/>
                <a:ea typeface="Arial"/>
                <a:cs typeface="Arial"/>
              </a:rPr>
              <a:t>–</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ADA Professional Practice Committee. </a:t>
            </a:r>
            <a:r>
              <a:rPr kumimoji="0" lang="pt-BR"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Diabetes Care </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2026; 49 (Suppl. 1): S89</a:t>
            </a:r>
            <a:r>
              <a:rPr kumimoji="0" lang="da-DK" sz="600" b="0" i="0" u="none" strike="noStrike" kern="1200" cap="none" spc="0" normalizeH="0" baseline="0" noProof="0" dirty="0">
                <a:ln>
                  <a:noFill/>
                </a:ln>
                <a:solidFill>
                  <a:srgbClr val="404040"/>
                </a:solidFill>
                <a:effectLst/>
                <a:uLnTx/>
                <a:uFillTx/>
                <a:latin typeface="+mn-lt"/>
                <a:ea typeface="Arial"/>
                <a:cs typeface="Arial"/>
              </a:rPr>
              <a:t>–</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S131</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a:t>
            </a:r>
            <a:endParaRPr kumimoji="0" lang="en-NZ"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p:txBody>
      </p:sp>
      <p:grpSp>
        <p:nvGrpSpPr>
          <p:cNvPr id="188" name="Gruppieren 187">
            <a:extLst>
              <a:ext uri="{FF2B5EF4-FFF2-40B4-BE49-F238E27FC236}">
                <a16:creationId xmlns:a16="http://schemas.microsoft.com/office/drawing/2014/main" id="{BDBA3FD0-FD7E-55B5-9D34-C8A4E9613DD2}"/>
              </a:ext>
            </a:extLst>
          </p:cNvPr>
          <p:cNvGrpSpPr/>
          <p:nvPr/>
        </p:nvGrpSpPr>
        <p:grpSpPr>
          <a:xfrm>
            <a:off x="155644" y="965667"/>
            <a:ext cx="8621069" cy="3794371"/>
            <a:chOff x="212182" y="871696"/>
            <a:chExt cx="8804226" cy="3983009"/>
          </a:xfrm>
        </p:grpSpPr>
        <p:sp>
          <p:nvSpPr>
            <p:cNvPr id="96" name="Text Placeholder 7">
              <a:extLst>
                <a:ext uri="{FF2B5EF4-FFF2-40B4-BE49-F238E27FC236}">
                  <a16:creationId xmlns:a16="http://schemas.microsoft.com/office/drawing/2014/main" id="{6A2F5361-B175-8C7A-A129-F93AF2DF4046}"/>
                </a:ext>
              </a:extLst>
            </p:cNvPr>
            <p:cNvSpPr txBox="1">
              <a:spLocks/>
            </p:cNvSpPr>
            <p:nvPr/>
          </p:nvSpPr>
          <p:spPr>
            <a:xfrm>
              <a:off x="462217" y="871696"/>
              <a:ext cx="8422631" cy="173743"/>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0" kern="1200">
                  <a:solidFill>
                    <a:schemeClr val="accent2"/>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de-DE" sz="11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Täglich erforderliche interne und externe Fähigkeiten und Aufgaben für das T1D-Selbstmanagement</a:t>
              </a:r>
              <a:endParaRPr kumimoji="0" lang="en-US" sz="11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p:txBody>
        </p:sp>
        <p:sp>
          <p:nvSpPr>
            <p:cNvPr id="142" name="Rectangle 15">
              <a:extLst>
                <a:ext uri="{FF2B5EF4-FFF2-40B4-BE49-F238E27FC236}">
                  <a16:creationId xmlns:a16="http://schemas.microsoft.com/office/drawing/2014/main" id="{E1B79364-FE55-7C22-E345-4482CEA9C47F}"/>
                </a:ext>
              </a:extLst>
            </p:cNvPr>
            <p:cNvSpPr/>
            <p:nvPr/>
          </p:nvSpPr>
          <p:spPr>
            <a:xfrm>
              <a:off x="816531" y="1477585"/>
              <a:ext cx="3867150" cy="3024578"/>
            </a:xfrm>
            <a:prstGeom prst="rect">
              <a:avLst/>
            </a:prstGeom>
            <a:noFill/>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ea typeface="+mn-ea"/>
                <a:cs typeface="+mn-cs"/>
              </a:endParaRPr>
            </a:p>
          </p:txBody>
        </p:sp>
        <p:sp>
          <p:nvSpPr>
            <p:cNvPr id="144" name="Circle: Hollow 14">
              <a:extLst>
                <a:ext uri="{FF2B5EF4-FFF2-40B4-BE49-F238E27FC236}">
                  <a16:creationId xmlns:a16="http://schemas.microsoft.com/office/drawing/2014/main" id="{C4478EBF-6512-2362-7983-3E4A24CC2AD0}"/>
                </a:ext>
              </a:extLst>
            </p:cNvPr>
            <p:cNvSpPr/>
            <p:nvPr/>
          </p:nvSpPr>
          <p:spPr>
            <a:xfrm>
              <a:off x="412399" y="1907074"/>
              <a:ext cx="1754003" cy="1754003"/>
            </a:xfrm>
            <a:prstGeom prst="donut">
              <a:avLst>
                <a:gd name="adj" fmla="val 17983"/>
              </a:avLst>
            </a:prstGeom>
            <a:solidFill>
              <a:srgbClr val="C7E7E4"/>
            </a:solidFill>
            <a:ln w="25400" cap="flat" cmpd="sng" algn="ctr">
              <a:noFill/>
              <a:prstDash val="solid"/>
            </a:ln>
            <a:effectLst/>
          </p:spPr>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45" name="Circle: Hollow 16">
              <a:extLst>
                <a:ext uri="{FF2B5EF4-FFF2-40B4-BE49-F238E27FC236}">
                  <a16:creationId xmlns:a16="http://schemas.microsoft.com/office/drawing/2014/main" id="{F109523C-FAE5-731A-95DA-FB6B52AF7457}"/>
                </a:ext>
              </a:extLst>
            </p:cNvPr>
            <p:cNvSpPr/>
            <p:nvPr/>
          </p:nvSpPr>
          <p:spPr>
            <a:xfrm>
              <a:off x="2600799" y="1907074"/>
              <a:ext cx="1754003" cy="1754003"/>
            </a:xfrm>
            <a:prstGeom prst="donut">
              <a:avLst>
                <a:gd name="adj" fmla="val 17983"/>
              </a:avLst>
            </a:prstGeom>
            <a:solidFill>
              <a:srgbClr val="C7E7E4"/>
            </a:solidFill>
            <a:ln w="25400" cap="flat" cmpd="sng" algn="ctr">
              <a:noFill/>
              <a:prstDash val="solid"/>
            </a:ln>
            <a:effectLst/>
          </p:spPr>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46" name="Circle: Hollow 17">
              <a:extLst>
                <a:ext uri="{FF2B5EF4-FFF2-40B4-BE49-F238E27FC236}">
                  <a16:creationId xmlns:a16="http://schemas.microsoft.com/office/drawing/2014/main" id="{2617DA59-34D0-C247-BBF8-CCF3FB930481}"/>
                </a:ext>
              </a:extLst>
            </p:cNvPr>
            <p:cNvSpPr/>
            <p:nvPr/>
          </p:nvSpPr>
          <p:spPr>
            <a:xfrm>
              <a:off x="4789199" y="1907074"/>
              <a:ext cx="1754003" cy="1754003"/>
            </a:xfrm>
            <a:prstGeom prst="donut">
              <a:avLst>
                <a:gd name="adj" fmla="val 17983"/>
              </a:avLst>
            </a:prstGeom>
            <a:solidFill>
              <a:srgbClr val="C7E7E4"/>
            </a:solidFill>
            <a:ln w="25400" cap="flat" cmpd="sng" algn="ctr">
              <a:noFill/>
              <a:prstDash val="solid"/>
            </a:ln>
            <a:effectLst/>
          </p:spPr>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47" name="Circle: Hollow 18">
              <a:extLst>
                <a:ext uri="{FF2B5EF4-FFF2-40B4-BE49-F238E27FC236}">
                  <a16:creationId xmlns:a16="http://schemas.microsoft.com/office/drawing/2014/main" id="{55968A4F-652F-C780-951A-E91CFC635CD4}"/>
                </a:ext>
              </a:extLst>
            </p:cNvPr>
            <p:cNvSpPr/>
            <p:nvPr/>
          </p:nvSpPr>
          <p:spPr>
            <a:xfrm>
              <a:off x="6977599" y="1907074"/>
              <a:ext cx="1754003" cy="1754003"/>
            </a:xfrm>
            <a:prstGeom prst="donut">
              <a:avLst>
                <a:gd name="adj" fmla="val 17983"/>
              </a:avLst>
            </a:prstGeom>
            <a:solidFill>
              <a:srgbClr val="C7E7E4"/>
            </a:solidFill>
            <a:ln w="25400" cap="flat" cmpd="sng" algn="ctr">
              <a:noFill/>
              <a:prstDash val="solid"/>
            </a:ln>
            <a:effectLst/>
          </p:spPr>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48" name="Text Placeholder 7">
              <a:extLst>
                <a:ext uri="{FF2B5EF4-FFF2-40B4-BE49-F238E27FC236}">
                  <a16:creationId xmlns:a16="http://schemas.microsoft.com/office/drawing/2014/main" id="{72D4F8FA-617B-9FB4-EF59-76751BF721C5}"/>
                </a:ext>
              </a:extLst>
            </p:cNvPr>
            <p:cNvSpPr txBox="1">
              <a:spLocks/>
            </p:cNvSpPr>
            <p:nvPr/>
          </p:nvSpPr>
          <p:spPr>
            <a:xfrm>
              <a:off x="772847" y="2687816"/>
              <a:ext cx="1009355" cy="413540"/>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err="1">
                  <a:ln>
                    <a:noFill/>
                  </a:ln>
                  <a:solidFill>
                    <a:srgbClr val="CC9C50">
                      <a:lumMod val="75000"/>
                    </a:srgbClr>
                  </a:solidFill>
                  <a:effectLst/>
                  <a:uLnTx/>
                  <a:uFillTx/>
                  <a:latin typeface="+mn-lt"/>
                  <a:ea typeface="+mn-ea"/>
                  <a:cs typeface="Arial" panose="020B0604020202020204" pitchFamily="34" charset="0"/>
                </a:rPr>
                <a:t>Ernährungs-wissen</a:t>
              </a:r>
              <a:br>
                <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rPr>
              </a:br>
              <a:r>
                <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rPr>
                <a:t>(</a:t>
              </a:r>
              <a:r>
                <a:rPr kumimoji="0" lang="en-US" sz="800" b="1" i="0" u="none" strike="noStrike" kern="1200" cap="none" spc="0" normalizeH="0" baseline="0" noProof="0" dirty="0" err="1">
                  <a:ln>
                    <a:noFill/>
                  </a:ln>
                  <a:solidFill>
                    <a:srgbClr val="CC9C50">
                      <a:lumMod val="75000"/>
                    </a:srgbClr>
                  </a:solidFill>
                  <a:effectLst/>
                  <a:uLnTx/>
                  <a:uFillTx/>
                  <a:latin typeface="+mn-lt"/>
                  <a:ea typeface="+mn-ea"/>
                  <a:cs typeface="Arial" panose="020B0604020202020204" pitchFamily="34" charset="0"/>
                </a:rPr>
                <a:t>Kohlehydrate</a:t>
              </a:r>
              <a:r>
                <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CC9C50">
                      <a:lumMod val="75000"/>
                    </a:srgbClr>
                  </a:solidFill>
                  <a:effectLst/>
                  <a:uLnTx/>
                  <a:uFillTx/>
                  <a:latin typeface="+mn-lt"/>
                  <a:ea typeface="+mn-ea"/>
                  <a:cs typeface="Arial" panose="020B0604020202020204" pitchFamily="34" charset="0"/>
                </a:rPr>
                <a:t>Eiweiß</a:t>
              </a:r>
              <a:r>
                <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rPr>
                <a:t>, Fett)</a:t>
              </a:r>
            </a:p>
          </p:txBody>
        </p:sp>
        <p:sp>
          <p:nvSpPr>
            <p:cNvPr id="149" name="Text Placeholder 7">
              <a:extLst>
                <a:ext uri="{FF2B5EF4-FFF2-40B4-BE49-F238E27FC236}">
                  <a16:creationId xmlns:a16="http://schemas.microsoft.com/office/drawing/2014/main" id="{CD156265-A6A2-44A4-BD9E-2E184F90E2FB}"/>
                </a:ext>
              </a:extLst>
            </p:cNvPr>
            <p:cNvSpPr txBox="1">
              <a:spLocks/>
            </p:cNvSpPr>
            <p:nvPr/>
          </p:nvSpPr>
          <p:spPr>
            <a:xfrm>
              <a:off x="3018542" y="2729032"/>
              <a:ext cx="922903" cy="310156"/>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err="1">
                  <a:ln>
                    <a:noFill/>
                  </a:ln>
                  <a:solidFill>
                    <a:srgbClr val="CC9C50">
                      <a:lumMod val="75000"/>
                    </a:srgbClr>
                  </a:solidFill>
                  <a:effectLst/>
                  <a:uLnTx/>
                  <a:uFillTx/>
                  <a:latin typeface="+mn-lt"/>
                  <a:ea typeface="+mn-ea"/>
                  <a:cs typeface="Arial" panose="020B0604020202020204" pitchFamily="34" charset="0"/>
                </a:rPr>
                <a:t>Mathematik</a:t>
              </a:r>
              <a:r>
                <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rPr>
                <a:t>-/</a:t>
              </a:r>
              <a:br>
                <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rPr>
              </a:br>
              <a:r>
                <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rPr>
                <a:t>Zahlen-</a:t>
              </a:r>
              <a:r>
                <a:rPr kumimoji="0" lang="en-US" sz="800" b="1" i="0" u="none" strike="noStrike" kern="1200" cap="none" spc="0" normalizeH="0" baseline="0" noProof="0" dirty="0" err="1">
                  <a:ln>
                    <a:noFill/>
                  </a:ln>
                  <a:solidFill>
                    <a:srgbClr val="CC9C50">
                      <a:lumMod val="75000"/>
                    </a:srgbClr>
                  </a:solidFill>
                  <a:effectLst/>
                  <a:uLnTx/>
                  <a:uFillTx/>
                  <a:latin typeface="+mn-lt"/>
                  <a:ea typeface="+mn-ea"/>
                  <a:cs typeface="Arial" panose="020B0604020202020204" pitchFamily="34" charset="0"/>
                </a:rPr>
                <a:t>kenntnisse</a:t>
              </a:r>
              <a:endPar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endParaRPr>
            </a:p>
          </p:txBody>
        </p:sp>
        <p:sp>
          <p:nvSpPr>
            <p:cNvPr id="150" name="Text Placeholder 7">
              <a:extLst>
                <a:ext uri="{FF2B5EF4-FFF2-40B4-BE49-F238E27FC236}">
                  <a16:creationId xmlns:a16="http://schemas.microsoft.com/office/drawing/2014/main" id="{99AD387E-CAB2-35C3-9BB2-C4727D402779}"/>
                </a:ext>
              </a:extLst>
            </p:cNvPr>
            <p:cNvSpPr txBox="1">
              <a:spLocks/>
            </p:cNvSpPr>
            <p:nvPr/>
          </p:nvSpPr>
          <p:spPr>
            <a:xfrm>
              <a:off x="5087404" y="2593603"/>
              <a:ext cx="1146164" cy="620310"/>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1800"/>
                </a:spcBef>
                <a:spcAft>
                  <a:spcPts val="0"/>
                </a:spcAft>
                <a:buClrTx/>
                <a:buSzTx/>
                <a:buFont typeface="Arial" panose="020B0604020202020204" pitchFamily="34" charset="0"/>
                <a:buNone/>
                <a:tabLst/>
                <a:defRPr/>
              </a:pPr>
              <a:r>
                <a:rPr kumimoji="0" lang="de-DE" sz="800" b="1" i="0" u="none" strike="noStrike" kern="1200" cap="none" spc="-15" normalizeH="0" baseline="0" noProof="0" dirty="0">
                  <a:ln>
                    <a:noFill/>
                  </a:ln>
                  <a:solidFill>
                    <a:srgbClr val="CC9C50">
                      <a:lumMod val="75000"/>
                    </a:srgbClr>
                  </a:solidFill>
                  <a:effectLst/>
                  <a:uLnTx/>
                  <a:uFillTx/>
                  <a:latin typeface="+mn-lt"/>
                  <a:ea typeface="+mn-ea"/>
                  <a:cs typeface="Arial" panose="020B0604020202020204" pitchFamily="34" charset="0"/>
                </a:rPr>
                <a:t>Diabetes verstehen, Funktionsweise von Insulin, Einfluss der täglichen Aktivität auf den Blut-zuckerspiegel</a:t>
              </a:r>
              <a:endParaRPr kumimoji="0" lang="en-US" sz="800" b="1" i="0" u="none" strike="noStrike" kern="1200" cap="none" spc="-15" normalizeH="0" baseline="0" noProof="0" dirty="0">
                <a:ln>
                  <a:noFill/>
                </a:ln>
                <a:solidFill>
                  <a:srgbClr val="CC9C50">
                    <a:lumMod val="75000"/>
                  </a:srgbClr>
                </a:solidFill>
                <a:effectLst/>
                <a:uLnTx/>
                <a:uFillTx/>
                <a:latin typeface="+mn-lt"/>
                <a:ea typeface="+mn-ea"/>
                <a:cs typeface="Arial" panose="020B0604020202020204" pitchFamily="34" charset="0"/>
              </a:endParaRPr>
            </a:p>
          </p:txBody>
        </p:sp>
        <p:sp>
          <p:nvSpPr>
            <p:cNvPr id="151" name="Text Placeholder 7">
              <a:extLst>
                <a:ext uri="{FF2B5EF4-FFF2-40B4-BE49-F238E27FC236}">
                  <a16:creationId xmlns:a16="http://schemas.microsoft.com/office/drawing/2014/main" id="{DAA4E6E3-17BF-3557-C49D-1D746D58693F}"/>
                </a:ext>
              </a:extLst>
            </p:cNvPr>
            <p:cNvSpPr txBox="1">
              <a:spLocks/>
            </p:cNvSpPr>
            <p:nvPr/>
          </p:nvSpPr>
          <p:spPr>
            <a:xfrm>
              <a:off x="7415182" y="2636122"/>
              <a:ext cx="878835" cy="516926"/>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err="1">
                  <a:ln>
                    <a:noFill/>
                  </a:ln>
                  <a:solidFill>
                    <a:srgbClr val="CC9C50">
                      <a:lumMod val="75000"/>
                    </a:srgbClr>
                  </a:solidFill>
                  <a:effectLst/>
                  <a:uLnTx/>
                  <a:uFillTx/>
                  <a:latin typeface="+mn-lt"/>
                  <a:ea typeface="+mn-ea"/>
                  <a:cs typeface="Arial" panose="020B0604020202020204" pitchFamily="34" charset="0"/>
                </a:rPr>
                <a:t>Starkes</a:t>
              </a:r>
              <a:r>
                <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CC9C50">
                      <a:lumMod val="75000"/>
                    </a:srgbClr>
                  </a:solidFill>
                  <a:effectLst/>
                  <a:uLnTx/>
                  <a:uFillTx/>
                  <a:latin typeface="+mn-lt"/>
                  <a:ea typeface="+mn-ea"/>
                  <a:cs typeface="Arial" panose="020B0604020202020204" pitchFamily="34" charset="0"/>
                </a:rPr>
                <a:t>Selbst-bewusstsein</a:t>
              </a:r>
              <a:r>
                <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CC9C50">
                      <a:lumMod val="75000"/>
                    </a:srgbClr>
                  </a:solidFill>
                  <a:effectLst/>
                  <a:uLnTx/>
                  <a:uFillTx/>
                  <a:latin typeface="+mn-lt"/>
                  <a:ea typeface="+mn-ea"/>
                  <a:cs typeface="Arial" panose="020B0604020202020204" pitchFamily="34" charset="0"/>
                </a:rPr>
                <a:t>Bewältigungs-fähigkeiten</a:t>
              </a:r>
              <a:endParaRPr kumimoji="0" lang="en-US" sz="800" b="1" i="0" u="none" strike="noStrike" kern="1200" cap="none" spc="0" normalizeH="0" baseline="0" noProof="0" dirty="0">
                <a:ln>
                  <a:noFill/>
                </a:ln>
                <a:solidFill>
                  <a:srgbClr val="CC9C50">
                    <a:lumMod val="75000"/>
                  </a:srgbClr>
                </a:solidFill>
                <a:effectLst/>
                <a:uLnTx/>
                <a:uFillTx/>
                <a:latin typeface="+mn-lt"/>
                <a:ea typeface="+mn-ea"/>
                <a:cs typeface="Arial" panose="020B0604020202020204" pitchFamily="34" charset="0"/>
              </a:endParaRPr>
            </a:p>
          </p:txBody>
        </p:sp>
        <p:sp>
          <p:nvSpPr>
            <p:cNvPr id="152" name="Oval 19">
              <a:extLst>
                <a:ext uri="{FF2B5EF4-FFF2-40B4-BE49-F238E27FC236}">
                  <a16:creationId xmlns:a16="http://schemas.microsoft.com/office/drawing/2014/main" id="{22A74583-23F2-544A-7635-9DEBEB099F02}"/>
                </a:ext>
              </a:extLst>
            </p:cNvPr>
            <p:cNvSpPr/>
            <p:nvPr/>
          </p:nvSpPr>
          <p:spPr>
            <a:xfrm>
              <a:off x="1000063" y="1959982"/>
              <a:ext cx="578675" cy="578675"/>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ea typeface="+mn-ea"/>
                <a:cs typeface="+mn-cs"/>
              </a:endParaRPr>
            </a:p>
          </p:txBody>
        </p:sp>
        <p:pic>
          <p:nvPicPr>
            <p:cNvPr id="153" name="Graphic 30">
              <a:extLst>
                <a:ext uri="{FF2B5EF4-FFF2-40B4-BE49-F238E27FC236}">
                  <a16:creationId xmlns:a16="http://schemas.microsoft.com/office/drawing/2014/main" id="{3BA85578-AE3B-59E9-E99C-8A65B78E02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4832" y="2102886"/>
              <a:ext cx="309136" cy="292866"/>
            </a:xfrm>
            <a:prstGeom prst="rect">
              <a:avLst/>
            </a:prstGeom>
          </p:spPr>
        </p:pic>
        <p:sp>
          <p:nvSpPr>
            <p:cNvPr id="154" name="Oval 20">
              <a:extLst>
                <a:ext uri="{FF2B5EF4-FFF2-40B4-BE49-F238E27FC236}">
                  <a16:creationId xmlns:a16="http://schemas.microsoft.com/office/drawing/2014/main" id="{EEF3EE02-664D-6E31-50DB-5EFAFEF1F86F}"/>
                </a:ext>
              </a:extLst>
            </p:cNvPr>
            <p:cNvSpPr/>
            <p:nvPr/>
          </p:nvSpPr>
          <p:spPr>
            <a:xfrm>
              <a:off x="3188463" y="1959982"/>
              <a:ext cx="578675" cy="578675"/>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ea typeface="+mn-ea"/>
                <a:cs typeface="+mn-cs"/>
              </a:endParaRPr>
            </a:p>
          </p:txBody>
        </p:sp>
        <p:pic>
          <p:nvPicPr>
            <p:cNvPr id="155" name="Graphic 33">
              <a:extLst>
                <a:ext uri="{FF2B5EF4-FFF2-40B4-BE49-F238E27FC236}">
                  <a16:creationId xmlns:a16="http://schemas.microsoft.com/office/drawing/2014/main" id="{62E25923-34B9-5E7A-BF93-76C00F39F56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38768" y="2116371"/>
              <a:ext cx="278066" cy="265900"/>
            </a:xfrm>
            <a:prstGeom prst="rect">
              <a:avLst/>
            </a:prstGeom>
          </p:spPr>
        </p:pic>
        <p:sp>
          <p:nvSpPr>
            <p:cNvPr id="156" name="Oval 21">
              <a:extLst>
                <a:ext uri="{FF2B5EF4-FFF2-40B4-BE49-F238E27FC236}">
                  <a16:creationId xmlns:a16="http://schemas.microsoft.com/office/drawing/2014/main" id="{14D764EA-4061-6473-61F2-3C7E62BDC5EB}"/>
                </a:ext>
              </a:extLst>
            </p:cNvPr>
            <p:cNvSpPr/>
            <p:nvPr/>
          </p:nvSpPr>
          <p:spPr>
            <a:xfrm>
              <a:off x="5376863" y="1959982"/>
              <a:ext cx="578675" cy="578675"/>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ea typeface="+mn-ea"/>
                <a:cs typeface="+mn-cs"/>
              </a:endParaRPr>
            </a:p>
          </p:txBody>
        </p:sp>
        <p:pic>
          <p:nvPicPr>
            <p:cNvPr id="157" name="Graphic 36">
              <a:extLst>
                <a:ext uri="{FF2B5EF4-FFF2-40B4-BE49-F238E27FC236}">
                  <a16:creationId xmlns:a16="http://schemas.microsoft.com/office/drawing/2014/main" id="{F5FC738D-E248-BCA8-05D4-26645F24E26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531896" y="2068842"/>
              <a:ext cx="268610" cy="382441"/>
            </a:xfrm>
            <a:prstGeom prst="rect">
              <a:avLst/>
            </a:prstGeom>
          </p:spPr>
        </p:pic>
        <p:sp>
          <p:nvSpPr>
            <p:cNvPr id="158" name="Oval 22">
              <a:extLst>
                <a:ext uri="{FF2B5EF4-FFF2-40B4-BE49-F238E27FC236}">
                  <a16:creationId xmlns:a16="http://schemas.microsoft.com/office/drawing/2014/main" id="{ED79DB65-7015-C954-9796-91A6F82BAA73}"/>
                </a:ext>
              </a:extLst>
            </p:cNvPr>
            <p:cNvSpPr/>
            <p:nvPr/>
          </p:nvSpPr>
          <p:spPr>
            <a:xfrm>
              <a:off x="7565263" y="1959982"/>
              <a:ext cx="578675" cy="578675"/>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white"/>
                </a:solidFill>
                <a:effectLst/>
                <a:uLnTx/>
                <a:uFillTx/>
                <a:ea typeface="+mn-ea"/>
                <a:cs typeface="+mn-cs"/>
              </a:endParaRPr>
            </a:p>
          </p:txBody>
        </p:sp>
        <p:pic>
          <p:nvPicPr>
            <p:cNvPr id="159" name="Graphic 39">
              <a:extLst>
                <a:ext uri="{FF2B5EF4-FFF2-40B4-BE49-F238E27FC236}">
                  <a16:creationId xmlns:a16="http://schemas.microsoft.com/office/drawing/2014/main" id="{A66D0E33-1733-19A7-5042-114FFBABD45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697045" y="2070976"/>
              <a:ext cx="315111" cy="356688"/>
            </a:xfrm>
            <a:prstGeom prst="rect">
              <a:avLst/>
            </a:prstGeom>
          </p:spPr>
        </p:pic>
        <p:sp>
          <p:nvSpPr>
            <p:cNvPr id="160" name="Freeform: Shape 41">
              <a:extLst>
                <a:ext uri="{FF2B5EF4-FFF2-40B4-BE49-F238E27FC236}">
                  <a16:creationId xmlns:a16="http://schemas.microsoft.com/office/drawing/2014/main" id="{074FB67B-2467-F906-B27E-D990A8679D87}"/>
                </a:ext>
              </a:extLst>
            </p:cNvPr>
            <p:cNvSpPr/>
            <p:nvPr/>
          </p:nvSpPr>
          <p:spPr>
            <a:xfrm>
              <a:off x="695325" y="1766888"/>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61" name="Text Placeholder 7">
              <a:extLst>
                <a:ext uri="{FF2B5EF4-FFF2-40B4-BE49-F238E27FC236}">
                  <a16:creationId xmlns:a16="http://schemas.microsoft.com/office/drawing/2014/main" id="{F224E774-8E91-1897-C202-7F8DF95E0B92}"/>
                </a:ext>
              </a:extLst>
            </p:cNvPr>
            <p:cNvSpPr txBox="1">
              <a:spLocks/>
            </p:cNvSpPr>
            <p:nvPr/>
          </p:nvSpPr>
          <p:spPr>
            <a:xfrm>
              <a:off x="212182" y="1489966"/>
              <a:ext cx="972318" cy="232616"/>
            </a:xfrm>
            <a:prstGeom prst="rect">
              <a:avLst/>
            </a:prstGeom>
          </p:spPr>
          <p:txBody>
            <a:bodyPr vert="horz" wrap="square" lIns="0" tIns="0" rIns="0" bIns="0" rtlCol="0" anchor="b">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Lebensmittel-etiketten</a:t>
              </a: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lesen</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62" name="Freeform: Shape 43">
              <a:extLst>
                <a:ext uri="{FF2B5EF4-FFF2-40B4-BE49-F238E27FC236}">
                  <a16:creationId xmlns:a16="http://schemas.microsoft.com/office/drawing/2014/main" id="{236D825E-4234-F19F-ABE9-C506C3B9D188}"/>
                </a:ext>
              </a:extLst>
            </p:cNvPr>
            <p:cNvSpPr/>
            <p:nvPr/>
          </p:nvSpPr>
          <p:spPr>
            <a:xfrm flipH="1">
              <a:off x="1677307" y="1766888"/>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63" name="Text Placeholder 7">
              <a:extLst>
                <a:ext uri="{FF2B5EF4-FFF2-40B4-BE49-F238E27FC236}">
                  <a16:creationId xmlns:a16="http://schemas.microsoft.com/office/drawing/2014/main" id="{4B65ABA0-8C92-87C2-D0FA-A753115A5E96}"/>
                </a:ext>
              </a:extLst>
            </p:cNvPr>
            <p:cNvSpPr txBox="1">
              <a:spLocks/>
            </p:cNvSpPr>
            <p:nvPr/>
          </p:nvSpPr>
          <p:spPr>
            <a:xfrm>
              <a:off x="1470204" y="1485679"/>
              <a:ext cx="795090" cy="232616"/>
            </a:xfrm>
            <a:prstGeom prst="rect">
              <a:avLst/>
            </a:prstGeom>
          </p:spPr>
          <p:txBody>
            <a:bodyPr vert="horz" wrap="square" lIns="0" tIns="0" rIns="0" bIns="0" rtlCol="0" anchor="b">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Portionen</a:t>
              </a: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schätzen</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64" name="Freeform: Shape 45">
              <a:extLst>
                <a:ext uri="{FF2B5EF4-FFF2-40B4-BE49-F238E27FC236}">
                  <a16:creationId xmlns:a16="http://schemas.microsoft.com/office/drawing/2014/main" id="{E6909F95-652A-B289-5624-2220D29CCCF2}"/>
                </a:ext>
              </a:extLst>
            </p:cNvPr>
            <p:cNvSpPr/>
            <p:nvPr/>
          </p:nvSpPr>
          <p:spPr>
            <a:xfrm flipV="1">
              <a:off x="695325" y="3401214"/>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65" name="Text Placeholder 7">
              <a:extLst>
                <a:ext uri="{FF2B5EF4-FFF2-40B4-BE49-F238E27FC236}">
                  <a16:creationId xmlns:a16="http://schemas.microsoft.com/office/drawing/2014/main" id="{F54C5B32-0146-46CC-9C1A-240B80D7875B}"/>
                </a:ext>
              </a:extLst>
            </p:cNvPr>
            <p:cNvSpPr txBox="1">
              <a:spLocks/>
            </p:cNvSpPr>
            <p:nvPr/>
          </p:nvSpPr>
          <p:spPr>
            <a:xfrm>
              <a:off x="412809" y="3849700"/>
              <a:ext cx="567679" cy="232616"/>
            </a:xfrm>
            <a:prstGeom prst="rect">
              <a:avLst/>
            </a:prstGeom>
          </p:spPr>
          <p:txBody>
            <a:bodyPr vert="horz" wrap="square" lIns="0" tIns="0" rIns="0" bIns="0" rtlCol="0" anchor="t">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Essen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gehen</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66" name="Freeform: Shape 47">
              <a:extLst>
                <a:ext uri="{FF2B5EF4-FFF2-40B4-BE49-F238E27FC236}">
                  <a16:creationId xmlns:a16="http://schemas.microsoft.com/office/drawing/2014/main" id="{A4A56025-996A-983E-6038-B22BE1167190}"/>
                </a:ext>
              </a:extLst>
            </p:cNvPr>
            <p:cNvSpPr/>
            <p:nvPr/>
          </p:nvSpPr>
          <p:spPr>
            <a:xfrm>
              <a:off x="2885900" y="1766888"/>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67" name="Text Placeholder 7">
              <a:extLst>
                <a:ext uri="{FF2B5EF4-FFF2-40B4-BE49-F238E27FC236}">
                  <a16:creationId xmlns:a16="http://schemas.microsoft.com/office/drawing/2014/main" id="{CE856351-E6E5-B9F0-ABAA-C1674DBAC14E}"/>
                </a:ext>
              </a:extLst>
            </p:cNvPr>
            <p:cNvSpPr txBox="1">
              <a:spLocks/>
            </p:cNvSpPr>
            <p:nvPr/>
          </p:nvSpPr>
          <p:spPr>
            <a:xfrm>
              <a:off x="2451300" y="1489965"/>
              <a:ext cx="876247" cy="232616"/>
            </a:xfrm>
            <a:prstGeom prst="rect">
              <a:avLst/>
            </a:prstGeom>
          </p:spPr>
          <p:txBody>
            <a:bodyPr vert="horz" wrap="square" lIns="0" tIns="0" rIns="0" bIns="0" rtlCol="0" anchor="b">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Kohlehydrate</a:t>
              </a: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zählen</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68" name="Freeform: Shape 50">
              <a:extLst>
                <a:ext uri="{FF2B5EF4-FFF2-40B4-BE49-F238E27FC236}">
                  <a16:creationId xmlns:a16="http://schemas.microsoft.com/office/drawing/2014/main" id="{0A06AEB2-043D-0EA9-3A16-42E76CC6A872}"/>
                </a:ext>
              </a:extLst>
            </p:cNvPr>
            <p:cNvSpPr/>
            <p:nvPr/>
          </p:nvSpPr>
          <p:spPr>
            <a:xfrm flipH="1" flipV="1">
              <a:off x="3872041" y="3401214"/>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69" name="Text Placeholder 7">
              <a:extLst>
                <a:ext uri="{FF2B5EF4-FFF2-40B4-BE49-F238E27FC236}">
                  <a16:creationId xmlns:a16="http://schemas.microsoft.com/office/drawing/2014/main" id="{657E5078-7BD5-232B-C3F0-E745F6FBD41C}"/>
                </a:ext>
              </a:extLst>
            </p:cNvPr>
            <p:cNvSpPr txBox="1">
              <a:spLocks/>
            </p:cNvSpPr>
            <p:nvPr/>
          </p:nvSpPr>
          <p:spPr>
            <a:xfrm>
              <a:off x="3672262" y="3849700"/>
              <a:ext cx="790682" cy="232616"/>
            </a:xfrm>
            <a:prstGeom prst="rect">
              <a:avLst/>
            </a:prstGeom>
          </p:spPr>
          <p:txBody>
            <a:bodyPr vert="horz" wrap="square" lIns="0" tIns="0" rIns="0" bIns="0" rtlCol="0" anchor="t">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Insulin-</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dosierung</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70" name="Freeform: Shape 52">
              <a:extLst>
                <a:ext uri="{FF2B5EF4-FFF2-40B4-BE49-F238E27FC236}">
                  <a16:creationId xmlns:a16="http://schemas.microsoft.com/office/drawing/2014/main" id="{34665294-F39B-5298-F651-E4D39FD7B7A9}"/>
                </a:ext>
              </a:extLst>
            </p:cNvPr>
            <p:cNvSpPr/>
            <p:nvPr/>
          </p:nvSpPr>
          <p:spPr>
            <a:xfrm>
              <a:off x="7265036" y="1766888"/>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71" name="Text Placeholder 7">
              <a:extLst>
                <a:ext uri="{FF2B5EF4-FFF2-40B4-BE49-F238E27FC236}">
                  <a16:creationId xmlns:a16="http://schemas.microsoft.com/office/drawing/2014/main" id="{1C909C1D-3A4E-2F9E-788A-7E288D2EE004}"/>
                </a:ext>
              </a:extLst>
            </p:cNvPr>
            <p:cNvSpPr txBox="1">
              <a:spLocks/>
            </p:cNvSpPr>
            <p:nvPr/>
          </p:nvSpPr>
          <p:spPr>
            <a:xfrm>
              <a:off x="6895405" y="1373657"/>
              <a:ext cx="745976" cy="348925"/>
            </a:xfrm>
            <a:prstGeom prst="rect">
              <a:avLst/>
            </a:prstGeom>
          </p:spPr>
          <p:txBody>
            <a:bodyPr vert="horz" wrap="square" lIns="0" tIns="0" rIns="0" bIns="0" rtlCol="0" anchor="b">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Soziale</a:t>
              </a: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Situationen</a:t>
              </a: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meistern</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72" name="Freeform: Shape 54">
              <a:extLst>
                <a:ext uri="{FF2B5EF4-FFF2-40B4-BE49-F238E27FC236}">
                  <a16:creationId xmlns:a16="http://schemas.microsoft.com/office/drawing/2014/main" id="{4B76ADB3-CAA6-5AD6-734A-170527FB0072}"/>
                </a:ext>
              </a:extLst>
            </p:cNvPr>
            <p:cNvSpPr/>
            <p:nvPr/>
          </p:nvSpPr>
          <p:spPr>
            <a:xfrm flipH="1">
              <a:off x="8247018" y="1766888"/>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73" name="Text Placeholder 7">
              <a:extLst>
                <a:ext uri="{FF2B5EF4-FFF2-40B4-BE49-F238E27FC236}">
                  <a16:creationId xmlns:a16="http://schemas.microsoft.com/office/drawing/2014/main" id="{9D2BF095-6A18-CEC7-0985-956C3E46D432}"/>
                </a:ext>
              </a:extLst>
            </p:cNvPr>
            <p:cNvSpPr txBox="1">
              <a:spLocks/>
            </p:cNvSpPr>
            <p:nvPr/>
          </p:nvSpPr>
          <p:spPr>
            <a:xfrm>
              <a:off x="7886452" y="1141040"/>
              <a:ext cx="1129956" cy="581541"/>
            </a:xfrm>
            <a:prstGeom prst="rect">
              <a:avLst/>
            </a:prstGeom>
          </p:spPr>
          <p:txBody>
            <a:bodyPr vert="horz" wrap="square" lIns="0" tIns="0" rIns="0" bIns="0" rtlCol="0" anchor="b">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de-DE"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Risikoverringerung (Vorräte dabei haben, gute Entscheidungen treffen)</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74" name="Freeform: Shape 58">
              <a:extLst>
                <a:ext uri="{FF2B5EF4-FFF2-40B4-BE49-F238E27FC236}">
                  <a16:creationId xmlns:a16="http://schemas.microsoft.com/office/drawing/2014/main" id="{B646DC28-B6CD-1742-CCC4-5A79BBF5AC70}"/>
                </a:ext>
              </a:extLst>
            </p:cNvPr>
            <p:cNvSpPr/>
            <p:nvPr/>
          </p:nvSpPr>
          <p:spPr>
            <a:xfrm flipH="1" flipV="1">
              <a:off x="8247018" y="3401214"/>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75" name="Text Placeholder 7">
              <a:extLst>
                <a:ext uri="{FF2B5EF4-FFF2-40B4-BE49-F238E27FC236}">
                  <a16:creationId xmlns:a16="http://schemas.microsoft.com/office/drawing/2014/main" id="{42BEFEE1-67B3-8C36-AA7D-777832A98DD6}"/>
                </a:ext>
              </a:extLst>
            </p:cNvPr>
            <p:cNvSpPr txBox="1">
              <a:spLocks/>
            </p:cNvSpPr>
            <p:nvPr/>
          </p:nvSpPr>
          <p:spPr>
            <a:xfrm>
              <a:off x="8140749" y="3849700"/>
              <a:ext cx="615534" cy="348925"/>
            </a:xfrm>
            <a:prstGeom prst="rect">
              <a:avLst/>
            </a:prstGeom>
          </p:spPr>
          <p:txBody>
            <a:bodyPr vert="horz" wrap="none" lIns="0" tIns="0" rIns="0" bIns="0" rtlCol="0" anchor="t">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a:ln>
                    <a:noFill/>
                  </a:ln>
                  <a:solidFill>
                    <a:srgbClr val="347475"/>
                  </a:solidFill>
                  <a:effectLst/>
                  <a:uLnTx/>
                  <a:uFillTx/>
                  <a:latin typeface="+mn-lt"/>
                  <a:ea typeface="+mn-ea"/>
                  <a:cs typeface="Arial" panose="020B0604020202020204" pitchFamily="34" charset="0"/>
                </a:rPr>
                <a:t>Asking for</a:t>
              </a:r>
              <a:br>
                <a:rPr kumimoji="0" lang="en-US" sz="800" b="1" i="0" u="none" strike="noStrike" kern="1200" cap="none" spc="0" normalizeH="0" baseline="0" noProof="0">
                  <a:ln>
                    <a:noFill/>
                  </a:ln>
                  <a:solidFill>
                    <a:srgbClr val="347475"/>
                  </a:solidFill>
                  <a:effectLst/>
                  <a:uLnTx/>
                  <a:uFillTx/>
                  <a:latin typeface="+mn-lt"/>
                  <a:ea typeface="+mn-ea"/>
                  <a:cs typeface="Arial" panose="020B0604020202020204" pitchFamily="34" charset="0"/>
                </a:rPr>
              </a:br>
              <a:r>
                <a:rPr kumimoji="0" lang="en-US" sz="800" b="1" i="0" u="none" strike="noStrike" kern="1200" cap="none" spc="0" normalizeH="0" baseline="0" noProof="0">
                  <a:ln>
                    <a:noFill/>
                  </a:ln>
                  <a:solidFill>
                    <a:srgbClr val="347475"/>
                  </a:solidFill>
                  <a:effectLst/>
                  <a:uLnTx/>
                  <a:uFillTx/>
                  <a:latin typeface="+mn-lt"/>
                  <a:ea typeface="+mn-ea"/>
                  <a:cs typeface="Arial" panose="020B0604020202020204" pitchFamily="34" charset="0"/>
                </a:rPr>
                <a:t>help when</a:t>
              </a:r>
              <a:br>
                <a:rPr kumimoji="0" lang="en-US" sz="800" b="1" i="0" u="none" strike="noStrike" kern="1200" cap="none" spc="0" normalizeH="0" baseline="0" noProof="0">
                  <a:ln>
                    <a:noFill/>
                  </a:ln>
                  <a:solidFill>
                    <a:srgbClr val="347475"/>
                  </a:solidFill>
                  <a:effectLst/>
                  <a:uLnTx/>
                  <a:uFillTx/>
                  <a:latin typeface="+mn-lt"/>
                  <a:ea typeface="+mn-ea"/>
                  <a:cs typeface="Arial" panose="020B0604020202020204" pitchFamily="34" charset="0"/>
                </a:rPr>
              </a:br>
              <a:r>
                <a:rPr kumimoji="0" lang="en-US" sz="800" b="1" i="0" u="none" strike="noStrike" kern="1200" cap="none" spc="0" normalizeH="0" baseline="0" noProof="0">
                  <a:ln>
                    <a:noFill/>
                  </a:ln>
                  <a:solidFill>
                    <a:srgbClr val="347475"/>
                  </a:solidFill>
                  <a:effectLst/>
                  <a:uLnTx/>
                  <a:uFillTx/>
                  <a:latin typeface="+mn-lt"/>
                  <a:ea typeface="+mn-ea"/>
                  <a:cs typeface="Arial" panose="020B0604020202020204" pitchFamily="34" charset="0"/>
                </a:rPr>
                <a:t>needed</a:t>
              </a:r>
            </a:p>
          </p:txBody>
        </p:sp>
        <p:sp>
          <p:nvSpPr>
            <p:cNvPr id="176" name="Freeform: Shape 60">
              <a:extLst>
                <a:ext uri="{FF2B5EF4-FFF2-40B4-BE49-F238E27FC236}">
                  <a16:creationId xmlns:a16="http://schemas.microsoft.com/office/drawing/2014/main" id="{F1F955BC-DE72-DF48-CA3E-1C40C9562803}"/>
                </a:ext>
              </a:extLst>
            </p:cNvPr>
            <p:cNvSpPr/>
            <p:nvPr/>
          </p:nvSpPr>
          <p:spPr>
            <a:xfrm>
              <a:off x="4916059" y="1766888"/>
              <a:ext cx="356674"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77" name="Text Placeholder 7">
              <a:extLst>
                <a:ext uri="{FF2B5EF4-FFF2-40B4-BE49-F238E27FC236}">
                  <a16:creationId xmlns:a16="http://schemas.microsoft.com/office/drawing/2014/main" id="{18EA951F-3895-F456-B24A-2E1E3B3145D9}"/>
                </a:ext>
              </a:extLst>
            </p:cNvPr>
            <p:cNvSpPr txBox="1">
              <a:spLocks/>
            </p:cNvSpPr>
            <p:nvPr/>
          </p:nvSpPr>
          <p:spPr>
            <a:xfrm>
              <a:off x="4205778" y="1141040"/>
              <a:ext cx="1455380" cy="581541"/>
            </a:xfrm>
            <a:prstGeom prst="rect">
              <a:avLst/>
            </a:prstGeom>
          </p:spPr>
          <p:txBody>
            <a:bodyPr vert="horz" wrap="square" lIns="0" tIns="0" rIns="0" bIns="0" rtlCol="0" anchor="b">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de-DE"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Aktivität, Schlaf, Krankheit, Auswirkungen kennen und entsprechend handeln</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78" name="Freeform: Shape 62">
              <a:extLst>
                <a:ext uri="{FF2B5EF4-FFF2-40B4-BE49-F238E27FC236}">
                  <a16:creationId xmlns:a16="http://schemas.microsoft.com/office/drawing/2014/main" id="{64F11E27-6585-8BF8-930A-80CC7BC0D798}"/>
                </a:ext>
              </a:extLst>
            </p:cNvPr>
            <p:cNvSpPr/>
            <p:nvPr/>
          </p:nvSpPr>
          <p:spPr>
            <a:xfrm flipH="1">
              <a:off x="6059449" y="1766888"/>
              <a:ext cx="232540"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79" name="Text Placeholder 7">
              <a:extLst>
                <a:ext uri="{FF2B5EF4-FFF2-40B4-BE49-F238E27FC236}">
                  <a16:creationId xmlns:a16="http://schemas.microsoft.com/office/drawing/2014/main" id="{C227B720-CD95-3AF9-2BD5-2A7E89734666}"/>
                </a:ext>
              </a:extLst>
            </p:cNvPr>
            <p:cNvSpPr txBox="1">
              <a:spLocks/>
            </p:cNvSpPr>
            <p:nvPr/>
          </p:nvSpPr>
          <p:spPr>
            <a:xfrm>
              <a:off x="5651299" y="1252139"/>
              <a:ext cx="1290947" cy="465232"/>
            </a:xfrm>
            <a:prstGeom prst="rect">
              <a:avLst/>
            </a:prstGeom>
          </p:spPr>
          <p:txBody>
            <a:bodyPr vert="horz" wrap="square" lIns="0" tIns="0" rIns="0" bIns="0" rtlCol="0" anchor="b">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de-DE"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Überwachung von Trends und </a:t>
              </a:r>
              <a:r>
                <a:rPr kumimoji="0" lang="de-DE"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entspre-chende</a:t>
              </a:r>
              <a:r>
                <a:rPr kumimoji="0" lang="de-DE"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Anpassung des Insulins</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80" name="Freeform: Shape 64">
              <a:extLst>
                <a:ext uri="{FF2B5EF4-FFF2-40B4-BE49-F238E27FC236}">
                  <a16:creationId xmlns:a16="http://schemas.microsoft.com/office/drawing/2014/main" id="{CED5897B-79C2-C406-F3AB-D91F7DB8CEED}"/>
                </a:ext>
              </a:extLst>
            </p:cNvPr>
            <p:cNvSpPr/>
            <p:nvPr/>
          </p:nvSpPr>
          <p:spPr>
            <a:xfrm flipV="1">
              <a:off x="4916059" y="3401214"/>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81" name="Text Placeholder 7">
              <a:extLst>
                <a:ext uri="{FF2B5EF4-FFF2-40B4-BE49-F238E27FC236}">
                  <a16:creationId xmlns:a16="http://schemas.microsoft.com/office/drawing/2014/main" id="{D44E7604-19A7-E1A7-74CC-C4225ABB8980}"/>
                </a:ext>
              </a:extLst>
            </p:cNvPr>
            <p:cNvSpPr txBox="1">
              <a:spLocks/>
            </p:cNvSpPr>
            <p:nvPr/>
          </p:nvSpPr>
          <p:spPr>
            <a:xfrm>
              <a:off x="4592091" y="3849700"/>
              <a:ext cx="648062" cy="348925"/>
            </a:xfrm>
            <a:prstGeom prst="rect">
              <a:avLst/>
            </a:prstGeom>
          </p:spPr>
          <p:txBody>
            <a:bodyPr vert="horz" wrap="square" lIns="0" tIns="0" rIns="0" bIns="0" rtlCol="0" anchor="t">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Auf den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Körper</a:t>
              </a: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hören</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82" name="Freeform: Shape 66">
              <a:extLst>
                <a:ext uri="{FF2B5EF4-FFF2-40B4-BE49-F238E27FC236}">
                  <a16:creationId xmlns:a16="http://schemas.microsoft.com/office/drawing/2014/main" id="{2BFF5CEB-4F8D-1D0F-617C-D0E4237871F1}"/>
                </a:ext>
              </a:extLst>
            </p:cNvPr>
            <p:cNvSpPr/>
            <p:nvPr/>
          </p:nvSpPr>
          <p:spPr>
            <a:xfrm flipH="1" flipV="1">
              <a:off x="6234838" y="3401214"/>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83" name="Text Placeholder 7">
              <a:extLst>
                <a:ext uri="{FF2B5EF4-FFF2-40B4-BE49-F238E27FC236}">
                  <a16:creationId xmlns:a16="http://schemas.microsoft.com/office/drawing/2014/main" id="{4E5B2C82-3A70-8467-6431-9C686CD5E17E}"/>
                </a:ext>
              </a:extLst>
            </p:cNvPr>
            <p:cNvSpPr txBox="1">
              <a:spLocks/>
            </p:cNvSpPr>
            <p:nvPr/>
          </p:nvSpPr>
          <p:spPr>
            <a:xfrm>
              <a:off x="5960103" y="3849700"/>
              <a:ext cx="951192" cy="465232"/>
            </a:xfrm>
            <a:prstGeom prst="rect">
              <a:avLst/>
            </a:prstGeom>
          </p:spPr>
          <p:txBody>
            <a:bodyPr vert="horz" wrap="square" lIns="0" tIns="0" rIns="0" bIns="0" rtlCol="0" anchor="t">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Blutzucker</a:t>
              </a: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prüfen</a:t>
              </a: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8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im</a:t>
              </a: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Mittel 10x pro Tag)</a:t>
              </a:r>
            </a:p>
          </p:txBody>
        </p:sp>
        <p:cxnSp>
          <p:nvCxnSpPr>
            <p:cNvPr id="184" name="Straight Connector 69">
              <a:extLst>
                <a:ext uri="{FF2B5EF4-FFF2-40B4-BE49-F238E27FC236}">
                  <a16:creationId xmlns:a16="http://schemas.microsoft.com/office/drawing/2014/main" id="{225F30AB-E1E6-920A-0552-DA5B67C716E3}"/>
                </a:ext>
              </a:extLst>
            </p:cNvPr>
            <p:cNvCxnSpPr>
              <a:cxnSpLocks/>
            </p:cNvCxnSpPr>
            <p:nvPr/>
          </p:nvCxnSpPr>
          <p:spPr>
            <a:xfrm>
              <a:off x="5666201" y="3597795"/>
              <a:ext cx="318" cy="644323"/>
            </a:xfrm>
            <a:prstGeom prst="line">
              <a:avLst/>
            </a:prstGeom>
            <a:noFill/>
            <a:ln w="12700" cap="flat" cmpd="sng" algn="ctr">
              <a:solidFill>
                <a:srgbClr val="2F3651"/>
              </a:solidFill>
              <a:prstDash val="solid"/>
            </a:ln>
            <a:effectLst/>
          </p:spPr>
        </p:cxnSp>
        <p:sp>
          <p:nvSpPr>
            <p:cNvPr id="185" name="Text Placeholder 7">
              <a:extLst>
                <a:ext uri="{FF2B5EF4-FFF2-40B4-BE49-F238E27FC236}">
                  <a16:creationId xmlns:a16="http://schemas.microsoft.com/office/drawing/2014/main" id="{3A7FEE08-DC79-CD2F-B744-9C19C93D3A70}"/>
                </a:ext>
              </a:extLst>
            </p:cNvPr>
            <p:cNvSpPr txBox="1">
              <a:spLocks/>
            </p:cNvSpPr>
            <p:nvPr/>
          </p:nvSpPr>
          <p:spPr>
            <a:xfrm>
              <a:off x="5094902" y="4273164"/>
              <a:ext cx="1152065" cy="581541"/>
            </a:xfrm>
            <a:prstGeom prst="rect">
              <a:avLst/>
            </a:prstGeom>
          </p:spPr>
          <p:txBody>
            <a:bodyPr vert="horz" wrap="square" lIns="0" tIns="0" rIns="0" bIns="0" rtlCol="0" anchor="t">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de-DE"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Verabreichen von Injektionen und/oder Einstellen der Insulinpumpe</a:t>
              </a:r>
              <a:endPar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sp>
          <p:nvSpPr>
            <p:cNvPr id="186" name="Freeform: Shape 50">
              <a:extLst>
                <a:ext uri="{FF2B5EF4-FFF2-40B4-BE49-F238E27FC236}">
                  <a16:creationId xmlns:a16="http://schemas.microsoft.com/office/drawing/2014/main" id="{12A3E980-FC17-9391-17BD-8CFB87C9C0FE}"/>
                </a:ext>
              </a:extLst>
            </p:cNvPr>
            <p:cNvSpPr/>
            <p:nvPr/>
          </p:nvSpPr>
          <p:spPr>
            <a:xfrm flipH="1" flipV="1">
              <a:off x="1641248" y="3397358"/>
              <a:ext cx="195263" cy="400050"/>
            </a:xfrm>
            <a:custGeom>
              <a:avLst/>
              <a:gdLst>
                <a:gd name="connsiteX0" fmla="*/ 260350 w 260350"/>
                <a:gd name="connsiteY0" fmla="*/ 533400 h 533400"/>
                <a:gd name="connsiteX1" fmla="*/ 0 w 260350"/>
                <a:gd name="connsiteY1" fmla="*/ 273050 h 533400"/>
                <a:gd name="connsiteX2" fmla="*/ 0 w 260350"/>
                <a:gd name="connsiteY2" fmla="*/ 0 h 533400"/>
              </a:gdLst>
              <a:ahLst/>
              <a:cxnLst>
                <a:cxn ang="0">
                  <a:pos x="connsiteX0" y="connsiteY0"/>
                </a:cxn>
                <a:cxn ang="0">
                  <a:pos x="connsiteX1" y="connsiteY1"/>
                </a:cxn>
                <a:cxn ang="0">
                  <a:pos x="connsiteX2" y="connsiteY2"/>
                </a:cxn>
              </a:cxnLst>
              <a:rect l="l" t="t" r="r" b="b"/>
              <a:pathLst>
                <a:path w="260350" h="533400">
                  <a:moveTo>
                    <a:pt x="260350" y="533400"/>
                  </a:moveTo>
                  <a:lnTo>
                    <a:pt x="0" y="273050"/>
                  </a:lnTo>
                  <a:lnTo>
                    <a:pt x="0" y="0"/>
                  </a:lnTo>
                </a:path>
              </a:pathLst>
            </a:custGeom>
            <a:noFill/>
            <a:ln w="127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87" name="Text Placeholder 7">
              <a:extLst>
                <a:ext uri="{FF2B5EF4-FFF2-40B4-BE49-F238E27FC236}">
                  <a16:creationId xmlns:a16="http://schemas.microsoft.com/office/drawing/2014/main" id="{17C9F5E1-EFA7-9951-7CC4-F89B6123D07B}"/>
                </a:ext>
              </a:extLst>
            </p:cNvPr>
            <p:cNvSpPr txBox="1">
              <a:spLocks/>
            </p:cNvSpPr>
            <p:nvPr/>
          </p:nvSpPr>
          <p:spPr>
            <a:xfrm>
              <a:off x="1046423" y="3850698"/>
              <a:ext cx="1584238" cy="465232"/>
            </a:xfrm>
            <a:prstGeom prst="rect">
              <a:avLst/>
            </a:prstGeom>
          </p:spPr>
          <p:txBody>
            <a:bodyPr vert="horz" wrap="square" lIns="0" tIns="0" rIns="0" bIns="0" rtlCol="0" anchor="t">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de-DE" sz="8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Medizinische Ernährungstherapie und Entwicklung gesunden Essverhaltens</a:t>
              </a:r>
              <a:r>
                <a:rPr kumimoji="0" lang="en-US" sz="800" b="0" i="0" u="none" strike="noStrike" kern="1200" cap="none" spc="0" normalizeH="0" baseline="30000" noProof="0" dirty="0">
                  <a:ln>
                    <a:noFill/>
                  </a:ln>
                  <a:solidFill>
                    <a:srgbClr val="347475"/>
                  </a:solidFill>
                  <a:effectLst/>
                  <a:uLnTx/>
                  <a:uFillTx/>
                  <a:latin typeface="+mn-lt"/>
                  <a:ea typeface="+mn-ea"/>
                  <a:cs typeface="Arial" panose="020B0604020202020204" pitchFamily="34" charset="0"/>
                </a:rPr>
                <a:t>2</a:t>
              </a:r>
              <a:endParaRPr kumimoji="0" lang="en-US" sz="800" b="0" i="0" u="none" strike="noStrike" kern="1200" cap="none" spc="0" normalizeH="0" baseline="0" noProof="0" dirty="0">
                <a:ln>
                  <a:noFill/>
                </a:ln>
                <a:solidFill>
                  <a:srgbClr val="347475"/>
                </a:solidFill>
                <a:effectLst/>
                <a:uLnTx/>
                <a:uFillTx/>
                <a:latin typeface="+mn-lt"/>
                <a:ea typeface="+mn-ea"/>
                <a:cs typeface="Arial" panose="020B0604020202020204" pitchFamily="34" charset="0"/>
              </a:endParaRPr>
            </a:p>
          </p:txBody>
        </p:sp>
      </p:grpSp>
      <p:sp>
        <p:nvSpPr>
          <p:cNvPr id="3" name="Text Placeholder 7">
            <a:extLst>
              <a:ext uri="{FF2B5EF4-FFF2-40B4-BE49-F238E27FC236}">
                <a16:creationId xmlns:a16="http://schemas.microsoft.com/office/drawing/2014/main" id="{41792D74-0AA1-F472-DA6D-1C5B196226CA}"/>
              </a:ext>
            </a:extLst>
          </p:cNvPr>
          <p:cNvSpPr txBox="1">
            <a:spLocks/>
          </p:cNvSpPr>
          <p:nvPr/>
        </p:nvSpPr>
        <p:spPr>
          <a:xfrm>
            <a:off x="7839239" y="3815300"/>
            <a:ext cx="740854" cy="373949"/>
          </a:xfrm>
          <a:prstGeom prst="rect">
            <a:avLst/>
          </a:prstGeom>
          <a:solidFill>
            <a:srgbClr val="F5F3F8"/>
          </a:solidFill>
        </p:spPr>
        <p:txBody>
          <a:bodyPr vert="horz" wrap="square" lIns="0" tIns="0" rIns="0" bIns="0" rtlCol="0" anchor="t">
            <a:spAutoFit/>
          </a:bodyPr>
          <a:lstStyle>
            <a:lvl1pPr marL="0" indent="0" algn="l" defTabSz="914400" rtl="0" eaLnBrk="1" latinLnBrk="0" hangingPunct="1">
              <a:lnSpc>
                <a:spcPct val="90000"/>
              </a:lnSpc>
              <a:spcBef>
                <a:spcPts val="2400"/>
              </a:spcBef>
              <a:buFont typeface="Arial" panose="020B0604020202020204" pitchFamily="34" charset="0"/>
              <a:buNone/>
              <a:defRPr sz="1800" b="0" i="0" kern="1200">
                <a:solidFill>
                  <a:schemeClr val="accent2"/>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en-US" sz="900" b="1" i="0" u="none" strike="noStrike" kern="1200" cap="none" spc="0" normalizeH="0" baseline="0" noProof="0" dirty="0">
                <a:ln>
                  <a:noFill/>
                </a:ln>
                <a:solidFill>
                  <a:srgbClr val="347475"/>
                </a:solidFill>
                <a:effectLst/>
                <a:uLnTx/>
                <a:uFillTx/>
                <a:latin typeface="Arial" panose="020B0604020202020204" pitchFamily="34" charset="0"/>
                <a:ea typeface="+mn-ea"/>
                <a:cs typeface="Arial" panose="020B0604020202020204" pitchFamily="34" charset="0"/>
              </a:rPr>
              <a:t>Bei </a:t>
            </a:r>
            <a:r>
              <a:rPr kumimoji="0" lang="en-US" sz="900" b="1" i="0" u="none" strike="noStrike" kern="1200" cap="none" spc="0" normalizeH="0" baseline="0" noProof="0" dirty="0" err="1">
                <a:ln>
                  <a:noFill/>
                </a:ln>
                <a:solidFill>
                  <a:srgbClr val="347475"/>
                </a:solidFill>
                <a:effectLst/>
                <a:uLnTx/>
                <a:uFillTx/>
                <a:latin typeface="Arial" panose="020B0604020202020204" pitchFamily="34" charset="0"/>
                <a:ea typeface="+mn-ea"/>
                <a:cs typeface="Arial" panose="020B0604020202020204" pitchFamily="34" charset="0"/>
              </a:rPr>
              <a:t>Bedarf</a:t>
            </a:r>
            <a:r>
              <a:rPr kumimoji="0" lang="en-US" sz="900" b="1" i="0" u="none" strike="noStrike" kern="1200" cap="none" spc="0" normalizeH="0" baseline="0" noProof="0" dirty="0">
                <a:ln>
                  <a:noFill/>
                </a:ln>
                <a:solidFill>
                  <a:srgbClr val="347475"/>
                </a:solidFill>
                <a:effectLst/>
                <a:uLnTx/>
                <a:uFillTx/>
                <a:latin typeface="Arial" panose="020B0604020202020204" pitchFamily="34" charset="0"/>
                <a:ea typeface="+mn-ea"/>
                <a:cs typeface="Arial" panose="020B0604020202020204" pitchFamily="34" charset="0"/>
              </a:rPr>
              <a:t> um </a:t>
            </a:r>
            <a:r>
              <a:rPr kumimoji="0" lang="en-US" sz="900" b="1" i="0" u="none" strike="noStrike" kern="1200" cap="none" spc="0" normalizeH="0" baseline="0" noProof="0" dirty="0" err="1">
                <a:ln>
                  <a:noFill/>
                </a:ln>
                <a:solidFill>
                  <a:srgbClr val="347475"/>
                </a:solidFill>
                <a:effectLst/>
                <a:uLnTx/>
                <a:uFillTx/>
                <a:latin typeface="Arial" panose="020B0604020202020204" pitchFamily="34" charset="0"/>
                <a:ea typeface="+mn-ea"/>
                <a:cs typeface="Arial" panose="020B0604020202020204" pitchFamily="34" charset="0"/>
              </a:rPr>
              <a:t>Hilfe</a:t>
            </a:r>
            <a:r>
              <a:rPr kumimoji="0" lang="en-US" sz="900" b="1" i="0" u="none" strike="noStrike" kern="1200" cap="none" spc="0" normalizeH="0" baseline="0" noProof="0" dirty="0">
                <a:ln>
                  <a:noFill/>
                </a:ln>
                <a:solidFill>
                  <a:srgbClr val="347475"/>
                </a:solidFill>
                <a:effectLst/>
                <a:uLnTx/>
                <a:uFillTx/>
                <a:latin typeface="Arial" panose="020B0604020202020204" pitchFamily="34" charset="0"/>
                <a:ea typeface="+mn-ea"/>
                <a:cs typeface="Arial" panose="020B0604020202020204" pitchFamily="34" charset="0"/>
              </a:rPr>
              <a:t> bitten</a:t>
            </a:r>
          </a:p>
        </p:txBody>
      </p:sp>
    </p:spTree>
    <p:extLst>
      <p:ext uri="{BB962C8B-B14F-4D97-AF65-F5344CB8AC3E}">
        <p14:creationId xmlns:p14="http://schemas.microsoft.com/office/powerpoint/2010/main" val="3206074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4917" y="10886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Belastung durch ständiges Selbstmanagement trägt zu Diabetes-Disstress bei</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1-6</a:t>
            </a:r>
          </a:p>
        </p:txBody>
      </p:sp>
      <p:sp>
        <p:nvSpPr>
          <p:cNvPr id="3" name="Text Placeholder 4">
            <a:extLst>
              <a:ext uri="{FF2B5EF4-FFF2-40B4-BE49-F238E27FC236}">
                <a16:creationId xmlns:a16="http://schemas.microsoft.com/office/drawing/2014/main" id="{A0E51B72-16A7-7B16-14FE-411E168352F7}"/>
              </a:ext>
            </a:extLst>
          </p:cNvPr>
          <p:cNvSpPr txBox="1">
            <a:spLocks/>
          </p:cNvSpPr>
          <p:nvPr/>
        </p:nvSpPr>
        <p:spPr>
          <a:xfrm>
            <a:off x="354715" y="4279867"/>
            <a:ext cx="8382885" cy="825776"/>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b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b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a:t>
            </a:r>
            <a:r>
              <a:rPr kumimoji="0" lang="de-DE"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Die gezeigten Daten stammen aus einer systematischen Literaturauswertung von 58 Studien mit 17.667 Teilnehmern; für 16.659 dieser Teilnehmer waren Daten zur Diabetesbelastung verfügbar</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Die hier gezeigten Daten stammen aus der Diabetes-MILES-2-Umfrage unter Erwachsenen mit T1D oder T2D in Australien. 2.342 Befragte erfüllten die Zulassungskriterien, von denen 1.078 T1D hatten</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HbA</a:t>
            </a:r>
            <a:r>
              <a:rPr kumimoji="0" lang="en-US" sz="600" b="0" i="0" u="none" strike="noStrike" kern="1200" cap="none" spc="0" normalizeH="0" baseline="-25000" noProof="0" dirty="0">
                <a:ln>
                  <a:noFill/>
                </a:ln>
                <a:solidFill>
                  <a:srgbClr val="404040"/>
                </a:solidFill>
                <a:effectLst/>
                <a:uLnTx/>
                <a:uFillTx/>
                <a:latin typeface="+mn-lt"/>
                <a:ea typeface="+mn-ea"/>
                <a:cs typeface="Arial" panose="020B0604020202020204" pitchFamily="34" charset="0"/>
              </a:rPr>
              <a:t>1c</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glykiertes</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Hämoglobin</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a:t>
            </a:r>
            <a:r>
              <a:rPr kumimoji="0" lang="en-US" sz="600" b="0" i="0" u="none" strike="noStrike" kern="1200" cap="none" spc="0" normalizeH="0" baseline="-25000" noProof="0" dirty="0">
                <a:ln>
                  <a:noFill/>
                </a:ln>
                <a:solidFill>
                  <a:srgbClr val="404040"/>
                </a:solidFill>
                <a:effectLst/>
                <a:uLnTx/>
                <a:uFillTx/>
                <a:latin typeface="+mn-lt"/>
                <a:ea typeface="+mn-ea"/>
                <a:cs typeface="Arial" panose="020B0604020202020204" pitchFamily="34" charset="0"/>
              </a:rPr>
              <a:t>1c</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T1D: Typ-1-Diabetes; T2D: Typ-2-Diabetes.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1.</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Esbitt</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S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In: Lloyd CE,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Pouwer</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F &amp;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Hermanns</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N (Eds.), Screening for depression and other psychological problems in diabetes: A practical guide. London: Springer. 2013;27–46.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Skinner TC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Diabet</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 Med</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2020; 37: 393–400.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Dennick</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K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Int Diabetes </a:t>
            </a:r>
            <a:r>
              <a:rPr kumimoji="0" lang="en-US" sz="600" b="0" i="1"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Nurs</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2015; 12: 93-107.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4.</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Ventura AD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Diabetes MILES-2 2016 Survey Report. Melbourne, AU: Diabetes Victoria; 2016;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erhältlich</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unter</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hlinkClick r:id="rId3">
                  <a:extLst>
                    <a:ext uri="{A12FA001-AC4F-418D-AE19-62706E023703}">
                      <ahyp:hlinkClr xmlns:ahyp="http://schemas.microsoft.com/office/drawing/2018/hyperlinkcolor" val="tx"/>
                    </a:ext>
                  </a:extLst>
                </a:hlinkClick>
              </a:rPr>
              <a:t>https://acbrd.org.au/wp-content/uploads/2018/06/C292_DV_miles-2_web_final.pdf</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lang="en-US" sz="600" dirty="0">
                <a:solidFill>
                  <a:srgbClr val="404040"/>
                </a:solidFill>
                <a:latin typeface="+mn-lt"/>
              </a:rPr>
              <a:t>Z</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uletzt</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abgerufen</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am 12.01.2026.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5.</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Hong KMC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Acta </a:t>
            </a:r>
            <a:r>
              <a:rPr kumimoji="0" lang="en-US" sz="600" b="0" i="1"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Diabetol</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2021; 58: 1627–35.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6.</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Hernar</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I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2024; 47: 126–31. </a:t>
            </a:r>
          </a:p>
        </p:txBody>
      </p:sp>
      <p:sp>
        <p:nvSpPr>
          <p:cNvPr id="20" name="Rectangle 9">
            <a:extLst>
              <a:ext uri="{FF2B5EF4-FFF2-40B4-BE49-F238E27FC236}">
                <a16:creationId xmlns:a16="http://schemas.microsoft.com/office/drawing/2014/main" id="{B8A38F7E-977C-99E8-4182-FCB6A8FA393E}"/>
              </a:ext>
            </a:extLst>
          </p:cNvPr>
          <p:cNvSpPr/>
          <p:nvPr/>
        </p:nvSpPr>
        <p:spPr>
          <a:xfrm>
            <a:off x="309123" y="1117596"/>
            <a:ext cx="8478000" cy="498598"/>
          </a:xfrm>
          <a:prstGeom prst="rect">
            <a:avLst/>
          </a:prstGeom>
          <a:noFill/>
          <a:ln w="25400" cap="flat" cmpd="sng" algn="ctr">
            <a:noFill/>
            <a:prstDash val="solid"/>
          </a:ln>
          <a:effectLst/>
        </p:spPr>
        <p:txBody>
          <a:bodyPr wrap="square" lIns="0" tIns="0" rIns="0" bIns="0" rtlCol="0" anchor="b">
            <a:spAutoFit/>
          </a:body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de-DE" sz="1200" b="1" i="0" u="none" strike="noStrike" kern="0" cap="none" spc="0" normalizeH="0" baseline="0" noProof="0" dirty="0">
                <a:ln>
                  <a:noFill/>
                </a:ln>
                <a:solidFill>
                  <a:srgbClr val="404040"/>
                </a:solidFill>
                <a:effectLst/>
                <a:uLnTx/>
                <a:uFillTx/>
                <a:ea typeface="+mn-ea"/>
                <a:cs typeface="Arial" panose="020B0604020202020204" pitchFamily="34" charset="0"/>
              </a:rPr>
              <a:t>Diabetes-Disstress ist definiert als die emotionale Reaktion auf das Leben mit Diabetes, auf die Belastung durch das unerbittliche tägliche Selbstmanagement und auf die Aussicht auf langfristige Komplikationen</a:t>
            </a:r>
            <a:r>
              <a:rPr kumimoji="0" lang="en-US" sz="1200" b="0" i="0" u="none" strike="noStrike" kern="0" cap="none" spc="0" normalizeH="0" baseline="30000" noProof="0" dirty="0">
                <a:ln>
                  <a:noFill/>
                </a:ln>
                <a:solidFill>
                  <a:srgbClr val="404040"/>
                </a:solidFill>
                <a:effectLst/>
                <a:uLnTx/>
                <a:uFillTx/>
                <a:ea typeface="+mn-ea"/>
                <a:cs typeface="Arial" panose="020B0604020202020204" pitchFamily="34" charset="0"/>
              </a:rPr>
              <a:t>1,2</a:t>
            </a:r>
          </a:p>
        </p:txBody>
      </p:sp>
      <p:sp>
        <p:nvSpPr>
          <p:cNvPr id="21" name="Rectangle: Rounded Corners 32">
            <a:extLst>
              <a:ext uri="{FF2B5EF4-FFF2-40B4-BE49-F238E27FC236}">
                <a16:creationId xmlns:a16="http://schemas.microsoft.com/office/drawing/2014/main" id="{710ABCBD-5284-FCD5-8D95-65FA88FF9BF7}"/>
              </a:ext>
            </a:extLst>
          </p:cNvPr>
          <p:cNvSpPr/>
          <p:nvPr/>
        </p:nvSpPr>
        <p:spPr>
          <a:xfrm>
            <a:off x="770459" y="3492296"/>
            <a:ext cx="7738025" cy="421200"/>
          </a:xfrm>
          <a:prstGeom prst="roundRect">
            <a:avLst>
              <a:gd name="adj" fmla="val 50000"/>
            </a:avLst>
          </a:prstGeom>
          <a:solidFill>
            <a:srgbClr val="347475"/>
          </a:solidFill>
          <a:ln w="25400" cap="flat" cmpd="sng" algn="ctr">
            <a:noFill/>
            <a:prstDash val="solid"/>
          </a:ln>
          <a:effectLst/>
        </p:spPr>
        <p:txBody>
          <a:bodyPr rtlCol="0" anchor="ct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Diabetes-</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Disstress</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ist</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sowohl</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bei</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Jugendlichen</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als</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auch</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Erwachsenen</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mit</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schlechter</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Blutzuckerkontrolle</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assoziiert</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nachgewiesen</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durch</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prstClr val="white"/>
                </a:solidFill>
                <a:effectLst/>
                <a:uLnTx/>
                <a:uFillTx/>
                <a:ea typeface="+mn-ea"/>
                <a:cs typeface="Arial" panose="020B0604020202020204" pitchFamily="34" charset="0"/>
              </a:rPr>
              <a:t>höheren</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HbA</a:t>
            </a:r>
            <a:r>
              <a:rPr kumimoji="0" lang="en-US" sz="1100" b="0" i="0" u="none" strike="noStrike" kern="0" cap="none" spc="0" normalizeH="0" baseline="-25000" noProof="0" dirty="0">
                <a:ln>
                  <a:noFill/>
                </a:ln>
                <a:solidFill>
                  <a:prstClr val="white"/>
                </a:solidFill>
                <a:effectLst/>
                <a:uLnTx/>
                <a:uFillTx/>
                <a:ea typeface="+mn-ea"/>
                <a:cs typeface="Arial" panose="020B0604020202020204" pitchFamily="34" charset="0"/>
              </a:rPr>
              <a:t>1c</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-Wert)</a:t>
            </a:r>
            <a:r>
              <a:rPr kumimoji="0" lang="en-US" sz="1100" b="0" i="0" u="none" strike="noStrike" kern="0" cap="none" spc="0" normalizeH="0" baseline="30000" noProof="0" dirty="0">
                <a:ln>
                  <a:noFill/>
                </a:ln>
                <a:solidFill>
                  <a:prstClr val="white"/>
                </a:solidFill>
                <a:effectLst/>
                <a:uLnTx/>
                <a:uFillTx/>
                <a:ea typeface="+mn-ea"/>
                <a:cs typeface="Arial" panose="020B0604020202020204" pitchFamily="34" charset="0"/>
              </a:rPr>
              <a:t>5,6</a:t>
            </a:r>
          </a:p>
        </p:txBody>
      </p:sp>
      <p:sp>
        <p:nvSpPr>
          <p:cNvPr id="22" name="Rectangle 5">
            <a:extLst>
              <a:ext uri="{FF2B5EF4-FFF2-40B4-BE49-F238E27FC236}">
                <a16:creationId xmlns:a16="http://schemas.microsoft.com/office/drawing/2014/main" id="{A6AFCA3D-CDB1-FA69-3E06-E79ADA445061}"/>
              </a:ext>
            </a:extLst>
          </p:cNvPr>
          <p:cNvSpPr/>
          <p:nvPr/>
        </p:nvSpPr>
        <p:spPr>
          <a:xfrm>
            <a:off x="819149" y="1809575"/>
            <a:ext cx="3763903" cy="1518447"/>
          </a:xfrm>
          <a:prstGeom prst="rect">
            <a:avLst/>
          </a:prstGeom>
          <a:solidFill>
            <a:srgbClr val="C7E7E4"/>
          </a:solidFill>
          <a:ln w="25400" cap="flat" cmpd="sng" algn="ctr">
            <a:noFill/>
            <a:prstDash val="solid"/>
          </a:ln>
          <a:effectLst/>
        </p:spPr>
        <p:txBody>
          <a:bodyPr tIns="486000" rtlCol="0" anchor="t"/>
          <a:lstStyle/>
          <a:p>
            <a:pPr marL="0" marR="0" lvl="1" indent="0" algn="ctr" defTabSz="685800" rtl="0" eaLnBrk="1" fontAlgn="auto" latinLnBrk="0" hangingPunct="1">
              <a:lnSpc>
                <a:spcPct val="90000"/>
              </a:lnSpc>
              <a:spcBef>
                <a:spcPts val="900"/>
              </a:spcBef>
              <a:spcAft>
                <a:spcPts val="0"/>
              </a:spcAft>
              <a:buClrTx/>
              <a:buSzTx/>
              <a:buFontTx/>
              <a:buNone/>
              <a:tabLst/>
              <a:defRPr/>
            </a:pPr>
            <a:endParaRPr kumimoji="0" lang="en-US" sz="900" b="1" i="0" u="none" strike="noStrike" kern="0" cap="none" spc="0" normalizeH="0" baseline="0" noProof="0">
              <a:ln>
                <a:noFill/>
              </a:ln>
              <a:solidFill>
                <a:srgbClr val="000000"/>
              </a:solidFill>
              <a:effectLst/>
              <a:uLnTx/>
              <a:uFillTx/>
              <a:ea typeface="+mn-ea"/>
              <a:cs typeface="Arial" panose="020B0604020202020204" pitchFamily="34" charset="0"/>
            </a:endParaRPr>
          </a:p>
        </p:txBody>
      </p:sp>
      <p:sp>
        <p:nvSpPr>
          <p:cNvPr id="23" name="TextBox 16">
            <a:extLst>
              <a:ext uri="{FF2B5EF4-FFF2-40B4-BE49-F238E27FC236}">
                <a16:creationId xmlns:a16="http://schemas.microsoft.com/office/drawing/2014/main" id="{2DAE6FF8-B5EC-51AF-A8CC-0D16B52253BE}"/>
              </a:ext>
            </a:extLst>
          </p:cNvPr>
          <p:cNvSpPr txBox="1"/>
          <p:nvPr/>
        </p:nvSpPr>
        <p:spPr>
          <a:xfrm>
            <a:off x="2524601" y="2340275"/>
            <a:ext cx="1813935" cy="457048"/>
          </a:xfrm>
          <a:prstGeom prst="rect">
            <a:avLst/>
          </a:prstGeom>
          <a:noFill/>
        </p:spPr>
        <p:txBody>
          <a:bodyPr wrap="square" lIns="0" tIns="0" rIns="0" bIns="0" anchor="ctr">
            <a:spAutoFit/>
          </a:bodyPr>
          <a:lstStyle/>
          <a:p>
            <a:pPr marL="0" marR="0" lvl="0" indent="0" algn="l" defTabSz="514350"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6" normalizeH="0" baseline="0" noProof="0" dirty="0">
                <a:ln>
                  <a:noFill/>
                </a:ln>
                <a:solidFill>
                  <a:srgbClr val="404040"/>
                </a:solidFill>
                <a:effectLst/>
                <a:uLnTx/>
                <a:uFillTx/>
                <a:ea typeface="+mn-ea"/>
                <a:cs typeface="Arial" panose="020B0604020202020204" pitchFamily="34" charset="0"/>
              </a:rPr>
              <a:t>Der Menschen </a:t>
            </a:r>
            <a:r>
              <a:rPr kumimoji="0" lang="en-US" sz="1100" b="0" i="0" u="none" strike="noStrike" kern="1200" cap="none" spc="-6" normalizeH="0" baseline="0" noProof="0" dirty="0" err="1">
                <a:ln>
                  <a:noFill/>
                </a:ln>
                <a:solidFill>
                  <a:srgbClr val="404040"/>
                </a:solidFill>
                <a:effectLst/>
                <a:uLnTx/>
                <a:uFillTx/>
                <a:ea typeface="+mn-ea"/>
                <a:cs typeface="Arial" panose="020B0604020202020204" pitchFamily="34" charset="0"/>
              </a:rPr>
              <a:t>mit</a:t>
            </a:r>
            <a:r>
              <a:rPr kumimoji="0" lang="en-US" sz="1100" b="0" i="0" u="none" strike="noStrike" kern="1200" cap="none" spc="-6" normalizeH="0" baseline="0" noProof="0" dirty="0">
                <a:ln>
                  <a:noFill/>
                </a:ln>
                <a:solidFill>
                  <a:srgbClr val="404040"/>
                </a:solidFill>
                <a:effectLst/>
                <a:uLnTx/>
                <a:uFillTx/>
                <a:ea typeface="+mn-ea"/>
                <a:cs typeface="Arial" panose="020B0604020202020204" pitchFamily="34" charset="0"/>
              </a:rPr>
              <a:t> </a:t>
            </a:r>
            <a:r>
              <a:rPr kumimoji="0" lang="en-US" sz="1100" b="0" i="0" u="none" strike="noStrike" kern="1200" cap="none" spc="0" normalizeH="0" baseline="0" noProof="0" dirty="0">
                <a:ln>
                  <a:noFill/>
                </a:ln>
                <a:solidFill>
                  <a:srgbClr val="404040"/>
                </a:solidFill>
                <a:effectLst/>
                <a:uLnTx/>
                <a:uFillTx/>
                <a:ea typeface="+mn-ea"/>
                <a:cs typeface="+mn-cs"/>
              </a:rPr>
              <a:t>T1D </a:t>
            </a:r>
            <a:r>
              <a:rPr kumimoji="0" lang="en-US" sz="1100" b="0" i="0" u="none" strike="noStrike" kern="1200" cap="none" spc="0" normalizeH="0" baseline="0" noProof="0" dirty="0" err="1">
                <a:ln>
                  <a:noFill/>
                </a:ln>
                <a:solidFill>
                  <a:srgbClr val="404040"/>
                </a:solidFill>
                <a:effectLst/>
                <a:uLnTx/>
                <a:uFillTx/>
                <a:ea typeface="+mn-ea"/>
                <a:cs typeface="+mn-cs"/>
              </a:rPr>
              <a:t>durchleben</a:t>
            </a:r>
            <a:r>
              <a:rPr kumimoji="0" lang="en-US" sz="1100" b="1" i="0" u="none" strike="noStrike" kern="1200" cap="none" spc="0" normalizeH="0" baseline="0" noProof="0" dirty="0">
                <a:ln>
                  <a:noFill/>
                </a:ln>
                <a:solidFill>
                  <a:srgbClr val="404040"/>
                </a:solidFill>
                <a:effectLst/>
                <a:uLnTx/>
                <a:uFillTx/>
                <a:ea typeface="+mn-ea"/>
                <a:cs typeface="+mn-cs"/>
              </a:rPr>
              <a:t> </a:t>
            </a:r>
            <a:r>
              <a:rPr kumimoji="0" lang="en-US" sz="1100" b="1" i="0" u="none" strike="noStrike" kern="1200" cap="none" spc="0" normalizeH="0" baseline="0" noProof="0" dirty="0" err="1">
                <a:ln>
                  <a:noFill/>
                </a:ln>
                <a:solidFill>
                  <a:srgbClr val="404040"/>
                </a:solidFill>
                <a:effectLst/>
                <a:uLnTx/>
                <a:uFillTx/>
                <a:ea typeface="+mn-ea"/>
                <a:cs typeface="+mn-cs"/>
              </a:rPr>
              <a:t>erhöhten</a:t>
            </a:r>
            <a:r>
              <a:rPr kumimoji="0" lang="en-US" sz="1100" b="1" i="0" u="none" strike="noStrike" kern="1200" cap="none" spc="0" normalizeH="0" baseline="0" noProof="0" dirty="0">
                <a:ln>
                  <a:noFill/>
                </a:ln>
                <a:solidFill>
                  <a:srgbClr val="404040"/>
                </a:solidFill>
                <a:effectLst/>
                <a:uLnTx/>
                <a:uFillTx/>
                <a:ea typeface="+mn-ea"/>
                <a:cs typeface="+mn-cs"/>
              </a:rPr>
              <a:t> </a:t>
            </a:r>
            <a:r>
              <a:rPr kumimoji="0" lang="en-US" sz="1100" b="0" i="0" u="none" strike="noStrike" kern="1200" cap="none" spc="0" normalizeH="0" baseline="0" noProof="0" dirty="0">
                <a:ln>
                  <a:noFill/>
                </a:ln>
                <a:solidFill>
                  <a:srgbClr val="404040"/>
                </a:solidFill>
                <a:effectLst/>
                <a:uLnTx/>
                <a:uFillTx/>
                <a:ea typeface="+mn-ea"/>
                <a:cs typeface="+mn-cs"/>
              </a:rPr>
              <a:t>Diabetes-Disstress</a:t>
            </a:r>
            <a:r>
              <a:rPr kumimoji="0" lang="en-US" sz="1100" b="0" i="0" u="none" strike="noStrike" kern="1200" cap="none" spc="0" normalizeH="0" baseline="30000" noProof="0" dirty="0">
                <a:ln>
                  <a:noFill/>
                </a:ln>
                <a:solidFill>
                  <a:srgbClr val="404040"/>
                </a:solidFill>
                <a:effectLst/>
                <a:uLnTx/>
                <a:uFillTx/>
                <a:ea typeface="+mn-ea"/>
                <a:cs typeface="+mn-cs"/>
              </a:rPr>
              <a:t>3</a:t>
            </a:r>
            <a:r>
              <a:rPr kumimoji="0" lang="en-US" sz="1100" b="0" i="0" u="none" strike="noStrike" kern="1200" cap="none" spc="0" normalizeH="0" baseline="0" noProof="0" dirty="0">
                <a:ln>
                  <a:noFill/>
                </a:ln>
                <a:solidFill>
                  <a:srgbClr val="404040"/>
                </a:solidFill>
                <a:effectLst/>
                <a:uLnTx/>
                <a:uFillTx/>
                <a:ea typeface="+mn-ea"/>
                <a:cs typeface="+mn-cs"/>
              </a:rPr>
              <a:t>*</a:t>
            </a:r>
            <a:endParaRPr kumimoji="0" lang="en-US" sz="1100" b="0" i="0" u="none" strike="noStrike" kern="1200" cap="none" spc="-6" normalizeH="0" baseline="0" noProof="0" dirty="0">
              <a:ln>
                <a:noFill/>
              </a:ln>
              <a:solidFill>
                <a:srgbClr val="404040"/>
              </a:solidFill>
              <a:effectLst/>
              <a:uLnTx/>
              <a:uFillTx/>
              <a:ea typeface="+mn-ea"/>
              <a:cs typeface="Arial" panose="020B0604020202020204" pitchFamily="34" charset="0"/>
            </a:endParaRPr>
          </a:p>
        </p:txBody>
      </p:sp>
      <p:sp>
        <p:nvSpPr>
          <p:cNvPr id="24" name="Rectangle 19">
            <a:extLst>
              <a:ext uri="{FF2B5EF4-FFF2-40B4-BE49-F238E27FC236}">
                <a16:creationId xmlns:a16="http://schemas.microsoft.com/office/drawing/2014/main" id="{A954F253-BDB0-2AFB-2096-12DB4E600CDC}"/>
              </a:ext>
            </a:extLst>
          </p:cNvPr>
          <p:cNvSpPr/>
          <p:nvPr/>
        </p:nvSpPr>
        <p:spPr>
          <a:xfrm>
            <a:off x="4712413" y="1805778"/>
            <a:ext cx="3612438" cy="1518447"/>
          </a:xfrm>
          <a:prstGeom prst="rect">
            <a:avLst/>
          </a:prstGeom>
          <a:solidFill>
            <a:srgbClr val="C7E7E4"/>
          </a:solidFill>
          <a:ln w="25400" cap="flat" cmpd="sng" algn="ctr">
            <a:noFill/>
            <a:prstDash val="solid"/>
          </a:ln>
          <a:effectLst/>
        </p:spPr>
        <p:txBody>
          <a:bodyPr tIns="486000" rtlCol="0" anchor="t"/>
          <a:lstStyle/>
          <a:p>
            <a:pPr marL="0" marR="0" lvl="1" indent="0" algn="ctr" defTabSz="685800" rtl="0" eaLnBrk="1" fontAlgn="auto" latinLnBrk="0" hangingPunct="1">
              <a:lnSpc>
                <a:spcPct val="90000"/>
              </a:lnSpc>
              <a:spcBef>
                <a:spcPts val="900"/>
              </a:spcBef>
              <a:spcAft>
                <a:spcPts val="0"/>
              </a:spcAft>
              <a:buClrTx/>
              <a:buSzTx/>
              <a:buFontTx/>
              <a:buNone/>
              <a:tabLst/>
              <a:defRPr/>
            </a:pPr>
            <a:endParaRPr kumimoji="0" lang="en-US" sz="900" b="1" i="0" u="none" strike="noStrike" kern="0" cap="none" spc="0" normalizeH="0" baseline="0" noProof="0">
              <a:ln>
                <a:noFill/>
              </a:ln>
              <a:solidFill>
                <a:srgbClr val="000000"/>
              </a:solidFill>
              <a:effectLst/>
              <a:uLnTx/>
              <a:uFillTx/>
              <a:ea typeface="+mn-ea"/>
              <a:cs typeface="Arial" panose="020B0604020202020204" pitchFamily="34" charset="0"/>
            </a:endParaRPr>
          </a:p>
        </p:txBody>
      </p:sp>
      <p:sp>
        <p:nvSpPr>
          <p:cNvPr id="25" name="TextBox 16">
            <a:extLst>
              <a:ext uri="{FF2B5EF4-FFF2-40B4-BE49-F238E27FC236}">
                <a16:creationId xmlns:a16="http://schemas.microsoft.com/office/drawing/2014/main" id="{66298FCC-892D-0537-D816-271FA0FD05FC}"/>
              </a:ext>
            </a:extLst>
          </p:cNvPr>
          <p:cNvSpPr txBox="1"/>
          <p:nvPr/>
        </p:nvSpPr>
        <p:spPr>
          <a:xfrm>
            <a:off x="6179344" y="2264100"/>
            <a:ext cx="2094030" cy="609398"/>
          </a:xfrm>
          <a:prstGeom prst="rect">
            <a:avLst/>
          </a:prstGeom>
          <a:noFill/>
        </p:spPr>
        <p:txBody>
          <a:bodyPr wrap="square" lIns="0" tIns="0" rIns="0" bIns="0" anchor="ctr">
            <a:spAutoFit/>
          </a:bodyPr>
          <a:lstStyle/>
          <a:p>
            <a:pPr marL="0" marR="0" lvl="0" indent="0" algn="l" defTabSz="514350"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6" normalizeH="0" baseline="0" noProof="0" dirty="0" err="1">
                <a:ln>
                  <a:noFill/>
                </a:ln>
                <a:solidFill>
                  <a:srgbClr val="404040"/>
                </a:solidFill>
                <a:effectLst/>
                <a:uLnTx/>
                <a:uFillTx/>
                <a:ea typeface="+mn-ea"/>
                <a:cs typeface="Arial" panose="020B0604020202020204" pitchFamily="34" charset="0"/>
              </a:rPr>
              <a:t>Ungefähr</a:t>
            </a:r>
            <a:r>
              <a:rPr kumimoji="0" lang="en-US" sz="1100" b="0" i="0" u="none" strike="noStrike" kern="1200" cap="none" spc="-6" normalizeH="0" baseline="0" noProof="0" dirty="0">
                <a:ln>
                  <a:noFill/>
                </a:ln>
                <a:solidFill>
                  <a:srgbClr val="404040"/>
                </a:solidFill>
                <a:effectLst/>
                <a:uLnTx/>
                <a:uFillTx/>
                <a:ea typeface="+mn-ea"/>
                <a:cs typeface="Arial" panose="020B0604020202020204" pitchFamily="34" charset="0"/>
              </a:rPr>
              <a:t> </a:t>
            </a:r>
            <a:r>
              <a:rPr kumimoji="0" lang="en-US" sz="1100" b="1" i="0" u="none" strike="noStrike" kern="1200" cap="none" spc="-6" normalizeH="0" baseline="0" noProof="0" dirty="0">
                <a:ln>
                  <a:noFill/>
                </a:ln>
                <a:solidFill>
                  <a:srgbClr val="404040"/>
                </a:solidFill>
                <a:effectLst/>
                <a:uLnTx/>
                <a:uFillTx/>
                <a:ea typeface="+mn-ea"/>
                <a:cs typeface="Arial" panose="020B0604020202020204" pitchFamily="34" charset="0"/>
              </a:rPr>
              <a:t>1 von 4 </a:t>
            </a:r>
            <a:r>
              <a:rPr kumimoji="0" lang="en-US" sz="1100" b="1" i="0" u="none" strike="noStrike" kern="1200" cap="none" spc="0" normalizeH="0" baseline="0" noProof="0" dirty="0">
                <a:ln>
                  <a:noFill/>
                </a:ln>
                <a:solidFill>
                  <a:srgbClr val="404040"/>
                </a:solidFill>
                <a:effectLst/>
                <a:uLnTx/>
                <a:uFillTx/>
                <a:ea typeface="+mn-ea"/>
                <a:cs typeface="+mn-cs"/>
              </a:rPr>
              <a:t>Menschen </a:t>
            </a:r>
            <a:r>
              <a:rPr kumimoji="0" lang="en-US" sz="1100" b="0" i="0" u="none" strike="noStrike" kern="1200" cap="none" spc="0" normalizeH="0" baseline="0" noProof="0" dirty="0" err="1">
                <a:ln>
                  <a:noFill/>
                </a:ln>
                <a:solidFill>
                  <a:srgbClr val="404040"/>
                </a:solidFill>
                <a:effectLst/>
                <a:uLnTx/>
                <a:uFillTx/>
                <a:ea typeface="+mn-ea"/>
                <a:cs typeface="+mn-cs"/>
              </a:rPr>
              <a:t>mit</a:t>
            </a:r>
            <a:r>
              <a:rPr kumimoji="0" lang="en-US" sz="1100" b="0" i="0" u="none" strike="noStrike" kern="1200" cap="none" spc="0" normalizeH="0" baseline="0" noProof="0" dirty="0">
                <a:ln>
                  <a:noFill/>
                </a:ln>
                <a:solidFill>
                  <a:srgbClr val="404040"/>
                </a:solidFill>
                <a:effectLst/>
                <a:uLnTx/>
                <a:uFillTx/>
                <a:ea typeface="+mn-ea"/>
                <a:cs typeface="+mn-cs"/>
              </a:rPr>
              <a:t> T1D </a:t>
            </a:r>
            <a:r>
              <a:rPr kumimoji="0" lang="en-US" sz="1100" b="0" i="0" u="none" strike="noStrike" kern="1200" cap="none" spc="0" normalizeH="0" baseline="0" noProof="0" dirty="0" err="1">
                <a:ln>
                  <a:noFill/>
                </a:ln>
                <a:solidFill>
                  <a:srgbClr val="404040"/>
                </a:solidFill>
                <a:effectLst/>
                <a:uLnTx/>
                <a:uFillTx/>
                <a:ea typeface="+mn-ea"/>
                <a:cs typeface="+mn-cs"/>
              </a:rPr>
              <a:t>berichtet</a:t>
            </a:r>
            <a:r>
              <a:rPr kumimoji="0" lang="en-US" sz="1100" b="0" i="0" u="none" strike="noStrike" kern="1200" cap="none" spc="0" normalizeH="0" baseline="0" noProof="0" dirty="0">
                <a:ln>
                  <a:noFill/>
                </a:ln>
                <a:solidFill>
                  <a:srgbClr val="404040"/>
                </a:solidFill>
                <a:effectLst/>
                <a:uLnTx/>
                <a:uFillTx/>
                <a:ea typeface="+mn-ea"/>
                <a:cs typeface="+mn-cs"/>
              </a:rPr>
              <a:t> von </a:t>
            </a:r>
            <a:r>
              <a:rPr kumimoji="0" lang="en-US" sz="1100" b="1" i="0" u="none" strike="noStrike" kern="1200" cap="none" spc="0" normalizeH="0" baseline="0" noProof="0" dirty="0" err="1">
                <a:ln>
                  <a:noFill/>
                </a:ln>
                <a:solidFill>
                  <a:srgbClr val="404040"/>
                </a:solidFill>
                <a:effectLst/>
                <a:uLnTx/>
                <a:uFillTx/>
                <a:ea typeface="+mn-ea"/>
                <a:cs typeface="+mn-cs"/>
              </a:rPr>
              <a:t>schwerem</a:t>
            </a:r>
            <a:r>
              <a:rPr kumimoji="0" lang="en-US" sz="1100" b="0" i="0" u="none" strike="noStrike" kern="1200" cap="none" spc="0" normalizeH="0" baseline="0" noProof="0" dirty="0">
                <a:ln>
                  <a:noFill/>
                </a:ln>
                <a:solidFill>
                  <a:srgbClr val="404040"/>
                </a:solidFill>
                <a:effectLst/>
                <a:uLnTx/>
                <a:uFillTx/>
                <a:ea typeface="+mn-ea"/>
                <a:cs typeface="+mn-cs"/>
              </a:rPr>
              <a:t> Diabetes-Disstress</a:t>
            </a:r>
            <a:r>
              <a:rPr kumimoji="0" lang="en-US" sz="1100" b="0" i="0" u="none" strike="noStrike" kern="1200" cap="none" spc="0" normalizeH="0" baseline="30000" noProof="0" dirty="0">
                <a:ln>
                  <a:noFill/>
                </a:ln>
                <a:solidFill>
                  <a:srgbClr val="404040"/>
                </a:solidFill>
                <a:effectLst/>
                <a:uLnTx/>
                <a:uFillTx/>
                <a:ea typeface="+mn-ea"/>
                <a:cs typeface="+mn-cs"/>
              </a:rPr>
              <a:t>4</a:t>
            </a:r>
            <a:r>
              <a:rPr kumimoji="0" lang="en-US" sz="1100" b="0" i="0" u="none" strike="noStrike" kern="1200" cap="none" spc="0" normalizeH="0" baseline="30000" noProof="0" dirty="0">
                <a:ln>
                  <a:noFill/>
                </a:ln>
                <a:solidFill>
                  <a:srgbClr val="404040"/>
                </a:solidFill>
                <a:effectLst/>
                <a:uLnTx/>
                <a:uFillTx/>
                <a:ea typeface="+mn-ea"/>
                <a:cs typeface="Arial" panose="020B0604020202020204" pitchFamily="34" charset="0"/>
              </a:rPr>
              <a:t>†</a:t>
            </a:r>
            <a:endParaRPr kumimoji="0" lang="en-US" sz="1100" b="0" i="0" u="none" strike="noStrike" kern="1200" cap="none" spc="-6" normalizeH="0" baseline="30000" noProof="0" dirty="0">
              <a:ln>
                <a:noFill/>
              </a:ln>
              <a:solidFill>
                <a:srgbClr val="404040"/>
              </a:solidFill>
              <a:effectLst/>
              <a:uLnTx/>
              <a:uFillTx/>
              <a:ea typeface="+mn-ea"/>
              <a:cs typeface="Arial" panose="020B0604020202020204" pitchFamily="34" charset="0"/>
            </a:endParaRPr>
          </a:p>
        </p:txBody>
      </p:sp>
      <p:grpSp>
        <p:nvGrpSpPr>
          <p:cNvPr id="26" name="Group 22">
            <a:extLst>
              <a:ext uri="{FF2B5EF4-FFF2-40B4-BE49-F238E27FC236}">
                <a16:creationId xmlns:a16="http://schemas.microsoft.com/office/drawing/2014/main" id="{92A83365-3F7A-39DF-7EFC-9F34DCCEE6BC}"/>
              </a:ext>
            </a:extLst>
          </p:cNvPr>
          <p:cNvGrpSpPr/>
          <p:nvPr/>
        </p:nvGrpSpPr>
        <p:grpSpPr>
          <a:xfrm>
            <a:off x="982294" y="1834615"/>
            <a:ext cx="1465631" cy="1465631"/>
            <a:chOff x="916026" y="2446153"/>
            <a:chExt cx="1629055" cy="1629055"/>
          </a:xfrm>
        </p:grpSpPr>
        <p:sp>
          <p:nvSpPr>
            <p:cNvPr id="27" name="Ovale 6">
              <a:extLst>
                <a:ext uri="{FF2B5EF4-FFF2-40B4-BE49-F238E27FC236}">
                  <a16:creationId xmlns:a16="http://schemas.microsoft.com/office/drawing/2014/main" id="{F11C8ED2-A4A6-E4CE-41EE-9B24AA17FFE8}"/>
                </a:ext>
              </a:extLst>
            </p:cNvPr>
            <p:cNvSpPr/>
            <p:nvPr/>
          </p:nvSpPr>
          <p:spPr>
            <a:xfrm>
              <a:off x="1126750" y="2656878"/>
              <a:ext cx="1207610" cy="1207607"/>
            </a:xfrm>
            <a:prstGeom prst="ellipse">
              <a:avLst/>
            </a:prstGeom>
            <a:noFill/>
            <a:ln w="57150" cap="flat" cmpd="sng" algn="ctr">
              <a:solidFill>
                <a:sysClr val="window" lastClr="FFFFFF">
                  <a:lumMod val="85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rgbClr val="404040"/>
                </a:solidFill>
                <a:effectLst/>
                <a:uLnTx/>
                <a:uFillTx/>
                <a:ea typeface="+mn-ea"/>
                <a:cs typeface="Arial" panose="020B0604020202020204" pitchFamily="34" charset="0"/>
              </a:endParaRPr>
            </a:p>
          </p:txBody>
        </p:sp>
        <p:graphicFrame>
          <p:nvGraphicFramePr>
            <p:cNvPr id="28" name="Grafico 5">
              <a:extLst>
                <a:ext uri="{FF2B5EF4-FFF2-40B4-BE49-F238E27FC236}">
                  <a16:creationId xmlns:a16="http://schemas.microsoft.com/office/drawing/2014/main" id="{48A0A0F6-AC44-E46E-18F7-34115FAD8228}"/>
                </a:ext>
              </a:extLst>
            </p:cNvPr>
            <p:cNvGraphicFramePr>
              <a:graphicFrameLocks noChangeAspect="1"/>
            </p:cNvGraphicFramePr>
            <p:nvPr/>
          </p:nvGraphicFramePr>
          <p:xfrm>
            <a:off x="916026" y="2446153"/>
            <a:ext cx="1629055" cy="1629055"/>
          </p:xfrm>
          <a:graphic>
            <a:graphicData uri="http://schemas.openxmlformats.org/drawingml/2006/chart">
              <c:chart xmlns:c="http://schemas.openxmlformats.org/drawingml/2006/chart" xmlns:r="http://schemas.openxmlformats.org/officeDocument/2006/relationships" r:id="rId4"/>
            </a:graphicData>
          </a:graphic>
        </p:graphicFrame>
        <p:sp>
          <p:nvSpPr>
            <p:cNvPr id="29" name="CasellaDiTesto 15">
              <a:extLst>
                <a:ext uri="{FF2B5EF4-FFF2-40B4-BE49-F238E27FC236}">
                  <a16:creationId xmlns:a16="http://schemas.microsoft.com/office/drawing/2014/main" id="{1E2DE81A-474F-0508-ED97-9D3788546332}"/>
                </a:ext>
              </a:extLst>
            </p:cNvPr>
            <p:cNvSpPr txBox="1"/>
            <p:nvPr/>
          </p:nvSpPr>
          <p:spPr>
            <a:xfrm>
              <a:off x="982965" y="2951052"/>
              <a:ext cx="1495175" cy="635005"/>
            </a:xfrm>
            <a:prstGeom prst="rect">
              <a:avLst/>
            </a:prstGeom>
            <a:noFill/>
          </p:spPr>
          <p:txBody>
            <a:bodyPr wrap="none" lIns="0" tIns="0" rIns="0" bIns="0" rtlCol="0" anchor="ctr" anchorCtr="0">
              <a:noAutofit/>
            </a:bodyPr>
            <a:lstStyle/>
            <a:p>
              <a:pPr marL="0" marR="0" lvl="0" indent="0" algn="ctr" defTabSz="685800" rtl="0" eaLnBrk="1" fontAlgn="auto" latinLnBrk="0" hangingPunct="1">
                <a:lnSpc>
                  <a:spcPct val="80000"/>
                </a:lnSpc>
                <a:spcBef>
                  <a:spcPts val="225"/>
                </a:spcBef>
                <a:spcAft>
                  <a:spcPts val="0"/>
                </a:spcAft>
                <a:buClrTx/>
                <a:buSzTx/>
                <a:buFontTx/>
                <a:buNone/>
                <a:tabLst/>
                <a:defRPr/>
              </a:pPr>
              <a:r>
                <a:rPr kumimoji="0" lang="en-US" b="1" i="0" u="none" strike="noStrike" kern="0" cap="none" spc="0" normalizeH="0" baseline="0" noProof="0" dirty="0">
                  <a:ln>
                    <a:noFill/>
                  </a:ln>
                  <a:solidFill>
                    <a:srgbClr val="404040"/>
                  </a:solidFill>
                  <a:effectLst/>
                  <a:uLnTx/>
                  <a:uFillTx/>
                  <a:ea typeface="+mn-ea"/>
                  <a:cs typeface="Arial" panose="020B0604020202020204" pitchFamily="34" charset="0"/>
                </a:rPr>
                <a:t>22 </a:t>
              </a:r>
              <a:r>
                <a:rPr kumimoji="0" lang="en-US" sz="1400" b="1" i="0" u="none" strike="noStrike" kern="0" cap="none" spc="0" normalizeH="0" baseline="0" noProof="0" dirty="0">
                  <a:ln>
                    <a:noFill/>
                  </a:ln>
                  <a:solidFill>
                    <a:srgbClr val="404040"/>
                  </a:solidFill>
                  <a:effectLst/>
                  <a:uLnTx/>
                  <a:uFillTx/>
                  <a:ea typeface="+mn-ea"/>
                  <a:cs typeface="Arial" panose="020B0604020202020204" pitchFamily="34" charset="0"/>
                </a:rPr>
                <a:t>%</a:t>
              </a:r>
              <a:br>
                <a:rPr kumimoji="0" lang="en-US" sz="1400" b="1" i="0" u="none" strike="noStrike" kern="0" cap="none" spc="0" normalizeH="0" baseline="0" noProof="0" dirty="0">
                  <a:ln>
                    <a:noFill/>
                  </a:ln>
                  <a:solidFill>
                    <a:srgbClr val="404040"/>
                  </a:solidFill>
                  <a:effectLst/>
                  <a:uLnTx/>
                  <a:uFillTx/>
                  <a:ea typeface="+mn-ea"/>
                  <a:cs typeface="Arial" panose="020B0604020202020204" pitchFamily="34" charset="0"/>
                </a:rPr>
              </a:br>
              <a:r>
                <a:rPr kumimoji="0" lang="en-US" sz="1100" b="0" i="0" u="none" strike="noStrike" kern="0" cap="none" spc="0" normalizeH="0" baseline="0" noProof="0" dirty="0">
                  <a:ln>
                    <a:noFill/>
                  </a:ln>
                  <a:solidFill>
                    <a:srgbClr val="404040"/>
                  </a:solidFill>
                  <a:effectLst/>
                  <a:uLnTx/>
                  <a:uFillTx/>
                  <a:ea typeface="+mn-ea"/>
                  <a:cs typeface="Arial" panose="020B0604020202020204" pitchFamily="34" charset="0"/>
                </a:rPr>
                <a:t>(N = 16.659)</a:t>
              </a:r>
              <a:endParaRPr kumimoji="0" lang="en-US" sz="1200" b="0" i="0" u="none" strike="noStrike" kern="0" cap="none" spc="0" normalizeH="0" baseline="0" noProof="0" dirty="0">
                <a:ln>
                  <a:noFill/>
                </a:ln>
                <a:solidFill>
                  <a:srgbClr val="404040"/>
                </a:solidFill>
                <a:effectLst/>
                <a:uLnTx/>
                <a:uFillTx/>
                <a:ea typeface="+mn-ea"/>
                <a:cs typeface="Arial" panose="020B0604020202020204" pitchFamily="34" charset="0"/>
              </a:endParaRPr>
            </a:p>
          </p:txBody>
        </p:sp>
      </p:grpSp>
      <p:sp>
        <p:nvSpPr>
          <p:cNvPr id="30" name="TextBox 12">
            <a:extLst>
              <a:ext uri="{FF2B5EF4-FFF2-40B4-BE49-F238E27FC236}">
                <a16:creationId xmlns:a16="http://schemas.microsoft.com/office/drawing/2014/main" id="{8CEABA77-B676-C7A0-AA97-5645E94F204D}"/>
              </a:ext>
            </a:extLst>
          </p:cNvPr>
          <p:cNvSpPr txBox="1"/>
          <p:nvPr/>
        </p:nvSpPr>
        <p:spPr>
          <a:xfrm>
            <a:off x="4888706" y="2823608"/>
            <a:ext cx="1085850" cy="178510"/>
          </a:xfrm>
          <a:prstGeom prst="rect">
            <a:avLst/>
          </a:prstGeom>
          <a:noFill/>
        </p:spPr>
        <p:txBody>
          <a:bodyPr wrap="square">
            <a:spAutoFit/>
          </a:bodyPr>
          <a:lstStyle/>
          <a:p>
            <a:pPr marL="0" marR="0" lvl="0" indent="0" algn="ctr" defTabSz="685800" rtl="0" eaLnBrk="1" fontAlgn="auto" latinLnBrk="0" hangingPunct="1">
              <a:lnSpc>
                <a:spcPct val="80000"/>
              </a:lnSpc>
              <a:spcBef>
                <a:spcPts val="225"/>
              </a:spcBef>
              <a:spcAft>
                <a:spcPts val="0"/>
              </a:spcAft>
              <a:buClrTx/>
              <a:buSzTx/>
              <a:buFontTx/>
              <a:buNone/>
              <a:tabLst/>
              <a:defRPr/>
            </a:pPr>
            <a:r>
              <a:rPr kumimoji="0" lang="en-US" sz="700" b="1" i="0" u="none" strike="noStrike" kern="1200" cap="none" spc="0" normalizeH="0" baseline="0" noProof="0" dirty="0">
                <a:ln>
                  <a:noFill/>
                </a:ln>
                <a:solidFill>
                  <a:srgbClr val="404040"/>
                </a:solidFill>
                <a:effectLst/>
                <a:uLnTx/>
                <a:uFillTx/>
                <a:ea typeface="+mn-ea"/>
                <a:cs typeface="Arial" panose="020B0604020202020204" pitchFamily="34" charset="0"/>
              </a:rPr>
              <a:t>24 % (N = 1.078)</a:t>
            </a:r>
          </a:p>
        </p:txBody>
      </p:sp>
      <p:pic>
        <p:nvPicPr>
          <p:cNvPr id="31" name="Picture 13" descr="A black background with a black square&#10;&#10;Description automatically generated with medium confidence">
            <a:extLst>
              <a:ext uri="{FF2B5EF4-FFF2-40B4-BE49-F238E27FC236}">
                <a16:creationId xmlns:a16="http://schemas.microsoft.com/office/drawing/2014/main" id="{6136F31B-C830-AB77-2DF2-44BD9E2DABB0}"/>
              </a:ext>
            </a:extLst>
          </p:cNvPr>
          <p:cNvPicPr>
            <a:picLocks noChangeAspect="1"/>
          </p:cNvPicPr>
          <p:nvPr/>
        </p:nvPicPr>
        <p:blipFill rotWithShape="1">
          <a:blip r:embed="rId5">
            <a:duotone>
              <a:schemeClr val="accent1">
                <a:shade val="45000"/>
                <a:satMod val="135000"/>
              </a:schemeClr>
              <a:prstClr val="white"/>
            </a:duotone>
          </a:blip>
          <a:srcRect l="27517" r="28635" b="12752"/>
          <a:stretch/>
        </p:blipFill>
        <p:spPr>
          <a:xfrm>
            <a:off x="5672137" y="2164556"/>
            <a:ext cx="311150" cy="619125"/>
          </a:xfrm>
          <a:prstGeom prst="rect">
            <a:avLst/>
          </a:prstGeom>
        </p:spPr>
      </p:pic>
      <p:pic>
        <p:nvPicPr>
          <p:cNvPr id="32" name="Picture 14" descr="A black background with a black square&#10;&#10;Description automatically generated with medium confidence">
            <a:extLst>
              <a:ext uri="{FF2B5EF4-FFF2-40B4-BE49-F238E27FC236}">
                <a16:creationId xmlns:a16="http://schemas.microsoft.com/office/drawing/2014/main" id="{ECAC4F93-3751-03E8-2F25-A705B9C691D4}"/>
              </a:ext>
            </a:extLst>
          </p:cNvPr>
          <p:cNvPicPr>
            <a:picLocks noChangeAspect="1"/>
          </p:cNvPicPr>
          <p:nvPr/>
        </p:nvPicPr>
        <p:blipFill rotWithShape="1">
          <a:blip r:embed="rId6">
            <a:duotone>
              <a:schemeClr val="accent2">
                <a:shade val="45000"/>
                <a:satMod val="135000"/>
              </a:schemeClr>
              <a:prstClr val="white"/>
            </a:duotone>
            <a:extLst>
              <a:ext uri="{BEBA8EAE-BF5A-486C-A8C5-ECC9F3942E4B}">
                <a14:imgProps xmlns:a14="http://schemas.microsoft.com/office/drawing/2010/main">
                  <a14:imgLayer r:embed="rId7">
                    <a14:imgEffect>
                      <a14:artisticPhotocopy/>
                    </a14:imgEffect>
                  </a14:imgLayer>
                </a14:imgProps>
              </a:ext>
            </a:extLst>
          </a:blip>
          <a:srcRect l="27517" r="28635" b="12752"/>
          <a:stretch/>
        </p:blipFill>
        <p:spPr>
          <a:xfrm>
            <a:off x="4852987" y="2164556"/>
            <a:ext cx="311150" cy="619125"/>
          </a:xfrm>
          <a:prstGeom prst="rect">
            <a:avLst/>
          </a:prstGeom>
        </p:spPr>
      </p:pic>
      <p:pic>
        <p:nvPicPr>
          <p:cNvPr id="33" name="Picture 20" descr="A black background with a black square&#10;&#10;Description automatically generated with medium confidence">
            <a:extLst>
              <a:ext uri="{FF2B5EF4-FFF2-40B4-BE49-F238E27FC236}">
                <a16:creationId xmlns:a16="http://schemas.microsoft.com/office/drawing/2014/main" id="{E5198C7D-329F-F627-316E-0BD83FE4B848}"/>
              </a:ext>
            </a:extLst>
          </p:cNvPr>
          <p:cNvPicPr>
            <a:picLocks noChangeAspect="1"/>
          </p:cNvPicPr>
          <p:nvPr/>
        </p:nvPicPr>
        <p:blipFill rotWithShape="1">
          <a:blip r:embed="rId6">
            <a:duotone>
              <a:schemeClr val="accent2">
                <a:shade val="45000"/>
                <a:satMod val="135000"/>
              </a:schemeClr>
              <a:prstClr val="white"/>
            </a:duotone>
            <a:extLst>
              <a:ext uri="{BEBA8EAE-BF5A-486C-A8C5-ECC9F3942E4B}">
                <a14:imgProps xmlns:a14="http://schemas.microsoft.com/office/drawing/2010/main">
                  <a14:imgLayer r:embed="rId7">
                    <a14:imgEffect>
                      <a14:artisticPhotocopy/>
                    </a14:imgEffect>
                  </a14:imgLayer>
                </a14:imgProps>
              </a:ext>
            </a:extLst>
          </a:blip>
          <a:srcRect l="27517" r="28635" b="12752"/>
          <a:stretch/>
        </p:blipFill>
        <p:spPr>
          <a:xfrm>
            <a:off x="5119687" y="2164556"/>
            <a:ext cx="311150" cy="619125"/>
          </a:xfrm>
          <a:prstGeom prst="rect">
            <a:avLst/>
          </a:prstGeom>
        </p:spPr>
      </p:pic>
      <p:pic>
        <p:nvPicPr>
          <p:cNvPr id="34" name="Picture 21" descr="A black background with a black square&#10;&#10;Description automatically generated with medium confidence">
            <a:extLst>
              <a:ext uri="{FF2B5EF4-FFF2-40B4-BE49-F238E27FC236}">
                <a16:creationId xmlns:a16="http://schemas.microsoft.com/office/drawing/2014/main" id="{B134B471-6720-B388-CD4B-15402A03EBF3}"/>
              </a:ext>
            </a:extLst>
          </p:cNvPr>
          <p:cNvPicPr>
            <a:picLocks noChangeAspect="1"/>
          </p:cNvPicPr>
          <p:nvPr/>
        </p:nvPicPr>
        <p:blipFill rotWithShape="1">
          <a:blip r:embed="rId6">
            <a:duotone>
              <a:schemeClr val="accent2">
                <a:shade val="45000"/>
                <a:satMod val="135000"/>
              </a:schemeClr>
              <a:prstClr val="white"/>
            </a:duotone>
            <a:extLst>
              <a:ext uri="{BEBA8EAE-BF5A-486C-A8C5-ECC9F3942E4B}">
                <a14:imgProps xmlns:a14="http://schemas.microsoft.com/office/drawing/2010/main">
                  <a14:imgLayer r:embed="rId7">
                    <a14:imgEffect>
                      <a14:artisticPhotocopy/>
                    </a14:imgEffect>
                  </a14:imgLayer>
                </a14:imgProps>
              </a:ext>
            </a:extLst>
          </a:blip>
          <a:srcRect l="27517" r="28635" b="12752"/>
          <a:stretch/>
        </p:blipFill>
        <p:spPr>
          <a:xfrm>
            <a:off x="5386387" y="2164556"/>
            <a:ext cx="311150" cy="619125"/>
          </a:xfrm>
          <a:prstGeom prst="rect">
            <a:avLst/>
          </a:prstGeom>
        </p:spPr>
      </p:pic>
    </p:spTree>
    <p:extLst>
      <p:ext uri="{BB962C8B-B14F-4D97-AF65-F5344CB8AC3E}">
        <p14:creationId xmlns:p14="http://schemas.microsoft.com/office/powerpoint/2010/main" val="2099817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CC9CA7-C21E-B3EC-4E28-3F3AA639BDCA}"/>
            </a:ext>
          </a:extLst>
        </p:cNvPr>
        <p:cNvGrpSpPr/>
        <p:nvPr/>
      </p:nvGrpSpPr>
      <p:grpSpPr>
        <a:xfrm>
          <a:off x="0" y="0"/>
          <a:ext cx="0" cy="0"/>
          <a:chOff x="0" y="0"/>
          <a:chExt cx="0" cy="0"/>
        </a:xfrm>
      </p:grpSpPr>
      <p:cxnSp>
        <p:nvCxnSpPr>
          <p:cNvPr id="10" name="Verbinder: gewinkelt 9">
            <a:extLst>
              <a:ext uri="{FF2B5EF4-FFF2-40B4-BE49-F238E27FC236}">
                <a16:creationId xmlns:a16="http://schemas.microsoft.com/office/drawing/2014/main" id="{FC45D54C-5ED9-D9C5-058D-A38AEB749A50}"/>
              </a:ext>
            </a:extLst>
          </p:cNvPr>
          <p:cNvCxnSpPr/>
          <p:nvPr/>
        </p:nvCxnSpPr>
        <p:spPr>
          <a:xfrm flipV="1">
            <a:off x="1414581" y="3797060"/>
            <a:ext cx="2975608" cy="68017"/>
          </a:xfrm>
          <a:prstGeom prst="bentConnector3">
            <a:avLst>
              <a:gd name="adj1" fmla="val 99958"/>
            </a:avLst>
          </a:prstGeom>
          <a:ln w="9525">
            <a:solidFill>
              <a:srgbClr val="6E7AAB"/>
            </a:solidFill>
          </a:ln>
        </p:spPr>
        <p:style>
          <a:lnRef idx="1">
            <a:schemeClr val="accent1"/>
          </a:lnRef>
          <a:fillRef idx="0">
            <a:schemeClr val="accent1"/>
          </a:fillRef>
          <a:effectRef idx="0">
            <a:schemeClr val="accent1"/>
          </a:effectRef>
          <a:fontRef idx="minor">
            <a:schemeClr val="tx1"/>
          </a:fontRef>
        </p:style>
      </p:cxnSp>
      <p:sp>
        <p:nvSpPr>
          <p:cNvPr id="7" name="Textplatzhalter 9">
            <a:extLst>
              <a:ext uri="{FF2B5EF4-FFF2-40B4-BE49-F238E27FC236}">
                <a16:creationId xmlns:a16="http://schemas.microsoft.com/office/drawing/2014/main" id="{7BA035C1-6846-4ACB-75B0-4B47C003185E}"/>
              </a:ext>
            </a:extLst>
          </p:cNvPr>
          <p:cNvSpPr txBox="1">
            <a:spLocks/>
          </p:cNvSpPr>
          <p:nvPr/>
        </p:nvSpPr>
        <p:spPr>
          <a:xfrm>
            <a:off x="314921" y="11377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ist für die Betroffenen eine lebenslange Belastung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p>
        </p:txBody>
      </p:sp>
      <p:grpSp>
        <p:nvGrpSpPr>
          <p:cNvPr id="97" name="Gruppieren 96">
            <a:extLst>
              <a:ext uri="{FF2B5EF4-FFF2-40B4-BE49-F238E27FC236}">
                <a16:creationId xmlns:a16="http://schemas.microsoft.com/office/drawing/2014/main" id="{4332F370-2132-47A3-DBBE-1EA75212289E}"/>
              </a:ext>
            </a:extLst>
          </p:cNvPr>
          <p:cNvGrpSpPr/>
          <p:nvPr/>
        </p:nvGrpSpPr>
        <p:grpSpPr>
          <a:xfrm>
            <a:off x="334476" y="902123"/>
            <a:ext cx="8478000" cy="3451582"/>
            <a:chOff x="261214" y="1334509"/>
            <a:chExt cx="11400414" cy="4624575"/>
          </a:xfrm>
        </p:grpSpPr>
        <p:cxnSp>
          <p:nvCxnSpPr>
            <p:cNvPr id="98" name="Straight Connector 75">
              <a:extLst>
                <a:ext uri="{FF2B5EF4-FFF2-40B4-BE49-F238E27FC236}">
                  <a16:creationId xmlns:a16="http://schemas.microsoft.com/office/drawing/2014/main" id="{3BDA0C49-0F71-D42E-05BA-CFE174547320}"/>
                </a:ext>
              </a:extLst>
            </p:cNvPr>
            <p:cNvCxnSpPr>
              <a:cxnSpLocks/>
            </p:cNvCxnSpPr>
            <p:nvPr/>
          </p:nvCxnSpPr>
          <p:spPr>
            <a:xfrm>
              <a:off x="830584" y="2855213"/>
              <a:ext cx="3270991" cy="0"/>
            </a:xfrm>
            <a:prstGeom prst="line">
              <a:avLst/>
            </a:prstGeom>
            <a:noFill/>
            <a:ln w="9525" cap="flat" cmpd="sng" algn="ctr">
              <a:solidFill>
                <a:srgbClr val="CC9C50"/>
              </a:solidFill>
              <a:prstDash val="solid"/>
            </a:ln>
            <a:effectLst/>
          </p:spPr>
        </p:cxnSp>
        <p:cxnSp>
          <p:nvCxnSpPr>
            <p:cNvPr id="99" name="Straight Connector 70">
              <a:extLst>
                <a:ext uri="{FF2B5EF4-FFF2-40B4-BE49-F238E27FC236}">
                  <a16:creationId xmlns:a16="http://schemas.microsoft.com/office/drawing/2014/main" id="{8267D498-0F15-CFB5-A4CF-CC174C7B3255}"/>
                </a:ext>
              </a:extLst>
            </p:cNvPr>
            <p:cNvCxnSpPr>
              <a:cxnSpLocks/>
            </p:cNvCxnSpPr>
            <p:nvPr/>
          </p:nvCxnSpPr>
          <p:spPr>
            <a:xfrm>
              <a:off x="8025633" y="3374375"/>
              <a:ext cx="2973575" cy="0"/>
            </a:xfrm>
            <a:prstGeom prst="line">
              <a:avLst/>
            </a:prstGeom>
            <a:noFill/>
            <a:ln w="9525" cap="flat" cmpd="sng" algn="ctr">
              <a:solidFill>
                <a:srgbClr val="71BFC0"/>
              </a:solidFill>
              <a:prstDash val="solid"/>
            </a:ln>
            <a:effectLst/>
          </p:spPr>
        </p:cxnSp>
        <p:graphicFrame>
          <p:nvGraphicFramePr>
            <p:cNvPr id="100" name="Chart 48">
              <a:extLst>
                <a:ext uri="{FF2B5EF4-FFF2-40B4-BE49-F238E27FC236}">
                  <a16:creationId xmlns:a16="http://schemas.microsoft.com/office/drawing/2014/main" id="{F9AE9858-4E92-EEB0-3E52-BBB529B9A4E7}"/>
                </a:ext>
              </a:extLst>
            </p:cNvPr>
            <p:cNvGraphicFramePr/>
            <p:nvPr/>
          </p:nvGraphicFramePr>
          <p:xfrm>
            <a:off x="2881486" y="1334509"/>
            <a:ext cx="6301037" cy="3960127"/>
          </p:xfrm>
          <a:graphic>
            <a:graphicData uri="http://schemas.openxmlformats.org/drawingml/2006/chart">
              <c:chart xmlns:c="http://schemas.openxmlformats.org/drawingml/2006/chart" xmlns:r="http://schemas.openxmlformats.org/officeDocument/2006/relationships" r:id="rId3"/>
            </a:graphicData>
          </a:graphic>
        </p:graphicFrame>
        <p:sp>
          <p:nvSpPr>
            <p:cNvPr id="101" name="Oval 7">
              <a:extLst>
                <a:ext uri="{FF2B5EF4-FFF2-40B4-BE49-F238E27FC236}">
                  <a16:creationId xmlns:a16="http://schemas.microsoft.com/office/drawing/2014/main" id="{F2BA1576-B910-27D6-829B-D335386BD9F5}"/>
                </a:ext>
              </a:extLst>
            </p:cNvPr>
            <p:cNvSpPr/>
            <p:nvPr/>
          </p:nvSpPr>
          <p:spPr>
            <a:xfrm>
              <a:off x="5136129" y="2421472"/>
              <a:ext cx="1800000" cy="1800000"/>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srgbClr val="000000"/>
                  </a:solidFill>
                  <a:effectLst/>
                  <a:uLnTx/>
                  <a:uFillTx/>
                  <a:ea typeface="+mn-ea"/>
                  <a:cs typeface="Arial" panose="020B0604020202020204" pitchFamily="34" charset="0"/>
                </a:rPr>
                <a:t>T1D</a:t>
              </a:r>
            </a:p>
          </p:txBody>
        </p:sp>
        <p:sp>
          <p:nvSpPr>
            <p:cNvPr id="102" name="Oval 11">
              <a:extLst>
                <a:ext uri="{FF2B5EF4-FFF2-40B4-BE49-F238E27FC236}">
                  <a16:creationId xmlns:a16="http://schemas.microsoft.com/office/drawing/2014/main" id="{396F89EF-3B73-E7E9-6D11-39386D4F7F86}"/>
                </a:ext>
              </a:extLst>
            </p:cNvPr>
            <p:cNvSpPr/>
            <p:nvPr/>
          </p:nvSpPr>
          <p:spPr>
            <a:xfrm>
              <a:off x="4676003" y="2204168"/>
              <a:ext cx="231434" cy="231434"/>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3" name="Oval 12">
              <a:extLst>
                <a:ext uri="{FF2B5EF4-FFF2-40B4-BE49-F238E27FC236}">
                  <a16:creationId xmlns:a16="http://schemas.microsoft.com/office/drawing/2014/main" id="{02DE7A04-D013-2338-DDFF-2A7E247AEEDA}"/>
                </a:ext>
              </a:extLst>
            </p:cNvPr>
            <p:cNvSpPr/>
            <p:nvPr/>
          </p:nvSpPr>
          <p:spPr>
            <a:xfrm>
              <a:off x="7164821" y="2216467"/>
              <a:ext cx="231434" cy="231434"/>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4" name="Oval 13">
              <a:extLst>
                <a:ext uri="{FF2B5EF4-FFF2-40B4-BE49-F238E27FC236}">
                  <a16:creationId xmlns:a16="http://schemas.microsoft.com/office/drawing/2014/main" id="{A321490D-EBC4-17FA-A88F-5B9CC3E4A905}"/>
                </a:ext>
              </a:extLst>
            </p:cNvPr>
            <p:cNvSpPr/>
            <p:nvPr/>
          </p:nvSpPr>
          <p:spPr>
            <a:xfrm>
              <a:off x="5903433" y="1599210"/>
              <a:ext cx="231434" cy="231434"/>
            </a:xfrm>
            <a:prstGeom prst="ellipse">
              <a:avLst/>
            </a:prstGeom>
            <a:solidFill>
              <a:srgbClr val="CC9C50">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5" name="Oval 14">
              <a:extLst>
                <a:ext uri="{FF2B5EF4-FFF2-40B4-BE49-F238E27FC236}">
                  <a16:creationId xmlns:a16="http://schemas.microsoft.com/office/drawing/2014/main" id="{BD1F70DC-E5C8-131A-B4CC-9D4AC0A813FD}"/>
                </a:ext>
              </a:extLst>
            </p:cNvPr>
            <p:cNvSpPr/>
            <p:nvPr/>
          </p:nvSpPr>
          <p:spPr>
            <a:xfrm>
              <a:off x="7466275" y="3556326"/>
              <a:ext cx="231434" cy="231434"/>
            </a:xfrm>
            <a:prstGeom prst="ellipse">
              <a:avLst/>
            </a:prstGeom>
            <a:solidFill>
              <a:srgbClr val="347475">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6" name="TextBox 15">
              <a:extLst>
                <a:ext uri="{FF2B5EF4-FFF2-40B4-BE49-F238E27FC236}">
                  <a16:creationId xmlns:a16="http://schemas.microsoft.com/office/drawing/2014/main" id="{D678B84C-9AB2-27B2-CE11-C7D703C31D88}"/>
                </a:ext>
              </a:extLst>
            </p:cNvPr>
            <p:cNvSpPr txBox="1"/>
            <p:nvPr/>
          </p:nvSpPr>
          <p:spPr>
            <a:xfrm>
              <a:off x="2270052" y="551372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6E7AAB"/>
                  </a:solidFill>
                  <a:effectLst/>
                  <a:uLnTx/>
                  <a:uFillTx/>
                  <a:latin typeface="+mn-lt"/>
                  <a:ea typeface="+mn-ea"/>
                  <a:cs typeface="Arial" panose="020B0604020202020204" pitchFamily="34" charset="0"/>
                </a:rPr>
                <a:t>Arbeits</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a:t>
              </a:r>
              <a:r>
                <a:rPr kumimoji="0" lang="en-US" sz="1200" b="1" i="0" u="none" strike="noStrike" kern="0" cap="none" spc="0" normalizeH="0" baseline="0" noProof="0" dirty="0" err="1">
                  <a:ln>
                    <a:noFill/>
                  </a:ln>
                  <a:solidFill>
                    <a:srgbClr val="6E7AAB"/>
                  </a:solidFill>
                  <a:effectLst/>
                  <a:uLnTx/>
                  <a:uFillTx/>
                  <a:latin typeface="+mn-lt"/>
                  <a:ea typeface="+mn-ea"/>
                  <a:cs typeface="Arial" panose="020B0604020202020204" pitchFamily="34" charset="0"/>
                </a:rPr>
                <a:t>schulische</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6E7AAB"/>
                  </a:solidFill>
                  <a:effectLst/>
                  <a:uLnTx/>
                  <a:uFillTx/>
                  <a:latin typeface="+mn-lt"/>
                  <a:ea typeface="+mn-ea"/>
                  <a:cs typeface="Arial" panose="020B0604020202020204" pitchFamily="34" charset="0"/>
                </a:rPr>
                <a:t>5,6</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  </a:t>
              </a:r>
            </a:p>
          </p:txBody>
        </p:sp>
        <p:cxnSp>
          <p:nvCxnSpPr>
            <p:cNvPr id="107" name="Straight Connector 16">
              <a:extLst>
                <a:ext uri="{FF2B5EF4-FFF2-40B4-BE49-F238E27FC236}">
                  <a16:creationId xmlns:a16="http://schemas.microsoft.com/office/drawing/2014/main" id="{FCE63103-37C5-CCC3-A648-0C600DF258DE}"/>
                </a:ext>
              </a:extLst>
            </p:cNvPr>
            <p:cNvCxnSpPr>
              <a:cxnSpLocks/>
            </p:cNvCxnSpPr>
            <p:nvPr/>
          </p:nvCxnSpPr>
          <p:spPr>
            <a:xfrm>
              <a:off x="1448715" y="1573310"/>
              <a:ext cx="3687414" cy="22048"/>
            </a:xfrm>
            <a:prstGeom prst="line">
              <a:avLst/>
            </a:prstGeom>
            <a:noFill/>
            <a:ln w="9525" cap="flat" cmpd="sng" algn="ctr">
              <a:solidFill>
                <a:srgbClr val="E0C496"/>
              </a:solidFill>
              <a:prstDash val="solid"/>
            </a:ln>
            <a:effectLst/>
          </p:spPr>
        </p:cxnSp>
        <p:sp>
          <p:nvSpPr>
            <p:cNvPr id="108" name="TextBox 17">
              <a:extLst>
                <a:ext uri="{FF2B5EF4-FFF2-40B4-BE49-F238E27FC236}">
                  <a16:creationId xmlns:a16="http://schemas.microsoft.com/office/drawing/2014/main" id="{50106A44-C852-8069-432A-51D50E4853B9}"/>
                </a:ext>
              </a:extLst>
            </p:cNvPr>
            <p:cNvSpPr txBox="1"/>
            <p:nvPr/>
          </p:nvSpPr>
          <p:spPr>
            <a:xfrm>
              <a:off x="1945684" y="4291825"/>
              <a:ext cx="2299838"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969BAF"/>
                  </a:solidFill>
                  <a:effectLst/>
                  <a:uLnTx/>
                  <a:uFillTx/>
                  <a:latin typeface="+mn-lt"/>
                  <a:ea typeface="+mn-ea"/>
                  <a:cs typeface="Arial" panose="020B0604020202020204" pitchFamily="34" charset="0"/>
                </a:rPr>
                <a:t>Psychosoziale</a:t>
              </a:r>
              <a:r>
                <a:rPr kumimoji="0" lang="en-US" sz="1200" b="1" i="0" u="none" strike="noStrike" kern="0" cap="none" spc="0" normalizeH="0" baseline="0" noProof="0" dirty="0">
                  <a:ln>
                    <a:noFill/>
                  </a:ln>
                  <a:solidFill>
                    <a:srgbClr val="969BAF"/>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969BAF"/>
                  </a:solidFill>
                  <a:effectLst/>
                  <a:uLnTx/>
                  <a:uFillTx/>
                  <a:latin typeface="+mn-lt"/>
                  <a:ea typeface="+mn-ea"/>
                  <a:cs typeface="Arial" panose="020B0604020202020204" pitchFamily="34" charset="0"/>
                </a:rPr>
                <a:t>4</a:t>
              </a:r>
            </a:p>
          </p:txBody>
        </p:sp>
        <p:cxnSp>
          <p:nvCxnSpPr>
            <p:cNvPr id="110" name="Straight Connector 20">
              <a:extLst>
                <a:ext uri="{FF2B5EF4-FFF2-40B4-BE49-F238E27FC236}">
                  <a16:creationId xmlns:a16="http://schemas.microsoft.com/office/drawing/2014/main" id="{126A548C-B501-2C11-15DE-FC9061A6D429}"/>
                </a:ext>
              </a:extLst>
            </p:cNvPr>
            <p:cNvCxnSpPr>
              <a:cxnSpLocks/>
            </p:cNvCxnSpPr>
            <p:nvPr/>
          </p:nvCxnSpPr>
          <p:spPr>
            <a:xfrm>
              <a:off x="7526994" y="4644088"/>
              <a:ext cx="3217136" cy="0"/>
            </a:xfrm>
            <a:prstGeom prst="line">
              <a:avLst/>
            </a:prstGeom>
            <a:noFill/>
            <a:ln w="9525" cap="flat" cmpd="sng" algn="ctr">
              <a:solidFill>
                <a:srgbClr val="2F3651"/>
              </a:solidFill>
              <a:prstDash val="solid"/>
            </a:ln>
            <a:effectLst/>
          </p:spPr>
        </p:cxnSp>
        <p:cxnSp>
          <p:nvCxnSpPr>
            <p:cNvPr id="111" name="Straight Connector 22">
              <a:extLst>
                <a:ext uri="{FF2B5EF4-FFF2-40B4-BE49-F238E27FC236}">
                  <a16:creationId xmlns:a16="http://schemas.microsoft.com/office/drawing/2014/main" id="{B2C7DD77-6B67-0221-C75C-FADA31A4E155}"/>
                </a:ext>
              </a:extLst>
            </p:cNvPr>
            <p:cNvCxnSpPr>
              <a:cxnSpLocks/>
            </p:cNvCxnSpPr>
            <p:nvPr/>
          </p:nvCxnSpPr>
          <p:spPr>
            <a:xfrm>
              <a:off x="1318654" y="4093965"/>
              <a:ext cx="2926867" cy="0"/>
            </a:xfrm>
            <a:prstGeom prst="line">
              <a:avLst/>
            </a:prstGeom>
            <a:noFill/>
            <a:ln w="9525" cap="flat" cmpd="sng" algn="ctr">
              <a:solidFill>
                <a:srgbClr val="969BAF"/>
              </a:solidFill>
              <a:prstDash val="solid"/>
            </a:ln>
            <a:effectLst/>
          </p:spPr>
        </p:cxnSp>
        <p:grpSp>
          <p:nvGrpSpPr>
            <p:cNvPr id="112" name="Group 33">
              <a:extLst>
                <a:ext uri="{FF2B5EF4-FFF2-40B4-BE49-F238E27FC236}">
                  <a16:creationId xmlns:a16="http://schemas.microsoft.com/office/drawing/2014/main" id="{67A3E542-448D-8BD5-EEA1-8426626AB0AE}"/>
                </a:ext>
              </a:extLst>
            </p:cNvPr>
            <p:cNvGrpSpPr/>
            <p:nvPr/>
          </p:nvGrpSpPr>
          <p:grpSpPr>
            <a:xfrm>
              <a:off x="980727" y="4986871"/>
              <a:ext cx="864693" cy="864693"/>
              <a:chOff x="1444167" y="1454817"/>
              <a:chExt cx="864693" cy="864693"/>
            </a:xfrm>
          </p:grpSpPr>
          <p:sp>
            <p:nvSpPr>
              <p:cNvPr id="140" name="Oval 34">
                <a:extLst>
                  <a:ext uri="{FF2B5EF4-FFF2-40B4-BE49-F238E27FC236}">
                    <a16:creationId xmlns:a16="http://schemas.microsoft.com/office/drawing/2014/main" id="{800E698E-3E10-44DA-35A6-3D8F8199E34A}"/>
                  </a:ext>
                </a:extLst>
              </p:cNvPr>
              <p:cNvSpPr/>
              <p:nvPr/>
            </p:nvSpPr>
            <p:spPr>
              <a:xfrm>
                <a:off x="1444167" y="1454817"/>
                <a:ext cx="864693" cy="864693"/>
              </a:xfrm>
              <a:prstGeom prst="ellipse">
                <a:avLst/>
              </a:prstGeom>
              <a:solidFill>
                <a:srgbClr val="6E7AAB"/>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41" name="Graphic 35" descr="Professor female outline">
                <a:extLst>
                  <a:ext uri="{FF2B5EF4-FFF2-40B4-BE49-F238E27FC236}">
                    <a16:creationId xmlns:a16="http://schemas.microsoft.com/office/drawing/2014/main" id="{3BC6E4C2-562E-C5CA-F807-D88FE3843A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7143" y="1532837"/>
                <a:ext cx="589934" cy="589934"/>
              </a:xfrm>
              <a:prstGeom prst="rect">
                <a:avLst/>
              </a:prstGeom>
            </p:spPr>
          </p:pic>
        </p:grpSp>
        <p:grpSp>
          <p:nvGrpSpPr>
            <p:cNvPr id="113" name="Group 36">
              <a:extLst>
                <a:ext uri="{FF2B5EF4-FFF2-40B4-BE49-F238E27FC236}">
                  <a16:creationId xmlns:a16="http://schemas.microsoft.com/office/drawing/2014/main" id="{84442515-F740-31F5-22B4-66A2DE1D00BC}"/>
                </a:ext>
              </a:extLst>
            </p:cNvPr>
            <p:cNvGrpSpPr/>
            <p:nvPr/>
          </p:nvGrpSpPr>
          <p:grpSpPr>
            <a:xfrm>
              <a:off x="534145" y="3826907"/>
              <a:ext cx="864693" cy="864693"/>
              <a:chOff x="9808616" y="1411833"/>
              <a:chExt cx="864693" cy="864693"/>
            </a:xfrm>
          </p:grpSpPr>
          <p:sp>
            <p:nvSpPr>
              <p:cNvPr id="138" name="Oval 37">
                <a:extLst>
                  <a:ext uri="{FF2B5EF4-FFF2-40B4-BE49-F238E27FC236}">
                    <a16:creationId xmlns:a16="http://schemas.microsoft.com/office/drawing/2014/main" id="{4383971B-BE9F-07F4-A468-90EBF4649595}"/>
                  </a:ext>
                </a:extLst>
              </p:cNvPr>
              <p:cNvSpPr/>
              <p:nvPr/>
            </p:nvSpPr>
            <p:spPr>
              <a:xfrm>
                <a:off x="9808616" y="1411833"/>
                <a:ext cx="864693" cy="864693"/>
              </a:xfrm>
              <a:prstGeom prst="ellipse">
                <a:avLst/>
              </a:prstGeom>
              <a:solidFill>
                <a:srgbClr val="969BA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9" name="Graphic 38" descr="Head with gears outline">
                <a:extLst>
                  <a:ext uri="{FF2B5EF4-FFF2-40B4-BE49-F238E27FC236}">
                    <a16:creationId xmlns:a16="http://schemas.microsoft.com/office/drawing/2014/main" id="{8AC5E40D-273E-78E4-3D30-8553427C7E2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34180" y="1536232"/>
                <a:ext cx="630243" cy="630243"/>
              </a:xfrm>
              <a:prstGeom prst="rect">
                <a:avLst/>
              </a:prstGeom>
            </p:spPr>
          </p:pic>
        </p:grpSp>
        <p:grpSp>
          <p:nvGrpSpPr>
            <p:cNvPr id="114" name="Group 39">
              <a:extLst>
                <a:ext uri="{FF2B5EF4-FFF2-40B4-BE49-F238E27FC236}">
                  <a16:creationId xmlns:a16="http://schemas.microsoft.com/office/drawing/2014/main" id="{124F05A4-D19B-CF7A-B58A-E4EA75967101}"/>
                </a:ext>
              </a:extLst>
            </p:cNvPr>
            <p:cNvGrpSpPr/>
            <p:nvPr/>
          </p:nvGrpSpPr>
          <p:grpSpPr>
            <a:xfrm>
              <a:off x="261214" y="2647681"/>
              <a:ext cx="864693" cy="864693"/>
              <a:chOff x="1444167" y="4715637"/>
              <a:chExt cx="864693" cy="864693"/>
            </a:xfrm>
          </p:grpSpPr>
          <p:sp>
            <p:nvSpPr>
              <p:cNvPr id="136" name="Oval 40">
                <a:extLst>
                  <a:ext uri="{FF2B5EF4-FFF2-40B4-BE49-F238E27FC236}">
                    <a16:creationId xmlns:a16="http://schemas.microsoft.com/office/drawing/2014/main" id="{D4C818B4-7EAC-1B2E-A976-1B1D6EC42111}"/>
                  </a:ext>
                </a:extLst>
              </p:cNvPr>
              <p:cNvSpPr/>
              <p:nvPr/>
            </p:nvSpPr>
            <p:spPr>
              <a:xfrm>
                <a:off x="1444167" y="4715637"/>
                <a:ext cx="864693" cy="864693"/>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7" name="Graphic 41" descr="Hospital with solid fill">
                <a:extLst>
                  <a:ext uri="{FF2B5EF4-FFF2-40B4-BE49-F238E27FC236}">
                    <a16:creationId xmlns:a16="http://schemas.microsoft.com/office/drawing/2014/main" id="{62191D16-7F94-4F20-1E0F-470F3989999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74320" y="4825617"/>
                <a:ext cx="610610" cy="610610"/>
              </a:xfrm>
              <a:prstGeom prst="rect">
                <a:avLst/>
              </a:prstGeom>
            </p:spPr>
          </p:pic>
        </p:grpSp>
        <p:grpSp>
          <p:nvGrpSpPr>
            <p:cNvPr id="115" name="Group 42">
              <a:extLst>
                <a:ext uri="{FF2B5EF4-FFF2-40B4-BE49-F238E27FC236}">
                  <a16:creationId xmlns:a16="http://schemas.microsoft.com/office/drawing/2014/main" id="{B862DAFC-48CB-3E3B-0C87-BEB9B5E10091}"/>
                </a:ext>
              </a:extLst>
            </p:cNvPr>
            <p:cNvGrpSpPr/>
            <p:nvPr/>
          </p:nvGrpSpPr>
          <p:grpSpPr>
            <a:xfrm>
              <a:off x="10771576" y="1565570"/>
              <a:ext cx="864693" cy="864693"/>
              <a:chOff x="9808616" y="4715637"/>
              <a:chExt cx="864693" cy="864693"/>
            </a:xfrm>
          </p:grpSpPr>
          <p:sp>
            <p:nvSpPr>
              <p:cNvPr id="134" name="Oval 43">
                <a:extLst>
                  <a:ext uri="{FF2B5EF4-FFF2-40B4-BE49-F238E27FC236}">
                    <a16:creationId xmlns:a16="http://schemas.microsoft.com/office/drawing/2014/main" id="{C9E8ADB7-04B5-88F5-ECBA-9133418A01C0}"/>
                  </a:ext>
                </a:extLst>
              </p:cNvPr>
              <p:cNvSpPr/>
              <p:nvPr/>
            </p:nvSpPr>
            <p:spPr>
              <a:xfrm>
                <a:off x="9808616" y="4715637"/>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5" name="Graphic 44" descr="Inpatient outline">
                <a:extLst>
                  <a:ext uri="{FF2B5EF4-FFF2-40B4-BE49-F238E27FC236}">
                    <a16:creationId xmlns:a16="http://schemas.microsoft.com/office/drawing/2014/main" id="{569403CB-9D2E-2AEF-2E34-9EEA18BD9C0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47036" y="4848309"/>
                <a:ext cx="585011" cy="585011"/>
              </a:xfrm>
              <a:prstGeom prst="rect">
                <a:avLst/>
              </a:prstGeom>
            </p:spPr>
          </p:pic>
        </p:grpSp>
        <p:sp>
          <p:nvSpPr>
            <p:cNvPr id="116" name="TextBox 50">
              <a:extLst>
                <a:ext uri="{FF2B5EF4-FFF2-40B4-BE49-F238E27FC236}">
                  <a16:creationId xmlns:a16="http://schemas.microsoft.com/office/drawing/2014/main" id="{7F11A2D3-E4D4-D8EC-E57C-9FC79C8096E2}"/>
                </a:ext>
              </a:extLst>
            </p:cNvPr>
            <p:cNvSpPr txBox="1"/>
            <p:nvPr/>
          </p:nvSpPr>
          <p:spPr>
            <a:xfrm>
              <a:off x="1929721" y="1595359"/>
              <a:ext cx="2391251" cy="86598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Belastung</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durch</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tägliches</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Selbst-Management</a:t>
              </a:r>
              <a:r>
                <a:rPr kumimoji="0" lang="en-US" sz="1200" b="1" i="0" u="none" strike="noStrike" kern="0" cap="none" spc="0" normalizeH="0" baseline="30000" noProof="0" dirty="0">
                  <a:ln>
                    <a:noFill/>
                  </a:ln>
                  <a:solidFill>
                    <a:srgbClr val="E0C496"/>
                  </a:solidFill>
                  <a:effectLst/>
                  <a:uLnTx/>
                  <a:uFillTx/>
                  <a:ea typeface="+mn-ea"/>
                  <a:cs typeface="Arial" panose="020B0604020202020204" pitchFamily="34" charset="0"/>
                </a:rPr>
                <a:t>1</a:t>
              </a:r>
              <a:endParaRPr kumimoji="0" lang="en-NZ" sz="1200" b="0" i="0" u="none" strike="noStrike" kern="0" cap="none" spc="0" normalizeH="0" baseline="0" noProof="0" dirty="0">
                <a:ln>
                  <a:noFill/>
                </a:ln>
                <a:solidFill>
                  <a:srgbClr val="E0C496"/>
                </a:solidFill>
                <a:effectLst/>
                <a:uLnTx/>
                <a:uFillTx/>
                <a:ea typeface="+mn-ea"/>
                <a:cs typeface="+mn-cs"/>
              </a:endParaRPr>
            </a:p>
          </p:txBody>
        </p:sp>
        <p:sp>
          <p:nvSpPr>
            <p:cNvPr id="117" name="TextBox 51">
              <a:extLst>
                <a:ext uri="{FF2B5EF4-FFF2-40B4-BE49-F238E27FC236}">
                  <a16:creationId xmlns:a16="http://schemas.microsoft.com/office/drawing/2014/main" id="{28483BAE-A7EC-BF6A-1E65-49106758640A}"/>
                </a:ext>
              </a:extLst>
            </p:cNvPr>
            <p:cNvSpPr txBox="1"/>
            <p:nvPr/>
          </p:nvSpPr>
          <p:spPr>
            <a:xfrm>
              <a:off x="7972404" y="4830780"/>
              <a:ext cx="1812449"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latin typeface="+mn-lt"/>
                  <a:ea typeface="+mn-ea"/>
                  <a:cs typeface="Arial" panose="020B0604020202020204" pitchFamily="34" charset="0"/>
                </a:rPr>
                <a:t>Familiäre</a:t>
              </a:r>
              <a:r>
                <a:rPr kumimoji="0" lang="en-US" sz="1200" b="1" i="0" u="none" strike="noStrike" kern="0" cap="none" spc="0" normalizeH="0" baseline="0" noProof="0" dirty="0">
                  <a:ln>
                    <a:noFill/>
                  </a:ln>
                  <a:solidFill>
                    <a:srgbClr val="2F3651"/>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2F3651"/>
                  </a:solidFill>
                  <a:effectLst/>
                  <a:uLnTx/>
                  <a:uFillTx/>
                  <a:latin typeface="+mn-lt"/>
                  <a:ea typeface="+mn-ea"/>
                  <a:cs typeface="Arial" panose="020B0604020202020204" pitchFamily="34" charset="0"/>
                </a:rPr>
                <a:t>7</a:t>
              </a:r>
              <a:r>
                <a:rPr kumimoji="0" lang="en-US" sz="1200" b="1" i="0" u="none" strike="noStrike" kern="0" cap="none" spc="0" normalizeH="0" baseline="0" noProof="0" dirty="0">
                  <a:ln>
                    <a:noFill/>
                  </a:ln>
                  <a:solidFill>
                    <a:srgbClr val="2F3651"/>
                  </a:solidFill>
                  <a:effectLst/>
                  <a:uLnTx/>
                  <a:uFillTx/>
                  <a:latin typeface="+mn-lt"/>
                  <a:ea typeface="+mn-ea"/>
                  <a:cs typeface="Arial" panose="020B0604020202020204" pitchFamily="34" charset="0"/>
                </a:rPr>
                <a:t>  </a:t>
              </a:r>
            </a:p>
          </p:txBody>
        </p:sp>
        <p:sp>
          <p:nvSpPr>
            <p:cNvPr id="118" name="TextBox 52">
              <a:extLst>
                <a:ext uri="{FF2B5EF4-FFF2-40B4-BE49-F238E27FC236}">
                  <a16:creationId xmlns:a16="http://schemas.microsoft.com/office/drawing/2014/main" id="{7FFF602C-0250-BD34-F76A-90E972F901F7}"/>
                </a:ext>
              </a:extLst>
            </p:cNvPr>
            <p:cNvSpPr txBox="1"/>
            <p:nvPr/>
          </p:nvSpPr>
          <p:spPr>
            <a:xfrm>
              <a:off x="8256205" y="355457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71BFC0"/>
                  </a:solidFill>
                  <a:effectLst/>
                  <a:uLnTx/>
                  <a:uFillTx/>
                  <a:latin typeface="+mn-lt"/>
                  <a:ea typeface="+mn-ea"/>
                  <a:cs typeface="Arial" panose="020B0604020202020204" pitchFamily="34" charset="0"/>
                </a:rPr>
                <a:t>Sozioökonomische</a:t>
              </a:r>
              <a:r>
                <a:rPr kumimoji="0" lang="en-US" sz="1200" b="1" i="0" u="none" strike="noStrike" kern="0" cap="none" spc="0" normalizeH="0" baseline="0" noProof="0" dirty="0">
                  <a:ln>
                    <a:noFill/>
                  </a:ln>
                  <a:solidFill>
                    <a:srgbClr val="71BFC0"/>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71BFC0"/>
                  </a:solidFill>
                  <a:effectLst/>
                  <a:uLnTx/>
                  <a:uFillTx/>
                  <a:latin typeface="+mn-lt"/>
                  <a:ea typeface="+mn-ea"/>
                  <a:cs typeface="Arial" panose="020B0604020202020204" pitchFamily="34" charset="0"/>
                </a:rPr>
                <a:t>7</a:t>
              </a:r>
              <a:r>
                <a:rPr kumimoji="0" lang="en-US" sz="1200" b="1" i="0" u="none" strike="noStrike" kern="0" cap="none" spc="0" normalizeH="0" baseline="0" noProof="0" dirty="0">
                  <a:ln>
                    <a:noFill/>
                  </a:ln>
                  <a:solidFill>
                    <a:srgbClr val="71BFC0"/>
                  </a:solidFill>
                  <a:effectLst/>
                  <a:uLnTx/>
                  <a:uFillTx/>
                  <a:latin typeface="+mn-lt"/>
                  <a:ea typeface="+mn-ea"/>
                  <a:cs typeface="Arial" panose="020B0604020202020204" pitchFamily="34" charset="0"/>
                </a:rPr>
                <a:t>  </a:t>
              </a:r>
            </a:p>
          </p:txBody>
        </p:sp>
        <p:sp>
          <p:nvSpPr>
            <p:cNvPr id="119" name="TextBox 53">
              <a:extLst>
                <a:ext uri="{FF2B5EF4-FFF2-40B4-BE49-F238E27FC236}">
                  <a16:creationId xmlns:a16="http://schemas.microsoft.com/office/drawing/2014/main" id="{DA49327C-4092-95B4-E5CE-E26678DEEB15}"/>
                </a:ext>
              </a:extLst>
            </p:cNvPr>
            <p:cNvSpPr txBox="1"/>
            <p:nvPr/>
          </p:nvSpPr>
          <p:spPr>
            <a:xfrm>
              <a:off x="1471733" y="3033941"/>
              <a:ext cx="2773789"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CC9C50"/>
                  </a:solidFill>
                  <a:effectLst/>
                  <a:uLnTx/>
                  <a:uFillTx/>
                  <a:latin typeface="+mn-lt"/>
                  <a:ea typeface="+mn-ea"/>
                  <a:cs typeface="Arial" panose="020B0604020202020204" pitchFamily="34" charset="0"/>
                </a:rPr>
                <a:t>Hypoglykämien</a:t>
              </a: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 und </a:t>
              </a:r>
              <a:b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b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DKA-Komplikationen</a:t>
              </a:r>
              <a:r>
                <a:rPr kumimoji="0" lang="en-US" sz="1200" b="1" i="0" u="none" strike="noStrike" kern="0" cap="none" spc="0" normalizeH="0" baseline="30000" noProof="0" dirty="0">
                  <a:ln>
                    <a:noFill/>
                  </a:ln>
                  <a:solidFill>
                    <a:srgbClr val="CC9C50"/>
                  </a:solidFill>
                  <a:effectLst/>
                  <a:uLnTx/>
                  <a:uFillTx/>
                  <a:latin typeface="+mn-lt"/>
                  <a:ea typeface="+mn-ea"/>
                  <a:cs typeface="Arial" panose="020B0604020202020204" pitchFamily="34" charset="0"/>
                </a:rPr>
                <a:t>2,3</a:t>
              </a: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 </a:t>
              </a:r>
            </a:p>
          </p:txBody>
        </p:sp>
        <p:sp>
          <p:nvSpPr>
            <p:cNvPr id="120" name="TextBox 54">
              <a:extLst>
                <a:ext uri="{FF2B5EF4-FFF2-40B4-BE49-F238E27FC236}">
                  <a16:creationId xmlns:a16="http://schemas.microsoft.com/office/drawing/2014/main" id="{687C14F3-F796-2B9C-0671-0A594942F1C4}"/>
                </a:ext>
              </a:extLst>
            </p:cNvPr>
            <p:cNvSpPr txBox="1"/>
            <p:nvPr/>
          </p:nvSpPr>
          <p:spPr>
            <a:xfrm>
              <a:off x="7903941" y="1937493"/>
              <a:ext cx="2835421"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347475"/>
                  </a:solidFill>
                  <a:effectLst/>
                  <a:uLnTx/>
                  <a:uFillTx/>
                  <a:latin typeface="+mn-lt"/>
                  <a:ea typeface="+mn-ea"/>
                  <a:cs typeface="Arial" panose="020B0604020202020204" pitchFamily="34" charset="0"/>
                </a:rPr>
                <a:t>Langzeit-Komlikationen</a:t>
              </a:r>
              <a:r>
                <a:rPr kumimoji="0" lang="en-US" sz="1200" b="1" i="0" u="none" strike="noStrike" kern="0" cap="none" spc="0" normalizeH="0" baseline="0" noProof="0" dirty="0">
                  <a:ln>
                    <a:noFill/>
                  </a:ln>
                  <a:solidFill>
                    <a:srgbClr val="347475"/>
                  </a:solidFill>
                  <a:effectLst/>
                  <a:uLnTx/>
                  <a:uFillTx/>
                  <a:latin typeface="+mn-lt"/>
                  <a:ea typeface="+mn-ea"/>
                  <a:cs typeface="Arial" panose="020B0604020202020204" pitchFamily="34" charset="0"/>
                </a:rPr>
                <a:t> des Diabetes</a:t>
              </a:r>
              <a:r>
                <a:rPr kumimoji="0" lang="en-US" sz="1200" b="1" i="0" u="none" strike="noStrike" kern="0" cap="none" spc="0" normalizeH="0" baseline="30000" noProof="0" dirty="0">
                  <a:ln>
                    <a:noFill/>
                  </a:ln>
                  <a:solidFill>
                    <a:srgbClr val="347475"/>
                  </a:solidFill>
                  <a:effectLst/>
                  <a:uLnTx/>
                  <a:uFillTx/>
                  <a:latin typeface="+mn-lt"/>
                  <a:ea typeface="+mn-ea"/>
                  <a:cs typeface="Arial" panose="020B0604020202020204" pitchFamily="34" charset="0"/>
                </a:rPr>
                <a:t>8,9</a:t>
              </a:r>
              <a:endParaRPr kumimoji="0" lang="en-NZ" sz="1200" b="1" i="0" u="none" strike="noStrike" kern="0" cap="none" spc="0" normalizeH="0" baseline="30000" noProof="0" dirty="0">
                <a:ln>
                  <a:noFill/>
                </a:ln>
                <a:solidFill>
                  <a:srgbClr val="347475"/>
                </a:solidFill>
                <a:effectLst/>
                <a:uLnTx/>
                <a:uFillTx/>
                <a:latin typeface="+mn-lt"/>
                <a:ea typeface="+mn-ea"/>
                <a:cs typeface="Arial" panose="020B0604020202020204" pitchFamily="34" charset="0"/>
              </a:endParaRPr>
            </a:p>
          </p:txBody>
        </p:sp>
        <p:sp>
          <p:nvSpPr>
            <p:cNvPr id="121" name="Oval 55">
              <a:extLst>
                <a:ext uri="{FF2B5EF4-FFF2-40B4-BE49-F238E27FC236}">
                  <a16:creationId xmlns:a16="http://schemas.microsoft.com/office/drawing/2014/main" id="{E841E690-FDE8-D126-2011-CBD4BF27245E}"/>
                </a:ext>
              </a:extLst>
            </p:cNvPr>
            <p:cNvSpPr/>
            <p:nvPr/>
          </p:nvSpPr>
          <p:spPr>
            <a:xfrm>
              <a:off x="6624694" y="4625089"/>
              <a:ext cx="231434" cy="231434"/>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22" name="Oval 56">
              <a:extLst>
                <a:ext uri="{FF2B5EF4-FFF2-40B4-BE49-F238E27FC236}">
                  <a16:creationId xmlns:a16="http://schemas.microsoft.com/office/drawing/2014/main" id="{BBC78851-A9A8-2E6C-264D-53715E96A2D0}"/>
                </a:ext>
              </a:extLst>
            </p:cNvPr>
            <p:cNvSpPr/>
            <p:nvPr/>
          </p:nvSpPr>
          <p:spPr>
            <a:xfrm>
              <a:off x="5272716" y="4654386"/>
              <a:ext cx="231434" cy="231434"/>
            </a:xfrm>
            <a:prstGeom prst="ellipse">
              <a:avLst/>
            </a:prstGeom>
            <a:solidFill>
              <a:srgbClr val="2F3651">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23" name="Oval 57">
              <a:extLst>
                <a:ext uri="{FF2B5EF4-FFF2-40B4-BE49-F238E27FC236}">
                  <a16:creationId xmlns:a16="http://schemas.microsoft.com/office/drawing/2014/main" id="{07E662CF-C316-6F9A-C30E-7B1858729625}"/>
                </a:ext>
              </a:extLst>
            </p:cNvPr>
            <p:cNvSpPr/>
            <p:nvPr/>
          </p:nvSpPr>
          <p:spPr>
            <a:xfrm>
              <a:off x="4357847" y="3540311"/>
              <a:ext cx="231434" cy="231434"/>
            </a:xfrm>
            <a:prstGeom prst="ellipse">
              <a:avLst/>
            </a:prstGeom>
            <a:solidFill>
              <a:srgbClr val="575D72">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grpSp>
          <p:nvGrpSpPr>
            <p:cNvPr id="124" name="Group 2">
              <a:extLst>
                <a:ext uri="{FF2B5EF4-FFF2-40B4-BE49-F238E27FC236}">
                  <a16:creationId xmlns:a16="http://schemas.microsoft.com/office/drawing/2014/main" id="{70CBF705-370A-32DE-0579-3279085289A6}"/>
                </a:ext>
              </a:extLst>
            </p:cNvPr>
            <p:cNvGrpSpPr/>
            <p:nvPr/>
          </p:nvGrpSpPr>
          <p:grpSpPr>
            <a:xfrm>
              <a:off x="595271" y="1361997"/>
              <a:ext cx="864693" cy="864693"/>
              <a:chOff x="4332902" y="1361997"/>
              <a:chExt cx="864693" cy="864693"/>
            </a:xfrm>
          </p:grpSpPr>
          <p:sp>
            <p:nvSpPr>
              <p:cNvPr id="132" name="Oval 63">
                <a:extLst>
                  <a:ext uri="{FF2B5EF4-FFF2-40B4-BE49-F238E27FC236}">
                    <a16:creationId xmlns:a16="http://schemas.microsoft.com/office/drawing/2014/main" id="{91900314-5F53-2F40-D980-AB2CA81D8A12}"/>
                  </a:ext>
                </a:extLst>
              </p:cNvPr>
              <p:cNvSpPr/>
              <p:nvPr/>
            </p:nvSpPr>
            <p:spPr>
              <a:xfrm>
                <a:off x="4332902" y="1361997"/>
                <a:ext cx="864693" cy="864693"/>
              </a:xfrm>
              <a:prstGeom prst="ellipse">
                <a:avLst/>
              </a:prstGeom>
              <a:solidFill>
                <a:srgbClr val="E0C496"/>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3" name="Graphic 66" descr="Checklist with solid fill">
                <a:extLst>
                  <a:ext uri="{FF2B5EF4-FFF2-40B4-BE49-F238E27FC236}">
                    <a16:creationId xmlns:a16="http://schemas.microsoft.com/office/drawing/2014/main" id="{C96095DC-0EA2-1373-AC62-F75D466B26F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22434" y="1544271"/>
                <a:ext cx="497766" cy="497766"/>
              </a:xfrm>
              <a:prstGeom prst="rect">
                <a:avLst/>
              </a:prstGeom>
            </p:spPr>
          </p:pic>
        </p:grpSp>
        <p:grpSp>
          <p:nvGrpSpPr>
            <p:cNvPr id="125" name="Group 8">
              <a:extLst>
                <a:ext uri="{FF2B5EF4-FFF2-40B4-BE49-F238E27FC236}">
                  <a16:creationId xmlns:a16="http://schemas.microsoft.com/office/drawing/2014/main" id="{9C36D7EB-4615-8CB2-A1A3-F5C9B95E8B3A}"/>
                </a:ext>
              </a:extLst>
            </p:cNvPr>
            <p:cNvGrpSpPr/>
            <p:nvPr/>
          </p:nvGrpSpPr>
          <p:grpSpPr>
            <a:xfrm>
              <a:off x="10796935" y="3099279"/>
              <a:ext cx="864693" cy="864693"/>
              <a:chOff x="10692879" y="4232328"/>
              <a:chExt cx="864693" cy="864693"/>
            </a:xfrm>
          </p:grpSpPr>
          <p:sp>
            <p:nvSpPr>
              <p:cNvPr id="130" name="Oval 60">
                <a:extLst>
                  <a:ext uri="{FF2B5EF4-FFF2-40B4-BE49-F238E27FC236}">
                    <a16:creationId xmlns:a16="http://schemas.microsoft.com/office/drawing/2014/main" id="{4DD06116-080F-E871-4B4F-FB365E77D992}"/>
                  </a:ext>
                </a:extLst>
              </p:cNvPr>
              <p:cNvSpPr/>
              <p:nvPr/>
            </p:nvSpPr>
            <p:spPr>
              <a:xfrm>
                <a:off x="10692879" y="4232328"/>
                <a:ext cx="864693" cy="864693"/>
              </a:xfrm>
              <a:prstGeom prst="ellipse">
                <a:avLst/>
              </a:prstGeom>
              <a:solidFill>
                <a:srgbClr val="71BF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1" name="Graphic 71" descr="Coins outline">
                <a:extLst>
                  <a:ext uri="{FF2B5EF4-FFF2-40B4-BE49-F238E27FC236}">
                    <a16:creationId xmlns:a16="http://schemas.microsoft.com/office/drawing/2014/main" id="{A749B5D9-C1B3-64FA-0037-BC2351BDD11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776219" y="4305380"/>
                <a:ext cx="698012" cy="698012"/>
              </a:xfrm>
              <a:prstGeom prst="rect">
                <a:avLst/>
              </a:prstGeom>
            </p:spPr>
          </p:pic>
        </p:grpSp>
        <p:grpSp>
          <p:nvGrpSpPr>
            <p:cNvPr id="126" name="Group 5">
              <a:extLst>
                <a:ext uri="{FF2B5EF4-FFF2-40B4-BE49-F238E27FC236}">
                  <a16:creationId xmlns:a16="http://schemas.microsoft.com/office/drawing/2014/main" id="{236ED0F1-54FB-F15C-B863-579343865741}"/>
                </a:ext>
              </a:extLst>
            </p:cNvPr>
            <p:cNvGrpSpPr/>
            <p:nvPr/>
          </p:nvGrpSpPr>
          <p:grpSpPr>
            <a:xfrm>
              <a:off x="10310901" y="4396723"/>
              <a:ext cx="864693" cy="864693"/>
              <a:chOff x="8482298" y="3912732"/>
              <a:chExt cx="864693" cy="864693"/>
            </a:xfrm>
          </p:grpSpPr>
          <p:sp>
            <p:nvSpPr>
              <p:cNvPr id="128" name="Oval 74">
                <a:extLst>
                  <a:ext uri="{FF2B5EF4-FFF2-40B4-BE49-F238E27FC236}">
                    <a16:creationId xmlns:a16="http://schemas.microsoft.com/office/drawing/2014/main" id="{A70713BF-161A-C8A1-2D17-20014BAE075D}"/>
                  </a:ext>
                </a:extLst>
              </p:cNvPr>
              <p:cNvSpPr/>
              <p:nvPr/>
            </p:nvSpPr>
            <p:spPr>
              <a:xfrm>
                <a:off x="8482298" y="3912732"/>
                <a:ext cx="864693" cy="864693"/>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29" name="Graphic 72" descr="Family with two children outline">
                <a:extLst>
                  <a:ext uri="{FF2B5EF4-FFF2-40B4-BE49-F238E27FC236}">
                    <a16:creationId xmlns:a16="http://schemas.microsoft.com/office/drawing/2014/main" id="{981EC998-8A5A-9701-37C4-BA941151060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32268" y="3935333"/>
                <a:ext cx="750961" cy="750961"/>
              </a:xfrm>
              <a:prstGeom prst="rect">
                <a:avLst/>
              </a:prstGeom>
            </p:spPr>
          </p:pic>
        </p:grpSp>
        <p:cxnSp>
          <p:nvCxnSpPr>
            <p:cNvPr id="127" name="Straight Connector 76">
              <a:extLst>
                <a:ext uri="{FF2B5EF4-FFF2-40B4-BE49-F238E27FC236}">
                  <a16:creationId xmlns:a16="http://schemas.microsoft.com/office/drawing/2014/main" id="{AA79CC7B-F9A8-2143-BAEE-FF69DDE3FF20}"/>
                </a:ext>
              </a:extLst>
            </p:cNvPr>
            <p:cNvCxnSpPr>
              <a:cxnSpLocks/>
            </p:cNvCxnSpPr>
            <p:nvPr/>
          </p:nvCxnSpPr>
          <p:spPr>
            <a:xfrm>
              <a:off x="7224988" y="1759484"/>
              <a:ext cx="3652793" cy="0"/>
            </a:xfrm>
            <a:prstGeom prst="line">
              <a:avLst/>
            </a:prstGeom>
            <a:noFill/>
            <a:ln w="9525" cap="flat" cmpd="sng" algn="ctr">
              <a:solidFill>
                <a:srgbClr val="347475"/>
              </a:solidFill>
              <a:prstDash val="solid"/>
            </a:ln>
            <a:effectLst/>
          </p:spPr>
        </p:cxnSp>
      </p:grpSp>
      <p:sp>
        <p:nvSpPr>
          <p:cNvPr id="143" name="Text Placeholder 4">
            <a:extLst>
              <a:ext uri="{FF2B5EF4-FFF2-40B4-BE49-F238E27FC236}">
                <a16:creationId xmlns:a16="http://schemas.microsoft.com/office/drawing/2014/main" id="{326B7796-AD63-D821-C6AD-32984F4C4ED9}"/>
              </a:ext>
            </a:extLst>
          </p:cNvPr>
          <p:cNvSpPr txBox="1">
            <a:spLocks/>
          </p:cNvSpPr>
          <p:nvPr/>
        </p:nvSpPr>
        <p:spPr>
          <a:xfrm>
            <a:off x="431265" y="4698126"/>
            <a:ext cx="8361656"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Shrivastava SR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 Diabetes Metab Disord</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2013; 12: 14.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Hammersen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J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2022; 22: 455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Aye T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443</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Butwicka</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2015; 38: 453–9.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Res</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Clin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Dehn-Hindenberg A </a:t>
            </a:r>
            <a:r>
              <a:rPr kumimoji="0" lang="de-DE"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2021; 44: 2656–63.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Rawshani</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Lancet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2018; 392: 477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86.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Duca</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LM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40: 1249</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55.</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2" name="Ellipse 1">
            <a:extLst>
              <a:ext uri="{FF2B5EF4-FFF2-40B4-BE49-F238E27FC236}">
                <a16:creationId xmlns:a16="http://schemas.microsoft.com/office/drawing/2014/main" id="{1B90EBE8-CB7A-A501-F1B3-6F22D749306C}"/>
              </a:ext>
            </a:extLst>
          </p:cNvPr>
          <p:cNvSpPr/>
          <p:nvPr/>
        </p:nvSpPr>
        <p:spPr>
          <a:xfrm>
            <a:off x="117269" y="1684880"/>
            <a:ext cx="3186301" cy="1093500"/>
          </a:xfrm>
          <a:prstGeom prst="ellipse">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3593318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C877CE00-5F03-B5B9-2D98-AD4E95F84C8F}"/>
              </a:ext>
            </a:extLst>
          </p:cNvPr>
          <p:cNvSpPr txBox="1">
            <a:spLocks/>
          </p:cNvSpPr>
          <p:nvPr/>
        </p:nvSpPr>
        <p:spPr>
          <a:xfrm>
            <a:off x="314921" y="11637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2000" b="1" dirty="0">
                <a:solidFill>
                  <a:srgbClr val="7030A0"/>
                </a:solidFill>
                <a:latin typeface="Verdana" panose="020B0604030504040204" pitchFamily="34" charset="0"/>
                <a:ea typeface="Verdana" panose="020B0604030504040204" pitchFamily="34" charset="0"/>
              </a:rPr>
              <a:t>Nach Beginn einer Insulintherapie sind weiterhin DKA und zudem schwere Hypoglykämien ein Problem</a:t>
            </a:r>
          </a:p>
        </p:txBody>
      </p:sp>
      <p:pic>
        <p:nvPicPr>
          <p:cNvPr id="8" name="Grafik 7" descr="Ein Bild, das Text, Screenshot, Zahl, Schrift enthält.&#10;&#10;Automatisch generierte Beschreibung">
            <a:extLst>
              <a:ext uri="{FF2B5EF4-FFF2-40B4-BE49-F238E27FC236}">
                <a16:creationId xmlns:a16="http://schemas.microsoft.com/office/drawing/2014/main" id="{3098B8EA-D2F7-6DE3-D275-D60CEDF928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2167" y="1083378"/>
            <a:ext cx="6826742" cy="2708586"/>
          </a:xfrm>
          <a:prstGeom prst="rect">
            <a:avLst/>
          </a:prstGeom>
        </p:spPr>
      </p:pic>
      <p:sp>
        <p:nvSpPr>
          <p:cNvPr id="3" name="TextBox 3037">
            <a:extLst>
              <a:ext uri="{FF2B5EF4-FFF2-40B4-BE49-F238E27FC236}">
                <a16:creationId xmlns:a16="http://schemas.microsoft.com/office/drawing/2014/main" id="{C9730656-5E5C-58C1-49FE-6DD07184A6FE}"/>
              </a:ext>
            </a:extLst>
          </p:cNvPr>
          <p:cNvSpPr txBox="1"/>
          <p:nvPr/>
        </p:nvSpPr>
        <p:spPr>
          <a:xfrm>
            <a:off x="314921" y="4940248"/>
            <a:ext cx="7469052" cy="184666"/>
          </a:xfrm>
          <a:prstGeom prst="rect">
            <a:avLst/>
          </a:prstGeom>
          <a:noFill/>
        </p:spPr>
        <p:txBody>
          <a:bodyPr wrap="square"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ea typeface="+mn-ea"/>
                <a:cs typeface="+mn-cs"/>
              </a:rPr>
              <a:t>1.</a:t>
            </a:r>
            <a:r>
              <a:rPr kumimoji="0" lang="de-DE" sz="600" b="0" i="0" u="none" strike="noStrike" kern="1200" cap="none" spc="0" normalizeH="0" baseline="0" noProof="0" dirty="0">
                <a:ln>
                  <a:noFill/>
                </a:ln>
                <a:solidFill>
                  <a:srgbClr val="404040"/>
                </a:solidFill>
                <a:effectLst/>
                <a:uLnTx/>
                <a:uFillTx/>
                <a:ea typeface="+mn-ea"/>
                <a:cs typeface="+mn-cs"/>
              </a:rPr>
              <a:t> Buchmann M </a:t>
            </a:r>
            <a:r>
              <a:rPr kumimoji="0" lang="de-DE" sz="600" b="0" i="1" u="none" strike="noStrike" kern="1200" cap="none" spc="0" normalizeH="0" baseline="0" noProof="0" dirty="0">
                <a:ln>
                  <a:noFill/>
                </a:ln>
                <a:solidFill>
                  <a:srgbClr val="404040"/>
                </a:solidFill>
                <a:effectLst/>
                <a:uLnTx/>
                <a:uFillTx/>
                <a:ea typeface="+mn-ea"/>
                <a:cs typeface="+mn-cs"/>
              </a:rPr>
              <a:t>et al. Journal </a:t>
            </a:r>
            <a:r>
              <a:rPr kumimoji="0" lang="de-DE" sz="600" b="0" i="1" u="none" strike="noStrike" kern="1200" cap="none" spc="0" normalizeH="0" baseline="0" noProof="0" dirty="0" err="1">
                <a:ln>
                  <a:noFill/>
                </a:ln>
                <a:solidFill>
                  <a:srgbClr val="404040"/>
                </a:solidFill>
                <a:effectLst/>
                <a:uLnTx/>
                <a:uFillTx/>
                <a:ea typeface="+mn-ea"/>
                <a:cs typeface="+mn-cs"/>
              </a:rPr>
              <a:t>of</a:t>
            </a:r>
            <a:r>
              <a:rPr kumimoji="0" lang="de-DE" sz="600" b="0" i="1" u="none" strike="noStrike" kern="1200" cap="none" spc="0" normalizeH="0" baseline="0" noProof="0" dirty="0">
                <a:ln>
                  <a:noFill/>
                </a:ln>
                <a:solidFill>
                  <a:srgbClr val="404040"/>
                </a:solidFill>
                <a:effectLst/>
                <a:uLnTx/>
                <a:uFillTx/>
                <a:ea typeface="+mn-ea"/>
                <a:cs typeface="+mn-cs"/>
              </a:rPr>
              <a:t> Health Monitoring </a:t>
            </a:r>
            <a:r>
              <a:rPr kumimoji="0" lang="de-DE" sz="600" b="0" i="0" u="none" strike="noStrike" kern="1200" cap="none" spc="0" normalizeH="0" baseline="0" noProof="0" dirty="0">
                <a:ln>
                  <a:noFill/>
                </a:ln>
                <a:solidFill>
                  <a:srgbClr val="404040"/>
                </a:solidFill>
                <a:effectLst/>
                <a:uLnTx/>
                <a:uFillTx/>
                <a:ea typeface="+mn-ea"/>
                <a:cs typeface="+mn-cs"/>
              </a:rPr>
              <a:t>2023; 8: 59</a:t>
            </a:r>
            <a:r>
              <a:rPr lang="pt-BR" sz="600" dirty="0">
                <a:solidFill>
                  <a:srgbClr val="404040"/>
                </a:solidFill>
              </a:rPr>
              <a:t>–</a:t>
            </a:r>
            <a:r>
              <a:rPr kumimoji="0" lang="de-DE" sz="600" b="0" i="0" u="none" strike="noStrike" kern="1200" cap="none" spc="0" normalizeH="0" baseline="0" noProof="0" dirty="0">
                <a:ln>
                  <a:noFill/>
                </a:ln>
                <a:solidFill>
                  <a:srgbClr val="404040"/>
                </a:solidFill>
                <a:effectLst/>
                <a:uLnTx/>
                <a:uFillTx/>
                <a:ea typeface="+mn-ea"/>
                <a:cs typeface="+mn-cs"/>
              </a:rPr>
              <a:t>81. </a:t>
            </a:r>
          </a:p>
        </p:txBody>
      </p:sp>
      <p:sp>
        <p:nvSpPr>
          <p:cNvPr id="4" name="TextBox 28">
            <a:extLst>
              <a:ext uri="{FF2B5EF4-FFF2-40B4-BE49-F238E27FC236}">
                <a16:creationId xmlns:a16="http://schemas.microsoft.com/office/drawing/2014/main" id="{81EEA6C7-FB6F-6ADA-183F-DFDFD8D4091B}"/>
              </a:ext>
            </a:extLst>
          </p:cNvPr>
          <p:cNvSpPr txBox="1"/>
          <p:nvPr/>
        </p:nvSpPr>
        <p:spPr>
          <a:xfrm>
            <a:off x="314921" y="4828094"/>
            <a:ext cx="7973673"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de-DE" altLang="de-DE" sz="600" dirty="0">
                <a:solidFill>
                  <a:srgbClr val="404040"/>
                </a:solidFill>
              </a:rPr>
              <a:t>Abbildung modifiziert nach Buchmann M 2023</a:t>
            </a:r>
            <a:r>
              <a:rPr lang="de-DE" altLang="de-DE" sz="600" baseline="30000" dirty="0">
                <a:solidFill>
                  <a:srgbClr val="404040"/>
                </a:solidFill>
              </a:rPr>
              <a:t>1</a:t>
            </a:r>
            <a:r>
              <a:rPr lang="de-DE" altLang="de-DE" sz="600" dirty="0">
                <a:solidFill>
                  <a:srgbClr val="404040"/>
                </a:solidFill>
              </a:rPr>
              <a:t>. Daten des RKI und des DPV-Registers, Deutschland. DKA: Diabetische Ketoazidose; KI: Konfidenzintervall; T1D: Typ-1-Diabetes.</a:t>
            </a:r>
            <a:endParaRPr lang="de-DE" altLang="de-DE" sz="600" baseline="30000" dirty="0">
              <a:solidFill>
                <a:srgbClr val="404040"/>
              </a:solidFill>
            </a:endParaRPr>
          </a:p>
        </p:txBody>
      </p:sp>
      <p:sp>
        <p:nvSpPr>
          <p:cNvPr id="5" name="Rechteck 4">
            <a:extLst>
              <a:ext uri="{FF2B5EF4-FFF2-40B4-BE49-F238E27FC236}">
                <a16:creationId xmlns:a16="http://schemas.microsoft.com/office/drawing/2014/main" id="{B61E0688-D343-8B43-ACB4-D21CB3D81144}"/>
              </a:ext>
            </a:extLst>
          </p:cNvPr>
          <p:cNvSpPr/>
          <p:nvPr/>
        </p:nvSpPr>
        <p:spPr>
          <a:xfrm>
            <a:off x="1158629" y="1078401"/>
            <a:ext cx="6826742" cy="2708586"/>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Flussdiagramm: Prozess 16">
            <a:extLst>
              <a:ext uri="{FF2B5EF4-FFF2-40B4-BE49-F238E27FC236}">
                <a16:creationId xmlns:a16="http://schemas.microsoft.com/office/drawing/2014/main" id="{4C4A15FA-3CE6-75C6-CDCF-F4993A3596F5}"/>
              </a:ext>
            </a:extLst>
          </p:cNvPr>
          <p:cNvSpPr/>
          <p:nvPr/>
        </p:nvSpPr>
        <p:spPr>
          <a:xfrm>
            <a:off x="4115063" y="3617708"/>
            <a:ext cx="286860" cy="176450"/>
          </a:xfrm>
          <a:prstGeom prst="flowChartProcess">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lussdiagramm: Prozess 17">
            <a:extLst>
              <a:ext uri="{FF2B5EF4-FFF2-40B4-BE49-F238E27FC236}">
                <a16:creationId xmlns:a16="http://schemas.microsoft.com/office/drawing/2014/main" id="{6B090443-BD69-B484-CEA4-52832B9CDDB7}"/>
              </a:ext>
            </a:extLst>
          </p:cNvPr>
          <p:cNvSpPr/>
          <p:nvPr/>
        </p:nvSpPr>
        <p:spPr>
          <a:xfrm>
            <a:off x="7154862" y="3617708"/>
            <a:ext cx="286860" cy="176450"/>
          </a:xfrm>
          <a:prstGeom prst="flowChartProcess">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Rounded Corners 23">
            <a:extLst>
              <a:ext uri="{FF2B5EF4-FFF2-40B4-BE49-F238E27FC236}">
                <a16:creationId xmlns:a16="http://schemas.microsoft.com/office/drawing/2014/main" id="{CAA98F2D-B8BA-1C0C-C7B4-5FB220318267}"/>
              </a:ext>
            </a:extLst>
          </p:cNvPr>
          <p:cNvSpPr/>
          <p:nvPr/>
        </p:nvSpPr>
        <p:spPr>
          <a:xfrm>
            <a:off x="1152166" y="4010714"/>
            <a:ext cx="6833205" cy="539707"/>
          </a:xfrm>
          <a:prstGeom prst="roundRect">
            <a:avLst>
              <a:gd name="adj" fmla="val 50000"/>
            </a:avLst>
          </a:prstGeom>
          <a:solidFill>
            <a:srgbClr val="230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de-DE" sz="1100">
                <a:solidFill>
                  <a:prstClr val="white"/>
                </a:solidFill>
                <a:latin typeface="Verdana"/>
              </a:rPr>
              <a:t>Auch nach Beginn einer Insulintherapie haben </a:t>
            </a:r>
            <a:r>
              <a:rPr lang="de-DE" sz="1100" b="1">
                <a:solidFill>
                  <a:prstClr val="white"/>
                </a:solidFill>
                <a:latin typeface="Verdana"/>
              </a:rPr>
              <a:t>3,4 %</a:t>
            </a:r>
            <a:r>
              <a:rPr lang="de-DE" sz="1100">
                <a:solidFill>
                  <a:prstClr val="white"/>
                </a:solidFill>
                <a:latin typeface="Verdana"/>
              </a:rPr>
              <a:t> der Kinder und Jugendlichen mit T1D </a:t>
            </a:r>
          </a:p>
          <a:p>
            <a:pPr algn="ctr" defTabSz="685800">
              <a:defRPr/>
            </a:pPr>
            <a:r>
              <a:rPr lang="de-DE" sz="1100" b="1">
                <a:solidFill>
                  <a:prstClr val="white"/>
                </a:solidFill>
                <a:latin typeface="Verdana"/>
              </a:rPr>
              <a:t>mindestens 1x pro Jahr </a:t>
            </a:r>
            <a:r>
              <a:rPr lang="de-DE" sz="1100">
                <a:solidFill>
                  <a:prstClr val="white"/>
                </a:solidFill>
                <a:latin typeface="Verdana"/>
              </a:rPr>
              <a:t>eine </a:t>
            </a:r>
            <a:r>
              <a:rPr lang="de-DE" sz="1100" b="1">
                <a:solidFill>
                  <a:prstClr val="white"/>
                </a:solidFill>
                <a:latin typeface="Verdana"/>
              </a:rPr>
              <a:t>DKA</a:t>
            </a:r>
            <a:r>
              <a:rPr lang="de-DE" sz="1100">
                <a:solidFill>
                  <a:prstClr val="white"/>
                </a:solidFill>
                <a:latin typeface="Verdana"/>
              </a:rPr>
              <a:t> und </a:t>
            </a:r>
            <a:r>
              <a:rPr lang="de-DE" sz="1100" b="1">
                <a:solidFill>
                  <a:prstClr val="white"/>
                </a:solidFill>
                <a:latin typeface="Verdana"/>
              </a:rPr>
              <a:t>3 %</a:t>
            </a:r>
            <a:r>
              <a:rPr lang="de-DE" sz="1100">
                <a:solidFill>
                  <a:prstClr val="white"/>
                </a:solidFill>
                <a:latin typeface="Verdana"/>
              </a:rPr>
              <a:t> eine </a:t>
            </a:r>
            <a:r>
              <a:rPr lang="de-DE" sz="1100" b="1">
                <a:solidFill>
                  <a:prstClr val="white"/>
                </a:solidFill>
                <a:latin typeface="Verdana"/>
              </a:rPr>
              <a:t>schwere (!) Hypoglykämie</a:t>
            </a:r>
            <a:r>
              <a:rPr lang="de-DE" sz="1100" baseline="30000">
                <a:solidFill>
                  <a:prstClr val="white"/>
                </a:solidFill>
                <a:latin typeface="Verdana"/>
              </a:rPr>
              <a:t>1</a:t>
            </a:r>
          </a:p>
        </p:txBody>
      </p:sp>
    </p:spTree>
    <p:extLst>
      <p:ext uri="{BB962C8B-B14F-4D97-AF65-F5344CB8AC3E}">
        <p14:creationId xmlns:p14="http://schemas.microsoft.com/office/powerpoint/2010/main" val="3575871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A85F7-3DBE-2253-5F36-D4BC79957289}"/>
            </a:ext>
          </a:extLst>
        </p:cNvPr>
        <p:cNvGrpSpPr/>
        <p:nvPr/>
      </p:nvGrpSpPr>
      <p:grpSpPr>
        <a:xfrm>
          <a:off x="0" y="0"/>
          <a:ext cx="0" cy="0"/>
          <a:chOff x="0" y="0"/>
          <a:chExt cx="0" cy="0"/>
        </a:xfrm>
      </p:grpSpPr>
      <p:sp>
        <p:nvSpPr>
          <p:cNvPr id="7" name="Textplatzhalter 9">
            <a:extLst>
              <a:ext uri="{FF2B5EF4-FFF2-40B4-BE49-F238E27FC236}">
                <a16:creationId xmlns:a16="http://schemas.microsoft.com/office/drawing/2014/main" id="{B2AF5072-2083-90AF-E86B-41043CC61787}"/>
              </a:ext>
            </a:extLst>
          </p:cNvPr>
          <p:cNvSpPr txBox="1">
            <a:spLocks/>
          </p:cNvSpPr>
          <p:nvPr/>
        </p:nvSpPr>
        <p:spPr>
          <a:xfrm>
            <a:off x="325615" y="11354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Schwere Hypoglykämien sind lebensbedrohlich und haben negative akute und Langzeit-Konsequenzen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p>
        </p:txBody>
      </p:sp>
      <p:sp>
        <p:nvSpPr>
          <p:cNvPr id="3" name="Text Placeholder 4">
            <a:extLst>
              <a:ext uri="{FF2B5EF4-FFF2-40B4-BE49-F238E27FC236}">
                <a16:creationId xmlns:a16="http://schemas.microsoft.com/office/drawing/2014/main" id="{A0317920-C8E7-25EE-C881-0F4EF71030CB}"/>
              </a:ext>
            </a:extLst>
          </p:cNvPr>
          <p:cNvSpPr txBox="1">
            <a:spLocks/>
          </p:cNvSpPr>
          <p:nvPr/>
        </p:nvSpPr>
        <p:spPr>
          <a:xfrm>
            <a:off x="325615" y="4912299"/>
            <a:ext cx="8332002" cy="175230"/>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lang="en-US" sz="600" b="1" dirty="0">
                <a:solidFill>
                  <a:srgbClr val="404040"/>
                </a:solidFill>
                <a:latin typeface="Verdana"/>
              </a:rPr>
              <a:t>1. </a:t>
            </a:r>
            <a:r>
              <a:rPr lang="en-US" sz="600" dirty="0">
                <a:solidFill>
                  <a:srgbClr val="404040"/>
                </a:solidFill>
                <a:latin typeface="Verdana"/>
              </a:rPr>
              <a:t>Frier BM. </a:t>
            </a:r>
            <a:r>
              <a:rPr lang="en-US" sz="600" i="1" dirty="0">
                <a:solidFill>
                  <a:srgbClr val="404040"/>
                </a:solidFill>
                <a:latin typeface="Verdana"/>
              </a:rPr>
              <a:t>Nat Rev Endocrinol</a:t>
            </a:r>
            <a:r>
              <a:rPr lang="en-US" sz="600" dirty="0">
                <a:solidFill>
                  <a:srgbClr val="404040"/>
                </a:solidFill>
                <a:latin typeface="Verdana"/>
              </a:rPr>
              <a:t> 2014; 10: 711</a:t>
            </a:r>
            <a:r>
              <a:rPr lang="en-US" sz="600" dirty="0">
                <a:solidFill>
                  <a:srgbClr val="404040"/>
                </a:solidFill>
                <a:latin typeface="+mn-lt"/>
                <a:cs typeface="+mn-cs"/>
              </a:rPr>
              <a:t>–</a:t>
            </a:r>
            <a:r>
              <a:rPr lang="en-US" sz="600" dirty="0">
                <a:solidFill>
                  <a:srgbClr val="404040"/>
                </a:solidFill>
                <a:latin typeface="Verdana"/>
              </a:rPr>
              <a:t>22. </a:t>
            </a:r>
            <a:r>
              <a:rPr lang="en-US" sz="600" b="1" dirty="0">
                <a:solidFill>
                  <a:srgbClr val="404040"/>
                </a:solidFill>
                <a:latin typeface="Verdana"/>
              </a:rPr>
              <a:t>2.</a:t>
            </a:r>
            <a:r>
              <a:rPr lang="en-US" sz="600" dirty="0">
                <a:solidFill>
                  <a:srgbClr val="404040"/>
                </a:solidFill>
                <a:latin typeface="Verdana"/>
              </a:rPr>
              <a:t> Seaquist ER </a:t>
            </a:r>
            <a:r>
              <a:rPr lang="en-US" sz="600" i="1" dirty="0">
                <a:solidFill>
                  <a:srgbClr val="404040"/>
                </a:solidFill>
                <a:latin typeface="Verdana"/>
              </a:rPr>
              <a:t>et al. Diabetes Care</a:t>
            </a:r>
            <a:r>
              <a:rPr lang="en-US" sz="600" dirty="0">
                <a:solidFill>
                  <a:srgbClr val="404040"/>
                </a:solidFill>
                <a:latin typeface="Verdana"/>
              </a:rPr>
              <a:t> 2013; 36: 1384</a:t>
            </a:r>
            <a:r>
              <a:rPr lang="en-US" sz="600" dirty="0">
                <a:solidFill>
                  <a:srgbClr val="404040"/>
                </a:solidFill>
                <a:latin typeface="+mn-lt"/>
                <a:cs typeface="+mn-cs"/>
              </a:rPr>
              <a:t>–</a:t>
            </a:r>
            <a:r>
              <a:rPr lang="en-US" sz="600" dirty="0">
                <a:solidFill>
                  <a:srgbClr val="404040"/>
                </a:solidFill>
                <a:latin typeface="Verdana"/>
              </a:rPr>
              <a:t>95. </a:t>
            </a:r>
            <a:r>
              <a:rPr lang="en-US" sz="600" b="1" dirty="0">
                <a:solidFill>
                  <a:srgbClr val="404040"/>
                </a:solidFill>
                <a:latin typeface="Verdana"/>
              </a:rPr>
              <a:t>3.</a:t>
            </a:r>
            <a:r>
              <a:rPr lang="en-US" sz="600" dirty="0">
                <a:solidFill>
                  <a:srgbClr val="404040"/>
                </a:solidFill>
                <a:latin typeface="Verdana"/>
              </a:rPr>
              <a:t> Cryer PE. </a:t>
            </a:r>
            <a:r>
              <a:rPr lang="en-US" sz="600" i="1" dirty="0">
                <a:solidFill>
                  <a:srgbClr val="404040"/>
                </a:solidFill>
                <a:latin typeface="Verdana"/>
              </a:rPr>
              <a:t>Diabetes Care</a:t>
            </a:r>
            <a:r>
              <a:rPr lang="en-US" sz="600" dirty="0">
                <a:solidFill>
                  <a:srgbClr val="404040"/>
                </a:solidFill>
                <a:latin typeface="Verdana"/>
              </a:rPr>
              <a:t> 2012; 35: 1814</a:t>
            </a:r>
            <a:r>
              <a:rPr lang="en-US" sz="600" dirty="0">
                <a:solidFill>
                  <a:srgbClr val="404040"/>
                </a:solidFill>
                <a:latin typeface="+mn-lt"/>
                <a:cs typeface="+mn-cs"/>
              </a:rPr>
              <a:t>–</a:t>
            </a:r>
            <a:r>
              <a:rPr lang="en-US" sz="600" dirty="0">
                <a:solidFill>
                  <a:srgbClr val="404040"/>
                </a:solidFill>
                <a:latin typeface="Verdana"/>
              </a:rPr>
              <a:t>6. </a:t>
            </a:r>
            <a:r>
              <a:rPr lang="en-US" sz="600" b="1" dirty="0">
                <a:solidFill>
                  <a:srgbClr val="404040"/>
                </a:solidFill>
                <a:latin typeface="Verdana"/>
              </a:rPr>
              <a:t>4.</a:t>
            </a:r>
            <a:r>
              <a:rPr lang="en-US" sz="600" dirty="0">
                <a:solidFill>
                  <a:srgbClr val="404040"/>
                </a:solidFill>
                <a:latin typeface="Verdana"/>
              </a:rPr>
              <a:t> </a:t>
            </a:r>
            <a:r>
              <a:rPr lang="en-US" sz="600" dirty="0" err="1">
                <a:solidFill>
                  <a:srgbClr val="404040"/>
                </a:solidFill>
                <a:latin typeface="Verdana"/>
              </a:rPr>
              <a:t>Khunti</a:t>
            </a:r>
            <a:r>
              <a:rPr lang="en-US" sz="600" dirty="0">
                <a:solidFill>
                  <a:srgbClr val="404040"/>
                </a:solidFill>
                <a:latin typeface="Verdana"/>
              </a:rPr>
              <a:t> K </a:t>
            </a:r>
            <a:r>
              <a:rPr lang="en-US" sz="600" i="1" dirty="0">
                <a:solidFill>
                  <a:srgbClr val="404040"/>
                </a:solidFill>
                <a:latin typeface="Verdana"/>
              </a:rPr>
              <a:t>et al. Diabetes Care</a:t>
            </a:r>
            <a:r>
              <a:rPr lang="en-US" sz="600" dirty="0">
                <a:solidFill>
                  <a:srgbClr val="404040"/>
                </a:solidFill>
                <a:latin typeface="Verdana"/>
              </a:rPr>
              <a:t> 2015; 38: 316</a:t>
            </a:r>
            <a:r>
              <a:rPr lang="en-US" sz="600" dirty="0">
                <a:solidFill>
                  <a:srgbClr val="404040"/>
                </a:solidFill>
                <a:latin typeface="+mn-lt"/>
                <a:cs typeface="+mn-cs"/>
              </a:rPr>
              <a:t>–</a:t>
            </a:r>
            <a:r>
              <a:rPr lang="en-US" sz="600" dirty="0">
                <a:solidFill>
                  <a:srgbClr val="404040"/>
                </a:solidFill>
                <a:latin typeface="Verdana"/>
              </a:rPr>
              <a:t>22.</a:t>
            </a:r>
          </a:p>
        </p:txBody>
      </p:sp>
      <p:sp>
        <p:nvSpPr>
          <p:cNvPr id="55" name="Circle: Hollow 55">
            <a:extLst>
              <a:ext uri="{FF2B5EF4-FFF2-40B4-BE49-F238E27FC236}">
                <a16:creationId xmlns:a16="http://schemas.microsoft.com/office/drawing/2014/main" id="{4063060E-764A-2F38-7DCB-045518B9FCC5}"/>
              </a:ext>
            </a:extLst>
          </p:cNvPr>
          <p:cNvSpPr/>
          <p:nvPr/>
        </p:nvSpPr>
        <p:spPr>
          <a:xfrm>
            <a:off x="3035543" y="1035293"/>
            <a:ext cx="3072914" cy="3072914"/>
          </a:xfrm>
          <a:prstGeom prst="donut">
            <a:avLst>
              <a:gd name="adj" fmla="val 12579"/>
            </a:avLst>
          </a:prstGeom>
          <a:solidFill>
            <a:srgbClr val="C7E7E4"/>
          </a:solidFill>
          <a:ln w="25400" cap="flat" cmpd="sng" algn="ctr">
            <a:noFill/>
            <a:prstDash val="solid"/>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6" name="TextBox 6">
            <a:extLst>
              <a:ext uri="{FF2B5EF4-FFF2-40B4-BE49-F238E27FC236}">
                <a16:creationId xmlns:a16="http://schemas.microsoft.com/office/drawing/2014/main" id="{1AD39FF4-7F9A-305C-B7EA-848EFFF5863C}"/>
              </a:ext>
            </a:extLst>
          </p:cNvPr>
          <p:cNvSpPr txBox="1"/>
          <p:nvPr/>
        </p:nvSpPr>
        <p:spPr>
          <a:xfrm>
            <a:off x="6179161" y="2851127"/>
            <a:ext cx="1171796" cy="138499"/>
          </a:xfrm>
          <a:prstGeom prst="rect">
            <a:avLst/>
          </a:prstGeom>
          <a:noFill/>
        </p:spPr>
        <p:txBody>
          <a:bodyPr wrap="non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defRPr/>
            </a:pPr>
            <a:r>
              <a:rPr lang="en-US" sz="900" err="1">
                <a:solidFill>
                  <a:srgbClr val="2F3651"/>
                </a:solidFill>
                <a:latin typeface="+mn-lt"/>
              </a:rPr>
              <a:t>Kognitiver</a:t>
            </a:r>
            <a:r>
              <a:rPr lang="en-US" sz="900">
                <a:solidFill>
                  <a:srgbClr val="2F3651"/>
                </a:solidFill>
                <a:latin typeface="+mn-lt"/>
              </a:rPr>
              <a:t> Abbau</a:t>
            </a:r>
            <a:r>
              <a:rPr lang="en-US" sz="900" b="0" baseline="30000">
                <a:solidFill>
                  <a:srgbClr val="2F3651"/>
                </a:solidFill>
                <a:latin typeface="+mn-lt"/>
              </a:rPr>
              <a:t>1</a:t>
            </a:r>
          </a:p>
        </p:txBody>
      </p:sp>
      <p:sp>
        <p:nvSpPr>
          <p:cNvPr id="57" name="TextBox 11">
            <a:extLst>
              <a:ext uri="{FF2B5EF4-FFF2-40B4-BE49-F238E27FC236}">
                <a16:creationId xmlns:a16="http://schemas.microsoft.com/office/drawing/2014/main" id="{A9B33483-1093-4DEC-DD3C-BA73D79821AD}"/>
              </a:ext>
            </a:extLst>
          </p:cNvPr>
          <p:cNvSpPr txBox="1"/>
          <p:nvPr/>
        </p:nvSpPr>
        <p:spPr>
          <a:xfrm>
            <a:off x="2020224" y="1285004"/>
            <a:ext cx="1216453" cy="397545"/>
          </a:xfrm>
          <a:prstGeom prst="rect">
            <a:avLst/>
          </a:prstGeom>
          <a:noFill/>
        </p:spPr>
        <p:txBody>
          <a:bodyPr wrap="square" lIns="0" tIns="0" rIns="0" bIns="0" rtlCol="0">
            <a:spAutoFit/>
          </a:bodyPr>
          <a:lstStyle/>
          <a:p>
            <a:pPr algn="r" defTabSz="685783" fontAlgn="base">
              <a:lnSpc>
                <a:spcPct val="90000"/>
              </a:lnSpc>
              <a:spcBef>
                <a:spcPts val="225"/>
              </a:spcBef>
              <a:spcAft>
                <a:spcPct val="0"/>
              </a:spcAft>
              <a:defRPr/>
            </a:pPr>
            <a:r>
              <a:rPr lang="en-US" sz="900" b="1" err="1">
                <a:solidFill>
                  <a:srgbClr val="2F3651"/>
                </a:solidFill>
                <a:cs typeface="Arial" charset="0"/>
              </a:rPr>
              <a:t>Akute</a:t>
            </a:r>
            <a:r>
              <a:rPr lang="en-US" sz="900" b="1">
                <a:solidFill>
                  <a:srgbClr val="2F3651"/>
                </a:solidFill>
                <a:cs typeface="Arial" charset="0"/>
              </a:rPr>
              <a:t> Symptome</a:t>
            </a:r>
            <a:r>
              <a:rPr lang="en-US" sz="900" baseline="30000">
                <a:solidFill>
                  <a:srgbClr val="2F3651"/>
                </a:solidFill>
                <a:cs typeface="Arial" charset="0"/>
              </a:rPr>
              <a:t>1</a:t>
            </a:r>
            <a:r>
              <a:rPr lang="en-US" sz="900" b="1">
                <a:solidFill>
                  <a:srgbClr val="2F3651"/>
                </a:solidFill>
                <a:cs typeface="Arial" charset="0"/>
              </a:rPr>
              <a:t> </a:t>
            </a:r>
            <a:endParaRPr lang="en-US" sz="900">
              <a:solidFill>
                <a:srgbClr val="2F3651"/>
              </a:solidFill>
              <a:cs typeface="Arial" charset="0"/>
            </a:endParaRPr>
          </a:p>
          <a:p>
            <a:pPr algn="r" defTabSz="685783" fontAlgn="base">
              <a:lnSpc>
                <a:spcPct val="90000"/>
              </a:lnSpc>
              <a:spcBef>
                <a:spcPts val="225"/>
              </a:spcBef>
              <a:spcAft>
                <a:spcPct val="0"/>
              </a:spcAft>
              <a:defRPr/>
            </a:pPr>
            <a:r>
              <a:rPr lang="en-US" sz="800" err="1">
                <a:solidFill>
                  <a:srgbClr val="2F3651"/>
                </a:solidFill>
                <a:cs typeface="Arial" charset="0"/>
              </a:rPr>
              <a:t>Neuroglykopenische</a:t>
            </a:r>
            <a:endParaRPr lang="en-US" sz="800">
              <a:solidFill>
                <a:srgbClr val="2F3651"/>
              </a:solidFill>
              <a:cs typeface="Arial" charset="0"/>
            </a:endParaRPr>
          </a:p>
          <a:p>
            <a:pPr algn="r" defTabSz="685783" fontAlgn="base">
              <a:lnSpc>
                <a:spcPct val="90000"/>
              </a:lnSpc>
              <a:spcBef>
                <a:spcPts val="225"/>
              </a:spcBef>
              <a:spcAft>
                <a:spcPct val="0"/>
              </a:spcAft>
              <a:defRPr/>
            </a:pPr>
            <a:r>
              <a:rPr lang="en-US" sz="800" err="1">
                <a:solidFill>
                  <a:srgbClr val="2F3651"/>
                </a:solidFill>
                <a:cs typeface="Arial" charset="0"/>
              </a:rPr>
              <a:t>Autonome</a:t>
            </a:r>
            <a:endParaRPr lang="en-US" sz="800">
              <a:solidFill>
                <a:srgbClr val="2F3651"/>
              </a:solidFill>
              <a:cs typeface="Arial" charset="0"/>
            </a:endParaRPr>
          </a:p>
        </p:txBody>
      </p:sp>
      <p:sp>
        <p:nvSpPr>
          <p:cNvPr id="58" name="TextBox 16">
            <a:extLst>
              <a:ext uri="{FF2B5EF4-FFF2-40B4-BE49-F238E27FC236}">
                <a16:creationId xmlns:a16="http://schemas.microsoft.com/office/drawing/2014/main" id="{F7BDDEE7-2A4F-02DF-E264-BCF3FE796575}"/>
              </a:ext>
            </a:extLst>
          </p:cNvPr>
          <p:cNvSpPr txBox="1"/>
          <p:nvPr/>
        </p:nvSpPr>
        <p:spPr>
          <a:xfrm>
            <a:off x="5680092" y="1295423"/>
            <a:ext cx="1328890" cy="138499"/>
          </a:xfrm>
          <a:prstGeom prst="rect">
            <a:avLst/>
          </a:prstGeom>
          <a:noFill/>
        </p:spPr>
        <p:txBody>
          <a:bodyPr wrap="none" lIns="0" tIns="0" rIns="0" bIns="0" rtlCol="0">
            <a:spAutoFit/>
          </a:bodyPr>
          <a:lstStyle/>
          <a:p>
            <a:pPr defTabSz="685783" fontAlgn="base">
              <a:spcBef>
                <a:spcPct val="0"/>
              </a:spcBef>
              <a:spcAft>
                <a:spcPct val="0"/>
              </a:spcAft>
              <a:defRPr/>
            </a:pPr>
            <a:r>
              <a:rPr lang="en-US" sz="900" b="1">
                <a:solidFill>
                  <a:srgbClr val="2F3651"/>
                </a:solidFill>
                <a:cs typeface="Arial" charset="0"/>
              </a:rPr>
              <a:t>Hypoglykämieangst</a:t>
            </a:r>
            <a:r>
              <a:rPr lang="en-US" sz="900" baseline="30000">
                <a:solidFill>
                  <a:srgbClr val="2F3651"/>
                </a:solidFill>
                <a:cs typeface="Arial" charset="0"/>
              </a:rPr>
              <a:t>1</a:t>
            </a:r>
          </a:p>
        </p:txBody>
      </p:sp>
      <p:sp>
        <p:nvSpPr>
          <p:cNvPr id="59" name="TextBox 17">
            <a:extLst>
              <a:ext uri="{FF2B5EF4-FFF2-40B4-BE49-F238E27FC236}">
                <a16:creationId xmlns:a16="http://schemas.microsoft.com/office/drawing/2014/main" id="{81E49EB3-DC64-E60D-2E28-11824508CD9F}"/>
              </a:ext>
            </a:extLst>
          </p:cNvPr>
          <p:cNvSpPr txBox="1"/>
          <p:nvPr/>
        </p:nvSpPr>
        <p:spPr>
          <a:xfrm>
            <a:off x="773350" y="1919862"/>
            <a:ext cx="2030492" cy="371897"/>
          </a:xfrm>
          <a:prstGeom prst="rect">
            <a:avLst/>
          </a:prstGeom>
          <a:noFill/>
        </p:spPr>
        <p:txBody>
          <a:bodyPr wrap="square" lIns="0" tIns="0" rIns="0" bIns="0" rtlCol="0">
            <a:spAutoFit/>
          </a:bodyPr>
          <a:lstStyle/>
          <a:p>
            <a:pPr algn="r" defTabSz="685783" fontAlgn="base">
              <a:lnSpc>
                <a:spcPct val="90000"/>
              </a:lnSpc>
              <a:spcBef>
                <a:spcPts val="225"/>
              </a:spcBef>
              <a:spcAft>
                <a:spcPct val="0"/>
              </a:spcAft>
              <a:defRPr/>
            </a:pPr>
            <a:r>
              <a:rPr lang="en-US" sz="900" b="1" err="1">
                <a:solidFill>
                  <a:srgbClr val="2F3651"/>
                </a:solidFill>
                <a:cs typeface="Arial" charset="0"/>
              </a:rPr>
              <a:t>Kognitive</a:t>
            </a:r>
            <a:r>
              <a:rPr lang="en-US" sz="900" b="1">
                <a:solidFill>
                  <a:srgbClr val="2F3651"/>
                </a:solidFill>
                <a:cs typeface="Arial" charset="0"/>
              </a:rPr>
              <a:t> Beeinträchtigung</a:t>
            </a:r>
            <a:r>
              <a:rPr lang="en-US" sz="900" baseline="30000">
                <a:solidFill>
                  <a:srgbClr val="2F3651"/>
                </a:solidFill>
                <a:cs typeface="Arial" charset="0"/>
              </a:rPr>
              <a:t>1,2</a:t>
            </a:r>
            <a:endParaRPr lang="en-US" sz="900">
              <a:solidFill>
                <a:srgbClr val="2F3651"/>
              </a:solidFill>
              <a:cs typeface="Arial" charset="0"/>
            </a:endParaRPr>
          </a:p>
          <a:p>
            <a:pPr algn="r" defTabSz="685783" fontAlgn="base">
              <a:lnSpc>
                <a:spcPct val="90000"/>
              </a:lnSpc>
              <a:spcBef>
                <a:spcPts val="225"/>
              </a:spcBef>
              <a:spcAft>
                <a:spcPct val="0"/>
              </a:spcAft>
              <a:defRPr/>
            </a:pPr>
            <a:r>
              <a:rPr lang="de-DE" sz="800">
                <a:solidFill>
                  <a:srgbClr val="2F3651"/>
                </a:solidFill>
                <a:cs typeface="Arial" charset="0"/>
              </a:rPr>
              <a:t>Beeinträchtigung der Arbeitsleistung und der sozialen Aktivitäten</a:t>
            </a:r>
            <a:endParaRPr lang="en-US" sz="800" baseline="30000">
              <a:solidFill>
                <a:srgbClr val="2F3651"/>
              </a:solidFill>
              <a:cs typeface="Arial" charset="0"/>
            </a:endParaRPr>
          </a:p>
        </p:txBody>
      </p:sp>
      <p:sp>
        <p:nvSpPr>
          <p:cNvPr id="60" name="TextBox 22">
            <a:extLst>
              <a:ext uri="{FF2B5EF4-FFF2-40B4-BE49-F238E27FC236}">
                <a16:creationId xmlns:a16="http://schemas.microsoft.com/office/drawing/2014/main" id="{58C08B8B-137E-2BFB-8522-70F34F986D9B}"/>
              </a:ext>
            </a:extLst>
          </p:cNvPr>
          <p:cNvSpPr txBox="1"/>
          <p:nvPr/>
        </p:nvSpPr>
        <p:spPr>
          <a:xfrm>
            <a:off x="1343503" y="2642710"/>
            <a:ext cx="1596891" cy="593496"/>
          </a:xfrm>
          <a:prstGeom prst="rect">
            <a:avLst/>
          </a:prstGeom>
          <a:noFill/>
        </p:spPr>
        <p:txBody>
          <a:bodyPr wrap="square" lIns="0" tIns="0" rIns="0" bIns="0" rtlCol="0">
            <a:spAutoFit/>
          </a:bodyPr>
          <a:lstStyle/>
          <a:p>
            <a:pPr algn="r" defTabSz="685783" fontAlgn="base">
              <a:lnSpc>
                <a:spcPct val="90000"/>
              </a:lnSpc>
              <a:spcBef>
                <a:spcPts val="225"/>
              </a:spcBef>
              <a:spcAft>
                <a:spcPct val="0"/>
              </a:spcAft>
              <a:defRPr/>
            </a:pPr>
            <a:r>
              <a:rPr lang="en-US" sz="900" b="1" dirty="0" err="1">
                <a:solidFill>
                  <a:srgbClr val="2F3651"/>
                </a:solidFill>
                <a:cs typeface="Arial" charset="0"/>
              </a:rPr>
              <a:t>Akute</a:t>
            </a:r>
            <a:r>
              <a:rPr lang="en-US" sz="900" b="1" dirty="0">
                <a:solidFill>
                  <a:srgbClr val="2F3651"/>
                </a:solidFill>
                <a:cs typeface="Arial" charset="0"/>
              </a:rPr>
              <a:t> Morbidität</a:t>
            </a:r>
            <a:r>
              <a:rPr lang="en-US" sz="900" baseline="30000" dirty="0">
                <a:solidFill>
                  <a:srgbClr val="2F3651"/>
                </a:solidFill>
                <a:cs typeface="Arial" charset="0"/>
              </a:rPr>
              <a:t>1</a:t>
            </a:r>
          </a:p>
          <a:p>
            <a:pPr algn="r" defTabSz="685783" fontAlgn="base">
              <a:lnSpc>
                <a:spcPct val="90000"/>
              </a:lnSpc>
              <a:spcBef>
                <a:spcPts val="225"/>
              </a:spcBef>
              <a:spcAft>
                <a:spcPct val="0"/>
              </a:spcAft>
              <a:defRPr/>
            </a:pPr>
            <a:r>
              <a:rPr lang="en-US" sz="800" dirty="0" err="1">
                <a:solidFill>
                  <a:srgbClr val="2F3651"/>
                </a:solidFill>
                <a:cs typeface="Arial" charset="0"/>
              </a:rPr>
              <a:t>Unfälle</a:t>
            </a:r>
            <a:r>
              <a:rPr lang="en-US" sz="800" dirty="0">
                <a:solidFill>
                  <a:srgbClr val="2F3651"/>
                </a:solidFill>
                <a:cs typeface="Arial" charset="0"/>
              </a:rPr>
              <a:t> und </a:t>
            </a:r>
            <a:r>
              <a:rPr lang="en-US" sz="800" dirty="0" err="1">
                <a:solidFill>
                  <a:srgbClr val="2F3651"/>
                </a:solidFill>
                <a:cs typeface="Arial" charset="0"/>
              </a:rPr>
              <a:t>Verletzungen</a:t>
            </a:r>
            <a:br>
              <a:rPr lang="en-US" sz="800" dirty="0">
                <a:solidFill>
                  <a:srgbClr val="2F3651"/>
                </a:solidFill>
                <a:cs typeface="Arial" charset="0"/>
              </a:rPr>
            </a:br>
            <a:r>
              <a:rPr lang="en-US" sz="800" dirty="0">
                <a:solidFill>
                  <a:srgbClr val="2F3651"/>
                </a:solidFill>
                <a:cs typeface="Arial" charset="0"/>
              </a:rPr>
              <a:t>Koma und </a:t>
            </a:r>
            <a:r>
              <a:rPr lang="en-US" sz="800" dirty="0" err="1">
                <a:solidFill>
                  <a:srgbClr val="2F3651"/>
                </a:solidFill>
                <a:cs typeface="Arial" charset="0"/>
              </a:rPr>
              <a:t>Krampfanfälle</a:t>
            </a:r>
            <a:br>
              <a:rPr lang="en-US" sz="800" dirty="0">
                <a:solidFill>
                  <a:srgbClr val="2F3651"/>
                </a:solidFill>
                <a:cs typeface="Arial" charset="0"/>
              </a:rPr>
            </a:br>
            <a:r>
              <a:rPr lang="en-US" sz="800" dirty="0" err="1">
                <a:solidFill>
                  <a:srgbClr val="2F3651"/>
                </a:solidFill>
                <a:cs typeface="Arial" charset="0"/>
              </a:rPr>
              <a:t>Kardiovaskuläre</a:t>
            </a:r>
            <a:r>
              <a:rPr lang="en-US" sz="800" dirty="0">
                <a:solidFill>
                  <a:srgbClr val="2F3651"/>
                </a:solidFill>
                <a:cs typeface="Arial" charset="0"/>
              </a:rPr>
              <a:t> </a:t>
            </a:r>
            <a:r>
              <a:rPr lang="en-US" sz="800" dirty="0" err="1">
                <a:solidFill>
                  <a:srgbClr val="2F3651"/>
                </a:solidFill>
                <a:cs typeface="Arial" charset="0"/>
              </a:rPr>
              <a:t>Ereignisse</a:t>
            </a:r>
            <a:br>
              <a:rPr lang="en-US" sz="800" dirty="0">
                <a:solidFill>
                  <a:srgbClr val="2F3651"/>
                </a:solidFill>
                <a:cs typeface="Arial" charset="0"/>
              </a:rPr>
            </a:br>
            <a:r>
              <a:rPr lang="en-US" sz="800" dirty="0" err="1">
                <a:solidFill>
                  <a:srgbClr val="2F3651"/>
                </a:solidFill>
                <a:cs typeface="Arial" charset="0"/>
              </a:rPr>
              <a:t>Cerebrovaskuläre</a:t>
            </a:r>
            <a:r>
              <a:rPr lang="en-US" sz="800" dirty="0">
                <a:solidFill>
                  <a:srgbClr val="2F3651"/>
                </a:solidFill>
                <a:cs typeface="Arial" charset="0"/>
              </a:rPr>
              <a:t> </a:t>
            </a:r>
            <a:r>
              <a:rPr lang="en-US" sz="800" dirty="0" err="1">
                <a:solidFill>
                  <a:srgbClr val="2F3651"/>
                </a:solidFill>
                <a:cs typeface="Arial" charset="0"/>
              </a:rPr>
              <a:t>Ereignisse</a:t>
            </a:r>
            <a:endParaRPr lang="en-US" sz="800" dirty="0">
              <a:solidFill>
                <a:srgbClr val="2F3651"/>
              </a:solidFill>
              <a:cs typeface="Arial" charset="0"/>
            </a:endParaRPr>
          </a:p>
        </p:txBody>
      </p:sp>
      <p:sp>
        <p:nvSpPr>
          <p:cNvPr id="61" name="TextBox 27">
            <a:extLst>
              <a:ext uri="{FF2B5EF4-FFF2-40B4-BE49-F238E27FC236}">
                <a16:creationId xmlns:a16="http://schemas.microsoft.com/office/drawing/2014/main" id="{AE5CC920-A2EC-3347-6E1B-129DF97C8943}"/>
              </a:ext>
            </a:extLst>
          </p:cNvPr>
          <p:cNvSpPr txBox="1"/>
          <p:nvPr/>
        </p:nvSpPr>
        <p:spPr>
          <a:xfrm>
            <a:off x="2558756" y="3583141"/>
            <a:ext cx="772647" cy="138499"/>
          </a:xfrm>
          <a:prstGeom prst="rect">
            <a:avLst/>
          </a:prstGeom>
          <a:noFill/>
        </p:spPr>
        <p:txBody>
          <a:bodyPr wrap="none" lIns="0" tIns="0" rIns="0" bIns="0" rtlCol="0">
            <a:spAutoFit/>
          </a:bodyPr>
          <a:lstStyle/>
          <a:p>
            <a:pPr algn="r" defTabSz="685783" fontAlgn="base">
              <a:spcAft>
                <a:spcPct val="0"/>
              </a:spcAft>
              <a:defRPr/>
            </a:pPr>
            <a:r>
              <a:rPr lang="en-US" sz="900" b="1">
                <a:solidFill>
                  <a:srgbClr val="2F3651"/>
                </a:solidFill>
                <a:cs typeface="Arial" charset="0"/>
              </a:rPr>
              <a:t>Mortalität</a:t>
            </a:r>
            <a:r>
              <a:rPr lang="en-US" sz="900" baseline="30000">
                <a:solidFill>
                  <a:srgbClr val="2F3651"/>
                </a:solidFill>
                <a:cs typeface="Arial" charset="0"/>
              </a:rPr>
              <a:t>2</a:t>
            </a:r>
            <a:r>
              <a:rPr lang="en-US" sz="900" baseline="30000">
                <a:solidFill>
                  <a:srgbClr val="2F3651"/>
                </a:solidFill>
                <a:cs typeface="Arial" panose="020B0604020202020204" pitchFamily="34" charset="0"/>
              </a:rPr>
              <a:t>-</a:t>
            </a:r>
            <a:r>
              <a:rPr lang="en-US" sz="900" baseline="30000">
                <a:solidFill>
                  <a:srgbClr val="2F3651"/>
                </a:solidFill>
                <a:cs typeface="Arial" charset="0"/>
              </a:rPr>
              <a:t>4</a:t>
            </a:r>
            <a:endParaRPr lang="en-US" sz="900">
              <a:solidFill>
                <a:srgbClr val="2F3651"/>
              </a:solidFill>
              <a:cs typeface="Arial" charset="0"/>
            </a:endParaRPr>
          </a:p>
        </p:txBody>
      </p:sp>
      <p:sp>
        <p:nvSpPr>
          <p:cNvPr id="62" name="TextBox 31">
            <a:extLst>
              <a:ext uri="{FF2B5EF4-FFF2-40B4-BE49-F238E27FC236}">
                <a16:creationId xmlns:a16="http://schemas.microsoft.com/office/drawing/2014/main" id="{357963E9-40C3-7BFC-FCA4-6A7F7EC81938}"/>
              </a:ext>
            </a:extLst>
          </p:cNvPr>
          <p:cNvSpPr txBox="1"/>
          <p:nvPr/>
        </p:nvSpPr>
        <p:spPr>
          <a:xfrm>
            <a:off x="5605886" y="3751416"/>
            <a:ext cx="687689" cy="138499"/>
          </a:xfrm>
          <a:prstGeom prst="rect">
            <a:avLst/>
          </a:prstGeom>
          <a:noFill/>
        </p:spPr>
        <p:txBody>
          <a:bodyPr wrap="non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defRPr/>
            </a:pPr>
            <a:r>
              <a:rPr lang="en-US" sz="900">
                <a:solidFill>
                  <a:srgbClr val="2F3651"/>
                </a:solidFill>
                <a:latin typeface="+mn-lt"/>
              </a:rPr>
              <a:t>Mortalität</a:t>
            </a:r>
            <a:r>
              <a:rPr lang="en-US" sz="900" b="0" baseline="30000">
                <a:solidFill>
                  <a:srgbClr val="2F3651"/>
                </a:solidFill>
                <a:latin typeface="+mn-lt"/>
              </a:rPr>
              <a:t>4</a:t>
            </a:r>
          </a:p>
        </p:txBody>
      </p:sp>
      <p:sp>
        <p:nvSpPr>
          <p:cNvPr id="63" name="TextBox 35">
            <a:extLst>
              <a:ext uri="{FF2B5EF4-FFF2-40B4-BE49-F238E27FC236}">
                <a16:creationId xmlns:a16="http://schemas.microsoft.com/office/drawing/2014/main" id="{4C6C9519-38B1-F2E5-673F-3BC2C4594D9A}"/>
              </a:ext>
            </a:extLst>
          </p:cNvPr>
          <p:cNvSpPr txBox="1"/>
          <p:nvPr/>
        </p:nvSpPr>
        <p:spPr>
          <a:xfrm>
            <a:off x="6059139" y="1677091"/>
            <a:ext cx="1207425" cy="249299"/>
          </a:xfrm>
          <a:prstGeom prst="rect">
            <a:avLst/>
          </a:prstGeom>
          <a:noFill/>
        </p:spPr>
        <p:txBody>
          <a:bodyPr wrap="squar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lnSpc>
                <a:spcPct val="90000"/>
              </a:lnSpc>
              <a:defRPr/>
            </a:pPr>
            <a:r>
              <a:rPr lang="en-US" sz="900" err="1">
                <a:solidFill>
                  <a:srgbClr val="2F3651"/>
                </a:solidFill>
                <a:latin typeface="+mn-lt"/>
              </a:rPr>
              <a:t>Verminderte</a:t>
            </a:r>
            <a:r>
              <a:rPr lang="en-US" sz="900">
                <a:solidFill>
                  <a:srgbClr val="2F3651"/>
                </a:solidFill>
                <a:latin typeface="+mn-lt"/>
              </a:rPr>
              <a:t> Lebensqualität</a:t>
            </a:r>
            <a:r>
              <a:rPr lang="en-US" sz="900" b="0" baseline="30000">
                <a:solidFill>
                  <a:srgbClr val="2F3651"/>
                </a:solidFill>
                <a:latin typeface="+mn-lt"/>
              </a:rPr>
              <a:t>1,2</a:t>
            </a:r>
          </a:p>
        </p:txBody>
      </p:sp>
      <p:sp>
        <p:nvSpPr>
          <p:cNvPr id="64" name="TextBox 36">
            <a:extLst>
              <a:ext uri="{FF2B5EF4-FFF2-40B4-BE49-F238E27FC236}">
                <a16:creationId xmlns:a16="http://schemas.microsoft.com/office/drawing/2014/main" id="{69267456-570B-E9FE-5A6C-9D841BCFE762}"/>
              </a:ext>
            </a:extLst>
          </p:cNvPr>
          <p:cNvSpPr txBox="1"/>
          <p:nvPr/>
        </p:nvSpPr>
        <p:spPr>
          <a:xfrm>
            <a:off x="6213657" y="2165071"/>
            <a:ext cx="1607381" cy="249299"/>
          </a:xfrm>
          <a:prstGeom prst="rect">
            <a:avLst/>
          </a:prstGeom>
          <a:noFill/>
        </p:spPr>
        <p:txBody>
          <a:bodyPr wrap="squar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lnSpc>
                <a:spcPct val="90000"/>
              </a:lnSpc>
              <a:defRPr/>
            </a:pPr>
            <a:r>
              <a:rPr lang="en-US" sz="900" err="1">
                <a:solidFill>
                  <a:srgbClr val="2F3651"/>
                </a:solidFill>
                <a:latin typeface="+mn-lt"/>
              </a:rPr>
              <a:t>Fahr</a:t>
            </a:r>
            <a:r>
              <a:rPr lang="en-US" sz="900">
                <a:solidFill>
                  <a:srgbClr val="2F3651"/>
                </a:solidFill>
                <a:latin typeface="+mn-lt"/>
              </a:rPr>
              <a:t>- und Arbeits-beschränkungen</a:t>
            </a:r>
            <a:r>
              <a:rPr lang="en-US" sz="900" b="0" baseline="30000">
                <a:solidFill>
                  <a:srgbClr val="2F3651"/>
                </a:solidFill>
                <a:latin typeface="+mn-lt"/>
              </a:rPr>
              <a:t>1,2</a:t>
            </a:r>
          </a:p>
        </p:txBody>
      </p:sp>
      <p:sp>
        <p:nvSpPr>
          <p:cNvPr id="65" name="Rectangle: Rounded Corners 69">
            <a:extLst>
              <a:ext uri="{FF2B5EF4-FFF2-40B4-BE49-F238E27FC236}">
                <a16:creationId xmlns:a16="http://schemas.microsoft.com/office/drawing/2014/main" id="{FEC06DD0-A30E-D045-761F-37C30EF6EE4E}"/>
              </a:ext>
            </a:extLst>
          </p:cNvPr>
          <p:cNvSpPr/>
          <p:nvPr/>
        </p:nvSpPr>
        <p:spPr>
          <a:xfrm>
            <a:off x="508270" y="4349233"/>
            <a:ext cx="8127460" cy="421200"/>
          </a:xfrm>
          <a:prstGeom prst="roundRect">
            <a:avLst>
              <a:gd name="adj" fmla="val 50000"/>
            </a:avLst>
          </a:prstGeom>
          <a:solidFill>
            <a:srgbClr val="23004C"/>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 1  schwere Hypoglykämie </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war mit einem um </a:t>
            </a: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92 % erhöhten Risiko</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 für </a:t>
            </a: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kardiovaskuläre Ereignisse </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und einem </a:t>
            </a: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zweifach erhöhten Risiko </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für die </a:t>
            </a: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Gesamtmortalität </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im Vergleich zu keinen schweren Hypoglykämien verbunden</a:t>
            </a:r>
            <a:r>
              <a:rPr kumimoji="0" lang="en-US" sz="1000" b="0" i="0" u="none" strike="noStrike" kern="1200" cap="none" spc="0" normalizeH="0" baseline="30000" noProof="0" dirty="0">
                <a:ln>
                  <a:noFill/>
                </a:ln>
                <a:solidFill>
                  <a:prstClr val="white"/>
                </a:solidFill>
                <a:effectLst/>
                <a:uLnTx/>
                <a:uFillTx/>
                <a:ea typeface="DengXian" panose="02010600030101010101" pitchFamily="2" charset="-122"/>
                <a:cs typeface="+mn-cs"/>
              </a:rPr>
              <a:t>4</a:t>
            </a:r>
            <a:endParaRPr kumimoji="0" lang="en-US" sz="1000" b="0" i="0" u="none" strike="noStrike" kern="1200" cap="none" spc="0" normalizeH="0" baseline="30000" noProof="0" dirty="0">
              <a:ln>
                <a:noFill/>
              </a:ln>
              <a:solidFill>
                <a:prstClr val="white"/>
              </a:solidFill>
              <a:effectLst/>
              <a:uLnTx/>
              <a:uFillTx/>
              <a:ea typeface="+mn-ea"/>
              <a:cs typeface="Arial" panose="020B0604020202020204" pitchFamily="34" charset="0"/>
            </a:endParaRPr>
          </a:p>
        </p:txBody>
      </p:sp>
      <p:sp>
        <p:nvSpPr>
          <p:cNvPr id="66" name="TextBox 72">
            <a:extLst>
              <a:ext uri="{FF2B5EF4-FFF2-40B4-BE49-F238E27FC236}">
                <a16:creationId xmlns:a16="http://schemas.microsoft.com/office/drawing/2014/main" id="{E74C0B4C-AAD2-6E79-D4AC-1BB5A2B28BD6}"/>
              </a:ext>
            </a:extLst>
          </p:cNvPr>
          <p:cNvSpPr txBox="1"/>
          <p:nvPr/>
        </p:nvSpPr>
        <p:spPr>
          <a:xfrm>
            <a:off x="5972681" y="3340730"/>
            <a:ext cx="1750479" cy="138499"/>
          </a:xfrm>
          <a:prstGeom prst="rect">
            <a:avLst/>
          </a:prstGeom>
          <a:noFill/>
        </p:spPr>
        <p:txBody>
          <a:bodyPr wrap="non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defRPr/>
            </a:pPr>
            <a:r>
              <a:rPr lang="en-US" sz="900" err="1">
                <a:solidFill>
                  <a:srgbClr val="2F3651"/>
                </a:solidFill>
                <a:latin typeface="+mn-lt"/>
              </a:rPr>
              <a:t>Vaskuläre</a:t>
            </a:r>
            <a:r>
              <a:rPr lang="en-US" sz="900">
                <a:solidFill>
                  <a:srgbClr val="2F3651"/>
                </a:solidFill>
                <a:latin typeface="+mn-lt"/>
              </a:rPr>
              <a:t> Komplikationen</a:t>
            </a:r>
            <a:r>
              <a:rPr lang="en-US" sz="900" b="0" baseline="30000">
                <a:solidFill>
                  <a:srgbClr val="2F3651"/>
                </a:solidFill>
                <a:latin typeface="+mn-lt"/>
              </a:rPr>
              <a:t>1</a:t>
            </a:r>
          </a:p>
        </p:txBody>
      </p:sp>
      <p:grpSp>
        <p:nvGrpSpPr>
          <p:cNvPr id="67" name="Group 54">
            <a:extLst>
              <a:ext uri="{FF2B5EF4-FFF2-40B4-BE49-F238E27FC236}">
                <a16:creationId xmlns:a16="http://schemas.microsoft.com/office/drawing/2014/main" id="{D729FD87-3DDA-5F41-CE75-C78E5A4BF970}"/>
              </a:ext>
            </a:extLst>
          </p:cNvPr>
          <p:cNvGrpSpPr/>
          <p:nvPr/>
        </p:nvGrpSpPr>
        <p:grpSpPr>
          <a:xfrm>
            <a:off x="3627236" y="1471955"/>
            <a:ext cx="1780512" cy="2052590"/>
            <a:chOff x="4604570" y="1553584"/>
            <a:chExt cx="2852974" cy="3288935"/>
          </a:xfrm>
        </p:grpSpPr>
        <p:pic>
          <p:nvPicPr>
            <p:cNvPr id="68" name="Afbeelding 24">
              <a:extLst>
                <a:ext uri="{FF2B5EF4-FFF2-40B4-BE49-F238E27FC236}">
                  <a16:creationId xmlns:a16="http://schemas.microsoft.com/office/drawing/2014/main" id="{0E6E87BF-391C-0BBC-60EA-BEB1D8931F91}"/>
                </a:ext>
              </a:extLst>
            </p:cNvPr>
            <p:cNvPicPr>
              <a:picLocks noChangeAspect="1"/>
            </p:cNvPicPr>
            <p:nvPr/>
          </p:nvPicPr>
          <p:blipFill>
            <a:blip r:embed="rId3">
              <a:clrChange>
                <a:clrFrom>
                  <a:srgbClr val="FFFFFF"/>
                </a:clrFrom>
                <a:clrTo>
                  <a:srgbClr val="FFFFFF">
                    <a:alpha val="0"/>
                  </a:srgbClr>
                </a:clrTo>
              </a:clrChange>
              <a:alphaModFix amt="35000"/>
              <a:duotone>
                <a:srgbClr val="CC9C50">
                  <a:shade val="45000"/>
                  <a:satMod val="135000"/>
                </a:srgbClr>
                <a:prstClr val="white"/>
              </a:duotone>
            </a:blip>
            <a:stretch>
              <a:fillRect/>
            </a:stretch>
          </p:blipFill>
          <p:spPr>
            <a:xfrm>
              <a:off x="4604570" y="1776844"/>
              <a:ext cx="1226731" cy="2424037"/>
            </a:xfrm>
            <a:prstGeom prst="rect">
              <a:avLst/>
            </a:prstGeom>
          </p:spPr>
        </p:pic>
        <p:pic>
          <p:nvPicPr>
            <p:cNvPr id="69" name="Afbeelding 13">
              <a:extLst>
                <a:ext uri="{FF2B5EF4-FFF2-40B4-BE49-F238E27FC236}">
                  <a16:creationId xmlns:a16="http://schemas.microsoft.com/office/drawing/2014/main" id="{E08CC886-0137-E022-55BC-DEB3DF655C0B}"/>
                </a:ext>
              </a:extLst>
            </p:cNvPr>
            <p:cNvPicPr>
              <a:picLocks noChangeAspect="1"/>
            </p:cNvPicPr>
            <p:nvPr/>
          </p:nvPicPr>
          <p:blipFill>
            <a:blip r:embed="rId4" cstate="email">
              <a:clrChange>
                <a:clrFrom>
                  <a:srgbClr val="FFFFFF"/>
                </a:clrFrom>
                <a:clrTo>
                  <a:srgbClr val="FFFFFF">
                    <a:alpha val="0"/>
                  </a:srgbClr>
                </a:clrTo>
              </a:clrChange>
              <a:alphaModFix amt="35000"/>
              <a:duotone>
                <a:srgbClr val="CC9C50">
                  <a:shade val="45000"/>
                  <a:satMod val="135000"/>
                </a:srgbClr>
                <a:prstClr val="white"/>
              </a:duotone>
              <a:extLst>
                <a:ext uri="{28A0092B-C50C-407E-A947-70E740481C1C}">
                  <a14:useLocalDpi xmlns:a14="http://schemas.microsoft.com/office/drawing/2010/main"/>
                </a:ext>
              </a:extLst>
            </a:blip>
            <a:stretch>
              <a:fillRect/>
            </a:stretch>
          </p:blipFill>
          <p:spPr>
            <a:xfrm>
              <a:off x="5820577" y="1553584"/>
              <a:ext cx="924889" cy="2222968"/>
            </a:xfrm>
            <a:prstGeom prst="rect">
              <a:avLst/>
            </a:prstGeom>
          </p:spPr>
        </p:pic>
        <p:pic>
          <p:nvPicPr>
            <p:cNvPr id="70" name="Afbeelding 26">
              <a:extLst>
                <a:ext uri="{FF2B5EF4-FFF2-40B4-BE49-F238E27FC236}">
                  <a16:creationId xmlns:a16="http://schemas.microsoft.com/office/drawing/2014/main" id="{CBE983AF-FB6A-5894-20B1-5E9DD867493A}"/>
                </a:ext>
              </a:extLst>
            </p:cNvPr>
            <p:cNvPicPr>
              <a:picLocks noChangeAspect="1"/>
            </p:cNvPicPr>
            <p:nvPr/>
          </p:nvPicPr>
          <p:blipFill>
            <a:blip r:embed="rId5" cstate="email">
              <a:clrChange>
                <a:clrFrom>
                  <a:srgbClr val="FFFFFF"/>
                </a:clrFrom>
                <a:clrTo>
                  <a:srgbClr val="FFFFFF">
                    <a:alpha val="0"/>
                  </a:srgbClr>
                </a:clrTo>
              </a:clrChange>
              <a:alphaModFix amt="35000"/>
              <a:duotone>
                <a:srgbClr val="CC9C50">
                  <a:shade val="45000"/>
                  <a:satMod val="135000"/>
                </a:srgbClr>
                <a:prstClr val="white"/>
              </a:duotone>
              <a:extLst>
                <a:ext uri="{28A0092B-C50C-407E-A947-70E740481C1C}">
                  <a14:useLocalDpi xmlns:a14="http://schemas.microsoft.com/office/drawing/2010/main"/>
                </a:ext>
              </a:extLst>
            </a:blip>
            <a:stretch>
              <a:fillRect/>
            </a:stretch>
          </p:blipFill>
          <p:spPr>
            <a:xfrm>
              <a:off x="6324061" y="2936197"/>
              <a:ext cx="1133483" cy="1906322"/>
            </a:xfrm>
            <a:prstGeom prst="rect">
              <a:avLst/>
            </a:prstGeom>
          </p:spPr>
        </p:pic>
        <p:pic>
          <p:nvPicPr>
            <p:cNvPr id="71" name="Afbeelding 27">
              <a:extLst>
                <a:ext uri="{FF2B5EF4-FFF2-40B4-BE49-F238E27FC236}">
                  <a16:creationId xmlns:a16="http://schemas.microsoft.com/office/drawing/2014/main" id="{52D36671-D114-FAD5-7882-7238C8E54931}"/>
                </a:ext>
              </a:extLst>
            </p:cNvPr>
            <p:cNvPicPr>
              <a:picLocks noChangeAspect="1"/>
            </p:cNvPicPr>
            <p:nvPr/>
          </p:nvPicPr>
          <p:blipFill>
            <a:blip r:embed="rId6" cstate="email">
              <a:clrChange>
                <a:clrFrom>
                  <a:srgbClr val="FFFFFF"/>
                </a:clrFrom>
                <a:clrTo>
                  <a:srgbClr val="FFFFFF">
                    <a:alpha val="0"/>
                  </a:srgbClr>
                </a:clrTo>
              </a:clrChange>
              <a:alphaModFix amt="35000"/>
              <a:duotone>
                <a:srgbClr val="CC9C50">
                  <a:shade val="45000"/>
                  <a:satMod val="135000"/>
                </a:srgbClr>
                <a:prstClr val="white"/>
              </a:duotone>
              <a:extLst>
                <a:ext uri="{28A0092B-C50C-407E-A947-70E740481C1C}">
                  <a14:useLocalDpi xmlns:a14="http://schemas.microsoft.com/office/drawing/2010/main"/>
                </a:ext>
              </a:extLst>
            </a:blip>
            <a:stretch>
              <a:fillRect/>
            </a:stretch>
          </p:blipFill>
          <p:spPr>
            <a:xfrm>
              <a:off x="5573393" y="3989159"/>
              <a:ext cx="769028" cy="759667"/>
            </a:xfrm>
            <a:prstGeom prst="rect">
              <a:avLst/>
            </a:prstGeom>
          </p:spPr>
        </p:pic>
      </p:grpSp>
      <p:grpSp>
        <p:nvGrpSpPr>
          <p:cNvPr id="72" name="Group 80">
            <a:extLst>
              <a:ext uri="{FF2B5EF4-FFF2-40B4-BE49-F238E27FC236}">
                <a16:creationId xmlns:a16="http://schemas.microsoft.com/office/drawing/2014/main" id="{6F8DC64D-7140-2ED5-6E6B-AD244674F5AC}"/>
              </a:ext>
            </a:extLst>
          </p:cNvPr>
          <p:cNvGrpSpPr/>
          <p:nvPr/>
        </p:nvGrpSpPr>
        <p:grpSpPr>
          <a:xfrm>
            <a:off x="3094362" y="1948404"/>
            <a:ext cx="412527" cy="412527"/>
            <a:chOff x="4260503" y="2528155"/>
            <a:chExt cx="550036" cy="550036"/>
          </a:xfrm>
        </p:grpSpPr>
        <p:sp>
          <p:nvSpPr>
            <p:cNvPr id="73" name="Oval 56">
              <a:extLst>
                <a:ext uri="{FF2B5EF4-FFF2-40B4-BE49-F238E27FC236}">
                  <a16:creationId xmlns:a16="http://schemas.microsoft.com/office/drawing/2014/main" id="{402A87EF-68CC-AC87-51D4-1B58830CA440}"/>
                </a:ext>
              </a:extLst>
            </p:cNvPr>
            <p:cNvSpPr/>
            <p:nvPr/>
          </p:nvSpPr>
          <p:spPr>
            <a:xfrm>
              <a:off x="4260503" y="2528155"/>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74" name="Graphic 40" descr="Brain in head outline">
              <a:extLst>
                <a:ext uri="{FF2B5EF4-FFF2-40B4-BE49-F238E27FC236}">
                  <a16:creationId xmlns:a16="http://schemas.microsoft.com/office/drawing/2014/main" id="{CEEB9639-240F-8DAA-A878-5E9D5486D6D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13861" y="2569392"/>
              <a:ext cx="454798" cy="454798"/>
            </a:xfrm>
            <a:prstGeom prst="rect">
              <a:avLst/>
            </a:prstGeom>
          </p:spPr>
        </p:pic>
      </p:grpSp>
      <p:grpSp>
        <p:nvGrpSpPr>
          <p:cNvPr id="75" name="Group 82">
            <a:extLst>
              <a:ext uri="{FF2B5EF4-FFF2-40B4-BE49-F238E27FC236}">
                <a16:creationId xmlns:a16="http://schemas.microsoft.com/office/drawing/2014/main" id="{2A9092E8-8BDD-592E-618F-F00F66B5DBAA}"/>
              </a:ext>
            </a:extLst>
          </p:cNvPr>
          <p:cNvGrpSpPr/>
          <p:nvPr/>
        </p:nvGrpSpPr>
        <p:grpSpPr>
          <a:xfrm>
            <a:off x="3094362" y="2783291"/>
            <a:ext cx="412527" cy="412527"/>
            <a:chOff x="4260503" y="3641337"/>
            <a:chExt cx="550036" cy="550036"/>
          </a:xfrm>
        </p:grpSpPr>
        <p:sp>
          <p:nvSpPr>
            <p:cNvPr id="76" name="Oval 58">
              <a:extLst>
                <a:ext uri="{FF2B5EF4-FFF2-40B4-BE49-F238E27FC236}">
                  <a16:creationId xmlns:a16="http://schemas.microsoft.com/office/drawing/2014/main" id="{7977D156-92D2-BBC6-753C-A5391214D5BF}"/>
                </a:ext>
              </a:extLst>
            </p:cNvPr>
            <p:cNvSpPr/>
            <p:nvPr/>
          </p:nvSpPr>
          <p:spPr>
            <a:xfrm>
              <a:off x="4260503" y="3641337"/>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77" name="Graphic 81" descr="Hospital outline">
              <a:extLst>
                <a:ext uri="{FF2B5EF4-FFF2-40B4-BE49-F238E27FC236}">
                  <a16:creationId xmlns:a16="http://schemas.microsoft.com/office/drawing/2014/main" id="{DE946E8F-A8E8-F4F1-04FF-C2484C2A6AF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321969" y="3683791"/>
              <a:ext cx="426244" cy="426244"/>
            </a:xfrm>
            <a:prstGeom prst="rect">
              <a:avLst/>
            </a:prstGeom>
          </p:spPr>
        </p:pic>
      </p:grpSp>
      <p:grpSp>
        <p:nvGrpSpPr>
          <p:cNvPr id="78" name="Group 84">
            <a:extLst>
              <a:ext uri="{FF2B5EF4-FFF2-40B4-BE49-F238E27FC236}">
                <a16:creationId xmlns:a16="http://schemas.microsoft.com/office/drawing/2014/main" id="{90D898EB-B6CF-ABE6-EFDF-3A046198E563}"/>
              </a:ext>
            </a:extLst>
          </p:cNvPr>
          <p:cNvGrpSpPr/>
          <p:nvPr/>
        </p:nvGrpSpPr>
        <p:grpSpPr>
          <a:xfrm>
            <a:off x="4995220" y="1188060"/>
            <a:ext cx="412527" cy="412527"/>
            <a:chOff x="6794980" y="1514363"/>
            <a:chExt cx="550036" cy="550036"/>
          </a:xfrm>
        </p:grpSpPr>
        <p:sp>
          <p:nvSpPr>
            <p:cNvPr id="79" name="Oval 61">
              <a:extLst>
                <a:ext uri="{FF2B5EF4-FFF2-40B4-BE49-F238E27FC236}">
                  <a16:creationId xmlns:a16="http://schemas.microsoft.com/office/drawing/2014/main" id="{8FB91FE3-9523-6A53-CF9A-3B8387828422}"/>
                </a:ext>
              </a:extLst>
            </p:cNvPr>
            <p:cNvSpPr/>
            <p:nvPr/>
          </p:nvSpPr>
          <p:spPr>
            <a:xfrm>
              <a:off x="6794980" y="1514363"/>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80" name="Graphic 33" descr="Water outline">
              <a:extLst>
                <a:ext uri="{FF2B5EF4-FFF2-40B4-BE49-F238E27FC236}">
                  <a16:creationId xmlns:a16="http://schemas.microsoft.com/office/drawing/2014/main" id="{418591D2-CD20-5A6C-2920-A7DBAB6AA16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893053" y="1604652"/>
              <a:ext cx="360000" cy="360000"/>
            </a:xfrm>
            <a:prstGeom prst="rect">
              <a:avLst/>
            </a:prstGeom>
          </p:spPr>
        </p:pic>
      </p:grpSp>
      <p:grpSp>
        <p:nvGrpSpPr>
          <p:cNvPr id="81" name="Group 83">
            <a:extLst>
              <a:ext uri="{FF2B5EF4-FFF2-40B4-BE49-F238E27FC236}">
                <a16:creationId xmlns:a16="http://schemas.microsoft.com/office/drawing/2014/main" id="{49FAE671-DE28-C184-7979-11897228964F}"/>
              </a:ext>
            </a:extLst>
          </p:cNvPr>
          <p:cNvGrpSpPr/>
          <p:nvPr/>
        </p:nvGrpSpPr>
        <p:grpSpPr>
          <a:xfrm>
            <a:off x="5449934" y="1568232"/>
            <a:ext cx="412527" cy="412527"/>
            <a:chOff x="7401266" y="2021259"/>
            <a:chExt cx="550036" cy="550036"/>
          </a:xfrm>
        </p:grpSpPr>
        <p:sp>
          <p:nvSpPr>
            <p:cNvPr id="82" name="Oval 70">
              <a:extLst>
                <a:ext uri="{FF2B5EF4-FFF2-40B4-BE49-F238E27FC236}">
                  <a16:creationId xmlns:a16="http://schemas.microsoft.com/office/drawing/2014/main" id="{946183CE-3FF3-87C3-FA4B-400B4CD4A9DD}"/>
                </a:ext>
              </a:extLst>
            </p:cNvPr>
            <p:cNvSpPr/>
            <p:nvPr/>
          </p:nvSpPr>
          <p:spPr>
            <a:xfrm>
              <a:off x="7401266" y="2021259"/>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83" name="Graphic 34" descr="Sad face outline outline">
              <a:extLst>
                <a:ext uri="{FF2B5EF4-FFF2-40B4-BE49-F238E27FC236}">
                  <a16:creationId xmlns:a16="http://schemas.microsoft.com/office/drawing/2014/main" id="{8BECBFA9-1A12-28B8-FC62-14A9608939E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455073" y="2077540"/>
              <a:ext cx="450677" cy="450677"/>
            </a:xfrm>
            <a:prstGeom prst="rect">
              <a:avLst/>
            </a:prstGeom>
          </p:spPr>
        </p:pic>
      </p:grpSp>
      <p:grpSp>
        <p:nvGrpSpPr>
          <p:cNvPr id="84" name="Group 85">
            <a:extLst>
              <a:ext uri="{FF2B5EF4-FFF2-40B4-BE49-F238E27FC236}">
                <a16:creationId xmlns:a16="http://schemas.microsoft.com/office/drawing/2014/main" id="{65368C10-B6D4-CC05-5EED-7510FA962D3F}"/>
              </a:ext>
            </a:extLst>
          </p:cNvPr>
          <p:cNvGrpSpPr/>
          <p:nvPr/>
        </p:nvGrpSpPr>
        <p:grpSpPr>
          <a:xfrm>
            <a:off x="5695928" y="2112400"/>
            <a:ext cx="412527" cy="412527"/>
            <a:chOff x="7729257" y="2746816"/>
            <a:chExt cx="550036" cy="550036"/>
          </a:xfrm>
        </p:grpSpPr>
        <p:sp>
          <p:nvSpPr>
            <p:cNvPr id="85" name="Oval 71">
              <a:extLst>
                <a:ext uri="{FF2B5EF4-FFF2-40B4-BE49-F238E27FC236}">
                  <a16:creationId xmlns:a16="http://schemas.microsoft.com/office/drawing/2014/main" id="{1089AF05-5A9D-CB98-444B-1436D20326D6}"/>
                </a:ext>
              </a:extLst>
            </p:cNvPr>
            <p:cNvSpPr/>
            <p:nvPr/>
          </p:nvSpPr>
          <p:spPr>
            <a:xfrm>
              <a:off x="7729257" y="2746816"/>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86" name="Graphic 37" descr="No Driving outline">
              <a:extLst>
                <a:ext uri="{FF2B5EF4-FFF2-40B4-BE49-F238E27FC236}">
                  <a16:creationId xmlns:a16="http://schemas.microsoft.com/office/drawing/2014/main" id="{FB6FCD36-021D-923C-07EA-0EF6B98F00D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775591" y="2802718"/>
              <a:ext cx="454009" cy="454009"/>
            </a:xfrm>
            <a:prstGeom prst="rect">
              <a:avLst/>
            </a:prstGeom>
          </p:spPr>
        </p:pic>
      </p:grpSp>
      <p:grpSp>
        <p:nvGrpSpPr>
          <p:cNvPr id="87" name="Group 86">
            <a:extLst>
              <a:ext uri="{FF2B5EF4-FFF2-40B4-BE49-F238E27FC236}">
                <a16:creationId xmlns:a16="http://schemas.microsoft.com/office/drawing/2014/main" id="{FDEDC1AC-BD3B-73F8-1E2A-7BBCFF34151D}"/>
              </a:ext>
            </a:extLst>
          </p:cNvPr>
          <p:cNvGrpSpPr/>
          <p:nvPr/>
        </p:nvGrpSpPr>
        <p:grpSpPr>
          <a:xfrm>
            <a:off x="5673565" y="2701294"/>
            <a:ext cx="412527" cy="412527"/>
            <a:chOff x="7699440" y="3532008"/>
            <a:chExt cx="550036" cy="550036"/>
          </a:xfrm>
        </p:grpSpPr>
        <p:sp>
          <p:nvSpPr>
            <p:cNvPr id="88" name="Oval 77">
              <a:extLst>
                <a:ext uri="{FF2B5EF4-FFF2-40B4-BE49-F238E27FC236}">
                  <a16:creationId xmlns:a16="http://schemas.microsoft.com/office/drawing/2014/main" id="{FB638FB3-B889-C27C-1932-4FCBB7C877AE}"/>
                </a:ext>
              </a:extLst>
            </p:cNvPr>
            <p:cNvSpPr/>
            <p:nvPr/>
          </p:nvSpPr>
          <p:spPr>
            <a:xfrm>
              <a:off x="7699440" y="3532008"/>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89" name="Graphic 38" descr="Brain in head outline">
              <a:extLst>
                <a:ext uri="{FF2B5EF4-FFF2-40B4-BE49-F238E27FC236}">
                  <a16:creationId xmlns:a16="http://schemas.microsoft.com/office/drawing/2014/main" id="{F4BD796C-0B20-BEFB-AB03-49829871606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767252" y="3585401"/>
              <a:ext cx="452823" cy="452823"/>
            </a:xfrm>
            <a:prstGeom prst="rect">
              <a:avLst/>
            </a:prstGeom>
          </p:spPr>
        </p:pic>
      </p:grpSp>
      <p:grpSp>
        <p:nvGrpSpPr>
          <p:cNvPr id="90" name="Group 87">
            <a:extLst>
              <a:ext uri="{FF2B5EF4-FFF2-40B4-BE49-F238E27FC236}">
                <a16:creationId xmlns:a16="http://schemas.microsoft.com/office/drawing/2014/main" id="{BC4BCFCD-5E50-60B1-3A03-49AE6BBAC2CE}"/>
              </a:ext>
            </a:extLst>
          </p:cNvPr>
          <p:cNvGrpSpPr/>
          <p:nvPr/>
        </p:nvGrpSpPr>
        <p:grpSpPr>
          <a:xfrm>
            <a:off x="5420117" y="3208189"/>
            <a:ext cx="412527" cy="412527"/>
            <a:chOff x="7361510" y="4207868"/>
            <a:chExt cx="550036" cy="550036"/>
          </a:xfrm>
        </p:grpSpPr>
        <p:sp>
          <p:nvSpPr>
            <p:cNvPr id="91" name="Oval 78">
              <a:extLst>
                <a:ext uri="{FF2B5EF4-FFF2-40B4-BE49-F238E27FC236}">
                  <a16:creationId xmlns:a16="http://schemas.microsoft.com/office/drawing/2014/main" id="{1A808956-2941-DE01-2E19-93AABC58877A}"/>
                </a:ext>
              </a:extLst>
            </p:cNvPr>
            <p:cNvSpPr/>
            <p:nvPr/>
          </p:nvSpPr>
          <p:spPr>
            <a:xfrm>
              <a:off x="7361510" y="4207868"/>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92" name="Graphic 39">
              <a:extLst>
                <a:ext uri="{FF2B5EF4-FFF2-40B4-BE49-F238E27FC236}">
                  <a16:creationId xmlns:a16="http://schemas.microsoft.com/office/drawing/2014/main" id="{CC8ED633-848C-83B0-8061-9A7DF799A945}"/>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7432048" y="4305300"/>
              <a:ext cx="392770" cy="392770"/>
            </a:xfrm>
            <a:prstGeom prst="rect">
              <a:avLst/>
            </a:prstGeom>
          </p:spPr>
        </p:pic>
      </p:grpSp>
      <p:sp>
        <p:nvSpPr>
          <p:cNvPr id="93" name="Oval 79">
            <a:extLst>
              <a:ext uri="{FF2B5EF4-FFF2-40B4-BE49-F238E27FC236}">
                <a16:creationId xmlns:a16="http://schemas.microsoft.com/office/drawing/2014/main" id="{11AF3362-5178-609A-B447-CB4195C6D43C}"/>
              </a:ext>
            </a:extLst>
          </p:cNvPr>
          <p:cNvSpPr/>
          <p:nvPr/>
        </p:nvSpPr>
        <p:spPr>
          <a:xfrm>
            <a:off x="4965402" y="3588361"/>
            <a:ext cx="412527" cy="412527"/>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rPr>
              <a:t>!</a:t>
            </a:r>
          </a:p>
        </p:txBody>
      </p:sp>
      <p:sp>
        <p:nvSpPr>
          <p:cNvPr id="94" name="Oval 59">
            <a:extLst>
              <a:ext uri="{FF2B5EF4-FFF2-40B4-BE49-F238E27FC236}">
                <a16:creationId xmlns:a16="http://schemas.microsoft.com/office/drawing/2014/main" id="{29BB7CFB-4AD9-2EB9-1A59-26CB85E5DE7A}"/>
              </a:ext>
            </a:extLst>
          </p:cNvPr>
          <p:cNvSpPr/>
          <p:nvPr/>
        </p:nvSpPr>
        <p:spPr>
          <a:xfrm>
            <a:off x="3556532" y="3424365"/>
            <a:ext cx="412527" cy="412527"/>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rPr>
              <a:t>!</a:t>
            </a:r>
          </a:p>
        </p:txBody>
      </p:sp>
      <p:grpSp>
        <p:nvGrpSpPr>
          <p:cNvPr id="95" name="Group 96">
            <a:extLst>
              <a:ext uri="{FF2B5EF4-FFF2-40B4-BE49-F238E27FC236}">
                <a16:creationId xmlns:a16="http://schemas.microsoft.com/office/drawing/2014/main" id="{41747F0E-2617-313C-02CE-6AB9ACF5EBB8}"/>
              </a:ext>
            </a:extLst>
          </p:cNvPr>
          <p:cNvGrpSpPr/>
          <p:nvPr/>
        </p:nvGrpSpPr>
        <p:grpSpPr>
          <a:xfrm>
            <a:off x="3556532" y="1284967"/>
            <a:ext cx="412527" cy="412527"/>
            <a:chOff x="4876729" y="1643572"/>
            <a:chExt cx="550036" cy="550036"/>
          </a:xfrm>
        </p:grpSpPr>
        <p:sp>
          <p:nvSpPr>
            <p:cNvPr id="96" name="Oval 57">
              <a:extLst>
                <a:ext uri="{FF2B5EF4-FFF2-40B4-BE49-F238E27FC236}">
                  <a16:creationId xmlns:a16="http://schemas.microsoft.com/office/drawing/2014/main" id="{27C373FA-868A-5224-DE30-3CE6D7F1A8C1}"/>
                </a:ext>
              </a:extLst>
            </p:cNvPr>
            <p:cNvSpPr/>
            <p:nvPr/>
          </p:nvSpPr>
          <p:spPr>
            <a:xfrm>
              <a:off x="4876729" y="1643572"/>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97" name="Graphic 95" descr="Heartbeat with solid fill">
              <a:extLst>
                <a:ext uri="{FF2B5EF4-FFF2-40B4-BE49-F238E27FC236}">
                  <a16:creationId xmlns:a16="http://schemas.microsoft.com/office/drawing/2014/main" id="{CD7E16E3-16C0-8B3F-1716-3DC7EEC1A3A8}"/>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4924425" y="1685925"/>
              <a:ext cx="438150" cy="438150"/>
            </a:xfrm>
            <a:prstGeom prst="rect">
              <a:avLst/>
            </a:prstGeom>
          </p:spPr>
        </p:pic>
      </p:grpSp>
      <p:sp>
        <p:nvSpPr>
          <p:cNvPr id="98" name="Rectangle: Rounded Corners 3">
            <a:extLst>
              <a:ext uri="{FF2B5EF4-FFF2-40B4-BE49-F238E27FC236}">
                <a16:creationId xmlns:a16="http://schemas.microsoft.com/office/drawing/2014/main" id="{F955C728-8815-6A82-4DF9-D473EF8A74F5}"/>
              </a:ext>
            </a:extLst>
          </p:cNvPr>
          <p:cNvSpPr/>
          <p:nvPr/>
        </p:nvSpPr>
        <p:spPr>
          <a:xfrm>
            <a:off x="362619" y="1233653"/>
            <a:ext cx="1083934" cy="421200"/>
          </a:xfrm>
          <a:prstGeom prst="roundRect">
            <a:avLst>
              <a:gd name="adj" fmla="val 50000"/>
            </a:avLst>
          </a:prstGeom>
          <a:solidFill>
            <a:srgbClr val="347475"/>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225" normalizeH="0" baseline="0" noProof="0">
                <a:ln>
                  <a:noFill/>
                </a:ln>
                <a:solidFill>
                  <a:prstClr val="white"/>
                </a:solidFill>
                <a:effectLst/>
                <a:uLnTx/>
                <a:uFillTx/>
                <a:ea typeface="+mn-ea"/>
                <a:cs typeface="+mn-cs"/>
              </a:rPr>
              <a:t>AKUT</a:t>
            </a:r>
          </a:p>
        </p:txBody>
      </p:sp>
      <p:sp>
        <p:nvSpPr>
          <p:cNvPr id="99" name="Rectangle: Rounded Corners 3">
            <a:extLst>
              <a:ext uri="{FF2B5EF4-FFF2-40B4-BE49-F238E27FC236}">
                <a16:creationId xmlns:a16="http://schemas.microsoft.com/office/drawing/2014/main" id="{424E698D-E70F-3C10-1622-DE12CA40E3F1}"/>
              </a:ext>
            </a:extLst>
          </p:cNvPr>
          <p:cNvSpPr/>
          <p:nvPr/>
        </p:nvSpPr>
        <p:spPr>
          <a:xfrm>
            <a:off x="7318994" y="1233653"/>
            <a:ext cx="1491314" cy="421200"/>
          </a:xfrm>
          <a:prstGeom prst="roundRect">
            <a:avLst>
              <a:gd name="adj" fmla="val 50000"/>
            </a:avLst>
          </a:prstGeom>
          <a:solidFill>
            <a:srgbClr val="347475"/>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225" normalizeH="0" baseline="0" noProof="0">
                <a:ln>
                  <a:noFill/>
                </a:ln>
                <a:solidFill>
                  <a:prstClr val="white"/>
                </a:solidFill>
                <a:effectLst/>
                <a:uLnTx/>
                <a:uFillTx/>
                <a:ea typeface="+mn-ea"/>
                <a:cs typeface="+mn-cs"/>
              </a:rPr>
              <a:t>LANGZEIT</a:t>
            </a:r>
          </a:p>
        </p:txBody>
      </p:sp>
    </p:spTree>
    <p:extLst>
      <p:ext uri="{BB962C8B-B14F-4D97-AF65-F5344CB8AC3E}">
        <p14:creationId xmlns:p14="http://schemas.microsoft.com/office/powerpoint/2010/main" val="49516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38EBB-E254-A699-1A4A-7E01D2EE674B}"/>
            </a:ext>
          </a:extLst>
        </p:cNvPr>
        <p:cNvGrpSpPr/>
        <p:nvPr/>
      </p:nvGrpSpPr>
      <p:grpSpPr>
        <a:xfrm>
          <a:off x="0" y="0"/>
          <a:ext cx="0" cy="0"/>
          <a:chOff x="0" y="0"/>
          <a:chExt cx="0" cy="0"/>
        </a:xfrm>
      </p:grpSpPr>
      <p:sp>
        <p:nvSpPr>
          <p:cNvPr id="7" name="Textplatzhalter 9">
            <a:extLst>
              <a:ext uri="{FF2B5EF4-FFF2-40B4-BE49-F238E27FC236}">
                <a16:creationId xmlns:a16="http://schemas.microsoft.com/office/drawing/2014/main" id="{773C4708-BF8F-AB8F-0EB3-23E96F7D48AF}"/>
              </a:ext>
            </a:extLst>
          </p:cNvPr>
          <p:cNvSpPr txBox="1">
            <a:spLocks/>
          </p:cNvSpPr>
          <p:nvPr/>
        </p:nvSpPr>
        <p:spPr>
          <a:xfrm>
            <a:off x="314921" y="113543"/>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Eine diabetische Ketoazidose (DKA) bei Diagnose des T1D Stadium 3 kann langfristige Folgen haben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1-6</a:t>
            </a:r>
          </a:p>
        </p:txBody>
      </p:sp>
      <p:sp>
        <p:nvSpPr>
          <p:cNvPr id="143" name="Text Placeholder 4">
            <a:extLst>
              <a:ext uri="{FF2B5EF4-FFF2-40B4-BE49-F238E27FC236}">
                <a16:creationId xmlns:a16="http://schemas.microsoft.com/office/drawing/2014/main" id="{116D9217-B21A-58AD-B38C-F1F290BED92B}"/>
              </a:ext>
            </a:extLst>
          </p:cNvPr>
          <p:cNvSpPr txBox="1">
            <a:spLocks/>
          </p:cNvSpPr>
          <p:nvPr/>
        </p:nvSpPr>
        <p:spPr>
          <a:xfrm>
            <a:off x="380154" y="4694221"/>
            <a:ext cx="8412768"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Hammersen J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Pediatr Diabetes</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2022; 22: 455</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Aye T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2019; 42: 443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Cameron FJ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2014; 37: 1554</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Ghetti S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2020; 43: 2768</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75.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Duca LM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40: 1249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55.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Duca LM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Pediatr Diabetes</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20: 172</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35" name="Oval 84">
            <a:extLst>
              <a:ext uri="{FF2B5EF4-FFF2-40B4-BE49-F238E27FC236}">
                <a16:creationId xmlns:a16="http://schemas.microsoft.com/office/drawing/2014/main" id="{5278CDDB-CA33-5480-A789-A5FD6418589E}"/>
              </a:ext>
            </a:extLst>
          </p:cNvPr>
          <p:cNvSpPr/>
          <p:nvPr/>
        </p:nvSpPr>
        <p:spPr>
          <a:xfrm>
            <a:off x="3886981" y="3054426"/>
            <a:ext cx="1370819" cy="1370819"/>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6" name="Freeform: Shape 120">
            <a:extLst>
              <a:ext uri="{FF2B5EF4-FFF2-40B4-BE49-F238E27FC236}">
                <a16:creationId xmlns:a16="http://schemas.microsoft.com/office/drawing/2014/main" id="{A7D6E1BD-E1C3-6A4E-7027-7EF4BD794745}"/>
              </a:ext>
            </a:extLst>
          </p:cNvPr>
          <p:cNvSpPr/>
          <p:nvPr/>
        </p:nvSpPr>
        <p:spPr>
          <a:xfrm>
            <a:off x="2881394" y="2041108"/>
            <a:ext cx="3383307" cy="2184728"/>
          </a:xfrm>
          <a:custGeom>
            <a:avLst/>
            <a:gdLst>
              <a:gd name="connsiteX0" fmla="*/ 2255538 w 4511076"/>
              <a:gd name="connsiteY0" fmla="*/ 0 h 2912971"/>
              <a:gd name="connsiteX1" fmla="*/ 4511076 w 4511076"/>
              <a:gd name="connsiteY1" fmla="*/ 2255538 h 2912971"/>
              <a:gd name="connsiteX2" fmla="*/ 4465251 w 4511076"/>
              <a:gd name="connsiteY2" fmla="*/ 2710108 h 2912971"/>
              <a:gd name="connsiteX3" fmla="*/ 4413090 w 4511076"/>
              <a:gd name="connsiteY3" fmla="*/ 2912971 h 2912971"/>
              <a:gd name="connsiteX4" fmla="*/ 3574735 w 4511076"/>
              <a:gd name="connsiteY4" fmla="*/ 2912971 h 2912971"/>
              <a:gd name="connsiteX5" fmla="*/ 3614821 w 4511076"/>
              <a:gd name="connsiteY5" fmla="*/ 2829757 h 2912971"/>
              <a:gd name="connsiteX6" fmla="*/ 3730750 w 4511076"/>
              <a:gd name="connsiteY6" fmla="*/ 2255538 h 2912971"/>
              <a:gd name="connsiteX7" fmla="*/ 2255538 w 4511076"/>
              <a:gd name="connsiteY7" fmla="*/ 780326 h 2912971"/>
              <a:gd name="connsiteX8" fmla="*/ 780326 w 4511076"/>
              <a:gd name="connsiteY8" fmla="*/ 2255538 h 2912971"/>
              <a:gd name="connsiteX9" fmla="*/ 896255 w 4511076"/>
              <a:gd name="connsiteY9" fmla="*/ 2829757 h 2912971"/>
              <a:gd name="connsiteX10" fmla="*/ 936342 w 4511076"/>
              <a:gd name="connsiteY10" fmla="*/ 2912971 h 2912971"/>
              <a:gd name="connsiteX11" fmla="*/ 97987 w 4511076"/>
              <a:gd name="connsiteY11" fmla="*/ 2912971 h 2912971"/>
              <a:gd name="connsiteX12" fmla="*/ 45825 w 4511076"/>
              <a:gd name="connsiteY12" fmla="*/ 2710108 h 2912971"/>
              <a:gd name="connsiteX13" fmla="*/ 0 w 4511076"/>
              <a:gd name="connsiteY13" fmla="*/ 2255538 h 2912971"/>
              <a:gd name="connsiteX14" fmla="*/ 2255538 w 4511076"/>
              <a:gd name="connsiteY14" fmla="*/ 0 h 2912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11076" h="2912971">
                <a:moveTo>
                  <a:pt x="2255538" y="0"/>
                </a:moveTo>
                <a:cubicBezTo>
                  <a:pt x="3501237" y="0"/>
                  <a:pt x="4511076" y="1009839"/>
                  <a:pt x="4511076" y="2255538"/>
                </a:cubicBezTo>
                <a:cubicBezTo>
                  <a:pt x="4511076" y="2411251"/>
                  <a:pt x="4495298" y="2563278"/>
                  <a:pt x="4465251" y="2710108"/>
                </a:cubicBezTo>
                <a:lnTo>
                  <a:pt x="4413090" y="2912971"/>
                </a:lnTo>
                <a:lnTo>
                  <a:pt x="3574735" y="2912971"/>
                </a:lnTo>
                <a:lnTo>
                  <a:pt x="3614821" y="2829757"/>
                </a:lnTo>
                <a:cubicBezTo>
                  <a:pt x="3689471" y="2653265"/>
                  <a:pt x="3730750" y="2459222"/>
                  <a:pt x="3730750" y="2255538"/>
                </a:cubicBezTo>
                <a:cubicBezTo>
                  <a:pt x="3730750" y="1440801"/>
                  <a:pt x="3070275" y="780326"/>
                  <a:pt x="2255538" y="780326"/>
                </a:cubicBezTo>
                <a:cubicBezTo>
                  <a:pt x="1440801" y="780326"/>
                  <a:pt x="780326" y="1440801"/>
                  <a:pt x="780326" y="2255538"/>
                </a:cubicBezTo>
                <a:cubicBezTo>
                  <a:pt x="780326" y="2459222"/>
                  <a:pt x="821606" y="2653265"/>
                  <a:pt x="896255" y="2829757"/>
                </a:cubicBezTo>
                <a:lnTo>
                  <a:pt x="936342" y="2912971"/>
                </a:lnTo>
                <a:lnTo>
                  <a:pt x="97987" y="2912971"/>
                </a:lnTo>
                <a:lnTo>
                  <a:pt x="45825" y="2710108"/>
                </a:lnTo>
                <a:cubicBezTo>
                  <a:pt x="15779" y="2563278"/>
                  <a:pt x="0" y="2411251"/>
                  <a:pt x="0" y="2255538"/>
                </a:cubicBezTo>
                <a:cubicBezTo>
                  <a:pt x="0" y="1009839"/>
                  <a:pt x="1009839" y="0"/>
                  <a:pt x="2255538" y="0"/>
                </a:cubicBezTo>
                <a:close/>
              </a:path>
            </a:pathLst>
          </a:custGeom>
          <a:solidFill>
            <a:srgbClr val="AFDDD9">
              <a:alpha val="69804"/>
            </a:srgbClr>
          </a:solidFill>
          <a:ln w="25400" cap="flat" cmpd="sng" algn="ctr">
            <a:noFill/>
            <a:prstDash val="solid"/>
          </a:ln>
          <a:effectLst/>
        </p:spPr>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7" name="Isosceles Triangle 142">
            <a:extLst>
              <a:ext uri="{FF2B5EF4-FFF2-40B4-BE49-F238E27FC236}">
                <a16:creationId xmlns:a16="http://schemas.microsoft.com/office/drawing/2014/main" id="{91C6179D-81B9-6179-1C51-400F3BC3E7E2}"/>
              </a:ext>
            </a:extLst>
          </p:cNvPr>
          <p:cNvSpPr/>
          <p:nvPr/>
        </p:nvSpPr>
        <p:spPr>
          <a:xfrm rot="11955431">
            <a:off x="3448489" y="2160068"/>
            <a:ext cx="185531" cy="159940"/>
          </a:xfrm>
          <a:prstGeom prst="triangl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38" name="Isosceles Triangle 143">
            <a:extLst>
              <a:ext uri="{FF2B5EF4-FFF2-40B4-BE49-F238E27FC236}">
                <a16:creationId xmlns:a16="http://schemas.microsoft.com/office/drawing/2014/main" id="{0653AEAB-0304-827E-F2A4-1B64606FBF6E}"/>
              </a:ext>
            </a:extLst>
          </p:cNvPr>
          <p:cNvSpPr/>
          <p:nvPr/>
        </p:nvSpPr>
        <p:spPr>
          <a:xfrm rot="2310839" flipH="1">
            <a:off x="5540741" y="2133383"/>
            <a:ext cx="185531" cy="159940"/>
          </a:xfrm>
          <a:prstGeom prst="triangl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39" name="Isosceles Triangle 145">
            <a:extLst>
              <a:ext uri="{FF2B5EF4-FFF2-40B4-BE49-F238E27FC236}">
                <a16:creationId xmlns:a16="http://schemas.microsoft.com/office/drawing/2014/main" id="{0CBE5F0B-3DF5-7F49-AA86-25CF724F3772}"/>
              </a:ext>
            </a:extLst>
          </p:cNvPr>
          <p:cNvSpPr/>
          <p:nvPr/>
        </p:nvSpPr>
        <p:spPr>
          <a:xfrm rot="16200000">
            <a:off x="2616587" y="3644854"/>
            <a:ext cx="185531" cy="159940"/>
          </a:xfrm>
          <a:prstGeom prst="triangl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40" name="Rectangle 146">
            <a:extLst>
              <a:ext uri="{FF2B5EF4-FFF2-40B4-BE49-F238E27FC236}">
                <a16:creationId xmlns:a16="http://schemas.microsoft.com/office/drawing/2014/main" id="{FE543F6B-3573-C04C-393B-3883E6E9114A}"/>
              </a:ext>
            </a:extLst>
          </p:cNvPr>
          <p:cNvSpPr/>
          <p:nvPr/>
        </p:nvSpPr>
        <p:spPr>
          <a:xfrm>
            <a:off x="4222861" y="3924850"/>
            <a:ext cx="732572" cy="304699"/>
          </a:xfrm>
          <a:prstGeom prst="rect">
            <a:avLst/>
          </a:prstGeom>
          <a:noFill/>
          <a:ln w="25400" cap="flat" cmpd="sng" algn="ctr">
            <a:noFill/>
            <a:prstDash val="solid"/>
          </a:ln>
          <a:effectLst/>
        </p:spPr>
        <p:txBody>
          <a:bodyPr wrap="none" lIns="0" tIns="0" rIns="0" bIns="0" rtlCol="0" anchor="ctr">
            <a:spAutoFit/>
          </a:body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DKA </a:t>
            </a:r>
            <a:r>
              <a:rPr kumimoji="0" lang="en-US" sz="1100" b="1" i="0" u="none" strike="noStrike" kern="0" cap="none" spc="0" normalizeH="0" baseline="0" noProof="0" dirty="0" err="1">
                <a:ln>
                  <a:noFill/>
                </a:ln>
                <a:solidFill>
                  <a:srgbClr val="2F3651"/>
                </a:solidFill>
                <a:effectLst/>
                <a:uLnTx/>
                <a:uFillTx/>
                <a:latin typeface="Verdana"/>
                <a:ea typeface="+mn-ea"/>
                <a:cs typeface="Arial" panose="020B0604020202020204" pitchFamily="34" charset="0"/>
              </a:rPr>
              <a:t>bei</a:t>
            </a:r>
            <a:br>
              <a:rPr kumimoji="0" lang="en-US" sz="11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br>
            <a:r>
              <a:rPr kumimoji="0" lang="en-US" sz="11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Diagnose</a:t>
            </a:r>
            <a:endParaRPr kumimoji="0" lang="en-US" sz="8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endParaRPr>
          </a:p>
        </p:txBody>
      </p:sp>
      <p:sp>
        <p:nvSpPr>
          <p:cNvPr id="41" name="TextBox 150">
            <a:extLst>
              <a:ext uri="{FF2B5EF4-FFF2-40B4-BE49-F238E27FC236}">
                <a16:creationId xmlns:a16="http://schemas.microsoft.com/office/drawing/2014/main" id="{EB772E45-39E0-AB97-F874-DDEA14873649}"/>
              </a:ext>
            </a:extLst>
          </p:cNvPr>
          <p:cNvSpPr txBox="1"/>
          <p:nvPr/>
        </p:nvSpPr>
        <p:spPr>
          <a:xfrm>
            <a:off x="5907277" y="1975661"/>
            <a:ext cx="2188429" cy="498598"/>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90000"/>
              </a:lnSpc>
              <a:spcBef>
                <a:spcPts val="0"/>
              </a:spcBef>
              <a:spcAft>
                <a:spcPts val="0"/>
              </a:spcAft>
              <a:buClrTx/>
              <a:buSzTx/>
              <a:buFontTx/>
              <a:buNone/>
              <a:tabLst/>
              <a:defRPr/>
            </a:pPr>
            <a:r>
              <a:rPr kumimoji="0" lang="de-DE" sz="1200" b="1" i="0" u="none" strike="noStrike" kern="1200" cap="none" spc="0" normalizeH="0" baseline="0" noProof="0">
                <a:ln>
                  <a:noFill/>
                </a:ln>
                <a:solidFill>
                  <a:srgbClr val="2F3651"/>
                </a:solidFill>
                <a:effectLst/>
                <a:uLnTx/>
                <a:uFillTx/>
                <a:latin typeface="Verdana"/>
                <a:ea typeface="+mn-ea"/>
                <a:cs typeface="Arial" panose="020B0604020202020204" pitchFamily="34" charset="0"/>
              </a:rPr>
              <a:t>Anhaltende negative Auswirkungen auf die Blutzuckerkontrolle</a:t>
            </a:r>
            <a:r>
              <a:rPr kumimoji="0" lang="en-US" sz="1200" b="0" i="0" u="none" strike="noStrike" kern="1200" cap="none" spc="0" normalizeH="0" baseline="30000" noProof="0">
                <a:ln>
                  <a:noFill/>
                </a:ln>
                <a:solidFill>
                  <a:srgbClr val="2F3651"/>
                </a:solidFill>
                <a:effectLst/>
                <a:uLnTx/>
                <a:uFillTx/>
                <a:latin typeface="Verdana"/>
                <a:ea typeface="+mn-ea"/>
                <a:cs typeface="Arial" panose="020B0604020202020204" pitchFamily="34" charset="0"/>
              </a:rPr>
              <a:t>5,6</a:t>
            </a:r>
          </a:p>
        </p:txBody>
      </p:sp>
      <p:cxnSp>
        <p:nvCxnSpPr>
          <p:cNvPr id="42" name="Straight Connector 151">
            <a:extLst>
              <a:ext uri="{FF2B5EF4-FFF2-40B4-BE49-F238E27FC236}">
                <a16:creationId xmlns:a16="http://schemas.microsoft.com/office/drawing/2014/main" id="{0638614B-23E2-E535-94DC-7A031A4ECAF3}"/>
              </a:ext>
            </a:extLst>
          </p:cNvPr>
          <p:cNvCxnSpPr>
            <a:cxnSpLocks/>
          </p:cNvCxnSpPr>
          <p:nvPr/>
        </p:nvCxnSpPr>
        <p:spPr>
          <a:xfrm>
            <a:off x="5749343" y="1890735"/>
            <a:ext cx="1690607" cy="0"/>
          </a:xfrm>
          <a:prstGeom prst="line">
            <a:avLst/>
          </a:prstGeom>
          <a:noFill/>
          <a:ln w="9525" cap="flat" cmpd="sng" algn="ctr">
            <a:solidFill>
              <a:srgbClr val="2F3651"/>
            </a:solidFill>
            <a:prstDash val="solid"/>
          </a:ln>
          <a:effectLst/>
        </p:spPr>
      </p:cxnSp>
      <p:sp>
        <p:nvSpPr>
          <p:cNvPr id="43" name="TextBox 158">
            <a:extLst>
              <a:ext uri="{FF2B5EF4-FFF2-40B4-BE49-F238E27FC236}">
                <a16:creationId xmlns:a16="http://schemas.microsoft.com/office/drawing/2014/main" id="{D1CE0EF5-1210-A898-3D8A-14200D67DE5A}"/>
              </a:ext>
            </a:extLst>
          </p:cNvPr>
          <p:cNvSpPr txBox="1"/>
          <p:nvPr/>
        </p:nvSpPr>
        <p:spPr>
          <a:xfrm>
            <a:off x="1112792" y="1975661"/>
            <a:ext cx="2188429" cy="33239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r" defTabSz="6858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2F3651"/>
                </a:solidFill>
                <a:effectLst/>
                <a:uLnTx/>
                <a:uFillTx/>
                <a:latin typeface="Verdana"/>
                <a:ea typeface="+mn-ea"/>
                <a:cs typeface="Arial" panose="020B0604020202020204" pitchFamily="34" charset="0"/>
              </a:rPr>
              <a:t>Hirnveränderungen</a:t>
            </a:r>
            <a:r>
              <a:rPr kumimoji="0" lang="en-US" sz="1200" b="1" i="0" u="none" strike="noStrike" kern="1200" cap="none" spc="0" normalizeH="0" baseline="0" noProof="0" dirty="0">
                <a:ln>
                  <a:noFill/>
                </a:ln>
                <a:solidFill>
                  <a:srgbClr val="2F3651"/>
                </a:solidFill>
                <a:effectLst/>
                <a:uLnTx/>
                <a:uFillTx/>
                <a:latin typeface="Verdana"/>
                <a:ea typeface="+mn-ea"/>
                <a:cs typeface="Arial" panose="020B0604020202020204" pitchFamily="34" charset="0"/>
              </a:rPr>
              <a:t> und </a:t>
            </a:r>
            <a:r>
              <a:rPr kumimoji="0" lang="en-US" sz="1200" b="1" i="0" u="none" strike="noStrike" kern="1200" cap="none" spc="0" normalizeH="0" baseline="0" noProof="0" dirty="0" err="1">
                <a:ln>
                  <a:noFill/>
                </a:ln>
                <a:solidFill>
                  <a:srgbClr val="2F3651"/>
                </a:solidFill>
                <a:effectLst/>
                <a:uLnTx/>
                <a:uFillTx/>
                <a:latin typeface="Verdana"/>
                <a:ea typeface="+mn-ea"/>
                <a:cs typeface="Arial" panose="020B0604020202020204" pitchFamily="34" charset="0"/>
              </a:rPr>
              <a:t>neurokognitive</a:t>
            </a:r>
            <a:r>
              <a:rPr kumimoji="0" lang="en-US" sz="1200" b="1" i="0" u="none" strike="noStrike" kern="1200" cap="none" spc="0" normalizeH="0" baseline="0" noProof="0" dirty="0">
                <a:ln>
                  <a:noFill/>
                </a:ln>
                <a:solidFill>
                  <a:srgbClr val="2F3651"/>
                </a:solidFill>
                <a:effectLst/>
                <a:uLnTx/>
                <a:uFillTx/>
                <a:latin typeface="Verdana"/>
                <a:ea typeface="+mn-ea"/>
                <a:cs typeface="Arial" panose="020B0604020202020204" pitchFamily="34" charset="0"/>
              </a:rPr>
              <a:t> Defizite</a:t>
            </a:r>
            <a:r>
              <a:rPr kumimoji="0" lang="en-US" sz="1200" b="0" i="0" u="none" strike="noStrike" kern="1200" cap="none" spc="0" normalizeH="0" baseline="30000" noProof="0" dirty="0">
                <a:ln>
                  <a:noFill/>
                </a:ln>
                <a:solidFill>
                  <a:srgbClr val="2F3651"/>
                </a:solidFill>
                <a:effectLst/>
                <a:uLnTx/>
                <a:uFillTx/>
                <a:latin typeface="Verdana"/>
                <a:ea typeface="+mn-ea"/>
                <a:cs typeface="Arial" panose="020B0604020202020204" pitchFamily="34" charset="0"/>
              </a:rPr>
              <a:t>2-4</a:t>
            </a:r>
          </a:p>
        </p:txBody>
      </p:sp>
      <p:cxnSp>
        <p:nvCxnSpPr>
          <p:cNvPr id="44" name="Straight Connector 159">
            <a:extLst>
              <a:ext uri="{FF2B5EF4-FFF2-40B4-BE49-F238E27FC236}">
                <a16:creationId xmlns:a16="http://schemas.microsoft.com/office/drawing/2014/main" id="{B30E0858-7C66-AD9E-5CCF-8D3842D162EB}"/>
              </a:ext>
            </a:extLst>
          </p:cNvPr>
          <p:cNvCxnSpPr>
            <a:cxnSpLocks/>
          </p:cNvCxnSpPr>
          <p:nvPr/>
        </p:nvCxnSpPr>
        <p:spPr>
          <a:xfrm>
            <a:off x="1690915" y="1890735"/>
            <a:ext cx="1690607" cy="0"/>
          </a:xfrm>
          <a:prstGeom prst="line">
            <a:avLst/>
          </a:prstGeom>
          <a:noFill/>
          <a:ln w="9525" cap="flat" cmpd="sng" algn="ctr">
            <a:solidFill>
              <a:srgbClr val="2F3651"/>
            </a:solidFill>
            <a:prstDash val="solid"/>
          </a:ln>
          <a:effectLst/>
        </p:spPr>
      </p:cxnSp>
      <p:sp>
        <p:nvSpPr>
          <p:cNvPr id="45" name="TextBox 160">
            <a:extLst>
              <a:ext uri="{FF2B5EF4-FFF2-40B4-BE49-F238E27FC236}">
                <a16:creationId xmlns:a16="http://schemas.microsoft.com/office/drawing/2014/main" id="{424B95A2-FF9A-CF9A-E541-64C34FA6C196}"/>
              </a:ext>
            </a:extLst>
          </p:cNvPr>
          <p:cNvSpPr txBox="1"/>
          <p:nvPr/>
        </p:nvSpPr>
        <p:spPr>
          <a:xfrm>
            <a:off x="436475" y="3511392"/>
            <a:ext cx="1986609" cy="33239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r" defTabSz="685800" rtl="0" eaLnBrk="1" fontAlgn="auto" latinLnBrk="0" hangingPunct="1">
              <a:lnSpc>
                <a:spcPct val="9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2F3651"/>
                </a:solidFill>
                <a:effectLst/>
                <a:uLnTx/>
                <a:uFillTx/>
                <a:latin typeface="Verdana"/>
                <a:ea typeface="+mn-ea"/>
                <a:cs typeface="Arial" panose="020B0604020202020204" pitchFamily="34" charset="0"/>
              </a:rPr>
              <a:t>Erhöhtes Risiko einer erneuten DKA</a:t>
            </a:r>
            <a:r>
              <a:rPr kumimoji="0" lang="en-US" sz="1200" b="0" i="0" u="none" strike="noStrike" kern="1200" cap="none" spc="0" normalizeH="0" baseline="30000" noProof="0" dirty="0">
                <a:ln>
                  <a:noFill/>
                </a:ln>
                <a:solidFill>
                  <a:srgbClr val="2F3651"/>
                </a:solidFill>
                <a:effectLst/>
                <a:uLnTx/>
                <a:uFillTx/>
                <a:latin typeface="Verdana"/>
                <a:ea typeface="+mn-ea"/>
                <a:cs typeface="Arial" panose="020B0604020202020204" pitchFamily="34" charset="0"/>
              </a:rPr>
              <a:t>1</a:t>
            </a:r>
          </a:p>
        </p:txBody>
      </p:sp>
      <p:cxnSp>
        <p:nvCxnSpPr>
          <p:cNvPr id="46" name="Straight Connector 161">
            <a:extLst>
              <a:ext uri="{FF2B5EF4-FFF2-40B4-BE49-F238E27FC236}">
                <a16:creationId xmlns:a16="http://schemas.microsoft.com/office/drawing/2014/main" id="{7B2514A1-9751-5C19-6D5A-14E7F04B8239}"/>
              </a:ext>
            </a:extLst>
          </p:cNvPr>
          <p:cNvCxnSpPr>
            <a:cxnSpLocks/>
          </p:cNvCxnSpPr>
          <p:nvPr/>
        </p:nvCxnSpPr>
        <p:spPr>
          <a:xfrm>
            <a:off x="886084" y="3407669"/>
            <a:ext cx="1690607" cy="0"/>
          </a:xfrm>
          <a:prstGeom prst="line">
            <a:avLst/>
          </a:prstGeom>
          <a:noFill/>
          <a:ln w="9525" cap="flat" cmpd="sng" algn="ctr">
            <a:solidFill>
              <a:srgbClr val="2F3651"/>
            </a:solidFill>
            <a:prstDash val="solid"/>
          </a:ln>
          <a:effectLst/>
        </p:spPr>
      </p:cxnSp>
      <p:cxnSp>
        <p:nvCxnSpPr>
          <p:cNvPr id="47" name="Straight Connector 170">
            <a:extLst>
              <a:ext uri="{FF2B5EF4-FFF2-40B4-BE49-F238E27FC236}">
                <a16:creationId xmlns:a16="http://schemas.microsoft.com/office/drawing/2014/main" id="{E66E5A54-CAFB-1682-1FFE-DB168104B9CC}"/>
              </a:ext>
            </a:extLst>
          </p:cNvPr>
          <p:cNvCxnSpPr>
            <a:cxnSpLocks/>
          </p:cNvCxnSpPr>
          <p:nvPr/>
        </p:nvCxnSpPr>
        <p:spPr>
          <a:xfrm>
            <a:off x="6575305" y="3407669"/>
            <a:ext cx="1690607" cy="0"/>
          </a:xfrm>
          <a:prstGeom prst="line">
            <a:avLst/>
          </a:prstGeom>
          <a:noFill/>
          <a:ln w="9525" cap="flat" cmpd="sng" algn="ctr">
            <a:solidFill>
              <a:srgbClr val="2F3651"/>
            </a:solidFill>
            <a:prstDash val="solid"/>
          </a:ln>
          <a:effectLst/>
        </p:spPr>
      </p:cxnSp>
      <p:sp>
        <p:nvSpPr>
          <p:cNvPr id="48" name="TextBox 171">
            <a:extLst>
              <a:ext uri="{FF2B5EF4-FFF2-40B4-BE49-F238E27FC236}">
                <a16:creationId xmlns:a16="http://schemas.microsoft.com/office/drawing/2014/main" id="{A5554E12-971D-6D80-ECAB-EBFBB586B687}"/>
              </a:ext>
            </a:extLst>
          </p:cNvPr>
          <p:cNvSpPr txBox="1"/>
          <p:nvPr/>
        </p:nvSpPr>
        <p:spPr>
          <a:xfrm>
            <a:off x="6746378" y="3511392"/>
            <a:ext cx="1843608" cy="33239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6858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err="1">
                <a:ln>
                  <a:noFill/>
                </a:ln>
                <a:solidFill>
                  <a:srgbClr val="2F3651"/>
                </a:solidFill>
                <a:effectLst/>
                <a:uLnTx/>
                <a:uFillTx/>
                <a:latin typeface="Verdana"/>
                <a:ea typeface="+mn-ea"/>
                <a:cs typeface="Arial" panose="020B0604020202020204" pitchFamily="34" charset="0"/>
              </a:rPr>
              <a:t>Erhöhte</a:t>
            </a:r>
            <a:r>
              <a:rPr kumimoji="0" lang="en-US" sz="1200" b="1" i="0" u="none" strike="noStrike" kern="1200" cap="none" spc="0" normalizeH="0" baseline="0" noProof="0">
                <a:ln>
                  <a:noFill/>
                </a:ln>
                <a:solidFill>
                  <a:srgbClr val="2F3651"/>
                </a:solidFill>
                <a:effectLst/>
                <a:uLnTx/>
                <a:uFillTx/>
                <a:latin typeface="Verdana"/>
                <a:ea typeface="+mn-ea"/>
                <a:cs typeface="Arial" panose="020B0604020202020204" pitchFamily="34" charset="0"/>
              </a:rPr>
              <a:t> </a:t>
            </a:r>
            <a:r>
              <a:rPr kumimoji="0" lang="en-US" sz="1200" b="1" i="0" u="none" strike="noStrike" kern="1200" cap="none" spc="0" normalizeH="0" baseline="0" noProof="0" err="1">
                <a:ln>
                  <a:noFill/>
                </a:ln>
                <a:solidFill>
                  <a:srgbClr val="2F3651"/>
                </a:solidFill>
                <a:effectLst/>
                <a:uLnTx/>
                <a:uFillTx/>
                <a:latin typeface="Verdana"/>
                <a:ea typeface="+mn-ea"/>
                <a:cs typeface="Arial" panose="020B0604020202020204" pitchFamily="34" charset="0"/>
              </a:rPr>
              <a:t>Morbidität</a:t>
            </a:r>
            <a:r>
              <a:rPr kumimoji="0" lang="en-US" sz="1200" b="1" i="0" u="none" strike="noStrike" kern="1200" cap="none" spc="0" normalizeH="0" baseline="0" noProof="0">
                <a:ln>
                  <a:noFill/>
                </a:ln>
                <a:solidFill>
                  <a:srgbClr val="2F3651"/>
                </a:solidFill>
                <a:effectLst/>
                <a:uLnTx/>
                <a:uFillTx/>
                <a:latin typeface="Verdana"/>
                <a:ea typeface="+mn-ea"/>
                <a:cs typeface="Arial" panose="020B0604020202020204" pitchFamily="34" charset="0"/>
              </a:rPr>
              <a:t> und Mortalität</a:t>
            </a:r>
            <a:r>
              <a:rPr kumimoji="0" lang="en-US" sz="1200" b="0" i="0" u="none" strike="noStrike" kern="1200" cap="none" spc="0" normalizeH="0" baseline="30000" noProof="0">
                <a:ln>
                  <a:noFill/>
                </a:ln>
                <a:solidFill>
                  <a:srgbClr val="2F3651"/>
                </a:solidFill>
                <a:effectLst/>
                <a:uLnTx/>
                <a:uFillTx/>
                <a:latin typeface="Verdana"/>
                <a:ea typeface="+mn-ea"/>
                <a:cs typeface="Arial" panose="020B0604020202020204" pitchFamily="34" charset="0"/>
              </a:rPr>
              <a:t>5</a:t>
            </a:r>
          </a:p>
        </p:txBody>
      </p:sp>
      <p:grpSp>
        <p:nvGrpSpPr>
          <p:cNvPr id="49" name="Group 14">
            <a:extLst>
              <a:ext uri="{FF2B5EF4-FFF2-40B4-BE49-F238E27FC236}">
                <a16:creationId xmlns:a16="http://schemas.microsoft.com/office/drawing/2014/main" id="{BAE64A32-FD21-8E0B-7CB2-E8C1FB6B0051}"/>
              </a:ext>
            </a:extLst>
          </p:cNvPr>
          <p:cNvGrpSpPr/>
          <p:nvPr/>
        </p:nvGrpSpPr>
        <p:grpSpPr>
          <a:xfrm>
            <a:off x="5681170" y="3435371"/>
            <a:ext cx="578906" cy="578906"/>
            <a:chOff x="7574893" y="4580494"/>
            <a:chExt cx="771875" cy="771875"/>
          </a:xfrm>
        </p:grpSpPr>
        <p:sp>
          <p:nvSpPr>
            <p:cNvPr id="50" name="Oval 163">
              <a:extLst>
                <a:ext uri="{FF2B5EF4-FFF2-40B4-BE49-F238E27FC236}">
                  <a16:creationId xmlns:a16="http://schemas.microsoft.com/office/drawing/2014/main" id="{6C3279B6-4022-C366-98B7-98C898643CF1}"/>
                </a:ext>
              </a:extLst>
            </p:cNvPr>
            <p:cNvSpPr/>
            <p:nvPr/>
          </p:nvSpPr>
          <p:spPr>
            <a:xfrm>
              <a:off x="7574893" y="4580494"/>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51" name="Graphic 97" descr="Inpatient outline">
              <a:extLst>
                <a:ext uri="{FF2B5EF4-FFF2-40B4-BE49-F238E27FC236}">
                  <a16:creationId xmlns:a16="http://schemas.microsoft.com/office/drawing/2014/main" id="{EFDFD5FC-F1FF-9C5C-6736-ADDCAF4FF2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05202" y="4705412"/>
              <a:ext cx="505546" cy="505546"/>
            </a:xfrm>
            <a:prstGeom prst="rect">
              <a:avLst/>
            </a:prstGeom>
          </p:spPr>
        </p:pic>
      </p:grpSp>
      <p:grpSp>
        <p:nvGrpSpPr>
          <p:cNvPr id="52" name="Group 13">
            <a:extLst>
              <a:ext uri="{FF2B5EF4-FFF2-40B4-BE49-F238E27FC236}">
                <a16:creationId xmlns:a16="http://schemas.microsoft.com/office/drawing/2014/main" id="{C1C3D9DE-8366-39BE-F6C3-4010C29A2986}"/>
              </a:ext>
            </a:extLst>
          </p:cNvPr>
          <p:cNvGrpSpPr/>
          <p:nvPr/>
        </p:nvGrpSpPr>
        <p:grpSpPr>
          <a:xfrm>
            <a:off x="5027597" y="2255479"/>
            <a:ext cx="578906" cy="578906"/>
            <a:chOff x="6703462" y="3007305"/>
            <a:chExt cx="771875" cy="771875"/>
          </a:xfrm>
        </p:grpSpPr>
        <p:sp>
          <p:nvSpPr>
            <p:cNvPr id="53" name="Oval 166">
              <a:extLst>
                <a:ext uri="{FF2B5EF4-FFF2-40B4-BE49-F238E27FC236}">
                  <a16:creationId xmlns:a16="http://schemas.microsoft.com/office/drawing/2014/main" id="{4CDACB85-D9A0-B280-F2EE-CFD50E57FBD0}"/>
                </a:ext>
              </a:extLst>
            </p:cNvPr>
            <p:cNvSpPr/>
            <p:nvPr/>
          </p:nvSpPr>
          <p:spPr>
            <a:xfrm>
              <a:off x="6703462" y="3007305"/>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54" name="Graphic 173" descr="Water outline">
              <a:extLst>
                <a:ext uri="{FF2B5EF4-FFF2-40B4-BE49-F238E27FC236}">
                  <a16:creationId xmlns:a16="http://schemas.microsoft.com/office/drawing/2014/main" id="{D4825789-6335-B467-E52A-B19F2DD98F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15270" y="3111031"/>
              <a:ext cx="548258" cy="548258"/>
            </a:xfrm>
            <a:prstGeom prst="rect">
              <a:avLst/>
            </a:prstGeom>
          </p:spPr>
        </p:pic>
      </p:grpSp>
      <p:sp>
        <p:nvSpPr>
          <p:cNvPr id="55" name="TextBox 20">
            <a:extLst>
              <a:ext uri="{FF2B5EF4-FFF2-40B4-BE49-F238E27FC236}">
                <a16:creationId xmlns:a16="http://schemas.microsoft.com/office/drawing/2014/main" id="{637862E4-0EA3-70B2-7A67-1C73F1243A0E}"/>
              </a:ext>
            </a:extLst>
          </p:cNvPr>
          <p:cNvSpPr txBox="1"/>
          <p:nvPr/>
        </p:nvSpPr>
        <p:spPr>
          <a:xfrm>
            <a:off x="2423084" y="1198103"/>
            <a:ext cx="4323293" cy="367760"/>
          </a:xfrm>
          <a:prstGeom prst="roundRect">
            <a:avLst>
              <a:gd name="adj" fmla="val 50000"/>
            </a:avLst>
          </a:prstGeom>
          <a:solidFill>
            <a:srgbClr val="347475"/>
          </a:solidFill>
          <a:ln w="25400" cap="flat" cmpd="sng" algn="ctr">
            <a:noFill/>
            <a:prstDash val="solid"/>
          </a:ln>
          <a:effectLst/>
        </p:spPr>
        <p:txBody>
          <a:bodyPr rtlCol="0" anchor="ctr"/>
          <a:lstStyle>
            <a:defPPr>
              <a:defRPr lang="en-US"/>
            </a:defPPr>
            <a:lvl1pPr marR="0" lvl="0" indent="0" algn="ctr" defTabSz="685800" fontAlgn="auto">
              <a:lnSpc>
                <a:spcPct val="90000"/>
              </a:lnSpc>
              <a:spcBef>
                <a:spcPts val="0"/>
              </a:spcBef>
              <a:spcAft>
                <a:spcPts val="0"/>
              </a:spcAft>
              <a:buClrTx/>
              <a:buSzTx/>
              <a:buFontTx/>
              <a:buNone/>
              <a:tabLst/>
              <a:defRPr kumimoji="0" sz="1600" b="0" i="0" u="none" strike="noStrike" cap="none" spc="0" normalizeH="0" baseline="0">
                <a:ln>
                  <a:noFill/>
                </a:ln>
                <a:solidFill>
                  <a:prstClr val="white"/>
                </a:solidFill>
                <a:effectLst/>
                <a:uLnTx/>
                <a:uFillTx/>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err="1">
                <a:ln>
                  <a:noFill/>
                </a:ln>
                <a:solidFill>
                  <a:prstClr val="white"/>
                </a:solidFill>
                <a:effectLst/>
                <a:uLnTx/>
                <a:uFillTx/>
                <a:latin typeface="Verdana"/>
                <a:ea typeface="+mn-ea"/>
                <a:cs typeface="Arial" panose="020B0604020202020204" pitchFamily="34" charset="0"/>
              </a:rPr>
              <a:t>Langzeitfolgen</a:t>
            </a:r>
            <a:r>
              <a:rPr kumimoji="0" lang="en-US" sz="1200" b="0" i="0" u="none" strike="noStrike" kern="0" cap="none" spc="0" normalizeH="0" baseline="0" noProof="0">
                <a:ln>
                  <a:noFill/>
                </a:ln>
                <a:solidFill>
                  <a:prstClr val="white"/>
                </a:solidFill>
                <a:effectLst/>
                <a:uLnTx/>
                <a:uFillTx/>
                <a:latin typeface="Verdana"/>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Verdana"/>
                <a:ea typeface="+mn-ea"/>
                <a:cs typeface="Arial" panose="020B0604020202020204" pitchFamily="34" charset="0"/>
              </a:rPr>
              <a:t>einer</a:t>
            </a:r>
            <a:r>
              <a:rPr kumimoji="0" lang="en-US" sz="1200" b="0" i="0" u="none" strike="noStrike" kern="0" cap="none" spc="0" normalizeH="0" baseline="0" noProof="0">
                <a:ln>
                  <a:noFill/>
                </a:ln>
                <a:solidFill>
                  <a:prstClr val="white"/>
                </a:solidFill>
                <a:effectLst/>
                <a:uLnTx/>
                <a:uFillTx/>
                <a:latin typeface="Verdana"/>
                <a:ea typeface="+mn-ea"/>
                <a:cs typeface="Arial" panose="020B0604020202020204" pitchFamily="34" charset="0"/>
              </a:rPr>
              <a:t> DKA </a:t>
            </a:r>
            <a:r>
              <a:rPr kumimoji="0" lang="en-US" sz="1200" b="0" i="0" u="none" strike="noStrike" kern="0" cap="none" spc="0" normalizeH="0" baseline="0" noProof="0" err="1">
                <a:ln>
                  <a:noFill/>
                </a:ln>
                <a:solidFill>
                  <a:prstClr val="white"/>
                </a:solidFill>
                <a:effectLst/>
                <a:uLnTx/>
                <a:uFillTx/>
                <a:latin typeface="Verdana"/>
                <a:ea typeface="+mn-ea"/>
                <a:cs typeface="Arial" panose="020B0604020202020204" pitchFamily="34" charset="0"/>
              </a:rPr>
              <a:t>bei</a:t>
            </a:r>
            <a:r>
              <a:rPr kumimoji="0" lang="en-US" sz="1200" b="0" i="0" u="none" strike="noStrike" kern="0" cap="none" spc="0" normalizeH="0" baseline="0" noProof="0">
                <a:ln>
                  <a:noFill/>
                </a:ln>
                <a:solidFill>
                  <a:prstClr val="white"/>
                </a:solidFill>
                <a:effectLst/>
                <a:uLnTx/>
                <a:uFillTx/>
                <a:latin typeface="Verdana"/>
                <a:ea typeface="+mn-ea"/>
                <a:cs typeface="Arial" panose="020B0604020202020204" pitchFamily="34" charset="0"/>
              </a:rPr>
              <a:t> Diagnose </a:t>
            </a:r>
            <a:r>
              <a:rPr kumimoji="0" lang="en-US" sz="1200" b="0" i="0" u="none" strike="noStrike" kern="0" cap="none" spc="0" normalizeH="0" baseline="0" noProof="0" err="1">
                <a:ln>
                  <a:noFill/>
                </a:ln>
                <a:solidFill>
                  <a:prstClr val="white"/>
                </a:solidFill>
                <a:effectLst/>
                <a:uLnTx/>
                <a:uFillTx/>
                <a:latin typeface="Verdana"/>
                <a:ea typeface="+mn-ea"/>
                <a:cs typeface="Arial" panose="020B0604020202020204" pitchFamily="34" charset="0"/>
              </a:rPr>
              <a:t>umfassen</a:t>
            </a:r>
            <a:r>
              <a:rPr kumimoji="0" lang="en-US" sz="1200" b="0" i="0" u="none" strike="noStrike" kern="0" cap="none" spc="0" normalizeH="0" baseline="0" noProof="0">
                <a:ln>
                  <a:noFill/>
                </a:ln>
                <a:solidFill>
                  <a:prstClr val="white"/>
                </a:solidFill>
                <a:effectLst/>
                <a:uLnTx/>
                <a:uFillTx/>
                <a:latin typeface="Verdana"/>
                <a:ea typeface="+mn-ea"/>
                <a:cs typeface="Arial" panose="020B0604020202020204" pitchFamily="34" charset="0"/>
              </a:rPr>
              <a:t>:</a:t>
            </a:r>
          </a:p>
        </p:txBody>
      </p:sp>
      <p:sp>
        <p:nvSpPr>
          <p:cNvPr id="56" name="Isosceles Triangle 7">
            <a:extLst>
              <a:ext uri="{FF2B5EF4-FFF2-40B4-BE49-F238E27FC236}">
                <a16:creationId xmlns:a16="http://schemas.microsoft.com/office/drawing/2014/main" id="{4820FF06-A4F1-F911-B7AB-BA6C390A7344}"/>
              </a:ext>
            </a:extLst>
          </p:cNvPr>
          <p:cNvSpPr/>
          <p:nvPr/>
        </p:nvSpPr>
        <p:spPr>
          <a:xfrm rot="5400000" flipH="1">
            <a:off x="6340863" y="3644855"/>
            <a:ext cx="185531" cy="159940"/>
          </a:xfrm>
          <a:prstGeom prst="triangl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grpSp>
        <p:nvGrpSpPr>
          <p:cNvPr id="57" name="Group 11">
            <a:extLst>
              <a:ext uri="{FF2B5EF4-FFF2-40B4-BE49-F238E27FC236}">
                <a16:creationId xmlns:a16="http://schemas.microsoft.com/office/drawing/2014/main" id="{5B801EA3-23B6-6640-9E1C-E471D3E5F31E}"/>
              </a:ext>
            </a:extLst>
          </p:cNvPr>
          <p:cNvGrpSpPr/>
          <p:nvPr/>
        </p:nvGrpSpPr>
        <p:grpSpPr>
          <a:xfrm>
            <a:off x="2884708" y="3435371"/>
            <a:ext cx="578906" cy="578906"/>
            <a:chOff x="3846276" y="4580494"/>
            <a:chExt cx="771875" cy="771875"/>
          </a:xfrm>
        </p:grpSpPr>
        <p:sp>
          <p:nvSpPr>
            <p:cNvPr id="58" name="Oval 156">
              <a:extLst>
                <a:ext uri="{FF2B5EF4-FFF2-40B4-BE49-F238E27FC236}">
                  <a16:creationId xmlns:a16="http://schemas.microsoft.com/office/drawing/2014/main" id="{5C73437B-FDD3-2F1B-93A5-D8620F8E0C9A}"/>
                </a:ext>
              </a:extLst>
            </p:cNvPr>
            <p:cNvSpPr/>
            <p:nvPr/>
          </p:nvSpPr>
          <p:spPr>
            <a:xfrm>
              <a:off x="3846276" y="4580494"/>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59" name="Graphic 10" descr="Hospital outline">
              <a:extLst>
                <a:ext uri="{FF2B5EF4-FFF2-40B4-BE49-F238E27FC236}">
                  <a16:creationId xmlns:a16="http://schemas.microsoft.com/office/drawing/2014/main" id="{9776317D-4739-460A-7034-F751B876555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933825" y="4657722"/>
              <a:ext cx="601662" cy="601662"/>
            </a:xfrm>
            <a:prstGeom prst="rect">
              <a:avLst/>
            </a:prstGeom>
          </p:spPr>
        </p:pic>
      </p:grpSp>
      <p:grpSp>
        <p:nvGrpSpPr>
          <p:cNvPr id="60" name="Group 8">
            <a:extLst>
              <a:ext uri="{FF2B5EF4-FFF2-40B4-BE49-F238E27FC236}">
                <a16:creationId xmlns:a16="http://schemas.microsoft.com/office/drawing/2014/main" id="{AB1924B5-B202-6ABA-113C-7B32A9662F1D}"/>
              </a:ext>
            </a:extLst>
          </p:cNvPr>
          <p:cNvGrpSpPr/>
          <p:nvPr/>
        </p:nvGrpSpPr>
        <p:grpSpPr>
          <a:xfrm>
            <a:off x="3540278" y="2255479"/>
            <a:ext cx="578906" cy="578906"/>
            <a:chOff x="4720370" y="3007305"/>
            <a:chExt cx="771875" cy="771875"/>
          </a:xfrm>
        </p:grpSpPr>
        <p:sp>
          <p:nvSpPr>
            <p:cNvPr id="61" name="Oval 153">
              <a:extLst>
                <a:ext uri="{FF2B5EF4-FFF2-40B4-BE49-F238E27FC236}">
                  <a16:creationId xmlns:a16="http://schemas.microsoft.com/office/drawing/2014/main" id="{3EDAB267-C88F-0385-340F-E52F5E449D92}"/>
                </a:ext>
              </a:extLst>
            </p:cNvPr>
            <p:cNvSpPr/>
            <p:nvPr/>
          </p:nvSpPr>
          <p:spPr>
            <a:xfrm>
              <a:off x="4720370" y="3007305"/>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62" name="Graphic 86" descr="Head with gears outline">
              <a:extLst>
                <a:ext uri="{FF2B5EF4-FFF2-40B4-BE49-F238E27FC236}">
                  <a16:creationId xmlns:a16="http://schemas.microsoft.com/office/drawing/2014/main" id="{26BD4199-B44A-FC03-3DBE-9DA93C9EBE8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802957" y="3082484"/>
              <a:ext cx="605351" cy="605351"/>
            </a:xfrm>
            <a:prstGeom prst="rect">
              <a:avLst/>
            </a:prstGeom>
          </p:spPr>
        </p:pic>
      </p:grpSp>
      <p:pic>
        <p:nvPicPr>
          <p:cNvPr id="63" name="Graphic 9">
            <a:extLst>
              <a:ext uri="{FF2B5EF4-FFF2-40B4-BE49-F238E27FC236}">
                <a16:creationId xmlns:a16="http://schemas.microsoft.com/office/drawing/2014/main" id="{31B10926-84B3-3101-D210-D6596ECB99BB}"/>
              </a:ext>
            </a:extLst>
          </p:cNvPr>
          <p:cNvPicPr>
            <a:picLocks noChangeAspect="1"/>
          </p:cNvPicPr>
          <p:nvPr/>
        </p:nvPicPr>
        <p:blipFill rotWithShape="1">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l="12499" t="4667" r="13200" b="24080"/>
          <a:stretch/>
        </p:blipFill>
        <p:spPr>
          <a:xfrm rot="20987725">
            <a:off x="4301757" y="3232633"/>
            <a:ext cx="503910" cy="604052"/>
          </a:xfrm>
          <a:prstGeom prst="rect">
            <a:avLst/>
          </a:prstGeom>
        </p:spPr>
      </p:pic>
    </p:spTree>
    <p:extLst>
      <p:ext uri="{BB962C8B-B14F-4D97-AF65-F5344CB8AC3E}">
        <p14:creationId xmlns:p14="http://schemas.microsoft.com/office/powerpoint/2010/main" val="2910849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F4865-E151-FA28-97A5-83E28F732D4E}"/>
            </a:ext>
          </a:extLst>
        </p:cNvPr>
        <p:cNvGrpSpPr/>
        <p:nvPr/>
      </p:nvGrpSpPr>
      <p:grpSpPr>
        <a:xfrm>
          <a:off x="0" y="0"/>
          <a:ext cx="0" cy="0"/>
          <a:chOff x="0" y="0"/>
          <a:chExt cx="0" cy="0"/>
        </a:xfrm>
      </p:grpSpPr>
      <p:cxnSp>
        <p:nvCxnSpPr>
          <p:cNvPr id="10" name="Verbinder: gewinkelt 9">
            <a:extLst>
              <a:ext uri="{FF2B5EF4-FFF2-40B4-BE49-F238E27FC236}">
                <a16:creationId xmlns:a16="http://schemas.microsoft.com/office/drawing/2014/main" id="{60AD9E7A-68E2-9824-0D5F-8F0F198A7DF7}"/>
              </a:ext>
            </a:extLst>
          </p:cNvPr>
          <p:cNvCxnSpPr/>
          <p:nvPr/>
        </p:nvCxnSpPr>
        <p:spPr>
          <a:xfrm flipV="1">
            <a:off x="1414581" y="3797060"/>
            <a:ext cx="2975608" cy="68017"/>
          </a:xfrm>
          <a:prstGeom prst="bentConnector3">
            <a:avLst>
              <a:gd name="adj1" fmla="val 99958"/>
            </a:avLst>
          </a:prstGeom>
          <a:ln w="9525">
            <a:solidFill>
              <a:srgbClr val="6E7AAB"/>
            </a:solidFill>
          </a:ln>
        </p:spPr>
        <p:style>
          <a:lnRef idx="1">
            <a:schemeClr val="accent1"/>
          </a:lnRef>
          <a:fillRef idx="0">
            <a:schemeClr val="accent1"/>
          </a:fillRef>
          <a:effectRef idx="0">
            <a:schemeClr val="accent1"/>
          </a:effectRef>
          <a:fontRef idx="minor">
            <a:schemeClr val="tx1"/>
          </a:fontRef>
        </p:style>
      </p:cxnSp>
      <p:sp>
        <p:nvSpPr>
          <p:cNvPr id="7" name="Textplatzhalter 9">
            <a:extLst>
              <a:ext uri="{FF2B5EF4-FFF2-40B4-BE49-F238E27FC236}">
                <a16:creationId xmlns:a16="http://schemas.microsoft.com/office/drawing/2014/main" id="{ECDB4982-D3B0-F674-401E-E95EB85630AF}"/>
              </a:ext>
            </a:extLst>
          </p:cNvPr>
          <p:cNvSpPr txBox="1">
            <a:spLocks/>
          </p:cNvSpPr>
          <p:nvPr/>
        </p:nvSpPr>
        <p:spPr>
          <a:xfrm>
            <a:off x="314921" y="11377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ist für die Betroffenen eine lebenslange Belastung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p>
        </p:txBody>
      </p:sp>
      <p:grpSp>
        <p:nvGrpSpPr>
          <p:cNvPr id="97" name="Gruppieren 96">
            <a:extLst>
              <a:ext uri="{FF2B5EF4-FFF2-40B4-BE49-F238E27FC236}">
                <a16:creationId xmlns:a16="http://schemas.microsoft.com/office/drawing/2014/main" id="{D01F119C-D197-2B6D-FC5C-D082698F855B}"/>
              </a:ext>
            </a:extLst>
          </p:cNvPr>
          <p:cNvGrpSpPr/>
          <p:nvPr/>
        </p:nvGrpSpPr>
        <p:grpSpPr>
          <a:xfrm>
            <a:off x="334476" y="902123"/>
            <a:ext cx="8478000" cy="3451582"/>
            <a:chOff x="261214" y="1334509"/>
            <a:chExt cx="11400414" cy="4624575"/>
          </a:xfrm>
        </p:grpSpPr>
        <p:cxnSp>
          <p:nvCxnSpPr>
            <p:cNvPr id="98" name="Straight Connector 75">
              <a:extLst>
                <a:ext uri="{FF2B5EF4-FFF2-40B4-BE49-F238E27FC236}">
                  <a16:creationId xmlns:a16="http://schemas.microsoft.com/office/drawing/2014/main" id="{909F11FF-C213-246A-2FEA-FA85FCD39F82}"/>
                </a:ext>
              </a:extLst>
            </p:cNvPr>
            <p:cNvCxnSpPr>
              <a:cxnSpLocks/>
            </p:cNvCxnSpPr>
            <p:nvPr/>
          </p:nvCxnSpPr>
          <p:spPr>
            <a:xfrm>
              <a:off x="830584" y="2855213"/>
              <a:ext cx="3270991" cy="0"/>
            </a:xfrm>
            <a:prstGeom prst="line">
              <a:avLst/>
            </a:prstGeom>
            <a:noFill/>
            <a:ln w="9525" cap="flat" cmpd="sng" algn="ctr">
              <a:solidFill>
                <a:srgbClr val="CC9C50"/>
              </a:solidFill>
              <a:prstDash val="solid"/>
            </a:ln>
            <a:effectLst/>
          </p:spPr>
        </p:cxnSp>
        <p:cxnSp>
          <p:nvCxnSpPr>
            <p:cNvPr id="99" name="Straight Connector 70">
              <a:extLst>
                <a:ext uri="{FF2B5EF4-FFF2-40B4-BE49-F238E27FC236}">
                  <a16:creationId xmlns:a16="http://schemas.microsoft.com/office/drawing/2014/main" id="{7FC7D439-332D-390A-52FA-9E025382B62D}"/>
                </a:ext>
              </a:extLst>
            </p:cNvPr>
            <p:cNvCxnSpPr>
              <a:cxnSpLocks/>
            </p:cNvCxnSpPr>
            <p:nvPr/>
          </p:nvCxnSpPr>
          <p:spPr>
            <a:xfrm>
              <a:off x="8025633" y="3374375"/>
              <a:ext cx="2973575" cy="0"/>
            </a:xfrm>
            <a:prstGeom prst="line">
              <a:avLst/>
            </a:prstGeom>
            <a:noFill/>
            <a:ln w="9525" cap="flat" cmpd="sng" algn="ctr">
              <a:solidFill>
                <a:srgbClr val="71BFC0"/>
              </a:solidFill>
              <a:prstDash val="solid"/>
            </a:ln>
            <a:effectLst/>
          </p:spPr>
        </p:cxnSp>
        <p:graphicFrame>
          <p:nvGraphicFramePr>
            <p:cNvPr id="100" name="Chart 48">
              <a:extLst>
                <a:ext uri="{FF2B5EF4-FFF2-40B4-BE49-F238E27FC236}">
                  <a16:creationId xmlns:a16="http://schemas.microsoft.com/office/drawing/2014/main" id="{79FE2572-53F4-6D35-7B75-BF635FDAF15B}"/>
                </a:ext>
              </a:extLst>
            </p:cNvPr>
            <p:cNvGraphicFramePr/>
            <p:nvPr/>
          </p:nvGraphicFramePr>
          <p:xfrm>
            <a:off x="2881486" y="1334509"/>
            <a:ext cx="6301037" cy="3960127"/>
          </p:xfrm>
          <a:graphic>
            <a:graphicData uri="http://schemas.openxmlformats.org/drawingml/2006/chart">
              <c:chart xmlns:c="http://schemas.openxmlformats.org/drawingml/2006/chart" xmlns:r="http://schemas.openxmlformats.org/officeDocument/2006/relationships" r:id="rId3"/>
            </a:graphicData>
          </a:graphic>
        </p:graphicFrame>
        <p:sp>
          <p:nvSpPr>
            <p:cNvPr id="101" name="Oval 7">
              <a:extLst>
                <a:ext uri="{FF2B5EF4-FFF2-40B4-BE49-F238E27FC236}">
                  <a16:creationId xmlns:a16="http://schemas.microsoft.com/office/drawing/2014/main" id="{337C564B-CC38-F7BE-022F-DDB91502047D}"/>
                </a:ext>
              </a:extLst>
            </p:cNvPr>
            <p:cNvSpPr/>
            <p:nvPr/>
          </p:nvSpPr>
          <p:spPr>
            <a:xfrm>
              <a:off x="5136129" y="2421472"/>
              <a:ext cx="1800000" cy="1800000"/>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srgbClr val="000000"/>
                  </a:solidFill>
                  <a:effectLst/>
                  <a:uLnTx/>
                  <a:uFillTx/>
                  <a:ea typeface="+mn-ea"/>
                  <a:cs typeface="Arial" panose="020B0604020202020204" pitchFamily="34" charset="0"/>
                </a:rPr>
                <a:t>T1D</a:t>
              </a:r>
            </a:p>
          </p:txBody>
        </p:sp>
        <p:sp>
          <p:nvSpPr>
            <p:cNvPr id="102" name="Oval 11">
              <a:extLst>
                <a:ext uri="{FF2B5EF4-FFF2-40B4-BE49-F238E27FC236}">
                  <a16:creationId xmlns:a16="http://schemas.microsoft.com/office/drawing/2014/main" id="{702DD4DF-CA97-4514-9E70-14A547042747}"/>
                </a:ext>
              </a:extLst>
            </p:cNvPr>
            <p:cNvSpPr/>
            <p:nvPr/>
          </p:nvSpPr>
          <p:spPr>
            <a:xfrm>
              <a:off x="4676003" y="2204168"/>
              <a:ext cx="231434" cy="231434"/>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3" name="Oval 12">
              <a:extLst>
                <a:ext uri="{FF2B5EF4-FFF2-40B4-BE49-F238E27FC236}">
                  <a16:creationId xmlns:a16="http://schemas.microsoft.com/office/drawing/2014/main" id="{53BF223C-B4FC-88CC-D9B2-575FA8C39B91}"/>
                </a:ext>
              </a:extLst>
            </p:cNvPr>
            <p:cNvSpPr/>
            <p:nvPr/>
          </p:nvSpPr>
          <p:spPr>
            <a:xfrm>
              <a:off x="7164821" y="2216467"/>
              <a:ext cx="231434" cy="231434"/>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4" name="Oval 13">
              <a:extLst>
                <a:ext uri="{FF2B5EF4-FFF2-40B4-BE49-F238E27FC236}">
                  <a16:creationId xmlns:a16="http://schemas.microsoft.com/office/drawing/2014/main" id="{944F196F-80D8-FFB6-56D3-EE930D5304D3}"/>
                </a:ext>
              </a:extLst>
            </p:cNvPr>
            <p:cNvSpPr/>
            <p:nvPr/>
          </p:nvSpPr>
          <p:spPr>
            <a:xfrm>
              <a:off x="5903433" y="1599210"/>
              <a:ext cx="231434" cy="231434"/>
            </a:xfrm>
            <a:prstGeom prst="ellipse">
              <a:avLst/>
            </a:prstGeom>
            <a:solidFill>
              <a:srgbClr val="CC9C50">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5" name="Oval 14">
              <a:extLst>
                <a:ext uri="{FF2B5EF4-FFF2-40B4-BE49-F238E27FC236}">
                  <a16:creationId xmlns:a16="http://schemas.microsoft.com/office/drawing/2014/main" id="{9EB3E6DF-7C8A-6C99-54E9-1B01C3C8617B}"/>
                </a:ext>
              </a:extLst>
            </p:cNvPr>
            <p:cNvSpPr/>
            <p:nvPr/>
          </p:nvSpPr>
          <p:spPr>
            <a:xfrm>
              <a:off x="7466275" y="3556326"/>
              <a:ext cx="231434" cy="231434"/>
            </a:xfrm>
            <a:prstGeom prst="ellipse">
              <a:avLst/>
            </a:prstGeom>
            <a:solidFill>
              <a:srgbClr val="347475">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6" name="TextBox 15">
              <a:extLst>
                <a:ext uri="{FF2B5EF4-FFF2-40B4-BE49-F238E27FC236}">
                  <a16:creationId xmlns:a16="http://schemas.microsoft.com/office/drawing/2014/main" id="{B22E1EF7-AB6A-131C-AED1-E58965AC8145}"/>
                </a:ext>
              </a:extLst>
            </p:cNvPr>
            <p:cNvSpPr txBox="1"/>
            <p:nvPr/>
          </p:nvSpPr>
          <p:spPr>
            <a:xfrm>
              <a:off x="2270052" y="551372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6E7AAB"/>
                  </a:solidFill>
                  <a:effectLst/>
                  <a:uLnTx/>
                  <a:uFillTx/>
                  <a:latin typeface="+mn-lt"/>
                  <a:ea typeface="+mn-ea"/>
                  <a:cs typeface="Arial" panose="020B0604020202020204" pitchFamily="34" charset="0"/>
                </a:rPr>
                <a:t>Arbeits</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a:t>
              </a:r>
              <a:r>
                <a:rPr kumimoji="0" lang="en-US" sz="1200" b="1" i="0" u="none" strike="noStrike" kern="0" cap="none" spc="0" normalizeH="0" baseline="0" noProof="0" dirty="0" err="1">
                  <a:ln>
                    <a:noFill/>
                  </a:ln>
                  <a:solidFill>
                    <a:srgbClr val="6E7AAB"/>
                  </a:solidFill>
                  <a:effectLst/>
                  <a:uLnTx/>
                  <a:uFillTx/>
                  <a:latin typeface="+mn-lt"/>
                  <a:ea typeface="+mn-ea"/>
                  <a:cs typeface="Arial" panose="020B0604020202020204" pitchFamily="34" charset="0"/>
                </a:rPr>
                <a:t>schulische</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6E7AAB"/>
                  </a:solidFill>
                  <a:effectLst/>
                  <a:uLnTx/>
                  <a:uFillTx/>
                  <a:latin typeface="+mn-lt"/>
                  <a:ea typeface="+mn-ea"/>
                  <a:cs typeface="Arial" panose="020B0604020202020204" pitchFamily="34" charset="0"/>
                </a:rPr>
                <a:t>5,6</a:t>
              </a:r>
              <a:r>
                <a:rPr kumimoji="0" lang="en-US" sz="1200" b="1" i="0" u="none" strike="noStrike" kern="0" cap="none" spc="0" normalizeH="0" baseline="0" noProof="0" dirty="0">
                  <a:ln>
                    <a:noFill/>
                  </a:ln>
                  <a:solidFill>
                    <a:srgbClr val="6E7AAB"/>
                  </a:solidFill>
                  <a:effectLst/>
                  <a:uLnTx/>
                  <a:uFillTx/>
                  <a:latin typeface="+mn-lt"/>
                  <a:ea typeface="+mn-ea"/>
                  <a:cs typeface="Arial" panose="020B0604020202020204" pitchFamily="34" charset="0"/>
                </a:rPr>
                <a:t>  </a:t>
              </a:r>
            </a:p>
          </p:txBody>
        </p:sp>
        <p:cxnSp>
          <p:nvCxnSpPr>
            <p:cNvPr id="107" name="Straight Connector 16">
              <a:extLst>
                <a:ext uri="{FF2B5EF4-FFF2-40B4-BE49-F238E27FC236}">
                  <a16:creationId xmlns:a16="http://schemas.microsoft.com/office/drawing/2014/main" id="{CB11306C-AAAE-9CBD-14BC-3D3847B6D90C}"/>
                </a:ext>
              </a:extLst>
            </p:cNvPr>
            <p:cNvCxnSpPr>
              <a:cxnSpLocks/>
            </p:cNvCxnSpPr>
            <p:nvPr/>
          </p:nvCxnSpPr>
          <p:spPr>
            <a:xfrm>
              <a:off x="1448715" y="1573310"/>
              <a:ext cx="3687414" cy="22048"/>
            </a:xfrm>
            <a:prstGeom prst="line">
              <a:avLst/>
            </a:prstGeom>
            <a:noFill/>
            <a:ln w="9525" cap="flat" cmpd="sng" algn="ctr">
              <a:solidFill>
                <a:srgbClr val="E0C496"/>
              </a:solidFill>
              <a:prstDash val="solid"/>
            </a:ln>
            <a:effectLst/>
          </p:spPr>
        </p:cxnSp>
        <p:sp>
          <p:nvSpPr>
            <p:cNvPr id="108" name="TextBox 17">
              <a:extLst>
                <a:ext uri="{FF2B5EF4-FFF2-40B4-BE49-F238E27FC236}">
                  <a16:creationId xmlns:a16="http://schemas.microsoft.com/office/drawing/2014/main" id="{1F35E072-1688-19E1-A023-455DCE005E66}"/>
                </a:ext>
              </a:extLst>
            </p:cNvPr>
            <p:cNvSpPr txBox="1"/>
            <p:nvPr/>
          </p:nvSpPr>
          <p:spPr>
            <a:xfrm>
              <a:off x="1945684" y="4291825"/>
              <a:ext cx="2299838"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969BAF"/>
                  </a:solidFill>
                  <a:effectLst/>
                  <a:uLnTx/>
                  <a:uFillTx/>
                  <a:latin typeface="+mn-lt"/>
                  <a:ea typeface="+mn-ea"/>
                  <a:cs typeface="Arial" panose="020B0604020202020204" pitchFamily="34" charset="0"/>
                </a:rPr>
                <a:t>Psychosoziale</a:t>
              </a:r>
              <a:r>
                <a:rPr kumimoji="0" lang="en-US" sz="1200" b="1" i="0" u="none" strike="noStrike" kern="0" cap="none" spc="0" normalizeH="0" baseline="0" noProof="0" dirty="0">
                  <a:ln>
                    <a:noFill/>
                  </a:ln>
                  <a:solidFill>
                    <a:srgbClr val="969BAF"/>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969BAF"/>
                  </a:solidFill>
                  <a:effectLst/>
                  <a:uLnTx/>
                  <a:uFillTx/>
                  <a:latin typeface="+mn-lt"/>
                  <a:ea typeface="+mn-ea"/>
                  <a:cs typeface="Arial" panose="020B0604020202020204" pitchFamily="34" charset="0"/>
                </a:rPr>
                <a:t>4</a:t>
              </a:r>
            </a:p>
          </p:txBody>
        </p:sp>
        <p:cxnSp>
          <p:nvCxnSpPr>
            <p:cNvPr id="110" name="Straight Connector 20">
              <a:extLst>
                <a:ext uri="{FF2B5EF4-FFF2-40B4-BE49-F238E27FC236}">
                  <a16:creationId xmlns:a16="http://schemas.microsoft.com/office/drawing/2014/main" id="{763F89F6-D28F-BD77-1323-E0F1A7F77E19}"/>
                </a:ext>
              </a:extLst>
            </p:cNvPr>
            <p:cNvCxnSpPr>
              <a:cxnSpLocks/>
            </p:cNvCxnSpPr>
            <p:nvPr/>
          </p:nvCxnSpPr>
          <p:spPr>
            <a:xfrm>
              <a:off x="7526994" y="4644088"/>
              <a:ext cx="3217136" cy="0"/>
            </a:xfrm>
            <a:prstGeom prst="line">
              <a:avLst/>
            </a:prstGeom>
            <a:noFill/>
            <a:ln w="9525" cap="flat" cmpd="sng" algn="ctr">
              <a:solidFill>
                <a:srgbClr val="2F3651"/>
              </a:solidFill>
              <a:prstDash val="solid"/>
            </a:ln>
            <a:effectLst/>
          </p:spPr>
        </p:cxnSp>
        <p:cxnSp>
          <p:nvCxnSpPr>
            <p:cNvPr id="111" name="Straight Connector 22">
              <a:extLst>
                <a:ext uri="{FF2B5EF4-FFF2-40B4-BE49-F238E27FC236}">
                  <a16:creationId xmlns:a16="http://schemas.microsoft.com/office/drawing/2014/main" id="{BF2404BA-09EB-2860-2365-4E5C6B1B687A}"/>
                </a:ext>
              </a:extLst>
            </p:cNvPr>
            <p:cNvCxnSpPr>
              <a:cxnSpLocks/>
            </p:cNvCxnSpPr>
            <p:nvPr/>
          </p:nvCxnSpPr>
          <p:spPr>
            <a:xfrm>
              <a:off x="1318654" y="4093965"/>
              <a:ext cx="2926867" cy="0"/>
            </a:xfrm>
            <a:prstGeom prst="line">
              <a:avLst/>
            </a:prstGeom>
            <a:noFill/>
            <a:ln w="9525" cap="flat" cmpd="sng" algn="ctr">
              <a:solidFill>
                <a:srgbClr val="969BAF"/>
              </a:solidFill>
              <a:prstDash val="solid"/>
            </a:ln>
            <a:effectLst/>
          </p:spPr>
        </p:cxnSp>
        <p:grpSp>
          <p:nvGrpSpPr>
            <p:cNvPr id="112" name="Group 33">
              <a:extLst>
                <a:ext uri="{FF2B5EF4-FFF2-40B4-BE49-F238E27FC236}">
                  <a16:creationId xmlns:a16="http://schemas.microsoft.com/office/drawing/2014/main" id="{ACF2F6CB-B028-1145-3606-A21152AE99C9}"/>
                </a:ext>
              </a:extLst>
            </p:cNvPr>
            <p:cNvGrpSpPr/>
            <p:nvPr/>
          </p:nvGrpSpPr>
          <p:grpSpPr>
            <a:xfrm>
              <a:off x="980727" y="4986871"/>
              <a:ext cx="864693" cy="864693"/>
              <a:chOff x="1444167" y="1454817"/>
              <a:chExt cx="864693" cy="864693"/>
            </a:xfrm>
          </p:grpSpPr>
          <p:sp>
            <p:nvSpPr>
              <p:cNvPr id="140" name="Oval 34">
                <a:extLst>
                  <a:ext uri="{FF2B5EF4-FFF2-40B4-BE49-F238E27FC236}">
                    <a16:creationId xmlns:a16="http://schemas.microsoft.com/office/drawing/2014/main" id="{CD2F8307-D5E3-5445-9EA8-F7EA9865475A}"/>
                  </a:ext>
                </a:extLst>
              </p:cNvPr>
              <p:cNvSpPr/>
              <p:nvPr/>
            </p:nvSpPr>
            <p:spPr>
              <a:xfrm>
                <a:off x="1444167" y="1454817"/>
                <a:ext cx="864693" cy="864693"/>
              </a:xfrm>
              <a:prstGeom prst="ellipse">
                <a:avLst/>
              </a:prstGeom>
              <a:solidFill>
                <a:srgbClr val="6E7AAB"/>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41" name="Graphic 35" descr="Professor female outline">
                <a:extLst>
                  <a:ext uri="{FF2B5EF4-FFF2-40B4-BE49-F238E27FC236}">
                    <a16:creationId xmlns:a16="http://schemas.microsoft.com/office/drawing/2014/main" id="{D1CC62BE-8E96-7C41-7570-F874C0BC754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7143" y="1532837"/>
                <a:ext cx="589934" cy="589934"/>
              </a:xfrm>
              <a:prstGeom prst="rect">
                <a:avLst/>
              </a:prstGeom>
            </p:spPr>
          </p:pic>
        </p:grpSp>
        <p:grpSp>
          <p:nvGrpSpPr>
            <p:cNvPr id="113" name="Group 36">
              <a:extLst>
                <a:ext uri="{FF2B5EF4-FFF2-40B4-BE49-F238E27FC236}">
                  <a16:creationId xmlns:a16="http://schemas.microsoft.com/office/drawing/2014/main" id="{C335FA6A-3AB4-5FDD-40DA-55E2CC9B6EBE}"/>
                </a:ext>
              </a:extLst>
            </p:cNvPr>
            <p:cNvGrpSpPr/>
            <p:nvPr/>
          </p:nvGrpSpPr>
          <p:grpSpPr>
            <a:xfrm>
              <a:off x="534145" y="3826907"/>
              <a:ext cx="864693" cy="864693"/>
              <a:chOff x="9808616" y="1411833"/>
              <a:chExt cx="864693" cy="864693"/>
            </a:xfrm>
          </p:grpSpPr>
          <p:sp>
            <p:nvSpPr>
              <p:cNvPr id="138" name="Oval 37">
                <a:extLst>
                  <a:ext uri="{FF2B5EF4-FFF2-40B4-BE49-F238E27FC236}">
                    <a16:creationId xmlns:a16="http://schemas.microsoft.com/office/drawing/2014/main" id="{43FA1591-181B-50D9-6FC1-E65E0A73A65E}"/>
                  </a:ext>
                </a:extLst>
              </p:cNvPr>
              <p:cNvSpPr/>
              <p:nvPr/>
            </p:nvSpPr>
            <p:spPr>
              <a:xfrm>
                <a:off x="9808616" y="1411833"/>
                <a:ext cx="864693" cy="864693"/>
              </a:xfrm>
              <a:prstGeom prst="ellipse">
                <a:avLst/>
              </a:prstGeom>
              <a:solidFill>
                <a:srgbClr val="969BA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9" name="Graphic 38" descr="Head with gears outline">
                <a:extLst>
                  <a:ext uri="{FF2B5EF4-FFF2-40B4-BE49-F238E27FC236}">
                    <a16:creationId xmlns:a16="http://schemas.microsoft.com/office/drawing/2014/main" id="{0F45477B-DCF4-1579-68C2-5EA5E0D6A4E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34180" y="1536232"/>
                <a:ext cx="630243" cy="630243"/>
              </a:xfrm>
              <a:prstGeom prst="rect">
                <a:avLst/>
              </a:prstGeom>
            </p:spPr>
          </p:pic>
        </p:grpSp>
        <p:grpSp>
          <p:nvGrpSpPr>
            <p:cNvPr id="114" name="Group 39">
              <a:extLst>
                <a:ext uri="{FF2B5EF4-FFF2-40B4-BE49-F238E27FC236}">
                  <a16:creationId xmlns:a16="http://schemas.microsoft.com/office/drawing/2014/main" id="{D2E76BCB-96DE-BC84-8514-50739E4B05D0}"/>
                </a:ext>
              </a:extLst>
            </p:cNvPr>
            <p:cNvGrpSpPr/>
            <p:nvPr/>
          </p:nvGrpSpPr>
          <p:grpSpPr>
            <a:xfrm>
              <a:off x="261214" y="2647681"/>
              <a:ext cx="864693" cy="864693"/>
              <a:chOff x="1444167" y="4715637"/>
              <a:chExt cx="864693" cy="864693"/>
            </a:xfrm>
          </p:grpSpPr>
          <p:sp>
            <p:nvSpPr>
              <p:cNvPr id="136" name="Oval 40">
                <a:extLst>
                  <a:ext uri="{FF2B5EF4-FFF2-40B4-BE49-F238E27FC236}">
                    <a16:creationId xmlns:a16="http://schemas.microsoft.com/office/drawing/2014/main" id="{846CA942-0E98-0C18-C052-A7EE2A783888}"/>
                  </a:ext>
                </a:extLst>
              </p:cNvPr>
              <p:cNvSpPr/>
              <p:nvPr/>
            </p:nvSpPr>
            <p:spPr>
              <a:xfrm>
                <a:off x="1444167" y="4715637"/>
                <a:ext cx="864693" cy="864693"/>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7" name="Graphic 41" descr="Hospital with solid fill">
                <a:extLst>
                  <a:ext uri="{FF2B5EF4-FFF2-40B4-BE49-F238E27FC236}">
                    <a16:creationId xmlns:a16="http://schemas.microsoft.com/office/drawing/2014/main" id="{3D9E2595-3EF1-1F6A-A387-3E79FDF4C00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74320" y="4825617"/>
                <a:ext cx="610610" cy="610610"/>
              </a:xfrm>
              <a:prstGeom prst="rect">
                <a:avLst/>
              </a:prstGeom>
            </p:spPr>
          </p:pic>
        </p:grpSp>
        <p:grpSp>
          <p:nvGrpSpPr>
            <p:cNvPr id="115" name="Group 42">
              <a:extLst>
                <a:ext uri="{FF2B5EF4-FFF2-40B4-BE49-F238E27FC236}">
                  <a16:creationId xmlns:a16="http://schemas.microsoft.com/office/drawing/2014/main" id="{A09674AC-6C68-9A71-EB64-D2E9995056E6}"/>
                </a:ext>
              </a:extLst>
            </p:cNvPr>
            <p:cNvGrpSpPr/>
            <p:nvPr/>
          </p:nvGrpSpPr>
          <p:grpSpPr>
            <a:xfrm>
              <a:off x="10771576" y="1565570"/>
              <a:ext cx="864693" cy="864693"/>
              <a:chOff x="9808616" y="4715637"/>
              <a:chExt cx="864693" cy="864693"/>
            </a:xfrm>
          </p:grpSpPr>
          <p:sp>
            <p:nvSpPr>
              <p:cNvPr id="134" name="Oval 43">
                <a:extLst>
                  <a:ext uri="{FF2B5EF4-FFF2-40B4-BE49-F238E27FC236}">
                    <a16:creationId xmlns:a16="http://schemas.microsoft.com/office/drawing/2014/main" id="{8B45326A-B04D-9288-D605-1FA2EA35533B}"/>
                  </a:ext>
                </a:extLst>
              </p:cNvPr>
              <p:cNvSpPr/>
              <p:nvPr/>
            </p:nvSpPr>
            <p:spPr>
              <a:xfrm>
                <a:off x="9808616" y="4715637"/>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5" name="Graphic 44" descr="Inpatient outline">
                <a:extLst>
                  <a:ext uri="{FF2B5EF4-FFF2-40B4-BE49-F238E27FC236}">
                    <a16:creationId xmlns:a16="http://schemas.microsoft.com/office/drawing/2014/main" id="{A2BE6A1C-C7A3-8AC4-1FC6-F7BCCF8B285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47036" y="4848309"/>
                <a:ext cx="585011" cy="585011"/>
              </a:xfrm>
              <a:prstGeom prst="rect">
                <a:avLst/>
              </a:prstGeom>
            </p:spPr>
          </p:pic>
        </p:grpSp>
        <p:sp>
          <p:nvSpPr>
            <p:cNvPr id="116" name="TextBox 50">
              <a:extLst>
                <a:ext uri="{FF2B5EF4-FFF2-40B4-BE49-F238E27FC236}">
                  <a16:creationId xmlns:a16="http://schemas.microsoft.com/office/drawing/2014/main" id="{0F7F1AC6-4C20-1230-8D3D-1072741A0ACA}"/>
                </a:ext>
              </a:extLst>
            </p:cNvPr>
            <p:cNvSpPr txBox="1"/>
            <p:nvPr/>
          </p:nvSpPr>
          <p:spPr>
            <a:xfrm>
              <a:off x="1929721" y="1595359"/>
              <a:ext cx="2391251" cy="86598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Belastung</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durch</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ea typeface="+mn-ea"/>
                  <a:cs typeface="Arial" panose="020B0604020202020204" pitchFamily="34" charset="0"/>
                </a:rPr>
                <a:t>tägliches</a:t>
              </a:r>
              <a:r>
                <a:rPr kumimoji="0" lang="en-US" sz="1200" b="1" i="0" u="none" strike="noStrike" kern="0" cap="none" spc="0" normalizeH="0" baseline="0" noProof="0" dirty="0">
                  <a:ln>
                    <a:noFill/>
                  </a:ln>
                  <a:solidFill>
                    <a:srgbClr val="E0C496"/>
                  </a:solidFill>
                  <a:effectLst/>
                  <a:uLnTx/>
                  <a:uFillTx/>
                  <a:ea typeface="+mn-ea"/>
                  <a:cs typeface="Arial" panose="020B0604020202020204" pitchFamily="34" charset="0"/>
                </a:rPr>
                <a:t> Selbst-Management</a:t>
              </a:r>
              <a:r>
                <a:rPr kumimoji="0" lang="en-US" sz="1200" b="1" i="0" u="none" strike="noStrike" kern="0" cap="none" spc="0" normalizeH="0" baseline="30000" noProof="0" dirty="0">
                  <a:ln>
                    <a:noFill/>
                  </a:ln>
                  <a:solidFill>
                    <a:srgbClr val="E0C496"/>
                  </a:solidFill>
                  <a:effectLst/>
                  <a:uLnTx/>
                  <a:uFillTx/>
                  <a:ea typeface="+mn-ea"/>
                  <a:cs typeface="Arial" panose="020B0604020202020204" pitchFamily="34" charset="0"/>
                </a:rPr>
                <a:t>1</a:t>
              </a:r>
              <a:endParaRPr kumimoji="0" lang="en-NZ" sz="1200" b="0" i="0" u="none" strike="noStrike" kern="0" cap="none" spc="0" normalizeH="0" baseline="0" noProof="0" dirty="0">
                <a:ln>
                  <a:noFill/>
                </a:ln>
                <a:solidFill>
                  <a:srgbClr val="E0C496"/>
                </a:solidFill>
                <a:effectLst/>
                <a:uLnTx/>
                <a:uFillTx/>
                <a:ea typeface="+mn-ea"/>
                <a:cs typeface="+mn-cs"/>
              </a:endParaRPr>
            </a:p>
          </p:txBody>
        </p:sp>
        <p:sp>
          <p:nvSpPr>
            <p:cNvPr id="117" name="TextBox 51">
              <a:extLst>
                <a:ext uri="{FF2B5EF4-FFF2-40B4-BE49-F238E27FC236}">
                  <a16:creationId xmlns:a16="http://schemas.microsoft.com/office/drawing/2014/main" id="{220B2F12-981C-00E2-545D-A0065E0FC97B}"/>
                </a:ext>
              </a:extLst>
            </p:cNvPr>
            <p:cNvSpPr txBox="1"/>
            <p:nvPr/>
          </p:nvSpPr>
          <p:spPr>
            <a:xfrm>
              <a:off x="7972404" y="4830780"/>
              <a:ext cx="1812449"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latin typeface="+mn-lt"/>
                  <a:ea typeface="+mn-ea"/>
                  <a:cs typeface="Arial" panose="020B0604020202020204" pitchFamily="34" charset="0"/>
                </a:rPr>
                <a:t>Familiäre</a:t>
              </a:r>
              <a:r>
                <a:rPr kumimoji="0" lang="en-US" sz="1200" b="1" i="0" u="none" strike="noStrike" kern="0" cap="none" spc="0" normalizeH="0" baseline="0" noProof="0" dirty="0">
                  <a:ln>
                    <a:noFill/>
                  </a:ln>
                  <a:solidFill>
                    <a:srgbClr val="2F3651"/>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2F3651"/>
                  </a:solidFill>
                  <a:effectLst/>
                  <a:uLnTx/>
                  <a:uFillTx/>
                  <a:latin typeface="+mn-lt"/>
                  <a:ea typeface="+mn-ea"/>
                  <a:cs typeface="Arial" panose="020B0604020202020204" pitchFamily="34" charset="0"/>
                </a:rPr>
                <a:t>7</a:t>
              </a:r>
              <a:r>
                <a:rPr kumimoji="0" lang="en-US" sz="1200" b="1" i="0" u="none" strike="noStrike" kern="0" cap="none" spc="0" normalizeH="0" baseline="0" noProof="0" dirty="0">
                  <a:ln>
                    <a:noFill/>
                  </a:ln>
                  <a:solidFill>
                    <a:srgbClr val="2F3651"/>
                  </a:solidFill>
                  <a:effectLst/>
                  <a:uLnTx/>
                  <a:uFillTx/>
                  <a:latin typeface="+mn-lt"/>
                  <a:ea typeface="+mn-ea"/>
                  <a:cs typeface="Arial" panose="020B0604020202020204" pitchFamily="34" charset="0"/>
                </a:rPr>
                <a:t>  </a:t>
              </a:r>
            </a:p>
          </p:txBody>
        </p:sp>
        <p:sp>
          <p:nvSpPr>
            <p:cNvPr id="118" name="TextBox 52">
              <a:extLst>
                <a:ext uri="{FF2B5EF4-FFF2-40B4-BE49-F238E27FC236}">
                  <a16:creationId xmlns:a16="http://schemas.microsoft.com/office/drawing/2014/main" id="{C33F5203-CA1B-5762-547A-80E570D02D64}"/>
                </a:ext>
              </a:extLst>
            </p:cNvPr>
            <p:cNvSpPr txBox="1"/>
            <p:nvPr/>
          </p:nvSpPr>
          <p:spPr>
            <a:xfrm>
              <a:off x="8256205" y="355457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71BFC0"/>
                  </a:solidFill>
                  <a:effectLst/>
                  <a:uLnTx/>
                  <a:uFillTx/>
                  <a:latin typeface="+mn-lt"/>
                  <a:ea typeface="+mn-ea"/>
                  <a:cs typeface="Arial" panose="020B0604020202020204" pitchFamily="34" charset="0"/>
                </a:rPr>
                <a:t>Sozioökonomische</a:t>
              </a:r>
              <a:r>
                <a:rPr kumimoji="0" lang="en-US" sz="1200" b="1" i="0" u="none" strike="noStrike" kern="0" cap="none" spc="0" normalizeH="0" baseline="0" noProof="0" dirty="0">
                  <a:ln>
                    <a:noFill/>
                  </a:ln>
                  <a:solidFill>
                    <a:srgbClr val="71BFC0"/>
                  </a:solidFill>
                  <a:effectLst/>
                  <a:uLnTx/>
                  <a:uFillTx/>
                  <a:latin typeface="+mn-lt"/>
                  <a:ea typeface="+mn-ea"/>
                  <a:cs typeface="Arial" panose="020B0604020202020204" pitchFamily="34" charset="0"/>
                </a:rPr>
                <a:t> Auswirkungen</a:t>
              </a:r>
              <a:r>
                <a:rPr kumimoji="0" lang="en-US" sz="1200" b="1" i="0" u="none" strike="noStrike" kern="0" cap="none" spc="0" normalizeH="0" baseline="30000" noProof="0" dirty="0">
                  <a:ln>
                    <a:noFill/>
                  </a:ln>
                  <a:solidFill>
                    <a:srgbClr val="71BFC0"/>
                  </a:solidFill>
                  <a:effectLst/>
                  <a:uLnTx/>
                  <a:uFillTx/>
                  <a:latin typeface="+mn-lt"/>
                  <a:ea typeface="+mn-ea"/>
                  <a:cs typeface="Arial" panose="020B0604020202020204" pitchFamily="34" charset="0"/>
                </a:rPr>
                <a:t>7</a:t>
              </a:r>
              <a:r>
                <a:rPr kumimoji="0" lang="en-US" sz="1200" b="1" i="0" u="none" strike="noStrike" kern="0" cap="none" spc="0" normalizeH="0" baseline="0" noProof="0" dirty="0">
                  <a:ln>
                    <a:noFill/>
                  </a:ln>
                  <a:solidFill>
                    <a:srgbClr val="71BFC0"/>
                  </a:solidFill>
                  <a:effectLst/>
                  <a:uLnTx/>
                  <a:uFillTx/>
                  <a:latin typeface="+mn-lt"/>
                  <a:ea typeface="+mn-ea"/>
                  <a:cs typeface="Arial" panose="020B0604020202020204" pitchFamily="34" charset="0"/>
                </a:rPr>
                <a:t>  </a:t>
              </a:r>
            </a:p>
          </p:txBody>
        </p:sp>
        <p:sp>
          <p:nvSpPr>
            <p:cNvPr id="119" name="TextBox 53">
              <a:extLst>
                <a:ext uri="{FF2B5EF4-FFF2-40B4-BE49-F238E27FC236}">
                  <a16:creationId xmlns:a16="http://schemas.microsoft.com/office/drawing/2014/main" id="{56DC1467-F735-82F4-44D4-8B6D40BF2975}"/>
                </a:ext>
              </a:extLst>
            </p:cNvPr>
            <p:cNvSpPr txBox="1"/>
            <p:nvPr/>
          </p:nvSpPr>
          <p:spPr>
            <a:xfrm>
              <a:off x="1471733" y="3033941"/>
              <a:ext cx="2773789"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CC9C50"/>
                  </a:solidFill>
                  <a:effectLst/>
                  <a:uLnTx/>
                  <a:uFillTx/>
                  <a:latin typeface="+mn-lt"/>
                  <a:ea typeface="+mn-ea"/>
                  <a:cs typeface="Arial" panose="020B0604020202020204" pitchFamily="34" charset="0"/>
                </a:rPr>
                <a:t>Hypoglykämien</a:t>
              </a: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 und </a:t>
              </a:r>
              <a:b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b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DKA-Komplikationen</a:t>
              </a:r>
              <a:r>
                <a:rPr kumimoji="0" lang="en-US" sz="1200" b="1" i="0" u="none" strike="noStrike" kern="0" cap="none" spc="0" normalizeH="0" baseline="30000" noProof="0" dirty="0">
                  <a:ln>
                    <a:noFill/>
                  </a:ln>
                  <a:solidFill>
                    <a:srgbClr val="CC9C50"/>
                  </a:solidFill>
                  <a:effectLst/>
                  <a:uLnTx/>
                  <a:uFillTx/>
                  <a:latin typeface="+mn-lt"/>
                  <a:ea typeface="+mn-ea"/>
                  <a:cs typeface="Arial" panose="020B0604020202020204" pitchFamily="34" charset="0"/>
                </a:rPr>
                <a:t>2,3</a:t>
              </a:r>
              <a:r>
                <a:rPr kumimoji="0" lang="en-US" sz="1200" b="1" i="0" u="none" strike="noStrike" kern="0" cap="none" spc="0" normalizeH="0" baseline="0" noProof="0" dirty="0">
                  <a:ln>
                    <a:noFill/>
                  </a:ln>
                  <a:solidFill>
                    <a:srgbClr val="CC9C50"/>
                  </a:solidFill>
                  <a:effectLst/>
                  <a:uLnTx/>
                  <a:uFillTx/>
                  <a:latin typeface="+mn-lt"/>
                  <a:ea typeface="+mn-ea"/>
                  <a:cs typeface="Arial" panose="020B0604020202020204" pitchFamily="34" charset="0"/>
                </a:rPr>
                <a:t> </a:t>
              </a:r>
            </a:p>
          </p:txBody>
        </p:sp>
        <p:sp>
          <p:nvSpPr>
            <p:cNvPr id="120" name="TextBox 54">
              <a:extLst>
                <a:ext uri="{FF2B5EF4-FFF2-40B4-BE49-F238E27FC236}">
                  <a16:creationId xmlns:a16="http://schemas.microsoft.com/office/drawing/2014/main" id="{7D3B07ED-0EB5-F106-AE8A-46FD4D2370C2}"/>
                </a:ext>
              </a:extLst>
            </p:cNvPr>
            <p:cNvSpPr txBox="1"/>
            <p:nvPr/>
          </p:nvSpPr>
          <p:spPr>
            <a:xfrm>
              <a:off x="7903941" y="1937493"/>
              <a:ext cx="2835421"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347475"/>
                  </a:solidFill>
                  <a:effectLst/>
                  <a:uLnTx/>
                  <a:uFillTx/>
                  <a:latin typeface="+mn-lt"/>
                  <a:ea typeface="+mn-ea"/>
                  <a:cs typeface="Arial" panose="020B0604020202020204" pitchFamily="34" charset="0"/>
                </a:rPr>
                <a:t>Langzeit-Komlikationen</a:t>
              </a:r>
              <a:r>
                <a:rPr kumimoji="0" lang="en-US" sz="1200" b="1" i="0" u="none" strike="noStrike" kern="0" cap="none" spc="0" normalizeH="0" baseline="0" noProof="0" dirty="0">
                  <a:ln>
                    <a:noFill/>
                  </a:ln>
                  <a:solidFill>
                    <a:srgbClr val="347475"/>
                  </a:solidFill>
                  <a:effectLst/>
                  <a:uLnTx/>
                  <a:uFillTx/>
                  <a:latin typeface="+mn-lt"/>
                  <a:ea typeface="+mn-ea"/>
                  <a:cs typeface="Arial" panose="020B0604020202020204" pitchFamily="34" charset="0"/>
                </a:rPr>
                <a:t> des Diabetes</a:t>
              </a:r>
              <a:r>
                <a:rPr kumimoji="0" lang="en-US" sz="1200" b="1" i="0" u="none" strike="noStrike" kern="0" cap="none" spc="0" normalizeH="0" baseline="30000" noProof="0" dirty="0">
                  <a:ln>
                    <a:noFill/>
                  </a:ln>
                  <a:solidFill>
                    <a:srgbClr val="347475"/>
                  </a:solidFill>
                  <a:effectLst/>
                  <a:uLnTx/>
                  <a:uFillTx/>
                  <a:latin typeface="+mn-lt"/>
                  <a:ea typeface="+mn-ea"/>
                  <a:cs typeface="Arial" panose="020B0604020202020204" pitchFamily="34" charset="0"/>
                </a:rPr>
                <a:t>8,9</a:t>
              </a:r>
              <a:endParaRPr kumimoji="0" lang="en-NZ" sz="1200" b="1" i="0" u="none" strike="noStrike" kern="0" cap="none" spc="0" normalizeH="0" baseline="30000" noProof="0" dirty="0">
                <a:ln>
                  <a:noFill/>
                </a:ln>
                <a:solidFill>
                  <a:srgbClr val="347475"/>
                </a:solidFill>
                <a:effectLst/>
                <a:uLnTx/>
                <a:uFillTx/>
                <a:latin typeface="+mn-lt"/>
                <a:ea typeface="+mn-ea"/>
                <a:cs typeface="Arial" panose="020B0604020202020204" pitchFamily="34" charset="0"/>
              </a:endParaRPr>
            </a:p>
          </p:txBody>
        </p:sp>
        <p:sp>
          <p:nvSpPr>
            <p:cNvPr id="121" name="Oval 55">
              <a:extLst>
                <a:ext uri="{FF2B5EF4-FFF2-40B4-BE49-F238E27FC236}">
                  <a16:creationId xmlns:a16="http://schemas.microsoft.com/office/drawing/2014/main" id="{E9CE8EEC-6E63-D509-0FA2-94B04BA1DAF0}"/>
                </a:ext>
              </a:extLst>
            </p:cNvPr>
            <p:cNvSpPr/>
            <p:nvPr/>
          </p:nvSpPr>
          <p:spPr>
            <a:xfrm>
              <a:off x="6624694" y="4625089"/>
              <a:ext cx="231434" cy="231434"/>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22" name="Oval 56">
              <a:extLst>
                <a:ext uri="{FF2B5EF4-FFF2-40B4-BE49-F238E27FC236}">
                  <a16:creationId xmlns:a16="http://schemas.microsoft.com/office/drawing/2014/main" id="{89DE83A5-0188-8CD1-1039-F038C2FD2417}"/>
                </a:ext>
              </a:extLst>
            </p:cNvPr>
            <p:cNvSpPr/>
            <p:nvPr/>
          </p:nvSpPr>
          <p:spPr>
            <a:xfrm>
              <a:off x="5272716" y="4654386"/>
              <a:ext cx="231434" cy="231434"/>
            </a:xfrm>
            <a:prstGeom prst="ellipse">
              <a:avLst/>
            </a:prstGeom>
            <a:solidFill>
              <a:srgbClr val="2F3651">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23" name="Oval 57">
              <a:extLst>
                <a:ext uri="{FF2B5EF4-FFF2-40B4-BE49-F238E27FC236}">
                  <a16:creationId xmlns:a16="http://schemas.microsoft.com/office/drawing/2014/main" id="{FFAF5940-F80B-40ED-58D5-9E81AFC13DEE}"/>
                </a:ext>
              </a:extLst>
            </p:cNvPr>
            <p:cNvSpPr/>
            <p:nvPr/>
          </p:nvSpPr>
          <p:spPr>
            <a:xfrm>
              <a:off x="4357847" y="3540311"/>
              <a:ext cx="231434" cy="231434"/>
            </a:xfrm>
            <a:prstGeom prst="ellipse">
              <a:avLst/>
            </a:prstGeom>
            <a:solidFill>
              <a:srgbClr val="575D72">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grpSp>
          <p:nvGrpSpPr>
            <p:cNvPr id="124" name="Group 2">
              <a:extLst>
                <a:ext uri="{FF2B5EF4-FFF2-40B4-BE49-F238E27FC236}">
                  <a16:creationId xmlns:a16="http://schemas.microsoft.com/office/drawing/2014/main" id="{8BBF6388-F817-F077-1AB5-D45C1991316E}"/>
                </a:ext>
              </a:extLst>
            </p:cNvPr>
            <p:cNvGrpSpPr/>
            <p:nvPr/>
          </p:nvGrpSpPr>
          <p:grpSpPr>
            <a:xfrm>
              <a:off x="595271" y="1361997"/>
              <a:ext cx="864693" cy="864693"/>
              <a:chOff x="4332902" y="1361997"/>
              <a:chExt cx="864693" cy="864693"/>
            </a:xfrm>
          </p:grpSpPr>
          <p:sp>
            <p:nvSpPr>
              <p:cNvPr id="132" name="Oval 63">
                <a:extLst>
                  <a:ext uri="{FF2B5EF4-FFF2-40B4-BE49-F238E27FC236}">
                    <a16:creationId xmlns:a16="http://schemas.microsoft.com/office/drawing/2014/main" id="{C9DFD816-68C9-CFAD-03DE-653CB4BF172B}"/>
                  </a:ext>
                </a:extLst>
              </p:cNvPr>
              <p:cNvSpPr/>
              <p:nvPr/>
            </p:nvSpPr>
            <p:spPr>
              <a:xfrm>
                <a:off x="4332902" y="1361997"/>
                <a:ext cx="864693" cy="864693"/>
              </a:xfrm>
              <a:prstGeom prst="ellipse">
                <a:avLst/>
              </a:prstGeom>
              <a:solidFill>
                <a:srgbClr val="E0C496"/>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3" name="Graphic 66" descr="Checklist with solid fill">
                <a:extLst>
                  <a:ext uri="{FF2B5EF4-FFF2-40B4-BE49-F238E27FC236}">
                    <a16:creationId xmlns:a16="http://schemas.microsoft.com/office/drawing/2014/main" id="{E08C5838-F83C-C5DE-45C4-60A59B10F27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22434" y="1544271"/>
                <a:ext cx="497766" cy="497766"/>
              </a:xfrm>
              <a:prstGeom prst="rect">
                <a:avLst/>
              </a:prstGeom>
            </p:spPr>
          </p:pic>
        </p:grpSp>
        <p:grpSp>
          <p:nvGrpSpPr>
            <p:cNvPr id="125" name="Group 8">
              <a:extLst>
                <a:ext uri="{FF2B5EF4-FFF2-40B4-BE49-F238E27FC236}">
                  <a16:creationId xmlns:a16="http://schemas.microsoft.com/office/drawing/2014/main" id="{7963EBDB-9E89-0D28-DFF6-A0F1A7BE7983}"/>
                </a:ext>
              </a:extLst>
            </p:cNvPr>
            <p:cNvGrpSpPr/>
            <p:nvPr/>
          </p:nvGrpSpPr>
          <p:grpSpPr>
            <a:xfrm>
              <a:off x="10796935" y="3099279"/>
              <a:ext cx="864693" cy="864693"/>
              <a:chOff x="10692879" y="4232328"/>
              <a:chExt cx="864693" cy="864693"/>
            </a:xfrm>
          </p:grpSpPr>
          <p:sp>
            <p:nvSpPr>
              <p:cNvPr id="130" name="Oval 60">
                <a:extLst>
                  <a:ext uri="{FF2B5EF4-FFF2-40B4-BE49-F238E27FC236}">
                    <a16:creationId xmlns:a16="http://schemas.microsoft.com/office/drawing/2014/main" id="{F61B4503-00B8-170D-8F7A-2B24064F9752}"/>
                  </a:ext>
                </a:extLst>
              </p:cNvPr>
              <p:cNvSpPr/>
              <p:nvPr/>
            </p:nvSpPr>
            <p:spPr>
              <a:xfrm>
                <a:off x="10692879" y="4232328"/>
                <a:ext cx="864693" cy="864693"/>
              </a:xfrm>
              <a:prstGeom prst="ellipse">
                <a:avLst/>
              </a:prstGeom>
              <a:solidFill>
                <a:srgbClr val="71BF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31" name="Graphic 71" descr="Coins outline">
                <a:extLst>
                  <a:ext uri="{FF2B5EF4-FFF2-40B4-BE49-F238E27FC236}">
                    <a16:creationId xmlns:a16="http://schemas.microsoft.com/office/drawing/2014/main" id="{82FACE3D-111E-3977-94A6-BE0001460BD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776219" y="4305380"/>
                <a:ext cx="698012" cy="698012"/>
              </a:xfrm>
              <a:prstGeom prst="rect">
                <a:avLst/>
              </a:prstGeom>
            </p:spPr>
          </p:pic>
        </p:grpSp>
        <p:grpSp>
          <p:nvGrpSpPr>
            <p:cNvPr id="126" name="Group 5">
              <a:extLst>
                <a:ext uri="{FF2B5EF4-FFF2-40B4-BE49-F238E27FC236}">
                  <a16:creationId xmlns:a16="http://schemas.microsoft.com/office/drawing/2014/main" id="{9EE84586-A2B5-04D6-DCC5-97FCBFAC3735}"/>
                </a:ext>
              </a:extLst>
            </p:cNvPr>
            <p:cNvGrpSpPr/>
            <p:nvPr/>
          </p:nvGrpSpPr>
          <p:grpSpPr>
            <a:xfrm>
              <a:off x="10310901" y="4396723"/>
              <a:ext cx="864693" cy="864693"/>
              <a:chOff x="8482298" y="3912732"/>
              <a:chExt cx="864693" cy="864693"/>
            </a:xfrm>
          </p:grpSpPr>
          <p:sp>
            <p:nvSpPr>
              <p:cNvPr id="128" name="Oval 74">
                <a:extLst>
                  <a:ext uri="{FF2B5EF4-FFF2-40B4-BE49-F238E27FC236}">
                    <a16:creationId xmlns:a16="http://schemas.microsoft.com/office/drawing/2014/main" id="{5A48B7BD-5000-7A13-1395-6E64375582A5}"/>
                  </a:ext>
                </a:extLst>
              </p:cNvPr>
              <p:cNvSpPr/>
              <p:nvPr/>
            </p:nvSpPr>
            <p:spPr>
              <a:xfrm>
                <a:off x="8482298" y="3912732"/>
                <a:ext cx="864693" cy="864693"/>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29" name="Graphic 72" descr="Family with two children outline">
                <a:extLst>
                  <a:ext uri="{FF2B5EF4-FFF2-40B4-BE49-F238E27FC236}">
                    <a16:creationId xmlns:a16="http://schemas.microsoft.com/office/drawing/2014/main" id="{1E870082-F433-C76A-27BE-84E37600E0C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32268" y="3935333"/>
                <a:ext cx="750961" cy="750961"/>
              </a:xfrm>
              <a:prstGeom prst="rect">
                <a:avLst/>
              </a:prstGeom>
            </p:spPr>
          </p:pic>
        </p:grpSp>
        <p:cxnSp>
          <p:nvCxnSpPr>
            <p:cNvPr id="127" name="Straight Connector 76">
              <a:extLst>
                <a:ext uri="{FF2B5EF4-FFF2-40B4-BE49-F238E27FC236}">
                  <a16:creationId xmlns:a16="http://schemas.microsoft.com/office/drawing/2014/main" id="{0F75580C-C5EC-5529-619F-4005DB7EBF74}"/>
                </a:ext>
              </a:extLst>
            </p:cNvPr>
            <p:cNvCxnSpPr>
              <a:cxnSpLocks/>
            </p:cNvCxnSpPr>
            <p:nvPr/>
          </p:nvCxnSpPr>
          <p:spPr>
            <a:xfrm>
              <a:off x="7224988" y="1759484"/>
              <a:ext cx="3652793" cy="0"/>
            </a:xfrm>
            <a:prstGeom prst="line">
              <a:avLst/>
            </a:prstGeom>
            <a:noFill/>
            <a:ln w="9525" cap="flat" cmpd="sng" algn="ctr">
              <a:solidFill>
                <a:srgbClr val="347475"/>
              </a:solidFill>
              <a:prstDash val="solid"/>
            </a:ln>
            <a:effectLst/>
          </p:spPr>
        </p:cxnSp>
      </p:grpSp>
      <p:sp>
        <p:nvSpPr>
          <p:cNvPr id="143" name="Text Placeholder 4">
            <a:extLst>
              <a:ext uri="{FF2B5EF4-FFF2-40B4-BE49-F238E27FC236}">
                <a16:creationId xmlns:a16="http://schemas.microsoft.com/office/drawing/2014/main" id="{4A17CA60-800C-89DF-3E44-FD26087CEA99}"/>
              </a:ext>
            </a:extLst>
          </p:cNvPr>
          <p:cNvSpPr txBox="1">
            <a:spLocks/>
          </p:cNvSpPr>
          <p:nvPr/>
        </p:nvSpPr>
        <p:spPr>
          <a:xfrm>
            <a:off x="431265" y="4698126"/>
            <a:ext cx="8319234"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Shrivastava SR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 Diabetes Metab Disord</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2013; 12: 14.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Hammersen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J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2022; 22: 455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Aye T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443</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Butwicka</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2015; 38: 453–9.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Res</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Clin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Dehn-Hindenberg A </a:t>
            </a:r>
            <a:r>
              <a:rPr kumimoji="0" lang="de-DE"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2021; 44: 2656–63.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Rawshani</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Lancet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2018; 392: 477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86.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Duca</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LM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40: 1249</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55.</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2" name="Ellipse 1">
            <a:extLst>
              <a:ext uri="{FF2B5EF4-FFF2-40B4-BE49-F238E27FC236}">
                <a16:creationId xmlns:a16="http://schemas.microsoft.com/office/drawing/2014/main" id="{CD57530F-5ADB-FC79-D6AD-01ABD98013E9}"/>
              </a:ext>
            </a:extLst>
          </p:cNvPr>
          <p:cNvSpPr/>
          <p:nvPr/>
        </p:nvSpPr>
        <p:spPr>
          <a:xfrm>
            <a:off x="237211" y="2585818"/>
            <a:ext cx="3186301" cy="999670"/>
          </a:xfrm>
          <a:prstGeom prst="ellipse">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382352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4921" y="11758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hatte signifikanten Einfluss auf zahlreiche Aspekte der Lebensqualität der Betroffenen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p>
        </p:txBody>
      </p:sp>
      <p:sp>
        <p:nvSpPr>
          <p:cNvPr id="11" name="Text Placeholder 8">
            <a:extLst>
              <a:ext uri="{FF2B5EF4-FFF2-40B4-BE49-F238E27FC236}">
                <a16:creationId xmlns:a16="http://schemas.microsoft.com/office/drawing/2014/main" id="{F0051ACD-8FCA-89DA-6532-53AC973489D4}"/>
              </a:ext>
            </a:extLst>
          </p:cNvPr>
          <p:cNvSpPr txBox="1">
            <a:spLocks/>
          </p:cNvSpPr>
          <p:nvPr/>
        </p:nvSpPr>
        <p:spPr>
          <a:xfrm>
            <a:off x="314921" y="4799297"/>
            <a:ext cx="850320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Daten aus einer Analyse von 702.018 Kindern in Schottland, bei der die Kinder mit T1D mit Gleichaltrigen ohne T1D verglichen wurden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b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b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Daten aus einer dänischen Umfrage unter 2.415 Erwachsenen mit T1D und 48.511 Kontrollpersonen aus der Allgemeinbevölkerung</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b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b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Daten aus einer Umfrage unter 6.604 Erwachsenen mit Diabetes im Alter von ≥ 40 Jahren in Deutschland; bei der Umfrage wurde nicht zwischen T1D und T2D unterschieden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b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b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Daten aus einer Online-Umfrage unter 3.350 Menschen mit T1D</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T1D: Typ-1-Diabetes; T2D: Typ-2-Diabetes.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1700–7.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Res Clin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Prell</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T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Sci Rep</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2023; 13: 7113.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Gopisetty</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Clin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2018; 36: 133–7. </a:t>
            </a:r>
          </a:p>
        </p:txBody>
      </p:sp>
      <p:sp>
        <p:nvSpPr>
          <p:cNvPr id="39" name="Rounded Rectangle 18">
            <a:extLst>
              <a:ext uri="{FF2B5EF4-FFF2-40B4-BE49-F238E27FC236}">
                <a16:creationId xmlns:a16="http://schemas.microsoft.com/office/drawing/2014/main" id="{FF73EC05-3016-69B6-ACC8-15F0BC4FEC52}"/>
              </a:ext>
            </a:extLst>
          </p:cNvPr>
          <p:cNvSpPr/>
          <p:nvPr/>
        </p:nvSpPr>
        <p:spPr>
          <a:xfrm>
            <a:off x="4645415" y="3003638"/>
            <a:ext cx="3659619" cy="988440"/>
          </a:xfrm>
          <a:prstGeom prst="rect">
            <a:avLst/>
          </a:prstGeom>
          <a:solidFill>
            <a:srgbClr val="C7E7E4"/>
          </a:solidFill>
          <a:ln w="38100" cap="flat" cmpd="sng" algn="ctr">
            <a:noFill/>
            <a:prstDash val="solid"/>
            <a:miter lim="800000"/>
          </a:ln>
          <a:effectLst/>
        </p:spPr>
        <p:txBody>
          <a:bodyPr rtlCol="0" anchor="ctr"/>
          <a:lstStyle/>
          <a:p>
            <a:pPr marL="0" marR="0" lvl="0" indent="0" algn="ctr" defTabSz="457189" rtl="0" eaLnBrk="1" fontAlgn="auto" latinLnBrk="0" hangingPunct="1">
              <a:lnSpc>
                <a:spcPct val="90000"/>
              </a:lnSpc>
              <a:spcBef>
                <a:spcPts val="0"/>
              </a:spcBef>
              <a:spcAft>
                <a:spcPts val="300"/>
              </a:spcAft>
              <a:buClrTx/>
              <a:buSzTx/>
              <a:buFontTx/>
              <a:buNone/>
              <a:tabLst/>
              <a:defRPr/>
            </a:pPr>
            <a:endParaRPr kumimoji="0" lang="en-US" sz="1050" b="1" i="0" u="none" strike="noStrike" kern="1200" cap="none" spc="0" normalizeH="0" baseline="0" noProof="0" dirty="0">
              <a:ln>
                <a:noFill/>
              </a:ln>
              <a:solidFill>
                <a:srgbClr val="000000"/>
              </a:solidFill>
              <a:effectLst/>
              <a:uLnTx/>
              <a:uFillTx/>
              <a:ea typeface="+mn-ea"/>
              <a:cs typeface="+mn-cs"/>
            </a:endParaRPr>
          </a:p>
        </p:txBody>
      </p:sp>
      <p:sp>
        <p:nvSpPr>
          <p:cNvPr id="40" name="Rounded Rectangle 18">
            <a:extLst>
              <a:ext uri="{FF2B5EF4-FFF2-40B4-BE49-F238E27FC236}">
                <a16:creationId xmlns:a16="http://schemas.microsoft.com/office/drawing/2014/main" id="{A644B3A4-B515-FBAC-27E5-06BE8B65B7F7}"/>
              </a:ext>
            </a:extLst>
          </p:cNvPr>
          <p:cNvSpPr/>
          <p:nvPr/>
        </p:nvSpPr>
        <p:spPr>
          <a:xfrm>
            <a:off x="4645415" y="1422689"/>
            <a:ext cx="3659619" cy="988440"/>
          </a:xfrm>
          <a:prstGeom prst="rect">
            <a:avLst/>
          </a:prstGeom>
          <a:solidFill>
            <a:srgbClr val="C7E7E4"/>
          </a:solidFill>
          <a:ln w="38100" cap="flat" cmpd="sng" algn="ctr">
            <a:noFill/>
            <a:prstDash val="solid"/>
            <a:miter lim="800000"/>
          </a:ln>
          <a:effectLst/>
        </p:spPr>
        <p:txBody>
          <a:bodyPr rtlCol="0" anchor="ctr"/>
          <a:lstStyle/>
          <a:p>
            <a:pPr marL="0" marR="0" lvl="0" indent="0" algn="ctr" defTabSz="457189" rtl="0" eaLnBrk="1" fontAlgn="auto" latinLnBrk="0" hangingPunct="1">
              <a:lnSpc>
                <a:spcPct val="90000"/>
              </a:lnSpc>
              <a:spcBef>
                <a:spcPts val="0"/>
              </a:spcBef>
              <a:spcAft>
                <a:spcPts val="300"/>
              </a:spcAft>
              <a:buClrTx/>
              <a:buSzTx/>
              <a:buFontTx/>
              <a:buNone/>
              <a:tabLst/>
              <a:defRPr/>
            </a:pPr>
            <a:endParaRPr kumimoji="0" lang="en-US" sz="1050" b="1" i="0" u="none" strike="noStrike" kern="1200" cap="none" spc="0" normalizeH="0" baseline="0" noProof="0" dirty="0">
              <a:ln>
                <a:noFill/>
              </a:ln>
              <a:solidFill>
                <a:srgbClr val="000000"/>
              </a:solidFill>
              <a:effectLst/>
              <a:uLnTx/>
              <a:uFillTx/>
              <a:ea typeface="+mn-ea"/>
              <a:cs typeface="+mn-cs"/>
            </a:endParaRPr>
          </a:p>
        </p:txBody>
      </p:sp>
      <p:sp>
        <p:nvSpPr>
          <p:cNvPr id="41" name="Rounded Rectangle 18">
            <a:extLst>
              <a:ext uri="{FF2B5EF4-FFF2-40B4-BE49-F238E27FC236}">
                <a16:creationId xmlns:a16="http://schemas.microsoft.com/office/drawing/2014/main" id="{79B255ED-E74F-0979-E488-4263B9274B8A}"/>
              </a:ext>
            </a:extLst>
          </p:cNvPr>
          <p:cNvSpPr/>
          <p:nvPr/>
        </p:nvSpPr>
        <p:spPr>
          <a:xfrm>
            <a:off x="841031" y="3003638"/>
            <a:ext cx="3659619" cy="988440"/>
          </a:xfrm>
          <a:prstGeom prst="rect">
            <a:avLst/>
          </a:prstGeom>
          <a:solidFill>
            <a:srgbClr val="C7E7E4"/>
          </a:solidFill>
          <a:ln w="38100" cap="flat" cmpd="sng" algn="ctr">
            <a:noFill/>
            <a:prstDash val="solid"/>
            <a:miter lim="800000"/>
          </a:ln>
          <a:effectLst/>
        </p:spPr>
        <p:txBody>
          <a:bodyPr rtlCol="0" anchor="ctr"/>
          <a:lstStyle/>
          <a:p>
            <a:pPr marL="0" marR="0" lvl="0" indent="0" algn="ctr" defTabSz="457189" rtl="0" eaLnBrk="1" fontAlgn="auto" latinLnBrk="0" hangingPunct="1">
              <a:lnSpc>
                <a:spcPct val="90000"/>
              </a:lnSpc>
              <a:spcBef>
                <a:spcPts val="0"/>
              </a:spcBef>
              <a:spcAft>
                <a:spcPts val="300"/>
              </a:spcAft>
              <a:buClrTx/>
              <a:buSzTx/>
              <a:buFontTx/>
              <a:buNone/>
              <a:tabLst/>
              <a:defRPr/>
            </a:pPr>
            <a:endParaRPr kumimoji="0" lang="en-US" sz="1050" b="1" i="0" u="none" strike="noStrike" kern="1200" cap="none" spc="0" normalizeH="0" baseline="0" noProof="0" dirty="0">
              <a:ln>
                <a:noFill/>
              </a:ln>
              <a:solidFill>
                <a:srgbClr val="000000"/>
              </a:solidFill>
              <a:effectLst/>
              <a:uLnTx/>
              <a:uFillTx/>
              <a:ea typeface="+mn-ea"/>
              <a:cs typeface="+mn-cs"/>
            </a:endParaRPr>
          </a:p>
        </p:txBody>
      </p:sp>
      <p:sp>
        <p:nvSpPr>
          <p:cNvPr id="42" name="Rounded Rectangle 18">
            <a:extLst>
              <a:ext uri="{FF2B5EF4-FFF2-40B4-BE49-F238E27FC236}">
                <a16:creationId xmlns:a16="http://schemas.microsoft.com/office/drawing/2014/main" id="{8CB51E28-DEE3-88FE-C2C9-EFC864463BE0}"/>
              </a:ext>
            </a:extLst>
          </p:cNvPr>
          <p:cNvSpPr/>
          <p:nvPr/>
        </p:nvSpPr>
        <p:spPr>
          <a:xfrm>
            <a:off x="841031" y="1422689"/>
            <a:ext cx="3659619" cy="988440"/>
          </a:xfrm>
          <a:prstGeom prst="rect">
            <a:avLst/>
          </a:prstGeom>
          <a:solidFill>
            <a:srgbClr val="C7E7E4"/>
          </a:solidFill>
          <a:ln w="38100" cap="flat" cmpd="sng" algn="ctr">
            <a:noFill/>
            <a:prstDash val="solid"/>
            <a:miter lim="800000"/>
          </a:ln>
          <a:effectLst/>
        </p:spPr>
        <p:txBody>
          <a:bodyPr rtlCol="0" anchor="ctr"/>
          <a:lstStyle/>
          <a:p>
            <a:pPr marL="0" marR="0" lvl="0" indent="0" algn="ctr" defTabSz="457189" rtl="0" eaLnBrk="1" fontAlgn="auto" latinLnBrk="0" hangingPunct="1">
              <a:lnSpc>
                <a:spcPct val="90000"/>
              </a:lnSpc>
              <a:spcBef>
                <a:spcPts val="0"/>
              </a:spcBef>
              <a:spcAft>
                <a:spcPts val="300"/>
              </a:spcAft>
              <a:buClrTx/>
              <a:buSzTx/>
              <a:buFontTx/>
              <a:buNone/>
              <a:tabLst/>
              <a:defRPr/>
            </a:pPr>
            <a:endParaRPr kumimoji="0" lang="en-US" sz="1050" b="1" i="0" u="none" strike="noStrike" kern="1200" cap="none" spc="0" normalizeH="0" baseline="30000" noProof="0" dirty="0">
              <a:ln>
                <a:noFill/>
              </a:ln>
              <a:solidFill>
                <a:srgbClr val="000000"/>
              </a:solidFill>
              <a:effectLst/>
              <a:uLnTx/>
              <a:uFillTx/>
              <a:ea typeface="+mn-ea"/>
              <a:cs typeface="+mn-cs"/>
            </a:endParaRPr>
          </a:p>
        </p:txBody>
      </p:sp>
      <p:grpSp>
        <p:nvGrpSpPr>
          <p:cNvPr id="43" name="Group 43">
            <a:extLst>
              <a:ext uri="{FF2B5EF4-FFF2-40B4-BE49-F238E27FC236}">
                <a16:creationId xmlns:a16="http://schemas.microsoft.com/office/drawing/2014/main" id="{C67CEA31-66AF-B847-0822-5D6B8DAAFB36}"/>
              </a:ext>
            </a:extLst>
          </p:cNvPr>
          <p:cNvGrpSpPr/>
          <p:nvPr/>
        </p:nvGrpSpPr>
        <p:grpSpPr>
          <a:xfrm>
            <a:off x="7956655" y="1574009"/>
            <a:ext cx="685800" cy="685800"/>
            <a:chOff x="10864429" y="1444981"/>
            <a:chExt cx="914400" cy="914400"/>
          </a:xfrm>
        </p:grpSpPr>
        <p:sp>
          <p:nvSpPr>
            <p:cNvPr id="44" name="Oval 4">
              <a:extLst>
                <a:ext uri="{FF2B5EF4-FFF2-40B4-BE49-F238E27FC236}">
                  <a16:creationId xmlns:a16="http://schemas.microsoft.com/office/drawing/2014/main" id="{A48DCCD4-AF33-4FCB-8DE6-E3CC0324636B}"/>
                </a:ext>
              </a:extLst>
            </p:cNvPr>
            <p:cNvSpPr/>
            <p:nvPr/>
          </p:nvSpPr>
          <p:spPr>
            <a:xfrm>
              <a:off x="10864429" y="1444981"/>
              <a:ext cx="914400" cy="9144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45" name="Graphic 13" descr="Briefcase outline">
              <a:extLst>
                <a:ext uri="{FF2B5EF4-FFF2-40B4-BE49-F238E27FC236}">
                  <a16:creationId xmlns:a16="http://schemas.microsoft.com/office/drawing/2014/main" id="{60C06462-0854-BD45-D943-DD8749F2A4E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000129" y="1571056"/>
              <a:ext cx="636813" cy="636813"/>
            </a:xfrm>
            <a:prstGeom prst="rect">
              <a:avLst/>
            </a:prstGeom>
          </p:spPr>
        </p:pic>
      </p:grpSp>
      <p:grpSp>
        <p:nvGrpSpPr>
          <p:cNvPr id="46" name="Group 42">
            <a:extLst>
              <a:ext uri="{FF2B5EF4-FFF2-40B4-BE49-F238E27FC236}">
                <a16:creationId xmlns:a16="http://schemas.microsoft.com/office/drawing/2014/main" id="{58F75539-60FA-2317-A9DA-654565D4D00B}"/>
              </a:ext>
            </a:extLst>
          </p:cNvPr>
          <p:cNvGrpSpPr/>
          <p:nvPr/>
        </p:nvGrpSpPr>
        <p:grpSpPr>
          <a:xfrm>
            <a:off x="7956655" y="3154958"/>
            <a:ext cx="685800" cy="685800"/>
            <a:chOff x="11027958" y="3618340"/>
            <a:chExt cx="914400" cy="914400"/>
          </a:xfrm>
        </p:grpSpPr>
        <p:sp>
          <p:nvSpPr>
            <p:cNvPr id="47" name="Oval 6">
              <a:extLst>
                <a:ext uri="{FF2B5EF4-FFF2-40B4-BE49-F238E27FC236}">
                  <a16:creationId xmlns:a16="http://schemas.microsoft.com/office/drawing/2014/main" id="{7F20FBCD-5E1F-5D49-66F5-9798FD6E4472}"/>
                </a:ext>
              </a:extLst>
            </p:cNvPr>
            <p:cNvSpPr/>
            <p:nvPr/>
          </p:nvSpPr>
          <p:spPr>
            <a:xfrm>
              <a:off x="11027958" y="3618340"/>
              <a:ext cx="914400" cy="9144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48" name="Graphic 17" descr="Connections outline">
              <a:extLst>
                <a:ext uri="{FF2B5EF4-FFF2-40B4-BE49-F238E27FC236}">
                  <a16:creationId xmlns:a16="http://schemas.microsoft.com/office/drawing/2014/main" id="{BDD3B42A-E7F1-3B47-A622-8264A58190E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136430" y="3732195"/>
              <a:ext cx="672164" cy="672164"/>
            </a:xfrm>
            <a:prstGeom prst="rect">
              <a:avLst/>
            </a:prstGeom>
          </p:spPr>
        </p:pic>
      </p:grpSp>
      <p:grpSp>
        <p:nvGrpSpPr>
          <p:cNvPr id="49" name="Group 37">
            <a:extLst>
              <a:ext uri="{FF2B5EF4-FFF2-40B4-BE49-F238E27FC236}">
                <a16:creationId xmlns:a16="http://schemas.microsoft.com/office/drawing/2014/main" id="{6090AC11-E9F8-90EC-213C-8092CC04135F}"/>
              </a:ext>
            </a:extLst>
          </p:cNvPr>
          <p:cNvGrpSpPr/>
          <p:nvPr/>
        </p:nvGrpSpPr>
        <p:grpSpPr>
          <a:xfrm>
            <a:off x="508690" y="3154958"/>
            <a:ext cx="685800" cy="685800"/>
            <a:chOff x="500672" y="3618340"/>
            <a:chExt cx="914400" cy="914400"/>
          </a:xfrm>
        </p:grpSpPr>
        <p:sp>
          <p:nvSpPr>
            <p:cNvPr id="50" name="Oval 5">
              <a:extLst>
                <a:ext uri="{FF2B5EF4-FFF2-40B4-BE49-F238E27FC236}">
                  <a16:creationId xmlns:a16="http://schemas.microsoft.com/office/drawing/2014/main" id="{FC2CDA1C-B05B-5123-7D83-5DABB8BCBECC}"/>
                </a:ext>
              </a:extLst>
            </p:cNvPr>
            <p:cNvSpPr/>
            <p:nvPr/>
          </p:nvSpPr>
          <p:spPr>
            <a:xfrm>
              <a:off x="500672" y="3618340"/>
              <a:ext cx="914400" cy="9144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grpSp>
          <p:nvGrpSpPr>
            <p:cNvPr id="51" name="Group 28">
              <a:extLst>
                <a:ext uri="{FF2B5EF4-FFF2-40B4-BE49-F238E27FC236}">
                  <a16:creationId xmlns:a16="http://schemas.microsoft.com/office/drawing/2014/main" id="{8E274DF9-4250-CF78-93D4-8D6AC4B28DEA}"/>
                </a:ext>
              </a:extLst>
            </p:cNvPr>
            <p:cNvGrpSpPr/>
            <p:nvPr/>
          </p:nvGrpSpPr>
          <p:grpSpPr>
            <a:xfrm>
              <a:off x="661136" y="3830854"/>
              <a:ext cx="599316" cy="441759"/>
              <a:chOff x="5772150" y="3105150"/>
              <a:chExt cx="878707" cy="647700"/>
            </a:xfrm>
            <a:solidFill>
              <a:sysClr val="window" lastClr="FFFFFF"/>
            </a:solidFill>
          </p:grpSpPr>
          <p:sp>
            <p:nvSpPr>
              <p:cNvPr id="52" name="Freeform: Shape 21">
                <a:extLst>
                  <a:ext uri="{FF2B5EF4-FFF2-40B4-BE49-F238E27FC236}">
                    <a16:creationId xmlns:a16="http://schemas.microsoft.com/office/drawing/2014/main" id="{C8119241-51C1-76F6-A855-ED1F5705C8F4}"/>
                  </a:ext>
                </a:extLst>
              </p:cNvPr>
              <p:cNvSpPr/>
              <p:nvPr/>
            </p:nvSpPr>
            <p:spPr>
              <a:xfrm>
                <a:off x="6037897" y="3629025"/>
                <a:ext cx="116204" cy="19050"/>
              </a:xfrm>
              <a:custGeom>
                <a:avLst/>
                <a:gdLst>
                  <a:gd name="connsiteX0" fmla="*/ 116205 w 116204"/>
                  <a:gd name="connsiteY0" fmla="*/ 19050 h 19050"/>
                  <a:gd name="connsiteX1" fmla="*/ 115252 w 116204"/>
                  <a:gd name="connsiteY1" fmla="*/ 4763 h 19050"/>
                  <a:gd name="connsiteX2" fmla="*/ 115252 w 116204"/>
                  <a:gd name="connsiteY2" fmla="*/ 0 h 19050"/>
                  <a:gd name="connsiteX3" fmla="*/ 952 w 116204"/>
                  <a:gd name="connsiteY3" fmla="*/ 0 h 19050"/>
                  <a:gd name="connsiteX4" fmla="*/ 952 w 116204"/>
                  <a:gd name="connsiteY4" fmla="*/ 4763 h 19050"/>
                  <a:gd name="connsiteX5" fmla="*/ 0 w 116204"/>
                  <a:gd name="connsiteY5" fmla="*/ 19050 h 19050"/>
                  <a:gd name="connsiteX6" fmla="*/ 116205 w 116204"/>
                  <a:gd name="connsiteY6" fmla="*/ 19050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204" h="19050">
                    <a:moveTo>
                      <a:pt x="116205" y="19050"/>
                    </a:moveTo>
                    <a:cubicBezTo>
                      <a:pt x="116205" y="14288"/>
                      <a:pt x="115252" y="9525"/>
                      <a:pt x="115252" y="4763"/>
                    </a:cubicBezTo>
                    <a:cubicBezTo>
                      <a:pt x="115252" y="2858"/>
                      <a:pt x="115252" y="1905"/>
                      <a:pt x="115252" y="0"/>
                    </a:cubicBezTo>
                    <a:lnTo>
                      <a:pt x="952" y="0"/>
                    </a:lnTo>
                    <a:cubicBezTo>
                      <a:pt x="952" y="1905"/>
                      <a:pt x="952" y="2858"/>
                      <a:pt x="952" y="4763"/>
                    </a:cubicBezTo>
                    <a:cubicBezTo>
                      <a:pt x="952" y="9525"/>
                      <a:pt x="952" y="14288"/>
                      <a:pt x="0" y="19050"/>
                    </a:cubicBezTo>
                    <a:lnTo>
                      <a:pt x="116205" y="19050"/>
                    </a:lnTo>
                    <a:close/>
                  </a:path>
                </a:pathLst>
              </a:custGeom>
              <a:grp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a typeface="+mn-ea"/>
                  <a:cs typeface="+mn-cs"/>
                </a:endParaRPr>
              </a:p>
            </p:txBody>
          </p:sp>
          <p:sp>
            <p:nvSpPr>
              <p:cNvPr id="53" name="Freeform: Shape 22">
                <a:extLst>
                  <a:ext uri="{FF2B5EF4-FFF2-40B4-BE49-F238E27FC236}">
                    <a16:creationId xmlns:a16="http://schemas.microsoft.com/office/drawing/2014/main" id="{BE43F1B8-18C8-B954-10A9-21248DA9EBD9}"/>
                  </a:ext>
                </a:extLst>
              </p:cNvPr>
              <p:cNvSpPr/>
              <p:nvPr/>
            </p:nvSpPr>
            <p:spPr>
              <a:xfrm>
                <a:off x="5934075" y="3396614"/>
                <a:ext cx="71437" cy="102870"/>
              </a:xfrm>
              <a:custGeom>
                <a:avLst/>
                <a:gdLst>
                  <a:gd name="connsiteX0" fmla="*/ 18098 w 71437"/>
                  <a:gd name="connsiteY0" fmla="*/ 102870 h 102870"/>
                  <a:gd name="connsiteX1" fmla="*/ 71438 w 71437"/>
                  <a:gd name="connsiteY1" fmla="*/ 10478 h 102870"/>
                  <a:gd name="connsiteX2" fmla="*/ 55245 w 71437"/>
                  <a:gd name="connsiteY2" fmla="*/ 0 h 102870"/>
                  <a:gd name="connsiteX3" fmla="*/ 0 w 71437"/>
                  <a:gd name="connsiteY3" fmla="*/ 96203 h 102870"/>
                  <a:gd name="connsiteX4" fmla="*/ 18098 w 71437"/>
                  <a:gd name="connsiteY4" fmla="*/ 102870 h 102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7" h="102870">
                    <a:moveTo>
                      <a:pt x="18098" y="102870"/>
                    </a:moveTo>
                    <a:lnTo>
                      <a:pt x="71438" y="10478"/>
                    </a:lnTo>
                    <a:cubicBezTo>
                      <a:pt x="65723" y="7620"/>
                      <a:pt x="60960" y="3810"/>
                      <a:pt x="55245" y="0"/>
                    </a:cubicBezTo>
                    <a:lnTo>
                      <a:pt x="0" y="96203"/>
                    </a:lnTo>
                    <a:cubicBezTo>
                      <a:pt x="6668" y="98108"/>
                      <a:pt x="12382" y="100013"/>
                      <a:pt x="18098" y="102870"/>
                    </a:cubicBezTo>
                    <a:close/>
                  </a:path>
                </a:pathLst>
              </a:custGeom>
              <a:grp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a typeface="+mn-ea"/>
                  <a:cs typeface="+mn-cs"/>
                </a:endParaRPr>
              </a:p>
            </p:txBody>
          </p:sp>
          <p:sp>
            <p:nvSpPr>
              <p:cNvPr id="54" name="Freeform: Shape 23">
                <a:extLst>
                  <a:ext uri="{FF2B5EF4-FFF2-40B4-BE49-F238E27FC236}">
                    <a16:creationId xmlns:a16="http://schemas.microsoft.com/office/drawing/2014/main" id="{1C098FCA-DF7F-38E4-28C9-F11C9091E13D}"/>
                  </a:ext>
                </a:extLst>
              </p:cNvPr>
              <p:cNvSpPr/>
              <p:nvPr/>
            </p:nvSpPr>
            <p:spPr>
              <a:xfrm>
                <a:off x="6176962" y="3396614"/>
                <a:ext cx="73342" cy="106680"/>
              </a:xfrm>
              <a:custGeom>
                <a:avLst/>
                <a:gdLst>
                  <a:gd name="connsiteX0" fmla="*/ 73342 w 73342"/>
                  <a:gd name="connsiteY0" fmla="*/ 99060 h 106680"/>
                  <a:gd name="connsiteX1" fmla="*/ 16193 w 73342"/>
                  <a:gd name="connsiteY1" fmla="*/ 0 h 106680"/>
                  <a:gd name="connsiteX2" fmla="*/ 0 w 73342"/>
                  <a:gd name="connsiteY2" fmla="*/ 10478 h 106680"/>
                  <a:gd name="connsiteX3" fmla="*/ 55245 w 73342"/>
                  <a:gd name="connsiteY3" fmla="*/ 106680 h 106680"/>
                  <a:gd name="connsiteX4" fmla="*/ 73342 w 73342"/>
                  <a:gd name="connsiteY4" fmla="*/ 99060 h 106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 h="106680">
                    <a:moveTo>
                      <a:pt x="73342" y="99060"/>
                    </a:moveTo>
                    <a:lnTo>
                      <a:pt x="16193" y="0"/>
                    </a:lnTo>
                    <a:cubicBezTo>
                      <a:pt x="11430" y="3810"/>
                      <a:pt x="5715" y="6668"/>
                      <a:pt x="0" y="10478"/>
                    </a:cubicBezTo>
                    <a:lnTo>
                      <a:pt x="55245" y="106680"/>
                    </a:lnTo>
                    <a:cubicBezTo>
                      <a:pt x="60960" y="103823"/>
                      <a:pt x="67627" y="100965"/>
                      <a:pt x="73342" y="99060"/>
                    </a:cubicBezTo>
                    <a:close/>
                  </a:path>
                </a:pathLst>
              </a:custGeom>
              <a:grp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a typeface="+mn-ea"/>
                  <a:cs typeface="+mn-cs"/>
                </a:endParaRPr>
              </a:p>
            </p:txBody>
          </p:sp>
          <p:sp>
            <p:nvSpPr>
              <p:cNvPr id="55" name="Freeform: Shape 24">
                <a:extLst>
                  <a:ext uri="{FF2B5EF4-FFF2-40B4-BE49-F238E27FC236}">
                    <a16:creationId xmlns:a16="http://schemas.microsoft.com/office/drawing/2014/main" id="{9D696574-94C6-E82A-B0FA-4903A9A446FE}"/>
                  </a:ext>
                </a:extLst>
              </p:cNvPr>
              <p:cNvSpPr/>
              <p:nvPr/>
            </p:nvSpPr>
            <p:spPr>
              <a:xfrm>
                <a:off x="5772150" y="3514725"/>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8 w 238125"/>
                  <a:gd name="connsiteY6" fmla="*/ 148590 h 238125"/>
                  <a:gd name="connsiteX7" fmla="*/ 177165 w 238125"/>
                  <a:gd name="connsiteY7" fmla="*/ 200977 h 238125"/>
                  <a:gd name="connsiteX8" fmla="*/ 61913 w 238125"/>
                  <a:gd name="connsiteY8" fmla="*/ 200977 h 238125"/>
                  <a:gd name="connsiteX9" fmla="*/ 92393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3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8" y="148590"/>
                    </a:cubicBezTo>
                    <a:cubicBezTo>
                      <a:pt x="152400" y="151448"/>
                      <a:pt x="174308" y="173355"/>
                      <a:pt x="177165" y="200977"/>
                    </a:cubicBezTo>
                    <a:cubicBezTo>
                      <a:pt x="141923" y="224790"/>
                      <a:pt x="96203" y="224790"/>
                      <a:pt x="61913" y="200977"/>
                    </a:cubicBezTo>
                    <a:close/>
                    <a:moveTo>
                      <a:pt x="92393" y="102870"/>
                    </a:moveTo>
                    <a:cubicBezTo>
                      <a:pt x="92393" y="88583"/>
                      <a:pt x="103823" y="76200"/>
                      <a:pt x="119063" y="76200"/>
                    </a:cubicBezTo>
                    <a:cubicBezTo>
                      <a:pt x="133350" y="76200"/>
                      <a:pt x="145733" y="87630"/>
                      <a:pt x="145733" y="102870"/>
                    </a:cubicBezTo>
                    <a:cubicBezTo>
                      <a:pt x="145733" y="117158"/>
                      <a:pt x="134303" y="129540"/>
                      <a:pt x="119063" y="129540"/>
                    </a:cubicBezTo>
                    <a:cubicBezTo>
                      <a:pt x="104775" y="129540"/>
                      <a:pt x="92393" y="117158"/>
                      <a:pt x="92393" y="102870"/>
                    </a:cubicBezTo>
                    <a:close/>
                    <a:moveTo>
                      <a:pt x="193358" y="185738"/>
                    </a:moveTo>
                    <a:cubicBezTo>
                      <a:pt x="187643" y="163830"/>
                      <a:pt x="171450" y="144780"/>
                      <a:pt x="150495" y="135255"/>
                    </a:cubicBezTo>
                    <a:cubicBezTo>
                      <a:pt x="168593" y="118110"/>
                      <a:pt x="169545" y="89535"/>
                      <a:pt x="152400" y="70485"/>
                    </a:cubicBezTo>
                    <a:cubicBezTo>
                      <a:pt x="135255" y="52388"/>
                      <a:pt x="106680" y="51435"/>
                      <a:pt x="87630" y="68580"/>
                    </a:cubicBezTo>
                    <a:cubicBezTo>
                      <a:pt x="69532" y="85725"/>
                      <a:pt x="68580" y="114300"/>
                      <a:pt x="85725" y="133350"/>
                    </a:cubicBezTo>
                    <a:cubicBezTo>
                      <a:pt x="86678" y="134302"/>
                      <a:pt x="87630" y="135255"/>
                      <a:pt x="87630" y="135255"/>
                    </a:cubicBezTo>
                    <a:cubicBezTo>
                      <a:pt x="66675" y="144780"/>
                      <a:pt x="50482" y="162877"/>
                      <a:pt x="44768" y="185738"/>
                    </a:cubicBezTo>
                    <a:cubicBezTo>
                      <a:pt x="7620" y="144780"/>
                      <a:pt x="10478" y="81915"/>
                      <a:pt x="51435" y="44768"/>
                    </a:cubicBezTo>
                    <a:cubicBezTo>
                      <a:pt x="92393" y="7620"/>
                      <a:pt x="155258" y="10477"/>
                      <a:pt x="192405" y="51435"/>
                    </a:cubicBezTo>
                    <a:cubicBezTo>
                      <a:pt x="227648" y="89535"/>
                      <a:pt x="227648" y="147638"/>
                      <a:pt x="193358" y="185738"/>
                    </a:cubicBezTo>
                    <a:close/>
                  </a:path>
                </a:pathLst>
              </a:custGeom>
              <a:grp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a typeface="+mn-ea"/>
                  <a:cs typeface="+mn-cs"/>
                </a:endParaRPr>
              </a:p>
            </p:txBody>
          </p:sp>
          <p:sp>
            <p:nvSpPr>
              <p:cNvPr id="56" name="Freeform: Shape 25">
                <a:extLst>
                  <a:ext uri="{FF2B5EF4-FFF2-40B4-BE49-F238E27FC236}">
                    <a16:creationId xmlns:a16="http://schemas.microsoft.com/office/drawing/2014/main" id="{4BF59149-E101-67E9-82F1-6845D6ABD99E}"/>
                  </a:ext>
                </a:extLst>
              </p:cNvPr>
              <p:cNvSpPr/>
              <p:nvPr/>
            </p:nvSpPr>
            <p:spPr>
              <a:xfrm>
                <a:off x="6181725" y="3514725"/>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7 w 238125"/>
                  <a:gd name="connsiteY6" fmla="*/ 148590 h 238125"/>
                  <a:gd name="connsiteX7" fmla="*/ 177165 w 238125"/>
                  <a:gd name="connsiteY7" fmla="*/ 200977 h 238125"/>
                  <a:gd name="connsiteX8" fmla="*/ 61913 w 238125"/>
                  <a:gd name="connsiteY8" fmla="*/ 200977 h 238125"/>
                  <a:gd name="connsiteX9" fmla="*/ 92392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2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7" y="148590"/>
                    </a:cubicBezTo>
                    <a:cubicBezTo>
                      <a:pt x="152400" y="151448"/>
                      <a:pt x="174308" y="173355"/>
                      <a:pt x="177165" y="200977"/>
                    </a:cubicBezTo>
                    <a:cubicBezTo>
                      <a:pt x="141923" y="224790"/>
                      <a:pt x="96202" y="224790"/>
                      <a:pt x="61913" y="200977"/>
                    </a:cubicBezTo>
                    <a:close/>
                    <a:moveTo>
                      <a:pt x="92392" y="102870"/>
                    </a:moveTo>
                    <a:cubicBezTo>
                      <a:pt x="92392" y="88583"/>
                      <a:pt x="103823" y="76200"/>
                      <a:pt x="119063" y="76200"/>
                    </a:cubicBezTo>
                    <a:cubicBezTo>
                      <a:pt x="133350" y="76200"/>
                      <a:pt x="145733" y="87630"/>
                      <a:pt x="145733" y="102870"/>
                    </a:cubicBezTo>
                    <a:cubicBezTo>
                      <a:pt x="145733" y="117158"/>
                      <a:pt x="134302" y="129540"/>
                      <a:pt x="119063" y="129540"/>
                    </a:cubicBezTo>
                    <a:cubicBezTo>
                      <a:pt x="104775" y="129540"/>
                      <a:pt x="92392" y="117158"/>
                      <a:pt x="92392" y="102870"/>
                    </a:cubicBezTo>
                    <a:close/>
                    <a:moveTo>
                      <a:pt x="193358" y="185738"/>
                    </a:moveTo>
                    <a:cubicBezTo>
                      <a:pt x="187642" y="163830"/>
                      <a:pt x="171450" y="144780"/>
                      <a:pt x="150495" y="135255"/>
                    </a:cubicBezTo>
                    <a:cubicBezTo>
                      <a:pt x="168592" y="118110"/>
                      <a:pt x="169545" y="89535"/>
                      <a:pt x="152400" y="70485"/>
                    </a:cubicBezTo>
                    <a:cubicBezTo>
                      <a:pt x="135255" y="52388"/>
                      <a:pt x="106680" y="51435"/>
                      <a:pt x="87630" y="68580"/>
                    </a:cubicBezTo>
                    <a:cubicBezTo>
                      <a:pt x="68580" y="85725"/>
                      <a:pt x="68580" y="114300"/>
                      <a:pt x="85725" y="133350"/>
                    </a:cubicBezTo>
                    <a:cubicBezTo>
                      <a:pt x="86677" y="134302"/>
                      <a:pt x="87630" y="135255"/>
                      <a:pt x="87630" y="135255"/>
                    </a:cubicBezTo>
                    <a:cubicBezTo>
                      <a:pt x="66675" y="144780"/>
                      <a:pt x="50482" y="162877"/>
                      <a:pt x="44768" y="185738"/>
                    </a:cubicBezTo>
                    <a:cubicBezTo>
                      <a:pt x="7620" y="144780"/>
                      <a:pt x="10477" y="81915"/>
                      <a:pt x="51435" y="44768"/>
                    </a:cubicBezTo>
                    <a:cubicBezTo>
                      <a:pt x="92392" y="7620"/>
                      <a:pt x="155258" y="10477"/>
                      <a:pt x="192405" y="51435"/>
                    </a:cubicBezTo>
                    <a:cubicBezTo>
                      <a:pt x="227648" y="89535"/>
                      <a:pt x="227648" y="147638"/>
                      <a:pt x="193358" y="185738"/>
                    </a:cubicBezTo>
                    <a:close/>
                  </a:path>
                </a:pathLst>
              </a:custGeom>
              <a:grp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a typeface="+mn-ea"/>
                  <a:cs typeface="+mn-cs"/>
                </a:endParaRPr>
              </a:p>
            </p:txBody>
          </p:sp>
          <p:sp>
            <p:nvSpPr>
              <p:cNvPr id="57" name="Freeform: Shape 26">
                <a:extLst>
                  <a:ext uri="{FF2B5EF4-FFF2-40B4-BE49-F238E27FC236}">
                    <a16:creationId xmlns:a16="http://schemas.microsoft.com/office/drawing/2014/main" id="{70E589C6-73ED-DE0E-6B0A-9CE1F4B7A365}"/>
                  </a:ext>
                </a:extLst>
              </p:cNvPr>
              <p:cNvSpPr/>
              <p:nvPr/>
            </p:nvSpPr>
            <p:spPr>
              <a:xfrm>
                <a:off x="5943600" y="3105150"/>
                <a:ext cx="295275" cy="295275"/>
              </a:xfrm>
              <a:custGeom>
                <a:avLst/>
                <a:gdLst>
                  <a:gd name="connsiteX0" fmla="*/ 147638 w 295275"/>
                  <a:gd name="connsiteY0" fmla="*/ 0 h 295275"/>
                  <a:gd name="connsiteX1" fmla="*/ 0 w 295275"/>
                  <a:gd name="connsiteY1" fmla="*/ 147638 h 295275"/>
                  <a:gd name="connsiteX2" fmla="*/ 147638 w 295275"/>
                  <a:gd name="connsiteY2" fmla="*/ 295275 h 295275"/>
                  <a:gd name="connsiteX3" fmla="*/ 295275 w 295275"/>
                  <a:gd name="connsiteY3" fmla="*/ 147638 h 295275"/>
                  <a:gd name="connsiteX4" fmla="*/ 147638 w 295275"/>
                  <a:gd name="connsiteY4" fmla="*/ 0 h 295275"/>
                  <a:gd name="connsiteX5" fmla="*/ 72390 w 295275"/>
                  <a:gd name="connsiteY5" fmla="*/ 251460 h 295275"/>
                  <a:gd name="connsiteX6" fmla="*/ 153352 w 295275"/>
                  <a:gd name="connsiteY6" fmla="*/ 181927 h 295275"/>
                  <a:gd name="connsiteX7" fmla="*/ 222885 w 295275"/>
                  <a:gd name="connsiteY7" fmla="*/ 251460 h 295275"/>
                  <a:gd name="connsiteX8" fmla="*/ 72390 w 295275"/>
                  <a:gd name="connsiteY8" fmla="*/ 251460 h 295275"/>
                  <a:gd name="connsiteX9" fmla="*/ 111443 w 295275"/>
                  <a:gd name="connsiteY9" fmla="*/ 126682 h 295275"/>
                  <a:gd name="connsiteX10" fmla="*/ 147638 w 295275"/>
                  <a:gd name="connsiteY10" fmla="*/ 90488 h 295275"/>
                  <a:gd name="connsiteX11" fmla="*/ 183833 w 295275"/>
                  <a:gd name="connsiteY11" fmla="*/ 126682 h 295275"/>
                  <a:gd name="connsiteX12" fmla="*/ 147638 w 295275"/>
                  <a:gd name="connsiteY12" fmla="*/ 162878 h 295275"/>
                  <a:gd name="connsiteX13" fmla="*/ 111443 w 295275"/>
                  <a:gd name="connsiteY13" fmla="*/ 126682 h 295275"/>
                  <a:gd name="connsiteX14" fmla="*/ 111443 w 295275"/>
                  <a:gd name="connsiteY14" fmla="*/ 126682 h 295275"/>
                  <a:gd name="connsiteX15" fmla="*/ 240030 w 295275"/>
                  <a:gd name="connsiteY15" fmla="*/ 235268 h 295275"/>
                  <a:gd name="connsiteX16" fmla="*/ 182880 w 295275"/>
                  <a:gd name="connsiteY16" fmla="*/ 169545 h 295275"/>
                  <a:gd name="connsiteX17" fmla="*/ 190500 w 295275"/>
                  <a:gd name="connsiteY17" fmla="*/ 92393 h 295275"/>
                  <a:gd name="connsiteX18" fmla="*/ 113348 w 295275"/>
                  <a:gd name="connsiteY18" fmla="*/ 84773 h 295275"/>
                  <a:gd name="connsiteX19" fmla="*/ 104775 w 295275"/>
                  <a:gd name="connsiteY19" fmla="*/ 161925 h 295275"/>
                  <a:gd name="connsiteX20" fmla="*/ 112395 w 295275"/>
                  <a:gd name="connsiteY20" fmla="*/ 169545 h 295275"/>
                  <a:gd name="connsiteX21" fmla="*/ 55245 w 295275"/>
                  <a:gd name="connsiteY21" fmla="*/ 237173 h 295275"/>
                  <a:gd name="connsiteX22" fmla="*/ 58102 w 295275"/>
                  <a:gd name="connsiteY22" fmla="*/ 55245 h 295275"/>
                  <a:gd name="connsiteX23" fmla="*/ 240030 w 295275"/>
                  <a:gd name="connsiteY23" fmla="*/ 58103 h 295275"/>
                  <a:gd name="connsiteX24" fmla="*/ 240030 w 295275"/>
                  <a:gd name="connsiteY24" fmla="*/ 237173 h 295275"/>
                  <a:gd name="connsiteX25" fmla="*/ 240030 w 295275"/>
                  <a:gd name="connsiteY25" fmla="*/ 235268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95275" h="295275">
                    <a:moveTo>
                      <a:pt x="147638" y="0"/>
                    </a:moveTo>
                    <a:cubicBezTo>
                      <a:pt x="65723" y="0"/>
                      <a:pt x="0" y="65723"/>
                      <a:pt x="0" y="147638"/>
                    </a:cubicBezTo>
                    <a:cubicBezTo>
                      <a:pt x="0" y="229552"/>
                      <a:pt x="65723" y="295275"/>
                      <a:pt x="147638" y="295275"/>
                    </a:cubicBezTo>
                    <a:cubicBezTo>
                      <a:pt x="229552" y="295275"/>
                      <a:pt x="295275" y="229552"/>
                      <a:pt x="295275" y="147638"/>
                    </a:cubicBezTo>
                    <a:cubicBezTo>
                      <a:pt x="295275" y="65723"/>
                      <a:pt x="229552" y="0"/>
                      <a:pt x="147638" y="0"/>
                    </a:cubicBezTo>
                    <a:close/>
                    <a:moveTo>
                      <a:pt x="72390" y="251460"/>
                    </a:moveTo>
                    <a:cubicBezTo>
                      <a:pt x="75248" y="209550"/>
                      <a:pt x="111443" y="179070"/>
                      <a:pt x="153352" y="181927"/>
                    </a:cubicBezTo>
                    <a:cubicBezTo>
                      <a:pt x="190500" y="184785"/>
                      <a:pt x="220027" y="214313"/>
                      <a:pt x="222885" y="251460"/>
                    </a:cubicBezTo>
                    <a:cubicBezTo>
                      <a:pt x="178118" y="284798"/>
                      <a:pt x="117157" y="284798"/>
                      <a:pt x="72390" y="251460"/>
                    </a:cubicBezTo>
                    <a:close/>
                    <a:moveTo>
                      <a:pt x="111443" y="126682"/>
                    </a:moveTo>
                    <a:cubicBezTo>
                      <a:pt x="111443" y="106680"/>
                      <a:pt x="127635" y="90488"/>
                      <a:pt x="147638" y="90488"/>
                    </a:cubicBezTo>
                    <a:cubicBezTo>
                      <a:pt x="167640" y="90488"/>
                      <a:pt x="183833" y="106680"/>
                      <a:pt x="183833" y="126682"/>
                    </a:cubicBezTo>
                    <a:cubicBezTo>
                      <a:pt x="183833" y="146685"/>
                      <a:pt x="167640" y="162878"/>
                      <a:pt x="147638" y="162878"/>
                    </a:cubicBezTo>
                    <a:cubicBezTo>
                      <a:pt x="127635" y="162878"/>
                      <a:pt x="111443" y="146685"/>
                      <a:pt x="111443" y="126682"/>
                    </a:cubicBezTo>
                    <a:lnTo>
                      <a:pt x="111443" y="126682"/>
                    </a:lnTo>
                    <a:close/>
                    <a:moveTo>
                      <a:pt x="240030" y="235268"/>
                    </a:moveTo>
                    <a:cubicBezTo>
                      <a:pt x="233363" y="204788"/>
                      <a:pt x="211455" y="180023"/>
                      <a:pt x="182880" y="169545"/>
                    </a:cubicBezTo>
                    <a:cubicBezTo>
                      <a:pt x="206693" y="150495"/>
                      <a:pt x="209550" y="116205"/>
                      <a:pt x="190500" y="92393"/>
                    </a:cubicBezTo>
                    <a:cubicBezTo>
                      <a:pt x="171450" y="68580"/>
                      <a:pt x="137160" y="65723"/>
                      <a:pt x="113348" y="84773"/>
                    </a:cubicBezTo>
                    <a:cubicBezTo>
                      <a:pt x="89535" y="103823"/>
                      <a:pt x="85725" y="138113"/>
                      <a:pt x="104775" y="161925"/>
                    </a:cubicBezTo>
                    <a:cubicBezTo>
                      <a:pt x="106680" y="164783"/>
                      <a:pt x="109538" y="167640"/>
                      <a:pt x="112395" y="169545"/>
                    </a:cubicBezTo>
                    <a:cubicBezTo>
                      <a:pt x="82868" y="180975"/>
                      <a:pt x="61913" y="206693"/>
                      <a:pt x="55245" y="237173"/>
                    </a:cubicBezTo>
                    <a:cubicBezTo>
                      <a:pt x="5715" y="186690"/>
                      <a:pt x="6668" y="104775"/>
                      <a:pt x="58102" y="55245"/>
                    </a:cubicBezTo>
                    <a:cubicBezTo>
                      <a:pt x="109538" y="5715"/>
                      <a:pt x="190500" y="6667"/>
                      <a:pt x="240030" y="58103"/>
                    </a:cubicBezTo>
                    <a:cubicBezTo>
                      <a:pt x="288608" y="107632"/>
                      <a:pt x="288608" y="187643"/>
                      <a:pt x="240030" y="237173"/>
                    </a:cubicBezTo>
                    <a:cubicBezTo>
                      <a:pt x="240030" y="237173"/>
                      <a:pt x="240030" y="236220"/>
                      <a:pt x="240030" y="235268"/>
                    </a:cubicBezTo>
                    <a:close/>
                  </a:path>
                </a:pathLst>
              </a:custGeom>
              <a:grp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a typeface="+mn-ea"/>
                  <a:cs typeface="+mn-cs"/>
                </a:endParaRPr>
              </a:p>
            </p:txBody>
          </p:sp>
          <p:sp>
            <p:nvSpPr>
              <p:cNvPr id="58" name="Freeform: Shape 27">
                <a:extLst>
                  <a:ext uri="{FF2B5EF4-FFF2-40B4-BE49-F238E27FC236}">
                    <a16:creationId xmlns:a16="http://schemas.microsoft.com/office/drawing/2014/main" id="{558C2CD7-D3C8-0D6D-532C-F09C707ED545}"/>
                  </a:ext>
                </a:extLst>
              </p:cNvPr>
              <p:cNvSpPr/>
              <p:nvPr/>
            </p:nvSpPr>
            <p:spPr>
              <a:xfrm>
                <a:off x="6412732" y="3283719"/>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7 w 238125"/>
                  <a:gd name="connsiteY6" fmla="*/ 148590 h 238125"/>
                  <a:gd name="connsiteX7" fmla="*/ 177165 w 238125"/>
                  <a:gd name="connsiteY7" fmla="*/ 200977 h 238125"/>
                  <a:gd name="connsiteX8" fmla="*/ 61913 w 238125"/>
                  <a:gd name="connsiteY8" fmla="*/ 200977 h 238125"/>
                  <a:gd name="connsiteX9" fmla="*/ 92392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2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7" y="148590"/>
                    </a:cubicBezTo>
                    <a:cubicBezTo>
                      <a:pt x="152400" y="151448"/>
                      <a:pt x="174308" y="173355"/>
                      <a:pt x="177165" y="200977"/>
                    </a:cubicBezTo>
                    <a:cubicBezTo>
                      <a:pt x="141923" y="224790"/>
                      <a:pt x="96202" y="224790"/>
                      <a:pt x="61913" y="200977"/>
                    </a:cubicBezTo>
                    <a:close/>
                    <a:moveTo>
                      <a:pt x="92392" y="102870"/>
                    </a:moveTo>
                    <a:cubicBezTo>
                      <a:pt x="92392" y="88583"/>
                      <a:pt x="103823" y="76200"/>
                      <a:pt x="119063" y="76200"/>
                    </a:cubicBezTo>
                    <a:cubicBezTo>
                      <a:pt x="133350" y="76200"/>
                      <a:pt x="145733" y="87630"/>
                      <a:pt x="145733" y="102870"/>
                    </a:cubicBezTo>
                    <a:cubicBezTo>
                      <a:pt x="145733" y="117158"/>
                      <a:pt x="134302" y="129540"/>
                      <a:pt x="119063" y="129540"/>
                    </a:cubicBezTo>
                    <a:cubicBezTo>
                      <a:pt x="104775" y="129540"/>
                      <a:pt x="92392" y="117158"/>
                      <a:pt x="92392" y="102870"/>
                    </a:cubicBezTo>
                    <a:close/>
                    <a:moveTo>
                      <a:pt x="193358" y="185738"/>
                    </a:moveTo>
                    <a:cubicBezTo>
                      <a:pt x="187642" y="163830"/>
                      <a:pt x="171450" y="144780"/>
                      <a:pt x="150495" y="135255"/>
                    </a:cubicBezTo>
                    <a:cubicBezTo>
                      <a:pt x="168592" y="118110"/>
                      <a:pt x="169545" y="89535"/>
                      <a:pt x="152400" y="70485"/>
                    </a:cubicBezTo>
                    <a:cubicBezTo>
                      <a:pt x="135255" y="52388"/>
                      <a:pt x="106680" y="51435"/>
                      <a:pt x="87630" y="68580"/>
                    </a:cubicBezTo>
                    <a:cubicBezTo>
                      <a:pt x="68580" y="85725"/>
                      <a:pt x="68580" y="114300"/>
                      <a:pt x="85725" y="133350"/>
                    </a:cubicBezTo>
                    <a:cubicBezTo>
                      <a:pt x="86677" y="134302"/>
                      <a:pt x="87630" y="135255"/>
                      <a:pt x="87630" y="135255"/>
                    </a:cubicBezTo>
                    <a:cubicBezTo>
                      <a:pt x="66675" y="144780"/>
                      <a:pt x="50482" y="162877"/>
                      <a:pt x="44768" y="185738"/>
                    </a:cubicBezTo>
                    <a:cubicBezTo>
                      <a:pt x="7620" y="144780"/>
                      <a:pt x="10477" y="81915"/>
                      <a:pt x="51435" y="44768"/>
                    </a:cubicBezTo>
                    <a:cubicBezTo>
                      <a:pt x="92392" y="7620"/>
                      <a:pt x="155258" y="10477"/>
                      <a:pt x="192405" y="51435"/>
                    </a:cubicBezTo>
                    <a:cubicBezTo>
                      <a:pt x="227648" y="89535"/>
                      <a:pt x="227648" y="147638"/>
                      <a:pt x="193358" y="185738"/>
                    </a:cubicBezTo>
                    <a:close/>
                  </a:path>
                </a:pathLst>
              </a:custGeom>
              <a:grp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a typeface="+mn-ea"/>
                  <a:cs typeface="+mn-cs"/>
                </a:endParaRPr>
              </a:p>
            </p:txBody>
          </p:sp>
        </p:grpSp>
      </p:grpSp>
      <p:sp>
        <p:nvSpPr>
          <p:cNvPr id="59" name="TextBox 20">
            <a:extLst>
              <a:ext uri="{FF2B5EF4-FFF2-40B4-BE49-F238E27FC236}">
                <a16:creationId xmlns:a16="http://schemas.microsoft.com/office/drawing/2014/main" id="{44E365C5-1B45-7EE2-2512-B3A6008FC80D}"/>
              </a:ext>
            </a:extLst>
          </p:cNvPr>
          <p:cNvSpPr txBox="1"/>
          <p:nvPr/>
        </p:nvSpPr>
        <p:spPr>
          <a:xfrm>
            <a:off x="1588322" y="1073554"/>
            <a:ext cx="2165036" cy="290849"/>
          </a:xfrm>
          <a:prstGeom prst="rect">
            <a:avLst/>
          </a:prstGeom>
          <a:noFill/>
        </p:spPr>
        <p:txBody>
          <a:bodyPr wrap="square" lIns="0" tIns="0" rIns="0" bIns="0" rtlCol="0" anchor="b">
            <a:spAutoFit/>
          </a:body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6" normalizeH="0" baseline="0" noProof="0" dirty="0" err="1">
                <a:ln>
                  <a:noFill/>
                </a:ln>
                <a:solidFill>
                  <a:srgbClr val="347475"/>
                </a:solidFill>
                <a:effectLst/>
                <a:uLnTx/>
                <a:uFillTx/>
                <a:ea typeface="+mn-ea"/>
                <a:cs typeface="Arial" panose="020B0604020202020204" pitchFamily="34" charset="0"/>
              </a:rPr>
              <a:t>Lernschwierigkeiten</a:t>
            </a:r>
            <a:r>
              <a:rPr kumimoji="0" lang="en-US" sz="1050" b="1" i="0" u="none" strike="noStrike" kern="1200" cap="none" spc="-6" normalizeH="0" baseline="0" noProof="0" dirty="0">
                <a:ln>
                  <a:noFill/>
                </a:ln>
                <a:solidFill>
                  <a:srgbClr val="347475"/>
                </a:solidFill>
                <a:effectLst/>
                <a:uLnTx/>
                <a:uFillTx/>
                <a:ea typeface="+mn-ea"/>
                <a:cs typeface="Arial" panose="020B0604020202020204" pitchFamily="34" charset="0"/>
              </a:rPr>
              <a:t> und Schulabwesenheit</a:t>
            </a:r>
            <a:r>
              <a:rPr kumimoji="0" lang="en-US" sz="1050" b="0" i="0" u="none" strike="noStrike" kern="1200" cap="none" spc="-6" normalizeH="0" baseline="30000" noProof="0" dirty="0">
                <a:ln>
                  <a:noFill/>
                </a:ln>
                <a:solidFill>
                  <a:srgbClr val="347475"/>
                </a:solidFill>
                <a:effectLst/>
                <a:uLnTx/>
                <a:uFillTx/>
                <a:ea typeface="+mn-ea"/>
                <a:cs typeface="Arial" panose="020B0604020202020204" pitchFamily="34" charset="0"/>
              </a:rPr>
              <a:t>1,</a:t>
            </a:r>
            <a:r>
              <a:rPr kumimoji="0" lang="en-US" sz="1050" b="0" i="0" u="none" strike="noStrike" kern="1200" cap="none" spc="-6" normalizeH="0" baseline="0" noProof="0" dirty="0">
                <a:ln>
                  <a:noFill/>
                </a:ln>
                <a:solidFill>
                  <a:srgbClr val="347475"/>
                </a:solidFill>
                <a:effectLst/>
                <a:uLnTx/>
                <a:uFillTx/>
                <a:ea typeface="+mn-ea"/>
                <a:cs typeface="Arial" panose="020B0604020202020204" pitchFamily="34" charset="0"/>
              </a:rPr>
              <a:t>*</a:t>
            </a:r>
          </a:p>
        </p:txBody>
      </p:sp>
      <p:sp>
        <p:nvSpPr>
          <p:cNvPr id="60" name="TextBox 20">
            <a:extLst>
              <a:ext uri="{FF2B5EF4-FFF2-40B4-BE49-F238E27FC236}">
                <a16:creationId xmlns:a16="http://schemas.microsoft.com/office/drawing/2014/main" id="{64605AD9-DD2D-1995-138C-9FFC91B02DAE}"/>
              </a:ext>
            </a:extLst>
          </p:cNvPr>
          <p:cNvSpPr txBox="1"/>
          <p:nvPr/>
        </p:nvSpPr>
        <p:spPr>
          <a:xfrm>
            <a:off x="1588322" y="2799929"/>
            <a:ext cx="2165036" cy="145424"/>
          </a:xfrm>
          <a:prstGeom prst="rect">
            <a:avLst/>
          </a:prstGeom>
          <a:noFill/>
        </p:spPr>
        <p:txBody>
          <a:bodyPr wrap="square" lIns="0" tIns="0" rIns="0" bIns="0" rtlCol="0" anchor="b">
            <a:spAutoFit/>
          </a:body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6" normalizeH="0" baseline="0" noProof="0" dirty="0" err="1">
                <a:ln>
                  <a:noFill/>
                </a:ln>
                <a:solidFill>
                  <a:srgbClr val="347475"/>
                </a:solidFill>
                <a:effectLst/>
                <a:uLnTx/>
                <a:uFillTx/>
                <a:ea typeface="+mn-ea"/>
                <a:cs typeface="Arial" panose="020B0604020202020204" pitchFamily="34" charset="0"/>
              </a:rPr>
              <a:t>Soziale</a:t>
            </a:r>
            <a:r>
              <a:rPr kumimoji="0" lang="en-US" sz="1050" b="1" i="0" u="none" strike="noStrike" kern="1200" cap="none" spc="-6" normalizeH="0" baseline="0" noProof="0" dirty="0">
                <a:ln>
                  <a:noFill/>
                </a:ln>
                <a:solidFill>
                  <a:srgbClr val="347475"/>
                </a:solidFill>
                <a:effectLst/>
                <a:uLnTx/>
                <a:uFillTx/>
                <a:ea typeface="+mn-ea"/>
                <a:cs typeface="Arial" panose="020B0604020202020204" pitchFamily="34" charset="0"/>
              </a:rPr>
              <a:t> Ausgrenzung</a:t>
            </a:r>
            <a:r>
              <a:rPr kumimoji="0" lang="en-US" sz="1050" b="0" i="0" u="none" strike="noStrike" kern="1200" cap="none" spc="-6" normalizeH="0" baseline="30000" noProof="0" dirty="0">
                <a:ln>
                  <a:noFill/>
                </a:ln>
                <a:solidFill>
                  <a:srgbClr val="347475"/>
                </a:solidFill>
                <a:effectLst/>
                <a:uLnTx/>
                <a:uFillTx/>
                <a:ea typeface="+mn-ea"/>
                <a:cs typeface="Arial" panose="020B0604020202020204" pitchFamily="34" charset="0"/>
              </a:rPr>
              <a:t>3,‡</a:t>
            </a:r>
          </a:p>
        </p:txBody>
      </p:sp>
      <p:sp>
        <p:nvSpPr>
          <p:cNvPr id="61" name="TextBox 20">
            <a:extLst>
              <a:ext uri="{FF2B5EF4-FFF2-40B4-BE49-F238E27FC236}">
                <a16:creationId xmlns:a16="http://schemas.microsoft.com/office/drawing/2014/main" id="{BDA1325E-751D-06DB-DC7D-4CA90E8B9E03}"/>
              </a:ext>
            </a:extLst>
          </p:cNvPr>
          <p:cNvSpPr txBox="1"/>
          <p:nvPr/>
        </p:nvSpPr>
        <p:spPr>
          <a:xfrm>
            <a:off x="5392707" y="1218979"/>
            <a:ext cx="2165036" cy="145424"/>
          </a:xfrm>
          <a:prstGeom prst="rect">
            <a:avLst/>
          </a:prstGeom>
          <a:noFill/>
        </p:spPr>
        <p:txBody>
          <a:bodyPr wrap="square" lIns="0" tIns="0" rIns="0" bIns="0" rtlCol="0" anchor="b">
            <a:spAutoFit/>
          </a:body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6" normalizeH="0" baseline="0" noProof="0" dirty="0">
                <a:ln>
                  <a:noFill/>
                </a:ln>
                <a:solidFill>
                  <a:srgbClr val="347475"/>
                </a:solidFill>
                <a:effectLst/>
                <a:uLnTx/>
                <a:uFillTx/>
                <a:ea typeface="+mn-ea"/>
                <a:cs typeface="Arial" panose="020B0604020202020204" pitchFamily="34" charset="0"/>
              </a:rPr>
              <a:t>Erwerbstätigkeit</a:t>
            </a:r>
            <a:r>
              <a:rPr kumimoji="0" lang="en-US" sz="1050" b="0" i="0" u="none" strike="noStrike" kern="1200" cap="none" spc="-6" normalizeH="0" baseline="30000" noProof="0" dirty="0">
                <a:ln>
                  <a:noFill/>
                </a:ln>
                <a:solidFill>
                  <a:srgbClr val="347475"/>
                </a:solidFill>
                <a:effectLst/>
                <a:uLnTx/>
                <a:uFillTx/>
                <a:ea typeface="+mn-ea"/>
                <a:cs typeface="Arial" panose="020B0604020202020204" pitchFamily="34" charset="0"/>
              </a:rPr>
              <a:t>2,†</a:t>
            </a:r>
          </a:p>
        </p:txBody>
      </p:sp>
      <p:sp>
        <p:nvSpPr>
          <p:cNvPr id="62" name="TextBox 20">
            <a:extLst>
              <a:ext uri="{FF2B5EF4-FFF2-40B4-BE49-F238E27FC236}">
                <a16:creationId xmlns:a16="http://schemas.microsoft.com/office/drawing/2014/main" id="{35ED9F84-650C-FEAF-D0A5-AD5E78ACBCB8}"/>
              </a:ext>
            </a:extLst>
          </p:cNvPr>
          <p:cNvSpPr txBox="1"/>
          <p:nvPr/>
        </p:nvSpPr>
        <p:spPr>
          <a:xfrm>
            <a:off x="5392707" y="2799929"/>
            <a:ext cx="2165036" cy="145424"/>
          </a:xfrm>
          <a:prstGeom prst="rect">
            <a:avLst/>
          </a:prstGeom>
          <a:noFill/>
        </p:spPr>
        <p:txBody>
          <a:bodyPr wrap="square" lIns="0" tIns="0" rIns="0" bIns="0" rtlCol="0" anchor="b">
            <a:spAutoFit/>
          </a:body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6" normalizeH="0" baseline="0" noProof="0" dirty="0">
                <a:ln>
                  <a:noFill/>
                </a:ln>
                <a:solidFill>
                  <a:srgbClr val="347475"/>
                </a:solidFill>
                <a:effectLst/>
                <a:uLnTx/>
                <a:uFillTx/>
                <a:ea typeface="+mn-ea"/>
                <a:cs typeface="Arial" panose="020B0604020202020204" pitchFamily="34" charset="0"/>
              </a:rPr>
              <a:t>Beziehungen</a:t>
            </a:r>
            <a:r>
              <a:rPr kumimoji="0" lang="en-US" sz="1050" b="0" i="0" u="none" strike="noStrike" kern="1200" cap="none" spc="-6" normalizeH="0" baseline="30000" noProof="0" dirty="0">
                <a:ln>
                  <a:noFill/>
                </a:ln>
                <a:solidFill>
                  <a:srgbClr val="347475"/>
                </a:solidFill>
                <a:effectLst/>
                <a:uLnTx/>
                <a:uFillTx/>
                <a:ea typeface="+mn-ea"/>
                <a:cs typeface="Arial" panose="020B0604020202020204" pitchFamily="34" charset="0"/>
              </a:rPr>
              <a:t>4,#</a:t>
            </a:r>
          </a:p>
        </p:txBody>
      </p:sp>
      <p:grpSp>
        <p:nvGrpSpPr>
          <p:cNvPr id="63" name="Group 11">
            <a:extLst>
              <a:ext uri="{FF2B5EF4-FFF2-40B4-BE49-F238E27FC236}">
                <a16:creationId xmlns:a16="http://schemas.microsoft.com/office/drawing/2014/main" id="{6D9D69EC-C84D-2279-0B8F-6639D95578C6}"/>
              </a:ext>
            </a:extLst>
          </p:cNvPr>
          <p:cNvGrpSpPr/>
          <p:nvPr/>
        </p:nvGrpSpPr>
        <p:grpSpPr>
          <a:xfrm>
            <a:off x="501546" y="1574009"/>
            <a:ext cx="685800" cy="685800"/>
            <a:chOff x="668728" y="2098678"/>
            <a:chExt cx="914400" cy="914400"/>
          </a:xfrm>
        </p:grpSpPr>
        <p:sp>
          <p:nvSpPr>
            <p:cNvPr id="128" name="Oval 2">
              <a:extLst>
                <a:ext uri="{FF2B5EF4-FFF2-40B4-BE49-F238E27FC236}">
                  <a16:creationId xmlns:a16="http://schemas.microsoft.com/office/drawing/2014/main" id="{A2AC20DC-A89E-F485-2E96-B947A99BB112}"/>
                </a:ext>
              </a:extLst>
            </p:cNvPr>
            <p:cNvSpPr/>
            <p:nvPr/>
          </p:nvSpPr>
          <p:spPr>
            <a:xfrm>
              <a:off x="668728" y="2098678"/>
              <a:ext cx="914400" cy="9144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129" name="Graphic 10" descr="Idea outline">
              <a:extLst>
                <a:ext uri="{FF2B5EF4-FFF2-40B4-BE49-F238E27FC236}">
                  <a16:creationId xmlns:a16="http://schemas.microsoft.com/office/drawing/2014/main" id="{2C71A36B-DFD6-E078-8C0A-27B3CBDC721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04569" y="2205756"/>
              <a:ext cx="720000" cy="720000"/>
            </a:xfrm>
            <a:prstGeom prst="rect">
              <a:avLst/>
            </a:prstGeom>
          </p:spPr>
        </p:pic>
      </p:grpSp>
      <p:sp>
        <p:nvSpPr>
          <p:cNvPr id="135" name="Textfeld 134">
            <a:extLst>
              <a:ext uri="{FF2B5EF4-FFF2-40B4-BE49-F238E27FC236}">
                <a16:creationId xmlns:a16="http://schemas.microsoft.com/office/drawing/2014/main" id="{E72349B0-7C3D-122D-534F-4372F50728F5}"/>
              </a:ext>
            </a:extLst>
          </p:cNvPr>
          <p:cNvSpPr txBox="1"/>
          <p:nvPr/>
        </p:nvSpPr>
        <p:spPr>
          <a:xfrm>
            <a:off x="1462926" y="1574009"/>
            <a:ext cx="2769286" cy="674031"/>
          </a:xfrm>
          <a:prstGeom prst="rect">
            <a:avLst/>
          </a:prstGeom>
          <a:noFill/>
        </p:spPr>
        <p:txBody>
          <a:bodyPr wrap="square">
            <a:spAutoFit/>
          </a:bodyPr>
          <a:lstStyle/>
          <a:p>
            <a:pPr marL="0" marR="0" lvl="0" indent="0" algn="ctr" defTabSz="457189" rtl="0" eaLnBrk="1" fontAlgn="auto" latinLnBrk="0" hangingPunct="1">
              <a:lnSpc>
                <a:spcPct val="90000"/>
              </a:lnSpc>
              <a:spcBef>
                <a:spcPts val="0"/>
              </a:spcBef>
              <a:spcAft>
                <a:spcPts val="300"/>
              </a:spcAft>
              <a:buClrTx/>
              <a:buSzTx/>
              <a:buFontTx/>
              <a:buNone/>
              <a:tabLst/>
              <a:defRPr/>
            </a:pPr>
            <a:r>
              <a:rPr kumimoji="0" lang="de-DE" sz="1050" b="1" i="0" u="none" strike="noStrike" kern="1200" cap="none" spc="0" normalizeH="0" baseline="0" noProof="0" dirty="0">
                <a:ln>
                  <a:noFill/>
                </a:ln>
                <a:solidFill>
                  <a:srgbClr val="2F3651"/>
                </a:solidFill>
                <a:effectLst/>
                <a:uLnTx/>
                <a:uFillTx/>
                <a:ea typeface="+mn-ea"/>
                <a:cs typeface="+mn-cs"/>
              </a:rPr>
              <a:t>Bei Menschen mit T1D </a:t>
            </a:r>
            <a:r>
              <a:rPr kumimoji="0" lang="de-DE" sz="1050" b="0" i="0" u="none" strike="noStrike" kern="1200" cap="none" spc="0" normalizeH="0" baseline="0" noProof="0" dirty="0">
                <a:ln>
                  <a:noFill/>
                </a:ln>
                <a:solidFill>
                  <a:srgbClr val="2F3651"/>
                </a:solidFill>
                <a:effectLst/>
                <a:uLnTx/>
                <a:uFillTx/>
                <a:ea typeface="+mn-ea"/>
                <a:cs typeface="+mn-cs"/>
              </a:rPr>
              <a:t>ist die </a:t>
            </a:r>
            <a:r>
              <a:rPr kumimoji="0" lang="de-DE" sz="1050" b="1" i="0" u="none" strike="noStrike" kern="1200" cap="none" spc="0" normalizeH="0" baseline="0" noProof="0" dirty="0">
                <a:ln>
                  <a:noFill/>
                </a:ln>
                <a:solidFill>
                  <a:srgbClr val="2F3651"/>
                </a:solidFill>
                <a:effectLst/>
                <a:uLnTx/>
                <a:uFillTx/>
                <a:ea typeface="+mn-ea"/>
                <a:cs typeface="+mn-cs"/>
              </a:rPr>
              <a:t>Wahrscheinlichkeit höher</a:t>
            </a:r>
            <a:r>
              <a:rPr kumimoji="0" lang="de-DE" sz="1050" b="0" i="0" u="none" strike="noStrike" kern="1200" cap="none" spc="0" normalizeH="0" baseline="0" noProof="0" dirty="0">
                <a:ln>
                  <a:noFill/>
                </a:ln>
                <a:solidFill>
                  <a:srgbClr val="2F3651"/>
                </a:solidFill>
                <a:effectLst/>
                <a:uLnTx/>
                <a:uFillTx/>
                <a:ea typeface="+mn-ea"/>
                <a:cs typeface="+mn-cs"/>
              </a:rPr>
              <a:t>, dass sie </a:t>
            </a:r>
            <a:r>
              <a:rPr kumimoji="0" lang="de-DE" sz="1050" b="1" i="0" u="none" strike="noStrike" kern="1200" cap="none" spc="0" normalizeH="0" baseline="0" noProof="0" dirty="0">
                <a:ln>
                  <a:noFill/>
                </a:ln>
                <a:solidFill>
                  <a:srgbClr val="2F3651"/>
                </a:solidFill>
                <a:effectLst/>
                <a:uLnTx/>
                <a:uFillTx/>
                <a:ea typeface="+mn-ea"/>
                <a:cs typeface="+mn-cs"/>
              </a:rPr>
              <a:t>der Schule fernbleiben </a:t>
            </a:r>
            <a:r>
              <a:rPr kumimoji="0" lang="de-DE" sz="1050" b="0" i="0" u="none" strike="noStrike" kern="1200" cap="none" spc="0" normalizeH="0" baseline="0" noProof="0" dirty="0">
                <a:ln>
                  <a:noFill/>
                </a:ln>
                <a:solidFill>
                  <a:srgbClr val="2F3651"/>
                </a:solidFill>
                <a:effectLst/>
                <a:uLnTx/>
                <a:uFillTx/>
                <a:ea typeface="+mn-ea"/>
                <a:cs typeface="+mn-cs"/>
              </a:rPr>
              <a:t>und dass sie</a:t>
            </a:r>
            <a:r>
              <a:rPr kumimoji="0" lang="de-DE" sz="1050" b="1" i="0" u="none" strike="noStrike" kern="1200" cap="none" spc="0" normalizeH="0" baseline="0" noProof="0" dirty="0">
                <a:ln>
                  <a:noFill/>
                </a:ln>
                <a:solidFill>
                  <a:srgbClr val="2F3651"/>
                </a:solidFill>
                <a:effectLst/>
                <a:uLnTx/>
                <a:uFillTx/>
                <a:ea typeface="+mn-ea"/>
                <a:cs typeface="+mn-cs"/>
              </a:rPr>
              <a:t> Nachhilfe-B</a:t>
            </a:r>
            <a:r>
              <a:rPr kumimoji="0" lang="de-DE" sz="1050" b="1" i="0" u="none" strike="noStrike" kern="1200" cap="none" spc="0" normalizeH="0" baseline="0" noProof="0" dirty="0" err="1">
                <a:ln>
                  <a:noFill/>
                </a:ln>
                <a:solidFill>
                  <a:srgbClr val="2F3651"/>
                </a:solidFill>
                <a:effectLst/>
                <a:uLnTx/>
                <a:uFillTx/>
                <a:ea typeface="+mn-ea"/>
                <a:cs typeface="+mn-cs"/>
              </a:rPr>
              <a:t>edarf</a:t>
            </a:r>
            <a:r>
              <a:rPr kumimoji="0" lang="de-DE" sz="1050" b="1" i="0" u="none" strike="noStrike" kern="1200" cap="none" spc="0" normalizeH="0" baseline="0" noProof="0" dirty="0">
                <a:ln>
                  <a:noFill/>
                </a:ln>
                <a:solidFill>
                  <a:srgbClr val="2F3651"/>
                </a:solidFill>
                <a:effectLst/>
                <a:uLnTx/>
                <a:uFillTx/>
                <a:ea typeface="+mn-ea"/>
                <a:cs typeface="+mn-cs"/>
              </a:rPr>
              <a:t> haben</a:t>
            </a:r>
            <a:endParaRPr kumimoji="0" lang="en-US" sz="1050" b="1" i="0" u="none" strike="noStrike" kern="1200" cap="none" spc="0" normalizeH="0" baseline="30000" noProof="0" dirty="0">
              <a:ln>
                <a:noFill/>
              </a:ln>
              <a:solidFill>
                <a:srgbClr val="2F3651"/>
              </a:solidFill>
              <a:effectLst/>
              <a:uLnTx/>
              <a:uFillTx/>
              <a:ea typeface="+mn-ea"/>
              <a:cs typeface="+mn-cs"/>
            </a:endParaRPr>
          </a:p>
        </p:txBody>
      </p:sp>
      <p:sp>
        <p:nvSpPr>
          <p:cNvPr id="13" name="Textfeld 12">
            <a:extLst>
              <a:ext uri="{FF2B5EF4-FFF2-40B4-BE49-F238E27FC236}">
                <a16:creationId xmlns:a16="http://schemas.microsoft.com/office/drawing/2014/main" id="{166738DE-90E9-9E83-B1FC-7C77772D16DB}"/>
              </a:ext>
            </a:extLst>
          </p:cNvPr>
          <p:cNvSpPr txBox="1"/>
          <p:nvPr/>
        </p:nvSpPr>
        <p:spPr>
          <a:xfrm>
            <a:off x="4749758" y="3015400"/>
            <a:ext cx="3104696" cy="964880"/>
          </a:xfrm>
          <a:prstGeom prst="rect">
            <a:avLst/>
          </a:prstGeom>
          <a:noFill/>
        </p:spPr>
        <p:txBody>
          <a:bodyPr wrap="square">
            <a:spAutoFit/>
          </a:bodyPr>
          <a:lstStyle/>
          <a:p>
            <a:pPr marL="0" marR="0" lvl="0" indent="0" algn="ctr" defTabSz="457189"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noProof="0" dirty="0">
                <a:ln>
                  <a:noFill/>
                </a:ln>
                <a:solidFill>
                  <a:srgbClr val="2F3651"/>
                </a:solidFill>
                <a:effectLst/>
                <a:uLnTx/>
                <a:uFillTx/>
                <a:latin typeface="Verdana"/>
                <a:ea typeface="+mn-ea"/>
                <a:cs typeface="+mn-cs"/>
              </a:rPr>
              <a:t>~ 50 % der Menschen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mit</a:t>
            </a:r>
            <a:r>
              <a:rPr kumimoji="0" lang="en-US" sz="1050" b="0" i="0" u="none" strike="noStrike" kern="1200" cap="none" spc="0" normalizeH="0" baseline="0" noProof="0" dirty="0">
                <a:ln>
                  <a:noFill/>
                </a:ln>
                <a:solidFill>
                  <a:srgbClr val="2F3651"/>
                </a:solidFill>
                <a:effectLst/>
                <a:uLnTx/>
                <a:uFillTx/>
                <a:latin typeface="Verdana"/>
                <a:ea typeface="+mn-ea"/>
                <a:cs typeface="+mn-cs"/>
              </a:rPr>
              <a:t> T1D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berichteten</a:t>
            </a:r>
            <a:r>
              <a:rPr kumimoji="0" lang="en-US" sz="1050" b="0" i="0" u="none" strike="noStrike" kern="1200" cap="none" spc="0" normalizeH="0" baseline="0" noProof="0" dirty="0">
                <a:ln>
                  <a:noFill/>
                </a:ln>
                <a:solidFill>
                  <a:srgbClr val="2F3651"/>
                </a:solidFill>
                <a:effectLst/>
                <a:uLnTx/>
                <a:uFillTx/>
                <a:latin typeface="Verdana"/>
                <a:ea typeface="+mn-ea"/>
                <a:cs typeface="+mn-cs"/>
              </a:rPr>
              <a:t>  negative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oder</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sehr</a:t>
            </a:r>
            <a:r>
              <a:rPr kumimoji="0" lang="en-US" sz="1050" b="0" i="0" u="none" strike="noStrike" kern="1200" cap="none" spc="0" normalizeH="0" baseline="0" noProof="0" dirty="0">
                <a:ln>
                  <a:noFill/>
                </a:ln>
                <a:solidFill>
                  <a:srgbClr val="2F3651"/>
                </a:solidFill>
                <a:effectLst/>
                <a:uLnTx/>
                <a:uFillTx/>
                <a:latin typeface="Verdana"/>
                <a:ea typeface="+mn-ea"/>
                <a:cs typeface="+mn-cs"/>
              </a:rPr>
              <a:t> negative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Auswirkungen</a:t>
            </a:r>
            <a:r>
              <a:rPr kumimoji="0" lang="en-US" sz="1050" b="0" i="0" u="none" strike="noStrike" kern="1200" cap="none" spc="0" normalizeH="0" baseline="0" noProof="0" dirty="0">
                <a:ln>
                  <a:noFill/>
                </a:ln>
                <a:solidFill>
                  <a:srgbClr val="2F3651"/>
                </a:solidFill>
                <a:effectLst/>
                <a:uLnTx/>
                <a:uFillTx/>
                <a:latin typeface="Verdana"/>
                <a:ea typeface="+mn-ea"/>
                <a:cs typeface="+mn-cs"/>
              </a:rPr>
              <a:t>          auf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ihre</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familiären</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Beziehungen</a:t>
            </a:r>
            <a:r>
              <a:rPr kumimoji="0" lang="en-US" sz="1050" b="0" i="0" u="none" strike="noStrike" kern="1200" cap="none" spc="0" normalizeH="0" baseline="0" noProof="0" dirty="0">
                <a:ln>
                  <a:noFill/>
                </a:ln>
                <a:solidFill>
                  <a:srgbClr val="2F3651"/>
                </a:solidFill>
                <a:effectLst/>
                <a:uLnTx/>
                <a:uFillTx/>
                <a:latin typeface="Verdana"/>
                <a:ea typeface="+mn-ea"/>
                <a:cs typeface="+mn-cs"/>
              </a:rPr>
              <a:t>,</a:t>
            </a:r>
            <a:br>
              <a:rPr kumimoji="0" lang="en-US" sz="1050" b="1" i="0" u="none" strike="noStrike" kern="1200" cap="none" spc="0" normalizeH="0" baseline="0" noProof="0" dirty="0">
                <a:ln>
                  <a:noFill/>
                </a:ln>
                <a:solidFill>
                  <a:srgbClr val="2F3651"/>
                </a:solidFill>
                <a:effectLst/>
                <a:uLnTx/>
                <a:uFillTx/>
                <a:latin typeface="Verdana"/>
                <a:ea typeface="+mn-ea"/>
                <a:cs typeface="+mn-cs"/>
              </a:rPr>
            </a:br>
            <a:r>
              <a:rPr kumimoji="0" lang="en-US" sz="1050" b="1" i="0" u="none" strike="noStrike" kern="1200" cap="none" spc="0" normalizeH="0" baseline="0" noProof="0" dirty="0" err="1">
                <a:ln>
                  <a:noFill/>
                </a:ln>
                <a:solidFill>
                  <a:srgbClr val="2F3651"/>
                </a:solidFill>
                <a:effectLst/>
                <a:uLnTx/>
                <a:uFillTx/>
                <a:latin typeface="Verdana"/>
                <a:ea typeface="+mn-ea"/>
                <a:cs typeface="+mn-cs"/>
              </a:rPr>
              <a:t>sexuellen</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Beziehungen</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oder</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Beziehungen</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mit</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Kolleg</a:t>
            </a:r>
            <a:r>
              <a:rPr kumimoji="0" lang="en-US" sz="1050" b="1" i="0" u="none" strike="noStrike" kern="1200" cap="none" spc="0" normalizeH="0" baseline="0" noProof="0" dirty="0">
                <a:ln>
                  <a:noFill/>
                </a:ln>
                <a:solidFill>
                  <a:srgbClr val="2F3651"/>
                </a:solidFill>
                <a:effectLst/>
                <a:uLnTx/>
                <a:uFillTx/>
                <a:latin typeface="Verdana"/>
                <a:ea typeface="+mn-ea"/>
                <a:cs typeface="+mn-cs"/>
              </a:rPr>
              <a:t>*</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innen</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oder</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Mitstudent</a:t>
            </a:r>
            <a:r>
              <a:rPr kumimoji="0" lang="en-US" sz="1050" b="1" i="0" u="none" strike="noStrike" kern="1200" cap="none" spc="0" normalizeH="0" baseline="0" noProof="0" dirty="0">
                <a:ln>
                  <a:noFill/>
                </a:ln>
                <a:solidFill>
                  <a:srgbClr val="2F3651"/>
                </a:solidFill>
                <a:effectLst/>
                <a:uLnTx/>
                <a:uFillTx/>
                <a:latin typeface="Verdana"/>
                <a:ea typeface="+mn-ea"/>
                <a:cs typeface="+mn-cs"/>
              </a:rPr>
              <a:t>*</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innen</a:t>
            </a:r>
            <a:endParaRPr kumimoji="0" lang="en-US" sz="1050" b="1" i="0" u="none" strike="noStrike" kern="1200" cap="none" spc="0" normalizeH="0" baseline="0" noProof="0" dirty="0">
              <a:ln>
                <a:noFill/>
              </a:ln>
              <a:solidFill>
                <a:srgbClr val="2F3651"/>
              </a:solidFill>
              <a:effectLst/>
              <a:uLnTx/>
              <a:uFillTx/>
              <a:latin typeface="Verdana"/>
              <a:ea typeface="+mn-ea"/>
              <a:cs typeface="+mn-cs"/>
            </a:endParaRPr>
          </a:p>
        </p:txBody>
      </p:sp>
      <p:sp>
        <p:nvSpPr>
          <p:cNvPr id="17" name="Textfeld 16">
            <a:extLst>
              <a:ext uri="{FF2B5EF4-FFF2-40B4-BE49-F238E27FC236}">
                <a16:creationId xmlns:a16="http://schemas.microsoft.com/office/drawing/2014/main" id="{004D4BB0-8C60-32A8-A0C1-CC6EEAA19F62}"/>
              </a:ext>
            </a:extLst>
          </p:cNvPr>
          <p:cNvSpPr txBox="1"/>
          <p:nvPr/>
        </p:nvSpPr>
        <p:spPr>
          <a:xfrm>
            <a:off x="4918135" y="1578330"/>
            <a:ext cx="2767941" cy="674031"/>
          </a:xfrm>
          <a:prstGeom prst="rect">
            <a:avLst/>
          </a:prstGeom>
          <a:noFill/>
        </p:spPr>
        <p:txBody>
          <a:bodyPr wrap="square">
            <a:spAutoFit/>
          </a:bodyPr>
          <a:lstStyle/>
          <a:p>
            <a:pPr marL="0" marR="0" lvl="0" indent="0" algn="ctr" defTabSz="457189"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noProof="0" dirty="0">
                <a:ln>
                  <a:noFill/>
                </a:ln>
                <a:solidFill>
                  <a:srgbClr val="2F3651"/>
                </a:solidFill>
                <a:effectLst/>
                <a:uLnTx/>
                <a:uFillTx/>
                <a:latin typeface="Verdana"/>
                <a:ea typeface="+mn-ea"/>
                <a:cs typeface="+mn-cs"/>
              </a:rPr>
              <a:t>T1D war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assoziiert</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mit</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br>
              <a:rPr kumimoji="0" lang="en-US" sz="1050" b="0" i="0" u="none" strike="noStrike" kern="1200" cap="none" spc="0" normalizeH="0" baseline="0" noProof="0" dirty="0">
                <a:ln>
                  <a:noFill/>
                </a:ln>
                <a:solidFill>
                  <a:srgbClr val="2F3651"/>
                </a:solidFill>
                <a:effectLst/>
                <a:uLnTx/>
                <a:uFillTx/>
                <a:latin typeface="Verdana"/>
                <a:ea typeface="+mn-ea"/>
                <a:cs typeface="+mn-cs"/>
              </a:rPr>
            </a:br>
            <a:r>
              <a:rPr kumimoji="0" lang="en-US" sz="1050" b="0" i="0" u="none" strike="noStrike" kern="1200" cap="none" spc="0" normalizeH="0" baseline="0" noProof="0" dirty="0" err="1">
                <a:ln>
                  <a:noFill/>
                </a:ln>
                <a:solidFill>
                  <a:srgbClr val="2F3651"/>
                </a:solidFill>
                <a:effectLst/>
                <a:uLnTx/>
                <a:uFillTx/>
                <a:latin typeface="Verdana"/>
                <a:ea typeface="+mn-ea"/>
                <a:cs typeface="+mn-cs"/>
              </a:rPr>
              <a:t>höheren</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Raten</a:t>
            </a:r>
            <a:r>
              <a:rPr kumimoji="0" lang="en-US" sz="1050" b="1" i="0" u="none" strike="noStrike" kern="1200" cap="none" spc="0" normalizeH="0" baseline="0" noProof="0" dirty="0">
                <a:ln>
                  <a:noFill/>
                </a:ln>
                <a:solidFill>
                  <a:srgbClr val="2F3651"/>
                </a:solidFill>
                <a:effectLst/>
                <a:uLnTx/>
                <a:uFillTx/>
                <a:latin typeface="Verdana"/>
                <a:ea typeface="+mn-ea"/>
                <a:cs typeface="+mn-cs"/>
              </a:rPr>
              <a:t> an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Arbeitslosigkeit</a:t>
            </a:r>
            <a:br>
              <a:rPr kumimoji="0" lang="en-US" sz="1050" b="1" i="0" u="none" strike="noStrike" kern="1200" cap="none" spc="0" normalizeH="0" baseline="0" noProof="0" dirty="0">
                <a:ln>
                  <a:noFill/>
                </a:ln>
                <a:solidFill>
                  <a:srgbClr val="2F3651"/>
                </a:solidFill>
                <a:effectLst/>
                <a:uLnTx/>
                <a:uFillTx/>
                <a:latin typeface="Verdana"/>
                <a:ea typeface="+mn-ea"/>
                <a:cs typeface="+mn-cs"/>
              </a:rPr>
            </a:br>
            <a:r>
              <a:rPr kumimoji="0" lang="en-US" sz="1050" b="0" i="0" u="none" strike="noStrike" kern="1200" cap="none" spc="0" normalizeH="0" baseline="0" noProof="0" dirty="0">
                <a:ln>
                  <a:noFill/>
                </a:ln>
                <a:solidFill>
                  <a:srgbClr val="2F3651"/>
                </a:solidFill>
                <a:effectLst/>
                <a:uLnTx/>
                <a:uFillTx/>
                <a:latin typeface="Verdana"/>
                <a:ea typeface="+mn-ea"/>
                <a:cs typeface="+mn-cs"/>
              </a:rPr>
              <a:t>und der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Inanspruchnahme</a:t>
            </a:r>
            <a:r>
              <a:rPr kumimoji="0" lang="en-US" sz="1050" b="0" i="0" u="none" strike="noStrike" kern="1200" cap="none" spc="0" normalizeH="0" baseline="0" noProof="0" dirty="0">
                <a:ln>
                  <a:noFill/>
                </a:ln>
                <a:solidFill>
                  <a:srgbClr val="2F3651"/>
                </a:solidFill>
                <a:effectLst/>
                <a:uLnTx/>
                <a:uFillTx/>
                <a:latin typeface="Verdana"/>
                <a:ea typeface="+mn-ea"/>
                <a:cs typeface="+mn-cs"/>
              </a:rPr>
              <a:t> von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Krankschreibungen</a:t>
            </a:r>
            <a:endParaRPr kumimoji="0" lang="en-US" sz="1050" b="1" i="0" u="none" strike="noStrike" kern="1200" cap="none" spc="0" normalizeH="0" baseline="0" noProof="0" dirty="0">
              <a:ln>
                <a:noFill/>
              </a:ln>
              <a:solidFill>
                <a:srgbClr val="2F3651"/>
              </a:solidFill>
              <a:effectLst/>
              <a:uLnTx/>
              <a:uFillTx/>
              <a:latin typeface="Verdana"/>
              <a:ea typeface="+mn-ea"/>
              <a:cs typeface="+mn-cs"/>
            </a:endParaRPr>
          </a:p>
        </p:txBody>
      </p:sp>
      <p:sp>
        <p:nvSpPr>
          <p:cNvPr id="21" name="Textfeld 20">
            <a:extLst>
              <a:ext uri="{FF2B5EF4-FFF2-40B4-BE49-F238E27FC236}">
                <a16:creationId xmlns:a16="http://schemas.microsoft.com/office/drawing/2014/main" id="{95399857-66B9-0D81-93B6-62747D8ED443}"/>
              </a:ext>
            </a:extLst>
          </p:cNvPr>
          <p:cNvSpPr txBox="1"/>
          <p:nvPr/>
        </p:nvSpPr>
        <p:spPr>
          <a:xfrm>
            <a:off x="1421462" y="3241581"/>
            <a:ext cx="2852215" cy="528606"/>
          </a:xfrm>
          <a:prstGeom prst="rect">
            <a:avLst/>
          </a:prstGeom>
          <a:noFill/>
        </p:spPr>
        <p:txBody>
          <a:bodyPr wrap="square">
            <a:spAutoFit/>
          </a:bodyPr>
          <a:lstStyle/>
          <a:p>
            <a:pPr marL="0" marR="0" lvl="0" indent="0" algn="ctr" defTabSz="457189"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noProof="0" dirty="0">
                <a:ln>
                  <a:noFill/>
                </a:ln>
                <a:solidFill>
                  <a:srgbClr val="2F3651"/>
                </a:solidFill>
                <a:effectLst/>
                <a:uLnTx/>
                <a:uFillTx/>
                <a:latin typeface="Verdana"/>
                <a:ea typeface="+mn-ea"/>
                <a:cs typeface="+mn-cs"/>
              </a:rPr>
              <a:t>Eine Diabetes-Diagnose</a:t>
            </a:r>
            <a:br>
              <a:rPr kumimoji="0" lang="en-US" sz="1050" b="0" i="0" u="none" strike="noStrike" kern="1200" cap="none" spc="0" normalizeH="0" baseline="0" noProof="0" dirty="0">
                <a:ln>
                  <a:noFill/>
                </a:ln>
                <a:solidFill>
                  <a:srgbClr val="2F3651"/>
                </a:solidFill>
                <a:effectLst/>
                <a:uLnTx/>
                <a:uFillTx/>
                <a:latin typeface="Verdana"/>
                <a:ea typeface="+mn-ea"/>
                <a:cs typeface="+mn-cs"/>
              </a:rPr>
            </a:br>
            <a:r>
              <a:rPr kumimoji="0" lang="en-US" sz="1050" b="0" i="0" u="none" strike="noStrike" kern="1200" cap="none" spc="0" normalizeH="0" baseline="0" noProof="0" dirty="0">
                <a:ln>
                  <a:noFill/>
                </a:ln>
                <a:solidFill>
                  <a:srgbClr val="2F3651"/>
                </a:solidFill>
                <a:effectLst/>
                <a:uLnTx/>
                <a:uFillTx/>
                <a:latin typeface="Verdana"/>
                <a:ea typeface="+mn-ea"/>
                <a:cs typeface="+mn-cs"/>
              </a:rPr>
              <a:t>war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unabhängig</a:t>
            </a:r>
            <a:r>
              <a:rPr kumimoji="0" lang="en-US" sz="1050" b="0" i="0" u="none" strike="noStrike" kern="1200" cap="none" spc="0" normalizeH="0" baseline="0" noProof="0" dirty="0">
                <a:ln>
                  <a:noFill/>
                </a:ln>
                <a:solidFill>
                  <a:srgbClr val="2F3651"/>
                </a:solidFill>
                <a:effectLst/>
                <a:uLnTx/>
                <a:uFillTx/>
                <a:latin typeface="Verdana"/>
                <a:ea typeface="+mn-ea"/>
                <a:cs typeface="+mn-cs"/>
              </a:rPr>
              <a:t> von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anderen</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Faktoren</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assoziiert</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mit</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sozialer</a:t>
            </a:r>
            <a:r>
              <a:rPr kumimoji="0" lang="en-US" sz="1050" b="1"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Ausgrenzung</a:t>
            </a:r>
            <a:endParaRPr kumimoji="0" lang="en-US" sz="1050" b="1" i="0" u="none" strike="noStrike" kern="1200" cap="none" spc="0" normalizeH="0" baseline="0" noProof="0" dirty="0">
              <a:ln>
                <a:noFill/>
              </a:ln>
              <a:solidFill>
                <a:srgbClr val="2F3651"/>
              </a:solidFill>
              <a:effectLst/>
              <a:uLnTx/>
              <a:uFillTx/>
              <a:latin typeface="Verdana"/>
              <a:ea typeface="+mn-ea"/>
              <a:cs typeface="+mn-cs"/>
            </a:endParaRPr>
          </a:p>
        </p:txBody>
      </p:sp>
    </p:spTree>
    <p:extLst>
      <p:ext uri="{BB962C8B-B14F-4D97-AF65-F5344CB8AC3E}">
        <p14:creationId xmlns:p14="http://schemas.microsoft.com/office/powerpoint/2010/main" val="165579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C27586-466D-DCBF-450B-6925ACFCA56D}"/>
            </a:ext>
          </a:extLst>
        </p:cNvPr>
        <p:cNvGrpSpPr/>
        <p:nvPr/>
      </p:nvGrpSpPr>
      <p:grpSpPr>
        <a:xfrm>
          <a:off x="0" y="0"/>
          <a:ext cx="0" cy="0"/>
          <a:chOff x="0" y="0"/>
          <a:chExt cx="0" cy="0"/>
        </a:xfrm>
      </p:grpSpPr>
      <p:sp>
        <p:nvSpPr>
          <p:cNvPr id="7" name="Textplatzhalter 9">
            <a:extLst>
              <a:ext uri="{FF2B5EF4-FFF2-40B4-BE49-F238E27FC236}">
                <a16:creationId xmlns:a16="http://schemas.microsoft.com/office/drawing/2014/main" id="{FF2A4E98-D631-B403-29AB-186D506B181C}"/>
              </a:ext>
            </a:extLst>
          </p:cNvPr>
          <p:cNvSpPr txBox="1">
            <a:spLocks/>
          </p:cNvSpPr>
          <p:nvPr/>
        </p:nvSpPr>
        <p:spPr>
          <a:xfrm>
            <a:off x="314921" y="11758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Kinder und Jugendliche mit vs. ohne T1D hatten eine doppelt so hohe Wahrscheinlichkeit für Diagnose einer psychischen Störung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11" name="Text Placeholder 8">
            <a:extLst>
              <a:ext uri="{FF2B5EF4-FFF2-40B4-BE49-F238E27FC236}">
                <a16:creationId xmlns:a16="http://schemas.microsoft.com/office/drawing/2014/main" id="{2EEFBCC1-040E-49B2-5EB2-7E245DCBE6C8}"/>
              </a:ext>
            </a:extLst>
          </p:cNvPr>
          <p:cNvSpPr txBox="1">
            <a:spLocks/>
          </p:cNvSpPr>
          <p:nvPr/>
        </p:nvSpPr>
        <p:spPr>
          <a:xfrm>
            <a:off x="314921" y="4799297"/>
            <a:ext cx="850320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lang="de-DE" sz="600" dirty="0">
                <a:solidFill>
                  <a:srgbClr val="404040"/>
                </a:solidFill>
                <a:latin typeface="Verdana"/>
              </a:rPr>
              <a:t>Die Daten stammen von 1.302 Kindern &lt; 16 Jahre, die in der Western Australia </a:t>
            </a:r>
            <a:r>
              <a:rPr lang="de-DE" sz="600" dirty="0" err="1">
                <a:solidFill>
                  <a:srgbClr val="404040"/>
                </a:solidFill>
                <a:latin typeface="Verdana"/>
              </a:rPr>
              <a:t>Childhood</a:t>
            </a:r>
            <a:r>
              <a:rPr lang="de-DE" sz="600" dirty="0">
                <a:solidFill>
                  <a:srgbClr val="404040"/>
                </a:solidFill>
                <a:latin typeface="Verdana"/>
              </a:rPr>
              <a:t> Diabetes Database erfasst sind. † Bei Personen mit autoimmunem T1D kann zusätzlich zu Anorexia nervosa oder </a:t>
            </a:r>
            <a:r>
              <a:rPr lang="de-DE" sz="600" dirty="0" err="1">
                <a:solidFill>
                  <a:srgbClr val="404040"/>
                </a:solidFill>
                <a:latin typeface="Verdana"/>
              </a:rPr>
              <a:t>Bulimia</a:t>
            </a:r>
            <a:r>
              <a:rPr lang="de-DE" sz="600" dirty="0">
                <a:solidFill>
                  <a:srgbClr val="404040"/>
                </a:solidFill>
                <a:latin typeface="Verdana"/>
              </a:rPr>
              <a:t> nervosa die Unterlassung oder Einschränkung der Insulingabe als weiteres Mittel zur Gewichtskontrolle eingesetzt werden.4</a:t>
            </a:r>
            <a:endPar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KI: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Konfidenzintervall</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HR: Hazard-Ratio,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Risikoquotient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T1D: Typ-1-Diabetes.</a:t>
            </a:r>
          </a:p>
          <a:p>
            <a:pPr lvl="0">
              <a:defRPr/>
            </a:pP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Cooper MN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18: 599–606.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Butwicka</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2015; 38: 453–9.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Dybdal D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Diabetologia</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2018; 61: </a:t>
            </a:r>
            <a:r>
              <a:rPr lang="en-US" sz="600" dirty="0">
                <a:solidFill>
                  <a:srgbClr val="404040"/>
                </a:solidFill>
                <a:latin typeface="Verdana"/>
              </a:rPr>
              <a:t>831–8</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Hanlan ME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Curr Diab Rep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2013; 13: 909–16.    </a:t>
            </a:r>
            <a:r>
              <a:rPr lang="en-US" sz="600" b="1" dirty="0">
                <a:solidFill>
                  <a:srgbClr val="404040"/>
                </a:solidFill>
                <a:latin typeface="Verdana"/>
              </a:rPr>
              <a:t>5.</a:t>
            </a:r>
            <a:r>
              <a:rPr lang="en-US" sz="600" dirty="0">
                <a:solidFill>
                  <a:srgbClr val="404040"/>
                </a:solidFill>
                <a:latin typeface="Verdana"/>
              </a:rPr>
              <a:t> </a:t>
            </a:r>
            <a:r>
              <a:rPr lang="en-US" sz="600" dirty="0" err="1">
                <a:solidFill>
                  <a:srgbClr val="404040"/>
                </a:solidFill>
                <a:latin typeface="Verdana"/>
              </a:rPr>
              <a:t>Butwicka</a:t>
            </a:r>
            <a:r>
              <a:rPr lang="en-US" sz="600" dirty="0">
                <a:solidFill>
                  <a:srgbClr val="404040"/>
                </a:solidFill>
                <a:latin typeface="Verdana"/>
              </a:rPr>
              <a:t> A </a:t>
            </a:r>
            <a:r>
              <a:rPr lang="en-US" sz="600" i="1" dirty="0">
                <a:solidFill>
                  <a:srgbClr val="404040"/>
                </a:solidFill>
                <a:latin typeface="Verdana"/>
              </a:rPr>
              <a:t>et al. Psychosomatics </a:t>
            </a:r>
            <a:r>
              <a:rPr lang="en-US" sz="600" dirty="0">
                <a:solidFill>
                  <a:srgbClr val="404040"/>
                </a:solidFill>
                <a:latin typeface="Verdana"/>
              </a:rPr>
              <a:t>2016; 57: 185–93.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p>
        </p:txBody>
      </p:sp>
      <p:sp>
        <p:nvSpPr>
          <p:cNvPr id="137" name="Freeform: Shape 31">
            <a:extLst>
              <a:ext uri="{FF2B5EF4-FFF2-40B4-BE49-F238E27FC236}">
                <a16:creationId xmlns:a16="http://schemas.microsoft.com/office/drawing/2014/main" id="{E3143A02-7F64-3FFC-9C1B-7D9B6F903042}"/>
              </a:ext>
            </a:extLst>
          </p:cNvPr>
          <p:cNvSpPr/>
          <p:nvPr/>
        </p:nvSpPr>
        <p:spPr>
          <a:xfrm flipH="1" flipV="1">
            <a:off x="6677526" y="3553043"/>
            <a:ext cx="1953888"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38" name="Freeform: Shape 28">
            <a:extLst>
              <a:ext uri="{FF2B5EF4-FFF2-40B4-BE49-F238E27FC236}">
                <a16:creationId xmlns:a16="http://schemas.microsoft.com/office/drawing/2014/main" id="{96BB91C0-B679-572B-0010-A8E051C93293}"/>
              </a:ext>
            </a:extLst>
          </p:cNvPr>
          <p:cNvSpPr/>
          <p:nvPr/>
        </p:nvSpPr>
        <p:spPr>
          <a:xfrm>
            <a:off x="4264500" y="1044341"/>
            <a:ext cx="1261349"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39" name="Content Placeholder 5">
            <a:extLst>
              <a:ext uri="{FF2B5EF4-FFF2-40B4-BE49-F238E27FC236}">
                <a16:creationId xmlns:a16="http://schemas.microsoft.com/office/drawing/2014/main" id="{B67BEDAF-369C-FA7E-DB7A-7DD5BBE8B41D}"/>
              </a:ext>
            </a:extLst>
          </p:cNvPr>
          <p:cNvSpPr txBox="1">
            <a:spLocks/>
          </p:cNvSpPr>
          <p:nvPr/>
        </p:nvSpPr>
        <p:spPr>
          <a:xfrm>
            <a:off x="4994480" y="2086276"/>
            <a:ext cx="1354835" cy="1000550"/>
          </a:xfrm>
          <a:prstGeom prst="rect">
            <a:avLst/>
          </a:prstGeom>
        </p:spPr>
        <p:txBody>
          <a:bodyPr anchor="ctr" anchorCtr="0"/>
          <a:lstStyle>
            <a:lvl1pPr marL="0" indent="0" algn="l" defTabSz="914400" rtl="0" eaLnBrk="1" latinLnBrk="0" hangingPunct="1">
              <a:lnSpc>
                <a:spcPct val="90000"/>
              </a:lnSpc>
              <a:spcBef>
                <a:spcPts val="2400"/>
              </a:spcBef>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1pPr>
            <a:lvl2pPr marL="179388" indent="-179388"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401638" indent="-222250" algn="l" defTabSz="914400"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585788" indent="-1793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11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Die </a:t>
            </a:r>
            <a:r>
              <a:rPr kumimoji="0" lang="en-US" sz="11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häufigsten</a:t>
            </a:r>
            <a:r>
              <a:rPr kumimoji="0" lang="en-US" sz="11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11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psychischen</a:t>
            </a:r>
            <a:r>
              <a:rPr kumimoji="0" lang="en-US" sz="11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1100" b="1"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Störungen</a:t>
            </a:r>
            <a:r>
              <a:rPr kumimoji="0" lang="en-US" sz="1100" b="1"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1100" b="0"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im</a:t>
            </a:r>
            <a:r>
              <a:rPr kumimoji="0" lang="en-US" sz="1100" b="0"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1100" b="0"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Zusammenhang</a:t>
            </a:r>
            <a:r>
              <a:rPr kumimoji="0" lang="en-US" sz="1100" b="0"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a:t>
            </a:r>
            <a:r>
              <a:rPr kumimoji="0" lang="en-US" sz="1100" b="0" i="0" u="none" strike="noStrike" kern="1200" cap="none" spc="0" normalizeH="0" baseline="0" noProof="0" dirty="0" err="1">
                <a:ln>
                  <a:noFill/>
                </a:ln>
                <a:solidFill>
                  <a:srgbClr val="347475"/>
                </a:solidFill>
                <a:effectLst/>
                <a:uLnTx/>
                <a:uFillTx/>
                <a:latin typeface="+mn-lt"/>
                <a:ea typeface="+mn-ea"/>
                <a:cs typeface="Arial" panose="020B0604020202020204" pitchFamily="34" charset="0"/>
              </a:rPr>
              <a:t>mit</a:t>
            </a:r>
            <a:r>
              <a:rPr kumimoji="0" lang="en-US" sz="1100" b="0" i="0" u="none" strike="noStrike" kern="1200" cap="none" spc="0" normalizeH="0" baseline="0" noProof="0" dirty="0">
                <a:ln>
                  <a:noFill/>
                </a:ln>
                <a:solidFill>
                  <a:srgbClr val="347475"/>
                </a:solidFill>
                <a:effectLst/>
                <a:uLnTx/>
                <a:uFillTx/>
                <a:latin typeface="+mn-lt"/>
                <a:ea typeface="+mn-ea"/>
                <a:cs typeface="Arial" panose="020B0604020202020204" pitchFamily="34" charset="0"/>
              </a:rPr>
              <a:t> T1Dsind:</a:t>
            </a:r>
            <a:r>
              <a:rPr kumimoji="0" lang="en-US" sz="1100" b="0" i="0" u="none" strike="noStrike" kern="1200" cap="none" spc="0" normalizeH="0" baseline="30000" noProof="0" dirty="0">
                <a:ln>
                  <a:noFill/>
                </a:ln>
                <a:solidFill>
                  <a:srgbClr val="347475"/>
                </a:solidFill>
                <a:effectLst/>
                <a:uLnTx/>
                <a:uFillTx/>
                <a:latin typeface="+mn-lt"/>
                <a:ea typeface="+mn-ea"/>
                <a:cs typeface="Arial" panose="020B0604020202020204" pitchFamily="34" charset="0"/>
              </a:rPr>
              <a:t>1-5</a:t>
            </a:r>
            <a:r>
              <a:rPr kumimoji="0" lang="en-US" sz="1100" b="1" i="0" u="none" strike="noStrike" kern="1200" cap="none" spc="0" normalizeH="0" baseline="30000" noProof="0" dirty="0">
                <a:ln>
                  <a:noFill/>
                </a:ln>
                <a:solidFill>
                  <a:srgbClr val="347475"/>
                </a:solidFill>
                <a:effectLst/>
                <a:uLnTx/>
                <a:uFillTx/>
                <a:latin typeface="+mn-lt"/>
                <a:ea typeface="+mn-ea"/>
                <a:cs typeface="Arial" panose="020B0604020202020204" pitchFamily="34" charset="0"/>
              </a:rPr>
              <a:t> </a:t>
            </a:r>
          </a:p>
        </p:txBody>
      </p:sp>
      <p:sp>
        <p:nvSpPr>
          <p:cNvPr id="140" name="TextBox 21">
            <a:extLst>
              <a:ext uri="{FF2B5EF4-FFF2-40B4-BE49-F238E27FC236}">
                <a16:creationId xmlns:a16="http://schemas.microsoft.com/office/drawing/2014/main" id="{99B52B8A-4FF2-2BAE-DFB3-1D43F55E1DA8}"/>
              </a:ext>
            </a:extLst>
          </p:cNvPr>
          <p:cNvSpPr txBox="1"/>
          <p:nvPr/>
        </p:nvSpPr>
        <p:spPr>
          <a:xfrm>
            <a:off x="3284185" y="1887815"/>
            <a:ext cx="835165" cy="169277"/>
          </a:xfrm>
          <a:prstGeom prst="rect">
            <a:avLst/>
          </a:prstGeom>
          <a:noFill/>
        </p:spPr>
        <p:txBody>
          <a:bodyPr wrap="non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algn="r" defTabSz="685800">
              <a:defRPr/>
            </a:pPr>
            <a:r>
              <a:rPr lang="en-US" sz="1100" dirty="0">
                <a:solidFill>
                  <a:srgbClr val="2F3651"/>
                </a:solidFill>
                <a:latin typeface="+mn-lt"/>
                <a:cs typeface="Arial" panose="020B0604020202020204" pitchFamily="34" charset="0"/>
              </a:rPr>
              <a:t>Verhalten</a:t>
            </a:r>
            <a:r>
              <a:rPr lang="en-US" sz="1100" baseline="30000" dirty="0">
                <a:solidFill>
                  <a:srgbClr val="2F3651"/>
                </a:solidFill>
                <a:latin typeface="+mn-lt"/>
                <a:cs typeface="Arial" panose="020B0604020202020204" pitchFamily="34" charset="0"/>
              </a:rPr>
              <a:t>1,2</a:t>
            </a:r>
          </a:p>
        </p:txBody>
      </p:sp>
      <p:sp>
        <p:nvSpPr>
          <p:cNvPr id="141" name="Freeform: Shape 22">
            <a:extLst>
              <a:ext uri="{FF2B5EF4-FFF2-40B4-BE49-F238E27FC236}">
                <a16:creationId xmlns:a16="http://schemas.microsoft.com/office/drawing/2014/main" id="{603008DD-A530-2F3C-42F6-36F9BD2B8D1D}"/>
              </a:ext>
            </a:extLst>
          </p:cNvPr>
          <p:cNvSpPr/>
          <p:nvPr/>
        </p:nvSpPr>
        <p:spPr>
          <a:xfrm>
            <a:off x="3090786" y="1825370"/>
            <a:ext cx="1260108"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42" name="TextBox 25">
            <a:extLst>
              <a:ext uri="{FF2B5EF4-FFF2-40B4-BE49-F238E27FC236}">
                <a16:creationId xmlns:a16="http://schemas.microsoft.com/office/drawing/2014/main" id="{B87B1B51-A1C7-9699-9045-52C36A6B6894}"/>
              </a:ext>
            </a:extLst>
          </p:cNvPr>
          <p:cNvSpPr txBox="1"/>
          <p:nvPr/>
        </p:nvSpPr>
        <p:spPr>
          <a:xfrm>
            <a:off x="3389736" y="3520804"/>
            <a:ext cx="1038746" cy="169277"/>
          </a:xfrm>
          <a:prstGeom prst="rect">
            <a:avLst/>
          </a:prstGeom>
          <a:noFill/>
        </p:spPr>
        <p:txBody>
          <a:bodyPr wrap="non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algn="r" defTabSz="685800">
              <a:defRPr/>
            </a:pPr>
            <a:r>
              <a:rPr lang="en-US" sz="1100" dirty="0">
                <a:solidFill>
                  <a:srgbClr val="2F3651"/>
                </a:solidFill>
                <a:latin typeface="+mn-lt"/>
                <a:cs typeface="Arial" panose="020B0604020202020204" pitchFamily="34" charset="0"/>
              </a:rPr>
              <a:t>Persönlichkeit</a:t>
            </a:r>
            <a:r>
              <a:rPr lang="en-US" sz="1100" baseline="30000" dirty="0">
                <a:solidFill>
                  <a:srgbClr val="2F3651"/>
                </a:solidFill>
                <a:latin typeface="+mn-lt"/>
                <a:cs typeface="Arial" panose="020B0604020202020204" pitchFamily="34" charset="0"/>
              </a:rPr>
              <a:t>1</a:t>
            </a:r>
          </a:p>
        </p:txBody>
      </p:sp>
      <p:sp>
        <p:nvSpPr>
          <p:cNvPr id="143" name="Freeform: Shape 26">
            <a:extLst>
              <a:ext uri="{FF2B5EF4-FFF2-40B4-BE49-F238E27FC236}">
                <a16:creationId xmlns:a16="http://schemas.microsoft.com/office/drawing/2014/main" id="{5FC89B8C-D23E-76EA-43F4-1EA05B3A7FCE}"/>
              </a:ext>
            </a:extLst>
          </p:cNvPr>
          <p:cNvSpPr/>
          <p:nvPr/>
        </p:nvSpPr>
        <p:spPr>
          <a:xfrm flipV="1">
            <a:off x="3343077" y="3553043"/>
            <a:ext cx="1311716" cy="203082"/>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44" name="TextBox 27">
            <a:extLst>
              <a:ext uri="{FF2B5EF4-FFF2-40B4-BE49-F238E27FC236}">
                <a16:creationId xmlns:a16="http://schemas.microsoft.com/office/drawing/2014/main" id="{EF16E31A-8CB3-A667-1772-CFCBBCFC80F1}"/>
              </a:ext>
            </a:extLst>
          </p:cNvPr>
          <p:cNvSpPr txBox="1"/>
          <p:nvPr/>
        </p:nvSpPr>
        <p:spPr>
          <a:xfrm>
            <a:off x="4460215" y="1113643"/>
            <a:ext cx="665247" cy="169277"/>
          </a:xfrm>
          <a:prstGeom prst="rect">
            <a:avLst/>
          </a:prstGeom>
          <a:noFill/>
        </p:spPr>
        <p:txBody>
          <a:bodyPr wrap="non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algn="r" defTabSz="685800">
              <a:defRPr/>
            </a:pPr>
            <a:r>
              <a:rPr lang="en-US" sz="1100" dirty="0">
                <a:solidFill>
                  <a:srgbClr val="2F3651"/>
                </a:solidFill>
                <a:latin typeface="+mn-lt"/>
                <a:cs typeface="Arial" panose="020B0604020202020204" pitchFamily="34" charset="0"/>
              </a:rPr>
              <a:t>Essen</a:t>
            </a:r>
            <a:r>
              <a:rPr lang="en-US" sz="1100" baseline="30000" dirty="0">
                <a:solidFill>
                  <a:srgbClr val="2F3651"/>
                </a:solidFill>
                <a:latin typeface="+mn-lt"/>
                <a:cs typeface="Arial" panose="020B0604020202020204" pitchFamily="34" charset="0"/>
              </a:rPr>
              <a:t>1-4,†</a:t>
            </a:r>
          </a:p>
        </p:txBody>
      </p:sp>
      <p:sp>
        <p:nvSpPr>
          <p:cNvPr id="145" name="TextBox 30">
            <a:extLst>
              <a:ext uri="{FF2B5EF4-FFF2-40B4-BE49-F238E27FC236}">
                <a16:creationId xmlns:a16="http://schemas.microsoft.com/office/drawing/2014/main" id="{ECF014CD-F098-E821-9A73-FA749220F784}"/>
              </a:ext>
            </a:extLst>
          </p:cNvPr>
          <p:cNvSpPr txBox="1"/>
          <p:nvPr/>
        </p:nvSpPr>
        <p:spPr>
          <a:xfrm>
            <a:off x="6894899" y="3520804"/>
            <a:ext cx="1747273" cy="169277"/>
          </a:xfrm>
          <a:prstGeom prst="rect">
            <a:avLst/>
          </a:prstGeom>
          <a:noFill/>
        </p:spPr>
        <p:txBody>
          <a:bodyPr wrap="non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800">
              <a:defRPr/>
            </a:pPr>
            <a:r>
              <a:rPr lang="en-US" sz="1100" dirty="0">
                <a:solidFill>
                  <a:srgbClr val="2F3651"/>
                </a:solidFill>
                <a:latin typeface="+mn-lt"/>
                <a:cs typeface="Arial" panose="020B0604020202020204" pitchFamily="34" charset="0"/>
              </a:rPr>
              <a:t>Stimmung/Depressiv</a:t>
            </a:r>
            <a:r>
              <a:rPr lang="en-US" sz="1100" baseline="30000" dirty="0">
                <a:solidFill>
                  <a:srgbClr val="2F3651"/>
                </a:solidFill>
                <a:latin typeface="+mn-lt"/>
                <a:cs typeface="Arial" panose="020B0604020202020204" pitchFamily="34" charset="0"/>
              </a:rPr>
              <a:t>1-3,5</a:t>
            </a:r>
          </a:p>
        </p:txBody>
      </p:sp>
      <p:sp>
        <p:nvSpPr>
          <p:cNvPr id="146" name="Freeform: Shape 33">
            <a:extLst>
              <a:ext uri="{FF2B5EF4-FFF2-40B4-BE49-F238E27FC236}">
                <a16:creationId xmlns:a16="http://schemas.microsoft.com/office/drawing/2014/main" id="{21F74059-23AB-542D-7038-83D9BBE7032F}"/>
              </a:ext>
            </a:extLst>
          </p:cNvPr>
          <p:cNvSpPr/>
          <p:nvPr/>
        </p:nvSpPr>
        <p:spPr>
          <a:xfrm flipH="1">
            <a:off x="6966284" y="1825370"/>
            <a:ext cx="1053935" cy="203154"/>
          </a:xfrm>
          <a:custGeom>
            <a:avLst/>
            <a:gdLst>
              <a:gd name="connsiteX0" fmla="*/ 2179782 w 2179782"/>
              <a:gd name="connsiteY0" fmla="*/ 217055 h 217055"/>
              <a:gd name="connsiteX1" fmla="*/ 1962727 w 2179782"/>
              <a:gd name="connsiteY1" fmla="*/ 0 h 217055"/>
              <a:gd name="connsiteX2" fmla="*/ 0 w 2179782"/>
              <a:gd name="connsiteY2" fmla="*/ 0 h 217055"/>
            </a:gdLst>
            <a:ahLst/>
            <a:cxnLst>
              <a:cxn ang="0">
                <a:pos x="connsiteX0" y="connsiteY0"/>
              </a:cxn>
              <a:cxn ang="0">
                <a:pos x="connsiteX1" y="connsiteY1"/>
              </a:cxn>
              <a:cxn ang="0">
                <a:pos x="connsiteX2" y="connsiteY2"/>
              </a:cxn>
            </a:cxnLst>
            <a:rect l="l" t="t" r="r" b="b"/>
            <a:pathLst>
              <a:path w="2179782" h="217055">
                <a:moveTo>
                  <a:pt x="2179782" y="217055"/>
                </a:moveTo>
                <a:lnTo>
                  <a:pt x="1962727" y="0"/>
                </a:lnTo>
                <a:lnTo>
                  <a:pt x="0" y="0"/>
                </a:lnTo>
              </a:path>
            </a:pathLst>
          </a:custGeom>
          <a:noFill/>
          <a:ln w="9525" cap="flat" cmpd="sng" algn="ctr">
            <a:solidFill>
              <a:srgbClr val="2F3651"/>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47" name="TextBox 35">
            <a:extLst>
              <a:ext uri="{FF2B5EF4-FFF2-40B4-BE49-F238E27FC236}">
                <a16:creationId xmlns:a16="http://schemas.microsoft.com/office/drawing/2014/main" id="{64015D8A-53CE-7225-4496-3CF03398D5C0}"/>
              </a:ext>
            </a:extLst>
          </p:cNvPr>
          <p:cNvSpPr txBox="1"/>
          <p:nvPr/>
        </p:nvSpPr>
        <p:spPr>
          <a:xfrm>
            <a:off x="7228244" y="1887815"/>
            <a:ext cx="556243" cy="169277"/>
          </a:xfrm>
          <a:prstGeom prst="rect">
            <a:avLst/>
          </a:prstGeom>
          <a:noFill/>
        </p:spPr>
        <p:txBody>
          <a:bodyPr wrap="non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800">
              <a:defRPr/>
            </a:pPr>
            <a:r>
              <a:rPr lang="en-US" sz="1100" dirty="0">
                <a:solidFill>
                  <a:srgbClr val="2F3651"/>
                </a:solidFill>
                <a:latin typeface="+mn-lt"/>
                <a:cs typeface="Arial" panose="020B0604020202020204" pitchFamily="34" charset="0"/>
              </a:rPr>
              <a:t>Angst</a:t>
            </a:r>
            <a:r>
              <a:rPr lang="en-US" sz="1100" baseline="30000" dirty="0">
                <a:solidFill>
                  <a:srgbClr val="2F3651"/>
                </a:solidFill>
                <a:latin typeface="+mn-lt"/>
                <a:cs typeface="Arial" panose="020B0604020202020204" pitchFamily="34" charset="0"/>
              </a:rPr>
              <a:t>1,2</a:t>
            </a:r>
          </a:p>
        </p:txBody>
      </p:sp>
      <p:sp>
        <p:nvSpPr>
          <p:cNvPr id="148" name="Circle: Hollow 36">
            <a:extLst>
              <a:ext uri="{FF2B5EF4-FFF2-40B4-BE49-F238E27FC236}">
                <a16:creationId xmlns:a16="http://schemas.microsoft.com/office/drawing/2014/main" id="{ED822AC5-DF3D-0236-3190-BBE1F1BEB88C}"/>
              </a:ext>
            </a:extLst>
          </p:cNvPr>
          <p:cNvSpPr/>
          <p:nvPr/>
        </p:nvSpPr>
        <p:spPr>
          <a:xfrm>
            <a:off x="4288325" y="1202978"/>
            <a:ext cx="2767146" cy="2767146"/>
          </a:xfrm>
          <a:prstGeom prst="donut">
            <a:avLst>
              <a:gd name="adj" fmla="val 21215"/>
            </a:avLst>
          </a:prstGeom>
          <a:solidFill>
            <a:srgbClr val="C7E7E4"/>
          </a:solidFill>
          <a:ln w="25400" cap="flat" cmpd="sng" algn="ctr">
            <a:noFill/>
            <a:prstDash val="solid"/>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49" name="Oval 47">
            <a:extLst>
              <a:ext uri="{FF2B5EF4-FFF2-40B4-BE49-F238E27FC236}">
                <a16:creationId xmlns:a16="http://schemas.microsoft.com/office/drawing/2014/main" id="{FB558094-5067-3CD3-E269-8618E60BB729}"/>
              </a:ext>
            </a:extLst>
          </p:cNvPr>
          <p:cNvSpPr/>
          <p:nvPr/>
        </p:nvSpPr>
        <p:spPr>
          <a:xfrm>
            <a:off x="6075748" y="3136962"/>
            <a:ext cx="578906" cy="578906"/>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50" name="Rectangle: Rounded Corners 2">
            <a:extLst>
              <a:ext uri="{FF2B5EF4-FFF2-40B4-BE49-F238E27FC236}">
                <a16:creationId xmlns:a16="http://schemas.microsoft.com/office/drawing/2014/main" id="{C48FD6D2-D973-396A-FDA4-E0F97333D8A9}"/>
              </a:ext>
            </a:extLst>
          </p:cNvPr>
          <p:cNvSpPr/>
          <p:nvPr/>
        </p:nvSpPr>
        <p:spPr>
          <a:xfrm>
            <a:off x="151514" y="1758175"/>
            <a:ext cx="2541153" cy="2053430"/>
          </a:xfrm>
          <a:prstGeom prst="roundRect">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prstClr val="white"/>
              </a:solidFill>
              <a:effectLst/>
              <a:uLnTx/>
              <a:uFillTx/>
              <a:ea typeface="+mn-ea"/>
              <a:cs typeface="+mn-cs"/>
            </a:endParaRPr>
          </a:p>
        </p:txBody>
      </p:sp>
      <p:pic>
        <p:nvPicPr>
          <p:cNvPr id="151" name="Graphic 60" descr="Smiling face with solid fill with solid fill">
            <a:extLst>
              <a:ext uri="{FF2B5EF4-FFF2-40B4-BE49-F238E27FC236}">
                <a16:creationId xmlns:a16="http://schemas.microsoft.com/office/drawing/2014/main" id="{D600C862-C3C5-9107-CB5E-4E238AC90E9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23974" y="3191050"/>
            <a:ext cx="482453" cy="482453"/>
          </a:xfrm>
          <a:prstGeom prst="rect">
            <a:avLst/>
          </a:prstGeom>
        </p:spPr>
      </p:pic>
      <p:sp>
        <p:nvSpPr>
          <p:cNvPr id="152" name="TextBox 40">
            <a:extLst>
              <a:ext uri="{FF2B5EF4-FFF2-40B4-BE49-F238E27FC236}">
                <a16:creationId xmlns:a16="http://schemas.microsoft.com/office/drawing/2014/main" id="{DE383FDA-F373-5CE3-DD3A-C6D22751A595}"/>
              </a:ext>
            </a:extLst>
          </p:cNvPr>
          <p:cNvSpPr txBox="1"/>
          <p:nvPr/>
        </p:nvSpPr>
        <p:spPr>
          <a:xfrm>
            <a:off x="1328287" y="3086826"/>
            <a:ext cx="1275990" cy="400110"/>
          </a:xfrm>
          <a:prstGeom prst="rect">
            <a:avLst/>
          </a:prstGeom>
          <a:noFill/>
        </p:spPr>
        <p:txBody>
          <a:bodyPr wrap="none" lIns="0" tIns="0" rIns="0" bIns="0" anchor="ctr">
            <a:spAutoFit/>
          </a:bodyPr>
          <a:lstStyle/>
          <a:p>
            <a:pPr algn="ctr" defTabSz="685800">
              <a:spcBef>
                <a:spcPts val="300"/>
              </a:spcBef>
              <a:buClr>
                <a:srgbClr val="FFFFFF"/>
              </a:buClr>
              <a:defRPr/>
            </a:pPr>
            <a:r>
              <a:rPr lang="en-US" sz="1600" b="1" kern="0" dirty="0">
                <a:solidFill>
                  <a:prstClr val="white"/>
                </a:solidFill>
                <a:cs typeface="Arial" panose="020B0604020202020204" pitchFamily="34" charset="0"/>
              </a:rPr>
              <a:t>HR 2,3</a:t>
            </a:r>
            <a:br>
              <a:rPr lang="en-US" sz="1600" b="1" kern="0" dirty="0">
                <a:solidFill>
                  <a:prstClr val="white"/>
                </a:solidFill>
                <a:cs typeface="Arial" panose="020B0604020202020204" pitchFamily="34" charset="0"/>
              </a:rPr>
            </a:br>
            <a:r>
              <a:rPr lang="en-US" sz="1000" kern="0" dirty="0">
                <a:solidFill>
                  <a:prstClr val="white"/>
                </a:solidFill>
                <a:cs typeface="Arial" panose="020B0604020202020204" pitchFamily="34" charset="0"/>
              </a:rPr>
              <a:t>(95 %-KI: 1,9; 2,7)</a:t>
            </a:r>
          </a:p>
        </p:txBody>
      </p:sp>
      <p:grpSp>
        <p:nvGrpSpPr>
          <p:cNvPr id="153" name="Group 15">
            <a:extLst>
              <a:ext uri="{FF2B5EF4-FFF2-40B4-BE49-F238E27FC236}">
                <a16:creationId xmlns:a16="http://schemas.microsoft.com/office/drawing/2014/main" id="{E384818A-C0E4-3618-A532-2DD1BB32A4F9}"/>
              </a:ext>
            </a:extLst>
          </p:cNvPr>
          <p:cNvGrpSpPr/>
          <p:nvPr/>
        </p:nvGrpSpPr>
        <p:grpSpPr>
          <a:xfrm>
            <a:off x="1487539" y="1972453"/>
            <a:ext cx="998616" cy="998616"/>
            <a:chOff x="1084453" y="3097526"/>
            <a:chExt cx="1331488" cy="1331488"/>
          </a:xfrm>
        </p:grpSpPr>
        <p:sp>
          <p:nvSpPr>
            <p:cNvPr id="154" name="Oval 10">
              <a:extLst>
                <a:ext uri="{FF2B5EF4-FFF2-40B4-BE49-F238E27FC236}">
                  <a16:creationId xmlns:a16="http://schemas.microsoft.com/office/drawing/2014/main" id="{F83ED106-ED53-A924-9511-DA50E1460E6C}"/>
                </a:ext>
              </a:extLst>
            </p:cNvPr>
            <p:cNvSpPr/>
            <p:nvPr/>
          </p:nvSpPr>
          <p:spPr>
            <a:xfrm flipH="1">
              <a:off x="1084453" y="3097526"/>
              <a:ext cx="1331488" cy="1331488"/>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55" name="Graphic 11" descr="Brain in head outline">
              <a:extLst>
                <a:ext uri="{FF2B5EF4-FFF2-40B4-BE49-F238E27FC236}">
                  <a16:creationId xmlns:a16="http://schemas.microsoft.com/office/drawing/2014/main" id="{0FEBA0BC-AA1C-8930-981B-C1603B1F892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269054" y="3261079"/>
              <a:ext cx="1002508" cy="1002508"/>
            </a:xfrm>
            <a:prstGeom prst="rect">
              <a:avLst/>
            </a:prstGeom>
          </p:spPr>
        </p:pic>
      </p:grpSp>
      <p:sp>
        <p:nvSpPr>
          <p:cNvPr id="156" name="Left Brace 8">
            <a:extLst>
              <a:ext uri="{FF2B5EF4-FFF2-40B4-BE49-F238E27FC236}">
                <a16:creationId xmlns:a16="http://schemas.microsoft.com/office/drawing/2014/main" id="{6B22F789-B8A9-183E-6228-78A7C06EC31E}"/>
              </a:ext>
            </a:extLst>
          </p:cNvPr>
          <p:cNvSpPr/>
          <p:nvPr/>
        </p:nvSpPr>
        <p:spPr>
          <a:xfrm>
            <a:off x="2695564" y="1264651"/>
            <a:ext cx="314300" cy="2546954"/>
          </a:xfrm>
          <a:prstGeom prst="leftBrace">
            <a:avLst>
              <a:gd name="adj1" fmla="val 0"/>
              <a:gd name="adj2" fmla="val 50267"/>
            </a:avLst>
          </a:prstGeom>
          <a:noFill/>
          <a:ln w="12700" cap="flat" cmpd="sng" algn="ctr">
            <a:solidFill>
              <a:srgbClr val="000000"/>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57" name="Rectangle: Rounded Corners 150">
            <a:extLst>
              <a:ext uri="{FF2B5EF4-FFF2-40B4-BE49-F238E27FC236}">
                <a16:creationId xmlns:a16="http://schemas.microsoft.com/office/drawing/2014/main" id="{C1BA9D50-81F2-D6EF-CC29-C6481DEEDDEA}"/>
              </a:ext>
            </a:extLst>
          </p:cNvPr>
          <p:cNvSpPr/>
          <p:nvPr/>
        </p:nvSpPr>
        <p:spPr>
          <a:xfrm>
            <a:off x="1112824" y="4100619"/>
            <a:ext cx="6907395" cy="421200"/>
          </a:xfrm>
          <a:prstGeom prst="roundRect">
            <a:avLst>
              <a:gd name="adj" fmla="val 50000"/>
            </a:avLst>
          </a:prstGeom>
          <a:solidFill>
            <a:schemeClr val="accent1"/>
          </a:solidFill>
          <a:ln w="25400" cap="flat" cmpd="sng" algn="ctr">
            <a:noFill/>
            <a:prstDash val="solid"/>
          </a:ln>
          <a:effectLst/>
        </p:spPr>
        <p:txBody>
          <a:bodyPr rtlCol="0" anchor="ctr"/>
          <a:lstStyle/>
          <a:p>
            <a:pPr lvl="0" algn="ctr" defTabSz="514350">
              <a:lnSpc>
                <a:spcPct val="90000"/>
              </a:lnSpc>
              <a:defRPr/>
            </a:pP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 </a:t>
            </a:r>
            <a:r>
              <a:rPr lang="de-DE" sz="1100" kern="0" dirty="0">
                <a:solidFill>
                  <a:prstClr val="white"/>
                </a:solidFill>
                <a:cs typeface="Arial" panose="020B0604020202020204" pitchFamily="34" charset="0"/>
              </a:rPr>
              <a:t>Psychische Störungen bei T1D waren mit  erhöhtem Risiko für schlechte Blutzuckerkontrolle und damit verbundenen Risiken für Morbidität und Mortalität verbunden</a:t>
            </a:r>
            <a:r>
              <a:rPr kumimoji="0" lang="en-US" sz="1100" b="0" i="0" u="none" strike="noStrike" kern="0" cap="none" spc="0" normalizeH="0" baseline="30000" noProof="0" dirty="0">
                <a:ln>
                  <a:noFill/>
                </a:ln>
                <a:solidFill>
                  <a:prstClr val="white"/>
                </a:solidFill>
                <a:effectLst/>
                <a:uLnTx/>
                <a:uFillTx/>
                <a:ea typeface="+mn-ea"/>
                <a:cs typeface="Arial" panose="020B0604020202020204" pitchFamily="34" charset="0"/>
              </a:rPr>
              <a:t>1,3,4</a:t>
            </a:r>
          </a:p>
        </p:txBody>
      </p:sp>
      <p:grpSp>
        <p:nvGrpSpPr>
          <p:cNvPr id="158" name="Group 10">
            <a:extLst>
              <a:ext uri="{FF2B5EF4-FFF2-40B4-BE49-F238E27FC236}">
                <a16:creationId xmlns:a16="http://schemas.microsoft.com/office/drawing/2014/main" id="{B3AA0D98-6B45-0A67-109A-A59751C916EC}"/>
              </a:ext>
            </a:extLst>
          </p:cNvPr>
          <p:cNvGrpSpPr/>
          <p:nvPr/>
        </p:nvGrpSpPr>
        <p:grpSpPr>
          <a:xfrm>
            <a:off x="5370533" y="1202978"/>
            <a:ext cx="578906" cy="578906"/>
            <a:chOff x="7160710" y="1603970"/>
            <a:chExt cx="771875" cy="771875"/>
          </a:xfrm>
        </p:grpSpPr>
        <p:sp>
          <p:nvSpPr>
            <p:cNvPr id="159" name="Oval 40">
              <a:extLst>
                <a:ext uri="{FF2B5EF4-FFF2-40B4-BE49-F238E27FC236}">
                  <a16:creationId xmlns:a16="http://schemas.microsoft.com/office/drawing/2014/main" id="{F3FEBA5A-D9ED-B01F-221C-759B0B7436DA}"/>
                </a:ext>
              </a:extLst>
            </p:cNvPr>
            <p:cNvSpPr/>
            <p:nvPr/>
          </p:nvSpPr>
          <p:spPr>
            <a:xfrm>
              <a:off x="7160710" y="1603970"/>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60" name="Graphic 7" descr="Burger and drink outline">
              <a:extLst>
                <a:ext uri="{FF2B5EF4-FFF2-40B4-BE49-F238E27FC236}">
                  <a16:creationId xmlns:a16="http://schemas.microsoft.com/office/drawing/2014/main" id="{9673CA87-7820-949B-AC0F-E963F2154D3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82362" y="1714040"/>
              <a:ext cx="540000" cy="540000"/>
            </a:xfrm>
            <a:prstGeom prst="rect">
              <a:avLst/>
            </a:prstGeom>
          </p:spPr>
        </p:pic>
      </p:grpSp>
      <p:grpSp>
        <p:nvGrpSpPr>
          <p:cNvPr id="161" name="Group 17">
            <a:extLst>
              <a:ext uri="{FF2B5EF4-FFF2-40B4-BE49-F238E27FC236}">
                <a16:creationId xmlns:a16="http://schemas.microsoft.com/office/drawing/2014/main" id="{BE5FC2DF-2448-C30E-813D-7D48EBE84E48}"/>
              </a:ext>
            </a:extLst>
          </p:cNvPr>
          <p:cNvGrpSpPr/>
          <p:nvPr/>
        </p:nvGrpSpPr>
        <p:grpSpPr>
          <a:xfrm>
            <a:off x="6430237" y="1996552"/>
            <a:ext cx="578906" cy="578906"/>
            <a:chOff x="8573648" y="2662069"/>
            <a:chExt cx="771875" cy="771875"/>
          </a:xfrm>
        </p:grpSpPr>
        <p:sp>
          <p:nvSpPr>
            <p:cNvPr id="162" name="Oval 44">
              <a:extLst>
                <a:ext uri="{FF2B5EF4-FFF2-40B4-BE49-F238E27FC236}">
                  <a16:creationId xmlns:a16="http://schemas.microsoft.com/office/drawing/2014/main" id="{1C61D0D4-052B-2630-A641-4FE2F4A85A79}"/>
                </a:ext>
              </a:extLst>
            </p:cNvPr>
            <p:cNvSpPr/>
            <p:nvPr/>
          </p:nvSpPr>
          <p:spPr>
            <a:xfrm>
              <a:off x="8573648" y="2662069"/>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grpSp>
          <p:nvGrpSpPr>
            <p:cNvPr id="163" name="Group 12">
              <a:extLst>
                <a:ext uri="{FF2B5EF4-FFF2-40B4-BE49-F238E27FC236}">
                  <a16:creationId xmlns:a16="http://schemas.microsoft.com/office/drawing/2014/main" id="{49EABA85-A756-5261-E810-C50BDAAC57C6}"/>
                </a:ext>
              </a:extLst>
            </p:cNvPr>
            <p:cNvGrpSpPr/>
            <p:nvPr/>
          </p:nvGrpSpPr>
          <p:grpSpPr>
            <a:xfrm>
              <a:off x="8745204" y="2797852"/>
              <a:ext cx="468000" cy="489867"/>
              <a:chOff x="7750204" y="3295648"/>
              <a:chExt cx="648029" cy="768883"/>
            </a:xfrm>
          </p:grpSpPr>
          <p:sp>
            <p:nvSpPr>
              <p:cNvPr id="164" name="Freeform: Shape 13">
                <a:extLst>
                  <a:ext uri="{FF2B5EF4-FFF2-40B4-BE49-F238E27FC236}">
                    <a16:creationId xmlns:a16="http://schemas.microsoft.com/office/drawing/2014/main" id="{6D3F7E38-048F-2E45-3A88-BA9657AA8E82}"/>
                  </a:ext>
                </a:extLst>
              </p:cNvPr>
              <p:cNvSpPr/>
              <p:nvPr/>
            </p:nvSpPr>
            <p:spPr>
              <a:xfrm>
                <a:off x="7750204" y="3295648"/>
                <a:ext cx="648029" cy="768883"/>
              </a:xfrm>
              <a:custGeom>
                <a:avLst/>
                <a:gdLst>
                  <a:gd name="connsiteX0" fmla="*/ 286455 w 648029"/>
                  <a:gd name="connsiteY0" fmla="*/ 19050 h 768883"/>
                  <a:gd name="connsiteX1" fmla="*/ 553859 w 648029"/>
                  <a:gd name="connsiteY1" fmla="*/ 285939 h 768883"/>
                  <a:gd name="connsiteX2" fmla="*/ 553658 w 648029"/>
                  <a:gd name="connsiteY2" fmla="*/ 296571 h 768883"/>
                  <a:gd name="connsiteX3" fmla="*/ 553646 w 648029"/>
                  <a:gd name="connsiteY3" fmla="*/ 296917 h 768883"/>
                  <a:gd name="connsiteX4" fmla="*/ 553646 w 648029"/>
                  <a:gd name="connsiteY4" fmla="*/ 307112 h 768883"/>
                  <a:gd name="connsiteX5" fmla="*/ 556180 w 648029"/>
                  <a:gd name="connsiteY5" fmla="*/ 311521 h 768883"/>
                  <a:gd name="connsiteX6" fmla="*/ 621903 w 648029"/>
                  <a:gd name="connsiteY6" fmla="*/ 425853 h 768883"/>
                  <a:gd name="connsiteX7" fmla="*/ 622157 w 648029"/>
                  <a:gd name="connsiteY7" fmla="*/ 426295 h 768883"/>
                  <a:gd name="connsiteX8" fmla="*/ 622435 w 648029"/>
                  <a:gd name="connsiteY8" fmla="*/ 426723 h 768883"/>
                  <a:gd name="connsiteX9" fmla="*/ 627252 w 648029"/>
                  <a:gd name="connsiteY9" fmla="*/ 453496 h 768883"/>
                  <a:gd name="connsiteX10" fmla="*/ 613308 w 648029"/>
                  <a:gd name="connsiteY10" fmla="*/ 464002 h 768883"/>
                  <a:gd name="connsiteX11" fmla="*/ 553646 w 648029"/>
                  <a:gd name="connsiteY11" fmla="*/ 464002 h 768883"/>
                  <a:gd name="connsiteX12" fmla="*/ 553646 w 648029"/>
                  <a:gd name="connsiteY12" fmla="*/ 540218 h 768883"/>
                  <a:gd name="connsiteX13" fmla="*/ 526836 w 648029"/>
                  <a:gd name="connsiteY13" fmla="*/ 607732 h 768883"/>
                  <a:gd name="connsiteX14" fmla="*/ 460295 w 648029"/>
                  <a:gd name="connsiteY14" fmla="*/ 635499 h 768883"/>
                  <a:gd name="connsiteX15" fmla="*/ 394572 w 648029"/>
                  <a:gd name="connsiteY15" fmla="*/ 635499 h 768883"/>
                  <a:gd name="connsiteX16" fmla="*/ 394572 w 648029"/>
                  <a:gd name="connsiteY16" fmla="*/ 749834 h 768883"/>
                  <a:gd name="connsiteX17" fmla="*/ 131665 w 648029"/>
                  <a:gd name="connsiteY17" fmla="*/ 749834 h 768883"/>
                  <a:gd name="connsiteX18" fmla="*/ 131665 w 648029"/>
                  <a:gd name="connsiteY18" fmla="*/ 518485 h 768883"/>
                  <a:gd name="connsiteX19" fmla="*/ 124271 w 648029"/>
                  <a:gd name="connsiteY19" fmla="*/ 512764 h 768883"/>
                  <a:gd name="connsiteX20" fmla="*/ 19264 w 648029"/>
                  <a:gd name="connsiteY20" fmla="*/ 297264 h 768883"/>
                  <a:gd name="connsiteX21" fmla="*/ 19264 w 648029"/>
                  <a:gd name="connsiteY21" fmla="*/ 296920 h 768883"/>
                  <a:gd name="connsiteX22" fmla="*/ 19252 w 648029"/>
                  <a:gd name="connsiteY22" fmla="*/ 296573 h 768883"/>
                  <a:gd name="connsiteX23" fmla="*/ 275822 w 648029"/>
                  <a:gd name="connsiteY23" fmla="*/ 19252 h 768883"/>
                  <a:gd name="connsiteX24" fmla="*/ 286455 w 648029"/>
                  <a:gd name="connsiteY24" fmla="*/ 19050 h 768883"/>
                  <a:gd name="connsiteX25" fmla="*/ 286455 w 648029"/>
                  <a:gd name="connsiteY25" fmla="*/ 0 h 768883"/>
                  <a:gd name="connsiteX26" fmla="*/ 0 w 648029"/>
                  <a:gd name="connsiteY26" fmla="*/ 285939 h 768883"/>
                  <a:gd name="connsiteX27" fmla="*/ 214 w 648029"/>
                  <a:gd name="connsiteY27" fmla="*/ 297264 h 768883"/>
                  <a:gd name="connsiteX28" fmla="*/ 112615 w 648029"/>
                  <a:gd name="connsiteY28" fmla="*/ 527834 h 768883"/>
                  <a:gd name="connsiteX29" fmla="*/ 112615 w 648029"/>
                  <a:gd name="connsiteY29" fmla="*/ 768884 h 768883"/>
                  <a:gd name="connsiteX30" fmla="*/ 413620 w 648029"/>
                  <a:gd name="connsiteY30" fmla="*/ 768884 h 768883"/>
                  <a:gd name="connsiteX31" fmla="*/ 413620 w 648029"/>
                  <a:gd name="connsiteY31" fmla="*/ 654551 h 768883"/>
                  <a:gd name="connsiteX32" fmla="*/ 460293 w 648029"/>
                  <a:gd name="connsiteY32" fmla="*/ 654551 h 768883"/>
                  <a:gd name="connsiteX33" fmla="*/ 540303 w 648029"/>
                  <a:gd name="connsiteY33" fmla="*/ 621204 h 768883"/>
                  <a:gd name="connsiteX34" fmla="*/ 572688 w 648029"/>
                  <a:gd name="connsiteY34" fmla="*/ 540221 h 768883"/>
                  <a:gd name="connsiteX35" fmla="*/ 572688 w 648029"/>
                  <a:gd name="connsiteY35" fmla="*/ 483055 h 768883"/>
                  <a:gd name="connsiteX36" fmla="*/ 614598 w 648029"/>
                  <a:gd name="connsiteY36" fmla="*/ 483055 h 768883"/>
                  <a:gd name="connsiteX37" fmla="*/ 638410 w 648029"/>
                  <a:gd name="connsiteY37" fmla="*/ 416361 h 768883"/>
                  <a:gd name="connsiteX38" fmla="*/ 572688 w 648029"/>
                  <a:gd name="connsiteY38" fmla="*/ 302028 h 768883"/>
                  <a:gd name="connsiteX39" fmla="*/ 572688 w 648029"/>
                  <a:gd name="connsiteY39" fmla="*/ 297266 h 768883"/>
                  <a:gd name="connsiteX40" fmla="*/ 297774 w 648029"/>
                  <a:gd name="connsiteY40" fmla="*/ 214 h 768883"/>
                  <a:gd name="connsiteX41" fmla="*/ 286455 w 648029"/>
                  <a:gd name="connsiteY41" fmla="*/ 0 h 76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8029" h="768883">
                    <a:moveTo>
                      <a:pt x="286455" y="19050"/>
                    </a:moveTo>
                    <a:cubicBezTo>
                      <a:pt x="433996" y="18908"/>
                      <a:pt x="553717" y="138398"/>
                      <a:pt x="553859" y="285939"/>
                    </a:cubicBezTo>
                    <a:cubicBezTo>
                      <a:pt x="553863" y="289484"/>
                      <a:pt x="553795" y="293028"/>
                      <a:pt x="553658" y="296571"/>
                    </a:cubicBezTo>
                    <a:lnTo>
                      <a:pt x="553646" y="296917"/>
                    </a:lnTo>
                    <a:lnTo>
                      <a:pt x="553646" y="307112"/>
                    </a:lnTo>
                    <a:lnTo>
                      <a:pt x="556180" y="311521"/>
                    </a:lnTo>
                    <a:lnTo>
                      <a:pt x="621903" y="425853"/>
                    </a:lnTo>
                    <a:lnTo>
                      <a:pt x="622157" y="426295"/>
                    </a:lnTo>
                    <a:lnTo>
                      <a:pt x="622435" y="426723"/>
                    </a:lnTo>
                    <a:cubicBezTo>
                      <a:pt x="628622" y="434186"/>
                      <a:pt x="630450" y="444344"/>
                      <a:pt x="627252" y="453496"/>
                    </a:cubicBezTo>
                    <a:cubicBezTo>
                      <a:pt x="624559" y="459032"/>
                      <a:pt x="619373" y="462940"/>
                      <a:pt x="613308" y="464002"/>
                    </a:cubicBezTo>
                    <a:lnTo>
                      <a:pt x="553646" y="464002"/>
                    </a:lnTo>
                    <a:lnTo>
                      <a:pt x="553646" y="540218"/>
                    </a:lnTo>
                    <a:cubicBezTo>
                      <a:pt x="553748" y="565337"/>
                      <a:pt x="544143" y="589526"/>
                      <a:pt x="526836" y="607732"/>
                    </a:cubicBezTo>
                    <a:cubicBezTo>
                      <a:pt x="509256" y="625505"/>
                      <a:pt x="485294" y="635504"/>
                      <a:pt x="460295" y="635499"/>
                    </a:cubicBezTo>
                    <a:lnTo>
                      <a:pt x="394572" y="635499"/>
                    </a:lnTo>
                    <a:lnTo>
                      <a:pt x="394572" y="749834"/>
                    </a:lnTo>
                    <a:lnTo>
                      <a:pt x="131665" y="749834"/>
                    </a:lnTo>
                    <a:lnTo>
                      <a:pt x="131665" y="518485"/>
                    </a:lnTo>
                    <a:lnTo>
                      <a:pt x="124271" y="512764"/>
                    </a:lnTo>
                    <a:cubicBezTo>
                      <a:pt x="57580" y="461235"/>
                      <a:pt x="18748" y="381541"/>
                      <a:pt x="19264" y="297264"/>
                    </a:cubicBezTo>
                    <a:lnTo>
                      <a:pt x="19264" y="296920"/>
                    </a:lnTo>
                    <a:lnTo>
                      <a:pt x="19252" y="296573"/>
                    </a:lnTo>
                    <a:cubicBezTo>
                      <a:pt x="13522" y="149144"/>
                      <a:pt x="128392" y="24982"/>
                      <a:pt x="275822" y="19252"/>
                    </a:cubicBezTo>
                    <a:cubicBezTo>
                      <a:pt x="279365" y="19114"/>
                      <a:pt x="282910" y="19047"/>
                      <a:pt x="286455" y="19050"/>
                    </a:cubicBezTo>
                    <a:moveTo>
                      <a:pt x="286455" y="0"/>
                    </a:moveTo>
                    <a:cubicBezTo>
                      <a:pt x="128393" y="-142"/>
                      <a:pt x="143" y="127877"/>
                      <a:pt x="0" y="285939"/>
                    </a:cubicBezTo>
                    <a:cubicBezTo>
                      <a:pt x="-3" y="289715"/>
                      <a:pt x="69" y="293491"/>
                      <a:pt x="214" y="297264"/>
                    </a:cubicBezTo>
                    <a:cubicBezTo>
                      <a:pt x="-156" y="387405"/>
                      <a:pt x="41377" y="472601"/>
                      <a:pt x="112615" y="527834"/>
                    </a:cubicBezTo>
                    <a:lnTo>
                      <a:pt x="112615" y="768884"/>
                    </a:lnTo>
                    <a:lnTo>
                      <a:pt x="413620" y="768884"/>
                    </a:lnTo>
                    <a:lnTo>
                      <a:pt x="413620" y="654551"/>
                    </a:lnTo>
                    <a:lnTo>
                      <a:pt x="460293" y="654551"/>
                    </a:lnTo>
                    <a:cubicBezTo>
                      <a:pt x="490332" y="654497"/>
                      <a:pt x="519116" y="642500"/>
                      <a:pt x="540303" y="621204"/>
                    </a:cubicBezTo>
                    <a:cubicBezTo>
                      <a:pt x="561200" y="599437"/>
                      <a:pt x="572814" y="570395"/>
                      <a:pt x="572688" y="540221"/>
                    </a:cubicBezTo>
                    <a:lnTo>
                      <a:pt x="572688" y="483055"/>
                    </a:lnTo>
                    <a:lnTo>
                      <a:pt x="614598" y="483055"/>
                    </a:lnTo>
                    <a:cubicBezTo>
                      <a:pt x="639363" y="480197"/>
                      <a:pt x="661270" y="451613"/>
                      <a:pt x="638410" y="416361"/>
                    </a:cubicBezTo>
                    <a:lnTo>
                      <a:pt x="572688" y="302028"/>
                    </a:lnTo>
                    <a:lnTo>
                      <a:pt x="572688" y="297266"/>
                    </a:lnTo>
                    <a:cubicBezTo>
                      <a:pt x="578801" y="139322"/>
                      <a:pt x="455718" y="6327"/>
                      <a:pt x="297774" y="214"/>
                    </a:cubicBezTo>
                    <a:cubicBezTo>
                      <a:pt x="294003" y="68"/>
                      <a:pt x="290229" y="-3"/>
                      <a:pt x="286455" y="0"/>
                    </a:cubicBezTo>
                    <a:close/>
                  </a:path>
                </a:pathLst>
              </a:custGeom>
              <a:solidFill>
                <a:sysClr val="window" lastClr="FFFFFF"/>
              </a:solidFill>
              <a:ln w="9525" cap="flat">
                <a:solidFill>
                  <a:sysClr val="window" lastClr="FFFFFF"/>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000000"/>
                  </a:solidFill>
                  <a:effectLst/>
                  <a:uLnTx/>
                  <a:uFillTx/>
                </a:endParaRPr>
              </a:p>
            </p:txBody>
          </p:sp>
          <p:pic>
            <p:nvPicPr>
              <p:cNvPr id="165" name="Graphic 16" descr="Puzzle outline">
                <a:extLst>
                  <a:ext uri="{FF2B5EF4-FFF2-40B4-BE49-F238E27FC236}">
                    <a16:creationId xmlns:a16="http://schemas.microsoft.com/office/drawing/2014/main" id="{D985832C-13F9-EB49-9E21-5B63BB9B96A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814738" y="3349170"/>
                <a:ext cx="468000" cy="468000"/>
              </a:xfrm>
              <a:prstGeom prst="rect">
                <a:avLst/>
              </a:prstGeom>
            </p:spPr>
          </p:pic>
        </p:grpSp>
      </p:grpSp>
      <p:grpSp>
        <p:nvGrpSpPr>
          <p:cNvPr id="166" name="Group 19">
            <a:extLst>
              <a:ext uri="{FF2B5EF4-FFF2-40B4-BE49-F238E27FC236}">
                <a16:creationId xmlns:a16="http://schemas.microsoft.com/office/drawing/2014/main" id="{AF8AD547-4AC5-78E5-A421-A6C1D84BBD35}"/>
              </a:ext>
            </a:extLst>
          </p:cNvPr>
          <p:cNvGrpSpPr/>
          <p:nvPr/>
        </p:nvGrpSpPr>
        <p:grpSpPr>
          <a:xfrm>
            <a:off x="4683995" y="3136962"/>
            <a:ext cx="578906" cy="578906"/>
            <a:chOff x="6245326" y="4182615"/>
            <a:chExt cx="771875" cy="771875"/>
          </a:xfrm>
        </p:grpSpPr>
        <p:sp>
          <p:nvSpPr>
            <p:cNvPr id="167" name="Oval 62">
              <a:extLst>
                <a:ext uri="{FF2B5EF4-FFF2-40B4-BE49-F238E27FC236}">
                  <a16:creationId xmlns:a16="http://schemas.microsoft.com/office/drawing/2014/main" id="{7B921206-8ECF-8798-BEA7-BF6F06B0EEC8}"/>
                </a:ext>
              </a:extLst>
            </p:cNvPr>
            <p:cNvSpPr/>
            <p:nvPr/>
          </p:nvSpPr>
          <p:spPr>
            <a:xfrm>
              <a:off x="6245326" y="4182615"/>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68" name="Graphic 18" descr="Brain in head outline">
              <a:extLst>
                <a:ext uri="{FF2B5EF4-FFF2-40B4-BE49-F238E27FC236}">
                  <a16:creationId xmlns:a16="http://schemas.microsoft.com/office/drawing/2014/main" id="{C399FE9A-FE46-5DDD-CEF4-982C4C9114F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341549" y="4271490"/>
              <a:ext cx="612000" cy="612000"/>
            </a:xfrm>
            <a:prstGeom prst="rect">
              <a:avLst/>
            </a:prstGeom>
          </p:spPr>
        </p:pic>
      </p:grpSp>
      <p:grpSp>
        <p:nvGrpSpPr>
          <p:cNvPr id="169" name="Group 23">
            <a:extLst>
              <a:ext uri="{FF2B5EF4-FFF2-40B4-BE49-F238E27FC236}">
                <a16:creationId xmlns:a16="http://schemas.microsoft.com/office/drawing/2014/main" id="{510FDAC5-FE39-BB50-18E7-8C4BB52A07F6}"/>
              </a:ext>
            </a:extLst>
          </p:cNvPr>
          <p:cNvGrpSpPr/>
          <p:nvPr/>
        </p:nvGrpSpPr>
        <p:grpSpPr>
          <a:xfrm>
            <a:off x="4332691" y="2001135"/>
            <a:ext cx="578906" cy="578906"/>
            <a:chOff x="5776920" y="2668179"/>
            <a:chExt cx="771875" cy="771875"/>
          </a:xfrm>
        </p:grpSpPr>
        <p:sp>
          <p:nvSpPr>
            <p:cNvPr id="170" name="Oval 59">
              <a:extLst>
                <a:ext uri="{FF2B5EF4-FFF2-40B4-BE49-F238E27FC236}">
                  <a16:creationId xmlns:a16="http://schemas.microsoft.com/office/drawing/2014/main" id="{74C87FA3-C7F3-DE99-B0C7-A7F9123106FA}"/>
                </a:ext>
              </a:extLst>
            </p:cNvPr>
            <p:cNvSpPr/>
            <p:nvPr/>
          </p:nvSpPr>
          <p:spPr>
            <a:xfrm>
              <a:off x="5776920" y="2668179"/>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71" name="Graphic 20" descr="Drama outline">
              <a:extLst>
                <a:ext uri="{FF2B5EF4-FFF2-40B4-BE49-F238E27FC236}">
                  <a16:creationId xmlns:a16="http://schemas.microsoft.com/office/drawing/2014/main" id="{7EEF7330-D70D-86A4-899D-FCEB3AA7F53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843754" y="2755620"/>
              <a:ext cx="612000" cy="612000"/>
            </a:xfrm>
            <a:prstGeom prst="rect">
              <a:avLst/>
            </a:prstGeom>
          </p:spPr>
        </p:pic>
      </p:grpSp>
      <p:sp>
        <p:nvSpPr>
          <p:cNvPr id="172" name="TextBox 29">
            <a:extLst>
              <a:ext uri="{FF2B5EF4-FFF2-40B4-BE49-F238E27FC236}">
                <a16:creationId xmlns:a16="http://schemas.microsoft.com/office/drawing/2014/main" id="{94871934-8825-CDE9-8CDB-B0F147C66E56}"/>
              </a:ext>
            </a:extLst>
          </p:cNvPr>
          <p:cNvSpPr txBox="1"/>
          <p:nvPr/>
        </p:nvSpPr>
        <p:spPr>
          <a:xfrm>
            <a:off x="238153" y="1957143"/>
            <a:ext cx="1464518" cy="1089529"/>
          </a:xfrm>
          <a:prstGeom prst="rect">
            <a:avLst/>
          </a:prstGeom>
          <a:noFill/>
        </p:spPr>
        <p:txBody>
          <a:bodyPr wrap="square">
            <a:spAutoFit/>
          </a:bodyPr>
          <a:lstStyle/>
          <a:p>
            <a:pPr defTabSz="514337">
              <a:lnSpc>
                <a:spcPct val="90000"/>
              </a:lnSpc>
              <a:defRPr/>
            </a:pPr>
            <a:r>
              <a:rPr lang="en-US" sz="1200" b="1" dirty="0">
                <a:solidFill>
                  <a:prstClr val="white"/>
                </a:solidFill>
                <a:cs typeface="Arial" panose="020B0604020202020204" pitchFamily="34" charset="0"/>
              </a:rPr>
              <a:t>&gt; 2-fach </a:t>
            </a:r>
            <a:r>
              <a:rPr lang="en-US" sz="1200" b="1" dirty="0" err="1">
                <a:solidFill>
                  <a:prstClr val="white"/>
                </a:solidFill>
                <a:cs typeface="Arial" panose="020B0604020202020204" pitchFamily="34" charset="0"/>
              </a:rPr>
              <a:t>erhöhtes</a:t>
            </a:r>
            <a:r>
              <a:rPr lang="en-US" sz="1200" b="1" dirty="0">
                <a:solidFill>
                  <a:prstClr val="white"/>
                </a:solidFill>
                <a:cs typeface="Arial" panose="020B0604020202020204" pitchFamily="34" charset="0"/>
              </a:rPr>
              <a:t> </a:t>
            </a:r>
            <a:r>
              <a:rPr lang="en-US" sz="1200" b="1" dirty="0" err="1">
                <a:solidFill>
                  <a:prstClr val="white"/>
                </a:solidFill>
                <a:cs typeface="Arial" panose="020B0604020202020204" pitchFamily="34" charset="0"/>
              </a:rPr>
              <a:t>Risiko</a:t>
            </a:r>
            <a:r>
              <a:rPr lang="en-US" sz="1200" b="1" dirty="0">
                <a:solidFill>
                  <a:prstClr val="white"/>
                </a:solidFill>
                <a:cs typeface="Arial" panose="020B0604020202020204" pitchFamily="34" charset="0"/>
              </a:rPr>
              <a:t> für </a:t>
            </a:r>
            <a:r>
              <a:rPr lang="en-US" sz="1200" b="1" dirty="0" err="1">
                <a:solidFill>
                  <a:prstClr val="white"/>
                </a:solidFill>
                <a:cs typeface="Arial" panose="020B0604020202020204" pitchFamily="34" charset="0"/>
              </a:rPr>
              <a:t>psychische</a:t>
            </a:r>
            <a:r>
              <a:rPr lang="en-US" sz="1200" b="1" dirty="0">
                <a:solidFill>
                  <a:prstClr val="white"/>
                </a:solidFill>
                <a:cs typeface="Arial" panose="020B0604020202020204" pitchFamily="34" charset="0"/>
              </a:rPr>
              <a:t> </a:t>
            </a:r>
            <a:r>
              <a:rPr lang="en-US" sz="1200" b="1" dirty="0" err="1">
                <a:solidFill>
                  <a:prstClr val="white"/>
                </a:solidFill>
                <a:cs typeface="Arial" panose="020B0604020202020204" pitchFamily="34" charset="0"/>
              </a:rPr>
              <a:t>Störungen</a:t>
            </a:r>
            <a:r>
              <a:rPr lang="en-US" sz="1200" b="1" dirty="0">
                <a:solidFill>
                  <a:prstClr val="white"/>
                </a:solidFill>
                <a:cs typeface="Arial" panose="020B0604020202020204" pitchFamily="34" charset="0"/>
              </a:rPr>
              <a:t> vs. Kontrollen</a:t>
            </a:r>
            <a:r>
              <a:rPr lang="en-US" sz="1200" baseline="30000" dirty="0">
                <a:solidFill>
                  <a:prstClr val="white"/>
                </a:solidFill>
                <a:cs typeface="Arial" panose="020B0604020202020204" pitchFamily="34" charset="0"/>
              </a:rPr>
              <a:t>1,</a:t>
            </a:r>
            <a:r>
              <a:rPr lang="en-US" sz="1200" dirty="0">
                <a:solidFill>
                  <a:prstClr val="white"/>
                </a:solidFill>
                <a:cs typeface="Arial" panose="020B0604020202020204" pitchFamily="34" charset="0"/>
              </a:rPr>
              <a:t>*</a:t>
            </a:r>
          </a:p>
        </p:txBody>
      </p:sp>
    </p:spTree>
    <p:extLst>
      <p:ext uri="{BB962C8B-B14F-4D97-AF65-F5344CB8AC3E}">
        <p14:creationId xmlns:p14="http://schemas.microsoft.com/office/powerpoint/2010/main" val="234595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D7559-0D29-CEA1-F0EE-306455D9DB4C}"/>
            </a:ext>
          </a:extLst>
        </p:cNvPr>
        <p:cNvGrpSpPr/>
        <p:nvPr/>
      </p:nvGrpSpPr>
      <p:grpSpPr>
        <a:xfrm>
          <a:off x="0" y="0"/>
          <a:ext cx="0" cy="0"/>
          <a:chOff x="0" y="0"/>
          <a:chExt cx="0" cy="0"/>
        </a:xfrm>
      </p:grpSpPr>
      <p:cxnSp>
        <p:nvCxnSpPr>
          <p:cNvPr id="10" name="Verbinder: gewinkelt 9">
            <a:extLst>
              <a:ext uri="{FF2B5EF4-FFF2-40B4-BE49-F238E27FC236}">
                <a16:creationId xmlns:a16="http://schemas.microsoft.com/office/drawing/2014/main" id="{6A7079EB-2825-1DB3-944C-8ECD0703BC3E}"/>
              </a:ext>
            </a:extLst>
          </p:cNvPr>
          <p:cNvCxnSpPr/>
          <p:nvPr/>
        </p:nvCxnSpPr>
        <p:spPr>
          <a:xfrm flipV="1">
            <a:off x="1414581" y="3797060"/>
            <a:ext cx="2975608" cy="68017"/>
          </a:xfrm>
          <a:prstGeom prst="bentConnector3">
            <a:avLst>
              <a:gd name="adj1" fmla="val 99958"/>
            </a:avLst>
          </a:prstGeom>
          <a:ln w="9525">
            <a:solidFill>
              <a:srgbClr val="6E7AAB"/>
            </a:solidFill>
          </a:ln>
        </p:spPr>
        <p:style>
          <a:lnRef idx="1">
            <a:schemeClr val="accent1"/>
          </a:lnRef>
          <a:fillRef idx="0">
            <a:schemeClr val="accent1"/>
          </a:fillRef>
          <a:effectRef idx="0">
            <a:schemeClr val="accent1"/>
          </a:effectRef>
          <a:fontRef idx="minor">
            <a:schemeClr val="tx1"/>
          </a:fontRef>
        </p:style>
      </p:cxnSp>
      <p:sp>
        <p:nvSpPr>
          <p:cNvPr id="7" name="Textplatzhalter 9">
            <a:extLst>
              <a:ext uri="{FF2B5EF4-FFF2-40B4-BE49-F238E27FC236}">
                <a16:creationId xmlns:a16="http://schemas.microsoft.com/office/drawing/2014/main" id="{BC8BF269-4CC1-FB16-DA9E-E59B84344D7B}"/>
              </a:ext>
            </a:extLst>
          </p:cNvPr>
          <p:cNvSpPr txBox="1">
            <a:spLocks/>
          </p:cNvSpPr>
          <p:nvPr/>
        </p:nvSpPr>
        <p:spPr>
          <a:xfrm>
            <a:off x="314921" y="11377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ist für die Betroffenen eine lebenslange Belastung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p>
        </p:txBody>
      </p:sp>
      <p:grpSp>
        <p:nvGrpSpPr>
          <p:cNvPr id="97" name="Gruppieren 96">
            <a:extLst>
              <a:ext uri="{FF2B5EF4-FFF2-40B4-BE49-F238E27FC236}">
                <a16:creationId xmlns:a16="http://schemas.microsoft.com/office/drawing/2014/main" id="{70F19C15-8D97-2D75-DA69-5A88C3AC5172}"/>
              </a:ext>
            </a:extLst>
          </p:cNvPr>
          <p:cNvGrpSpPr/>
          <p:nvPr/>
        </p:nvGrpSpPr>
        <p:grpSpPr>
          <a:xfrm>
            <a:off x="334476" y="902123"/>
            <a:ext cx="8478000" cy="3451582"/>
            <a:chOff x="261214" y="1334509"/>
            <a:chExt cx="11400414" cy="4624575"/>
          </a:xfrm>
        </p:grpSpPr>
        <p:cxnSp>
          <p:nvCxnSpPr>
            <p:cNvPr id="98" name="Straight Connector 75">
              <a:extLst>
                <a:ext uri="{FF2B5EF4-FFF2-40B4-BE49-F238E27FC236}">
                  <a16:creationId xmlns:a16="http://schemas.microsoft.com/office/drawing/2014/main" id="{56A47970-2273-031A-F340-C46FD776FA65}"/>
                </a:ext>
              </a:extLst>
            </p:cNvPr>
            <p:cNvCxnSpPr>
              <a:cxnSpLocks/>
            </p:cNvCxnSpPr>
            <p:nvPr/>
          </p:nvCxnSpPr>
          <p:spPr>
            <a:xfrm>
              <a:off x="830584" y="2855213"/>
              <a:ext cx="3270991" cy="0"/>
            </a:xfrm>
            <a:prstGeom prst="line">
              <a:avLst/>
            </a:prstGeom>
            <a:noFill/>
            <a:ln w="9525" cap="flat" cmpd="sng" algn="ctr">
              <a:solidFill>
                <a:srgbClr val="CC9C50"/>
              </a:solidFill>
              <a:prstDash val="solid"/>
            </a:ln>
            <a:effectLst/>
          </p:spPr>
        </p:cxnSp>
        <p:cxnSp>
          <p:nvCxnSpPr>
            <p:cNvPr id="99" name="Straight Connector 70">
              <a:extLst>
                <a:ext uri="{FF2B5EF4-FFF2-40B4-BE49-F238E27FC236}">
                  <a16:creationId xmlns:a16="http://schemas.microsoft.com/office/drawing/2014/main" id="{38483561-F3CC-878D-0BE7-57A5AAA10008}"/>
                </a:ext>
              </a:extLst>
            </p:cNvPr>
            <p:cNvCxnSpPr>
              <a:cxnSpLocks/>
            </p:cNvCxnSpPr>
            <p:nvPr/>
          </p:nvCxnSpPr>
          <p:spPr>
            <a:xfrm>
              <a:off x="8025633" y="3374375"/>
              <a:ext cx="2973575" cy="0"/>
            </a:xfrm>
            <a:prstGeom prst="line">
              <a:avLst/>
            </a:prstGeom>
            <a:noFill/>
            <a:ln w="9525" cap="flat" cmpd="sng" algn="ctr">
              <a:solidFill>
                <a:srgbClr val="71BFC0"/>
              </a:solidFill>
              <a:prstDash val="solid"/>
            </a:ln>
            <a:effectLst/>
          </p:spPr>
        </p:cxnSp>
        <p:graphicFrame>
          <p:nvGraphicFramePr>
            <p:cNvPr id="100" name="Chart 48">
              <a:extLst>
                <a:ext uri="{FF2B5EF4-FFF2-40B4-BE49-F238E27FC236}">
                  <a16:creationId xmlns:a16="http://schemas.microsoft.com/office/drawing/2014/main" id="{B9022EAB-F513-16FB-0812-BDC969F690C2}"/>
                </a:ext>
              </a:extLst>
            </p:cNvPr>
            <p:cNvGraphicFramePr/>
            <p:nvPr/>
          </p:nvGraphicFramePr>
          <p:xfrm>
            <a:off x="2881486" y="1334509"/>
            <a:ext cx="6301037" cy="3960127"/>
          </p:xfrm>
          <a:graphic>
            <a:graphicData uri="http://schemas.openxmlformats.org/drawingml/2006/chart">
              <c:chart xmlns:c="http://schemas.openxmlformats.org/drawingml/2006/chart" xmlns:r="http://schemas.openxmlformats.org/officeDocument/2006/relationships" r:id="rId3"/>
            </a:graphicData>
          </a:graphic>
        </p:graphicFrame>
        <p:sp>
          <p:nvSpPr>
            <p:cNvPr id="101" name="Oval 7">
              <a:extLst>
                <a:ext uri="{FF2B5EF4-FFF2-40B4-BE49-F238E27FC236}">
                  <a16:creationId xmlns:a16="http://schemas.microsoft.com/office/drawing/2014/main" id="{F269C867-FA82-3DEE-7D09-6EFB582D7A77}"/>
                </a:ext>
              </a:extLst>
            </p:cNvPr>
            <p:cNvSpPr/>
            <p:nvPr/>
          </p:nvSpPr>
          <p:spPr>
            <a:xfrm>
              <a:off x="5136129" y="2421472"/>
              <a:ext cx="1800000" cy="1800000"/>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000000"/>
                  </a:solidFill>
                  <a:effectLst/>
                  <a:uLnTx/>
                  <a:uFillTx/>
                  <a:latin typeface="Verdana"/>
                  <a:ea typeface="+mn-ea"/>
                  <a:cs typeface="Arial" panose="020B0604020202020204" pitchFamily="34" charset="0"/>
                </a:rPr>
                <a:t>T1D</a:t>
              </a:r>
            </a:p>
          </p:txBody>
        </p:sp>
        <p:sp>
          <p:nvSpPr>
            <p:cNvPr id="102" name="Oval 11">
              <a:extLst>
                <a:ext uri="{FF2B5EF4-FFF2-40B4-BE49-F238E27FC236}">
                  <a16:creationId xmlns:a16="http://schemas.microsoft.com/office/drawing/2014/main" id="{214EE459-D420-D3EA-673D-BE7BD9BFA0EA}"/>
                </a:ext>
              </a:extLst>
            </p:cNvPr>
            <p:cNvSpPr/>
            <p:nvPr/>
          </p:nvSpPr>
          <p:spPr>
            <a:xfrm>
              <a:off x="4676003" y="2204168"/>
              <a:ext cx="231434" cy="231434"/>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3" name="Oval 12">
              <a:extLst>
                <a:ext uri="{FF2B5EF4-FFF2-40B4-BE49-F238E27FC236}">
                  <a16:creationId xmlns:a16="http://schemas.microsoft.com/office/drawing/2014/main" id="{B3FDC78A-DEBB-C8F4-9201-DC81A76968BE}"/>
                </a:ext>
              </a:extLst>
            </p:cNvPr>
            <p:cNvSpPr/>
            <p:nvPr/>
          </p:nvSpPr>
          <p:spPr>
            <a:xfrm>
              <a:off x="7164821" y="2216467"/>
              <a:ext cx="231434" cy="231434"/>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4" name="Oval 13">
              <a:extLst>
                <a:ext uri="{FF2B5EF4-FFF2-40B4-BE49-F238E27FC236}">
                  <a16:creationId xmlns:a16="http://schemas.microsoft.com/office/drawing/2014/main" id="{C9574876-21A9-E8EA-F1F9-610A35DE54F7}"/>
                </a:ext>
              </a:extLst>
            </p:cNvPr>
            <p:cNvSpPr/>
            <p:nvPr/>
          </p:nvSpPr>
          <p:spPr>
            <a:xfrm>
              <a:off x="5903433" y="1599210"/>
              <a:ext cx="231434" cy="231434"/>
            </a:xfrm>
            <a:prstGeom prst="ellipse">
              <a:avLst/>
            </a:prstGeom>
            <a:solidFill>
              <a:srgbClr val="CC9C50">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5" name="Oval 14">
              <a:extLst>
                <a:ext uri="{FF2B5EF4-FFF2-40B4-BE49-F238E27FC236}">
                  <a16:creationId xmlns:a16="http://schemas.microsoft.com/office/drawing/2014/main" id="{D7C5D661-F983-CEBB-8077-91810094BFE1}"/>
                </a:ext>
              </a:extLst>
            </p:cNvPr>
            <p:cNvSpPr/>
            <p:nvPr/>
          </p:nvSpPr>
          <p:spPr>
            <a:xfrm>
              <a:off x="7466275" y="3556326"/>
              <a:ext cx="231434" cy="231434"/>
            </a:xfrm>
            <a:prstGeom prst="ellipse">
              <a:avLst/>
            </a:prstGeom>
            <a:solidFill>
              <a:srgbClr val="347475">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6" name="TextBox 15">
              <a:extLst>
                <a:ext uri="{FF2B5EF4-FFF2-40B4-BE49-F238E27FC236}">
                  <a16:creationId xmlns:a16="http://schemas.microsoft.com/office/drawing/2014/main" id="{2AF621BE-2BAA-C735-10F0-D340E0C40A0F}"/>
                </a:ext>
              </a:extLst>
            </p:cNvPr>
            <p:cNvSpPr txBox="1"/>
            <p:nvPr/>
          </p:nvSpPr>
          <p:spPr>
            <a:xfrm>
              <a:off x="2270052" y="551372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6E7AAB"/>
                  </a:solidFill>
                  <a:effectLst/>
                  <a:uLnTx/>
                  <a:uFillTx/>
                  <a:latin typeface="Verdana"/>
                  <a:ea typeface="+mn-ea"/>
                  <a:cs typeface="Arial" panose="020B0604020202020204" pitchFamily="34" charset="0"/>
                </a:rPr>
                <a:t>Arbeits</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a:t>
              </a:r>
              <a:r>
                <a:rPr kumimoji="0" lang="en-US" sz="1200" b="1" i="0" u="none" strike="noStrike" kern="0" cap="none" spc="0" normalizeH="0" baseline="0" noProof="0" dirty="0" err="1">
                  <a:ln>
                    <a:noFill/>
                  </a:ln>
                  <a:solidFill>
                    <a:srgbClr val="6E7AAB"/>
                  </a:solidFill>
                  <a:effectLst/>
                  <a:uLnTx/>
                  <a:uFillTx/>
                  <a:latin typeface="Verdana"/>
                  <a:ea typeface="+mn-ea"/>
                  <a:cs typeface="Arial" panose="020B0604020202020204" pitchFamily="34" charset="0"/>
                </a:rPr>
                <a:t>schulische</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6E7AAB"/>
                  </a:solidFill>
                  <a:effectLst/>
                  <a:uLnTx/>
                  <a:uFillTx/>
                  <a:latin typeface="Verdana"/>
                  <a:ea typeface="+mn-ea"/>
                  <a:cs typeface="Arial" panose="020B0604020202020204" pitchFamily="34" charset="0"/>
                </a:rPr>
                <a:t>5,6</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  </a:t>
              </a:r>
            </a:p>
          </p:txBody>
        </p:sp>
        <p:cxnSp>
          <p:nvCxnSpPr>
            <p:cNvPr id="107" name="Straight Connector 16">
              <a:extLst>
                <a:ext uri="{FF2B5EF4-FFF2-40B4-BE49-F238E27FC236}">
                  <a16:creationId xmlns:a16="http://schemas.microsoft.com/office/drawing/2014/main" id="{52256443-71E6-281F-6B0F-0CFE2970FE68}"/>
                </a:ext>
              </a:extLst>
            </p:cNvPr>
            <p:cNvCxnSpPr>
              <a:cxnSpLocks/>
            </p:cNvCxnSpPr>
            <p:nvPr/>
          </p:nvCxnSpPr>
          <p:spPr>
            <a:xfrm>
              <a:off x="1448715" y="1573310"/>
              <a:ext cx="3687414" cy="22048"/>
            </a:xfrm>
            <a:prstGeom prst="line">
              <a:avLst/>
            </a:prstGeom>
            <a:noFill/>
            <a:ln w="9525" cap="flat" cmpd="sng" algn="ctr">
              <a:solidFill>
                <a:srgbClr val="E0C496"/>
              </a:solidFill>
              <a:prstDash val="solid"/>
            </a:ln>
            <a:effectLst/>
          </p:spPr>
        </p:cxnSp>
        <p:sp>
          <p:nvSpPr>
            <p:cNvPr id="108" name="TextBox 17">
              <a:extLst>
                <a:ext uri="{FF2B5EF4-FFF2-40B4-BE49-F238E27FC236}">
                  <a16:creationId xmlns:a16="http://schemas.microsoft.com/office/drawing/2014/main" id="{5F725F55-0FC8-2DF1-FBC7-0852D0A4FD76}"/>
                </a:ext>
              </a:extLst>
            </p:cNvPr>
            <p:cNvSpPr txBox="1"/>
            <p:nvPr/>
          </p:nvSpPr>
          <p:spPr>
            <a:xfrm>
              <a:off x="1945684" y="4291825"/>
              <a:ext cx="2299838"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969BAF"/>
                  </a:solidFill>
                  <a:effectLst/>
                  <a:uLnTx/>
                  <a:uFillTx/>
                  <a:latin typeface="Verdana"/>
                  <a:ea typeface="+mn-ea"/>
                  <a:cs typeface="Arial" panose="020B0604020202020204" pitchFamily="34" charset="0"/>
                </a:rPr>
                <a:t>Psychosoziale</a:t>
              </a:r>
              <a:r>
                <a:rPr kumimoji="0" lang="en-US" sz="1200" b="1" i="0" u="none" strike="noStrike" kern="0" cap="none" spc="0" normalizeH="0" baseline="0" noProof="0" dirty="0">
                  <a:ln>
                    <a:noFill/>
                  </a:ln>
                  <a:solidFill>
                    <a:srgbClr val="969BAF"/>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969BAF"/>
                  </a:solidFill>
                  <a:effectLst/>
                  <a:uLnTx/>
                  <a:uFillTx/>
                  <a:latin typeface="Verdana"/>
                  <a:ea typeface="+mn-ea"/>
                  <a:cs typeface="Arial" panose="020B0604020202020204" pitchFamily="34" charset="0"/>
                </a:rPr>
                <a:t>4</a:t>
              </a:r>
            </a:p>
          </p:txBody>
        </p:sp>
        <p:cxnSp>
          <p:nvCxnSpPr>
            <p:cNvPr id="110" name="Straight Connector 20">
              <a:extLst>
                <a:ext uri="{FF2B5EF4-FFF2-40B4-BE49-F238E27FC236}">
                  <a16:creationId xmlns:a16="http://schemas.microsoft.com/office/drawing/2014/main" id="{FFF4758A-D974-7A58-916D-5FCE8A0FFD74}"/>
                </a:ext>
              </a:extLst>
            </p:cNvPr>
            <p:cNvCxnSpPr>
              <a:cxnSpLocks/>
            </p:cNvCxnSpPr>
            <p:nvPr/>
          </p:nvCxnSpPr>
          <p:spPr>
            <a:xfrm>
              <a:off x="7526994" y="4644088"/>
              <a:ext cx="3217136" cy="0"/>
            </a:xfrm>
            <a:prstGeom prst="line">
              <a:avLst/>
            </a:prstGeom>
            <a:noFill/>
            <a:ln w="9525" cap="flat" cmpd="sng" algn="ctr">
              <a:solidFill>
                <a:srgbClr val="2F3651"/>
              </a:solidFill>
              <a:prstDash val="solid"/>
            </a:ln>
            <a:effectLst/>
          </p:spPr>
        </p:cxnSp>
        <p:cxnSp>
          <p:nvCxnSpPr>
            <p:cNvPr id="111" name="Straight Connector 22">
              <a:extLst>
                <a:ext uri="{FF2B5EF4-FFF2-40B4-BE49-F238E27FC236}">
                  <a16:creationId xmlns:a16="http://schemas.microsoft.com/office/drawing/2014/main" id="{D871E23E-BCED-B1A8-93CF-9F195A25DDD2}"/>
                </a:ext>
              </a:extLst>
            </p:cNvPr>
            <p:cNvCxnSpPr>
              <a:cxnSpLocks/>
            </p:cNvCxnSpPr>
            <p:nvPr/>
          </p:nvCxnSpPr>
          <p:spPr>
            <a:xfrm>
              <a:off x="1318654" y="4093965"/>
              <a:ext cx="2926867" cy="0"/>
            </a:xfrm>
            <a:prstGeom prst="line">
              <a:avLst/>
            </a:prstGeom>
            <a:noFill/>
            <a:ln w="9525" cap="flat" cmpd="sng" algn="ctr">
              <a:solidFill>
                <a:srgbClr val="969BAF"/>
              </a:solidFill>
              <a:prstDash val="solid"/>
            </a:ln>
            <a:effectLst/>
          </p:spPr>
        </p:cxnSp>
        <p:grpSp>
          <p:nvGrpSpPr>
            <p:cNvPr id="112" name="Group 33">
              <a:extLst>
                <a:ext uri="{FF2B5EF4-FFF2-40B4-BE49-F238E27FC236}">
                  <a16:creationId xmlns:a16="http://schemas.microsoft.com/office/drawing/2014/main" id="{04FE48DE-9845-A9B1-9AE2-2DB1A1FD90F1}"/>
                </a:ext>
              </a:extLst>
            </p:cNvPr>
            <p:cNvGrpSpPr/>
            <p:nvPr/>
          </p:nvGrpSpPr>
          <p:grpSpPr>
            <a:xfrm>
              <a:off x="980727" y="4986871"/>
              <a:ext cx="864693" cy="864693"/>
              <a:chOff x="1444167" y="1454817"/>
              <a:chExt cx="864693" cy="864693"/>
            </a:xfrm>
          </p:grpSpPr>
          <p:sp>
            <p:nvSpPr>
              <p:cNvPr id="140" name="Oval 34">
                <a:extLst>
                  <a:ext uri="{FF2B5EF4-FFF2-40B4-BE49-F238E27FC236}">
                    <a16:creationId xmlns:a16="http://schemas.microsoft.com/office/drawing/2014/main" id="{3693D8D3-1887-0393-3598-ABE4DB794903}"/>
                  </a:ext>
                </a:extLst>
              </p:cNvPr>
              <p:cNvSpPr/>
              <p:nvPr/>
            </p:nvSpPr>
            <p:spPr>
              <a:xfrm>
                <a:off x="1444167" y="1454817"/>
                <a:ext cx="864693" cy="864693"/>
              </a:xfrm>
              <a:prstGeom prst="ellipse">
                <a:avLst/>
              </a:prstGeom>
              <a:solidFill>
                <a:srgbClr val="6E7AAB"/>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41" name="Graphic 35" descr="Professor female outline">
                <a:extLst>
                  <a:ext uri="{FF2B5EF4-FFF2-40B4-BE49-F238E27FC236}">
                    <a16:creationId xmlns:a16="http://schemas.microsoft.com/office/drawing/2014/main" id="{0303C108-D18C-A82F-089A-81510D84189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7143" y="1532837"/>
                <a:ext cx="589934" cy="589934"/>
              </a:xfrm>
              <a:prstGeom prst="rect">
                <a:avLst/>
              </a:prstGeom>
            </p:spPr>
          </p:pic>
        </p:grpSp>
        <p:grpSp>
          <p:nvGrpSpPr>
            <p:cNvPr id="113" name="Group 36">
              <a:extLst>
                <a:ext uri="{FF2B5EF4-FFF2-40B4-BE49-F238E27FC236}">
                  <a16:creationId xmlns:a16="http://schemas.microsoft.com/office/drawing/2014/main" id="{3F5AFD7F-9396-2477-5B70-63D07F748D47}"/>
                </a:ext>
              </a:extLst>
            </p:cNvPr>
            <p:cNvGrpSpPr/>
            <p:nvPr/>
          </p:nvGrpSpPr>
          <p:grpSpPr>
            <a:xfrm>
              <a:off x="534145" y="3826907"/>
              <a:ext cx="864693" cy="864693"/>
              <a:chOff x="9808616" y="1411833"/>
              <a:chExt cx="864693" cy="864693"/>
            </a:xfrm>
          </p:grpSpPr>
          <p:sp>
            <p:nvSpPr>
              <p:cNvPr id="138" name="Oval 37">
                <a:extLst>
                  <a:ext uri="{FF2B5EF4-FFF2-40B4-BE49-F238E27FC236}">
                    <a16:creationId xmlns:a16="http://schemas.microsoft.com/office/drawing/2014/main" id="{4F993B5E-64C0-3D64-29C3-E97E65F25ACF}"/>
                  </a:ext>
                </a:extLst>
              </p:cNvPr>
              <p:cNvSpPr/>
              <p:nvPr/>
            </p:nvSpPr>
            <p:spPr>
              <a:xfrm>
                <a:off x="9808616" y="1411833"/>
                <a:ext cx="864693" cy="864693"/>
              </a:xfrm>
              <a:prstGeom prst="ellipse">
                <a:avLst/>
              </a:prstGeom>
              <a:solidFill>
                <a:srgbClr val="969BA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9" name="Graphic 38" descr="Head with gears outline">
                <a:extLst>
                  <a:ext uri="{FF2B5EF4-FFF2-40B4-BE49-F238E27FC236}">
                    <a16:creationId xmlns:a16="http://schemas.microsoft.com/office/drawing/2014/main" id="{33FAF086-C56C-B44F-C638-8C2513D3448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34180" y="1536232"/>
                <a:ext cx="630243" cy="630243"/>
              </a:xfrm>
              <a:prstGeom prst="rect">
                <a:avLst/>
              </a:prstGeom>
            </p:spPr>
          </p:pic>
        </p:grpSp>
        <p:grpSp>
          <p:nvGrpSpPr>
            <p:cNvPr id="114" name="Group 39">
              <a:extLst>
                <a:ext uri="{FF2B5EF4-FFF2-40B4-BE49-F238E27FC236}">
                  <a16:creationId xmlns:a16="http://schemas.microsoft.com/office/drawing/2014/main" id="{6FD1BE59-485C-CA3D-5CA0-C3A487EA8584}"/>
                </a:ext>
              </a:extLst>
            </p:cNvPr>
            <p:cNvGrpSpPr/>
            <p:nvPr/>
          </p:nvGrpSpPr>
          <p:grpSpPr>
            <a:xfrm>
              <a:off x="261214" y="2647681"/>
              <a:ext cx="864693" cy="864693"/>
              <a:chOff x="1444167" y="4715637"/>
              <a:chExt cx="864693" cy="864693"/>
            </a:xfrm>
          </p:grpSpPr>
          <p:sp>
            <p:nvSpPr>
              <p:cNvPr id="136" name="Oval 40">
                <a:extLst>
                  <a:ext uri="{FF2B5EF4-FFF2-40B4-BE49-F238E27FC236}">
                    <a16:creationId xmlns:a16="http://schemas.microsoft.com/office/drawing/2014/main" id="{EB7E26E8-FF55-51CD-885F-37E10FE9858D}"/>
                  </a:ext>
                </a:extLst>
              </p:cNvPr>
              <p:cNvSpPr/>
              <p:nvPr/>
            </p:nvSpPr>
            <p:spPr>
              <a:xfrm>
                <a:off x="1444167" y="4715637"/>
                <a:ext cx="864693" cy="864693"/>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7" name="Graphic 41" descr="Hospital with solid fill">
                <a:extLst>
                  <a:ext uri="{FF2B5EF4-FFF2-40B4-BE49-F238E27FC236}">
                    <a16:creationId xmlns:a16="http://schemas.microsoft.com/office/drawing/2014/main" id="{E10FFCBE-D93D-AC62-D247-E37EE096D4F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74320" y="4825617"/>
                <a:ext cx="610610" cy="610610"/>
              </a:xfrm>
              <a:prstGeom prst="rect">
                <a:avLst/>
              </a:prstGeom>
            </p:spPr>
          </p:pic>
        </p:grpSp>
        <p:grpSp>
          <p:nvGrpSpPr>
            <p:cNvPr id="115" name="Group 42">
              <a:extLst>
                <a:ext uri="{FF2B5EF4-FFF2-40B4-BE49-F238E27FC236}">
                  <a16:creationId xmlns:a16="http://schemas.microsoft.com/office/drawing/2014/main" id="{9F9E9E63-85E8-541E-C7C9-5065E4F305DA}"/>
                </a:ext>
              </a:extLst>
            </p:cNvPr>
            <p:cNvGrpSpPr/>
            <p:nvPr/>
          </p:nvGrpSpPr>
          <p:grpSpPr>
            <a:xfrm>
              <a:off x="10771576" y="1565570"/>
              <a:ext cx="864693" cy="864693"/>
              <a:chOff x="9808616" y="4715637"/>
              <a:chExt cx="864693" cy="864693"/>
            </a:xfrm>
          </p:grpSpPr>
          <p:sp>
            <p:nvSpPr>
              <p:cNvPr id="134" name="Oval 43">
                <a:extLst>
                  <a:ext uri="{FF2B5EF4-FFF2-40B4-BE49-F238E27FC236}">
                    <a16:creationId xmlns:a16="http://schemas.microsoft.com/office/drawing/2014/main" id="{BC04B9B6-339B-DA1E-4F60-FC8EC72F3859}"/>
                  </a:ext>
                </a:extLst>
              </p:cNvPr>
              <p:cNvSpPr/>
              <p:nvPr/>
            </p:nvSpPr>
            <p:spPr>
              <a:xfrm>
                <a:off x="9808616" y="4715637"/>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5" name="Graphic 44" descr="Inpatient outline">
                <a:extLst>
                  <a:ext uri="{FF2B5EF4-FFF2-40B4-BE49-F238E27FC236}">
                    <a16:creationId xmlns:a16="http://schemas.microsoft.com/office/drawing/2014/main" id="{C78D0E1E-6F3A-DB3D-6434-F1B3E9E314F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47036" y="4848309"/>
                <a:ext cx="585011" cy="585011"/>
              </a:xfrm>
              <a:prstGeom prst="rect">
                <a:avLst/>
              </a:prstGeom>
            </p:spPr>
          </p:pic>
        </p:grpSp>
        <p:sp>
          <p:nvSpPr>
            <p:cNvPr id="116" name="TextBox 50">
              <a:extLst>
                <a:ext uri="{FF2B5EF4-FFF2-40B4-BE49-F238E27FC236}">
                  <a16:creationId xmlns:a16="http://schemas.microsoft.com/office/drawing/2014/main" id="{4A1FA2BE-8190-25BD-4484-B5209B932C28}"/>
                </a:ext>
              </a:extLst>
            </p:cNvPr>
            <p:cNvSpPr txBox="1"/>
            <p:nvPr/>
          </p:nvSpPr>
          <p:spPr>
            <a:xfrm>
              <a:off x="1929721" y="1595359"/>
              <a:ext cx="2391251" cy="86598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Belastung</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durch</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tägliches</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Selbst-Management</a:t>
              </a:r>
              <a:r>
                <a:rPr kumimoji="0" lang="en-US" sz="1200" b="1" i="0" u="none" strike="noStrike" kern="0" cap="none" spc="0" normalizeH="0" baseline="30000" noProof="0" dirty="0">
                  <a:ln>
                    <a:noFill/>
                  </a:ln>
                  <a:solidFill>
                    <a:srgbClr val="E0C496"/>
                  </a:solidFill>
                  <a:effectLst/>
                  <a:uLnTx/>
                  <a:uFillTx/>
                  <a:latin typeface="Verdana"/>
                  <a:ea typeface="+mn-ea"/>
                  <a:cs typeface="Arial" panose="020B0604020202020204" pitchFamily="34" charset="0"/>
                </a:rPr>
                <a:t>1</a:t>
              </a:r>
              <a:endParaRPr kumimoji="0" lang="en-NZ" sz="1200" b="0" i="0" u="none" strike="noStrike" kern="0" cap="none" spc="0" normalizeH="0" baseline="0" noProof="0" dirty="0">
                <a:ln>
                  <a:noFill/>
                </a:ln>
                <a:solidFill>
                  <a:srgbClr val="E0C496"/>
                </a:solidFill>
                <a:effectLst/>
                <a:uLnTx/>
                <a:uFillTx/>
                <a:latin typeface="Verdana"/>
                <a:ea typeface="+mn-ea"/>
                <a:cs typeface="+mn-cs"/>
              </a:endParaRPr>
            </a:p>
          </p:txBody>
        </p:sp>
        <p:sp>
          <p:nvSpPr>
            <p:cNvPr id="117" name="TextBox 51">
              <a:extLst>
                <a:ext uri="{FF2B5EF4-FFF2-40B4-BE49-F238E27FC236}">
                  <a16:creationId xmlns:a16="http://schemas.microsoft.com/office/drawing/2014/main" id="{7CF31264-5F07-D762-ACE4-F893BF5EF81C}"/>
                </a:ext>
              </a:extLst>
            </p:cNvPr>
            <p:cNvSpPr txBox="1"/>
            <p:nvPr/>
          </p:nvSpPr>
          <p:spPr>
            <a:xfrm>
              <a:off x="7972404" y="4830780"/>
              <a:ext cx="1812449"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latin typeface="Verdana"/>
                  <a:ea typeface="+mn-ea"/>
                  <a:cs typeface="Arial" panose="020B0604020202020204" pitchFamily="34" charset="0"/>
                </a:rPr>
                <a:t>Familiäre</a:t>
              </a:r>
              <a:r>
                <a:rPr kumimoji="0" lang="en-US" sz="12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2F3651"/>
                  </a:solidFill>
                  <a:effectLst/>
                  <a:uLnTx/>
                  <a:uFillTx/>
                  <a:latin typeface="Verdana"/>
                  <a:ea typeface="+mn-ea"/>
                  <a:cs typeface="Arial" panose="020B0604020202020204" pitchFamily="34" charset="0"/>
                </a:rPr>
                <a:t>7</a:t>
              </a:r>
              <a:r>
                <a:rPr kumimoji="0" lang="en-US" sz="12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  </a:t>
              </a:r>
            </a:p>
          </p:txBody>
        </p:sp>
        <p:sp>
          <p:nvSpPr>
            <p:cNvPr id="118" name="TextBox 52">
              <a:extLst>
                <a:ext uri="{FF2B5EF4-FFF2-40B4-BE49-F238E27FC236}">
                  <a16:creationId xmlns:a16="http://schemas.microsoft.com/office/drawing/2014/main" id="{9214829D-0AE7-DC17-53C0-D870994196EA}"/>
                </a:ext>
              </a:extLst>
            </p:cNvPr>
            <p:cNvSpPr txBox="1"/>
            <p:nvPr/>
          </p:nvSpPr>
          <p:spPr>
            <a:xfrm>
              <a:off x="8256205" y="355457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71BFC0"/>
                  </a:solidFill>
                  <a:effectLst/>
                  <a:uLnTx/>
                  <a:uFillTx/>
                  <a:latin typeface="Verdana"/>
                  <a:ea typeface="+mn-ea"/>
                  <a:cs typeface="Arial" panose="020B0604020202020204" pitchFamily="34" charset="0"/>
                </a:rPr>
                <a:t>Sozioökonomische</a:t>
              </a:r>
              <a:r>
                <a:rPr kumimoji="0" lang="en-US" sz="1200" b="1" i="0" u="none" strike="noStrike" kern="0" cap="none" spc="0" normalizeH="0" baseline="0" noProof="0" dirty="0">
                  <a:ln>
                    <a:noFill/>
                  </a:ln>
                  <a:solidFill>
                    <a:srgbClr val="71BFC0"/>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71BFC0"/>
                  </a:solidFill>
                  <a:effectLst/>
                  <a:uLnTx/>
                  <a:uFillTx/>
                  <a:latin typeface="Verdana"/>
                  <a:ea typeface="+mn-ea"/>
                  <a:cs typeface="Arial" panose="020B0604020202020204" pitchFamily="34" charset="0"/>
                </a:rPr>
                <a:t>7</a:t>
              </a:r>
              <a:r>
                <a:rPr kumimoji="0" lang="en-US" sz="1200" b="1" i="0" u="none" strike="noStrike" kern="0" cap="none" spc="0" normalizeH="0" baseline="0" noProof="0" dirty="0">
                  <a:ln>
                    <a:noFill/>
                  </a:ln>
                  <a:solidFill>
                    <a:srgbClr val="71BFC0"/>
                  </a:solidFill>
                  <a:effectLst/>
                  <a:uLnTx/>
                  <a:uFillTx/>
                  <a:latin typeface="Verdana"/>
                  <a:ea typeface="+mn-ea"/>
                  <a:cs typeface="Arial" panose="020B0604020202020204" pitchFamily="34" charset="0"/>
                </a:rPr>
                <a:t>  </a:t>
              </a:r>
            </a:p>
          </p:txBody>
        </p:sp>
        <p:sp>
          <p:nvSpPr>
            <p:cNvPr id="119" name="TextBox 53">
              <a:extLst>
                <a:ext uri="{FF2B5EF4-FFF2-40B4-BE49-F238E27FC236}">
                  <a16:creationId xmlns:a16="http://schemas.microsoft.com/office/drawing/2014/main" id="{47C8958A-41FE-F2FF-69F1-51B6F2E698AA}"/>
                </a:ext>
              </a:extLst>
            </p:cNvPr>
            <p:cNvSpPr txBox="1"/>
            <p:nvPr/>
          </p:nvSpPr>
          <p:spPr>
            <a:xfrm>
              <a:off x="1471733" y="3033941"/>
              <a:ext cx="2773789"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CC9C50"/>
                  </a:solidFill>
                  <a:effectLst/>
                  <a:uLnTx/>
                  <a:uFillTx/>
                  <a:latin typeface="Verdana"/>
                  <a:ea typeface="+mn-ea"/>
                  <a:cs typeface="Arial" panose="020B0604020202020204" pitchFamily="34" charset="0"/>
                </a:rPr>
                <a:t>Hypoglykämien</a:t>
              </a: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 und </a:t>
              </a:r>
              <a:b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b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DKA-Komplikationen</a:t>
              </a:r>
              <a:r>
                <a:rPr kumimoji="0" lang="en-US" sz="1200" b="1" i="0" u="none" strike="noStrike" kern="0" cap="none" spc="0" normalizeH="0" baseline="30000" noProof="0" dirty="0">
                  <a:ln>
                    <a:noFill/>
                  </a:ln>
                  <a:solidFill>
                    <a:srgbClr val="CC9C50"/>
                  </a:solidFill>
                  <a:effectLst/>
                  <a:uLnTx/>
                  <a:uFillTx/>
                  <a:latin typeface="Verdana"/>
                  <a:ea typeface="+mn-ea"/>
                  <a:cs typeface="Arial" panose="020B0604020202020204" pitchFamily="34" charset="0"/>
                </a:rPr>
                <a:t>2,3</a:t>
              </a: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 </a:t>
              </a:r>
            </a:p>
          </p:txBody>
        </p:sp>
        <p:sp>
          <p:nvSpPr>
            <p:cNvPr id="120" name="TextBox 54">
              <a:extLst>
                <a:ext uri="{FF2B5EF4-FFF2-40B4-BE49-F238E27FC236}">
                  <a16:creationId xmlns:a16="http://schemas.microsoft.com/office/drawing/2014/main" id="{F68DD50C-936E-9127-2F74-2F6211A4DCE9}"/>
                </a:ext>
              </a:extLst>
            </p:cNvPr>
            <p:cNvSpPr txBox="1"/>
            <p:nvPr/>
          </p:nvSpPr>
          <p:spPr>
            <a:xfrm>
              <a:off x="7903941" y="1937493"/>
              <a:ext cx="2835421"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347475"/>
                  </a:solidFill>
                  <a:effectLst/>
                  <a:uLnTx/>
                  <a:uFillTx/>
                  <a:latin typeface="Verdana"/>
                  <a:ea typeface="+mn-ea"/>
                  <a:cs typeface="Arial" panose="020B0604020202020204" pitchFamily="34" charset="0"/>
                </a:rPr>
                <a:t>Langzeit-Komlikationen</a:t>
              </a:r>
              <a:r>
                <a:rPr kumimoji="0" lang="en-US" sz="1200" b="1" i="0" u="none" strike="noStrike" kern="0" cap="none" spc="0" normalizeH="0" baseline="0" noProof="0" dirty="0">
                  <a:ln>
                    <a:noFill/>
                  </a:ln>
                  <a:solidFill>
                    <a:srgbClr val="347475"/>
                  </a:solidFill>
                  <a:effectLst/>
                  <a:uLnTx/>
                  <a:uFillTx/>
                  <a:latin typeface="Verdana"/>
                  <a:ea typeface="+mn-ea"/>
                  <a:cs typeface="Arial" panose="020B0604020202020204" pitchFamily="34" charset="0"/>
                </a:rPr>
                <a:t> des Diabetes</a:t>
              </a:r>
              <a:r>
                <a:rPr kumimoji="0" lang="en-US" sz="1200" b="1" i="0" u="none" strike="noStrike" kern="0" cap="none" spc="0" normalizeH="0" baseline="30000" noProof="0" dirty="0">
                  <a:ln>
                    <a:noFill/>
                  </a:ln>
                  <a:solidFill>
                    <a:srgbClr val="347475"/>
                  </a:solidFill>
                  <a:effectLst/>
                  <a:uLnTx/>
                  <a:uFillTx/>
                  <a:latin typeface="Verdana"/>
                  <a:ea typeface="+mn-ea"/>
                  <a:cs typeface="Arial" panose="020B0604020202020204" pitchFamily="34" charset="0"/>
                </a:rPr>
                <a:t>8,9</a:t>
              </a:r>
              <a:endParaRPr kumimoji="0" lang="en-NZ" sz="1200" b="1" i="0" u="none" strike="noStrike" kern="0" cap="none" spc="0" normalizeH="0" baseline="30000" noProof="0" dirty="0">
                <a:ln>
                  <a:noFill/>
                </a:ln>
                <a:solidFill>
                  <a:srgbClr val="347475"/>
                </a:solidFill>
                <a:effectLst/>
                <a:uLnTx/>
                <a:uFillTx/>
                <a:latin typeface="Verdana"/>
                <a:ea typeface="+mn-ea"/>
                <a:cs typeface="Arial" panose="020B0604020202020204" pitchFamily="34" charset="0"/>
              </a:endParaRPr>
            </a:p>
          </p:txBody>
        </p:sp>
        <p:sp>
          <p:nvSpPr>
            <p:cNvPr id="121" name="Oval 55">
              <a:extLst>
                <a:ext uri="{FF2B5EF4-FFF2-40B4-BE49-F238E27FC236}">
                  <a16:creationId xmlns:a16="http://schemas.microsoft.com/office/drawing/2014/main" id="{C9B6ACB3-2A18-AD2C-8402-8D9D5846DC82}"/>
                </a:ext>
              </a:extLst>
            </p:cNvPr>
            <p:cNvSpPr/>
            <p:nvPr/>
          </p:nvSpPr>
          <p:spPr>
            <a:xfrm>
              <a:off x="6624694" y="4625089"/>
              <a:ext cx="231434" cy="231434"/>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22" name="Oval 56">
              <a:extLst>
                <a:ext uri="{FF2B5EF4-FFF2-40B4-BE49-F238E27FC236}">
                  <a16:creationId xmlns:a16="http://schemas.microsoft.com/office/drawing/2014/main" id="{570AA5CC-08D9-0186-5A96-656D6293256D}"/>
                </a:ext>
              </a:extLst>
            </p:cNvPr>
            <p:cNvSpPr/>
            <p:nvPr/>
          </p:nvSpPr>
          <p:spPr>
            <a:xfrm>
              <a:off x="5272716" y="4654386"/>
              <a:ext cx="231434" cy="231434"/>
            </a:xfrm>
            <a:prstGeom prst="ellipse">
              <a:avLst/>
            </a:prstGeom>
            <a:solidFill>
              <a:srgbClr val="2F3651">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23" name="Oval 57">
              <a:extLst>
                <a:ext uri="{FF2B5EF4-FFF2-40B4-BE49-F238E27FC236}">
                  <a16:creationId xmlns:a16="http://schemas.microsoft.com/office/drawing/2014/main" id="{97040674-163B-1440-8447-E97CAA6C00FF}"/>
                </a:ext>
              </a:extLst>
            </p:cNvPr>
            <p:cNvSpPr/>
            <p:nvPr/>
          </p:nvSpPr>
          <p:spPr>
            <a:xfrm>
              <a:off x="4357847" y="3540311"/>
              <a:ext cx="231434" cy="231434"/>
            </a:xfrm>
            <a:prstGeom prst="ellipse">
              <a:avLst/>
            </a:prstGeom>
            <a:solidFill>
              <a:srgbClr val="575D72">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grpSp>
          <p:nvGrpSpPr>
            <p:cNvPr id="124" name="Group 2">
              <a:extLst>
                <a:ext uri="{FF2B5EF4-FFF2-40B4-BE49-F238E27FC236}">
                  <a16:creationId xmlns:a16="http://schemas.microsoft.com/office/drawing/2014/main" id="{BB9C4414-A5B1-EBCB-B004-34EDE8B67A13}"/>
                </a:ext>
              </a:extLst>
            </p:cNvPr>
            <p:cNvGrpSpPr/>
            <p:nvPr/>
          </p:nvGrpSpPr>
          <p:grpSpPr>
            <a:xfrm>
              <a:off x="595271" y="1361997"/>
              <a:ext cx="864693" cy="864693"/>
              <a:chOff x="4332902" y="1361997"/>
              <a:chExt cx="864693" cy="864693"/>
            </a:xfrm>
          </p:grpSpPr>
          <p:sp>
            <p:nvSpPr>
              <p:cNvPr id="132" name="Oval 63">
                <a:extLst>
                  <a:ext uri="{FF2B5EF4-FFF2-40B4-BE49-F238E27FC236}">
                    <a16:creationId xmlns:a16="http://schemas.microsoft.com/office/drawing/2014/main" id="{014167BB-CDA8-59CD-9525-58AF67804DD1}"/>
                  </a:ext>
                </a:extLst>
              </p:cNvPr>
              <p:cNvSpPr/>
              <p:nvPr/>
            </p:nvSpPr>
            <p:spPr>
              <a:xfrm>
                <a:off x="4332902" y="1361997"/>
                <a:ext cx="864693" cy="864693"/>
              </a:xfrm>
              <a:prstGeom prst="ellipse">
                <a:avLst/>
              </a:prstGeom>
              <a:solidFill>
                <a:srgbClr val="E0C496"/>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3" name="Graphic 66" descr="Checklist with solid fill">
                <a:extLst>
                  <a:ext uri="{FF2B5EF4-FFF2-40B4-BE49-F238E27FC236}">
                    <a16:creationId xmlns:a16="http://schemas.microsoft.com/office/drawing/2014/main" id="{972738BD-8323-9D6D-820B-67196C9EC28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22434" y="1544271"/>
                <a:ext cx="497766" cy="497766"/>
              </a:xfrm>
              <a:prstGeom prst="rect">
                <a:avLst/>
              </a:prstGeom>
            </p:spPr>
          </p:pic>
        </p:grpSp>
        <p:grpSp>
          <p:nvGrpSpPr>
            <p:cNvPr id="125" name="Group 8">
              <a:extLst>
                <a:ext uri="{FF2B5EF4-FFF2-40B4-BE49-F238E27FC236}">
                  <a16:creationId xmlns:a16="http://schemas.microsoft.com/office/drawing/2014/main" id="{0E99292D-F765-2D89-A4A3-B7F92B8F7E8C}"/>
                </a:ext>
              </a:extLst>
            </p:cNvPr>
            <p:cNvGrpSpPr/>
            <p:nvPr/>
          </p:nvGrpSpPr>
          <p:grpSpPr>
            <a:xfrm>
              <a:off x="10796935" y="3099279"/>
              <a:ext cx="864693" cy="864693"/>
              <a:chOff x="10692879" y="4232328"/>
              <a:chExt cx="864693" cy="864693"/>
            </a:xfrm>
          </p:grpSpPr>
          <p:sp>
            <p:nvSpPr>
              <p:cNvPr id="130" name="Oval 60">
                <a:extLst>
                  <a:ext uri="{FF2B5EF4-FFF2-40B4-BE49-F238E27FC236}">
                    <a16:creationId xmlns:a16="http://schemas.microsoft.com/office/drawing/2014/main" id="{52962F86-80E0-77A9-B731-DA245DEF22B1}"/>
                  </a:ext>
                </a:extLst>
              </p:cNvPr>
              <p:cNvSpPr/>
              <p:nvPr/>
            </p:nvSpPr>
            <p:spPr>
              <a:xfrm>
                <a:off x="10692879" y="4232328"/>
                <a:ext cx="864693" cy="864693"/>
              </a:xfrm>
              <a:prstGeom prst="ellipse">
                <a:avLst/>
              </a:prstGeom>
              <a:solidFill>
                <a:srgbClr val="71BF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1" name="Graphic 71" descr="Coins outline">
                <a:extLst>
                  <a:ext uri="{FF2B5EF4-FFF2-40B4-BE49-F238E27FC236}">
                    <a16:creationId xmlns:a16="http://schemas.microsoft.com/office/drawing/2014/main" id="{E001E256-7D45-0F87-5A8C-5F0E0B63B36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776219" y="4305380"/>
                <a:ext cx="698012" cy="698012"/>
              </a:xfrm>
              <a:prstGeom prst="rect">
                <a:avLst/>
              </a:prstGeom>
            </p:spPr>
          </p:pic>
        </p:grpSp>
        <p:grpSp>
          <p:nvGrpSpPr>
            <p:cNvPr id="126" name="Group 5">
              <a:extLst>
                <a:ext uri="{FF2B5EF4-FFF2-40B4-BE49-F238E27FC236}">
                  <a16:creationId xmlns:a16="http://schemas.microsoft.com/office/drawing/2014/main" id="{23037358-A518-8B46-A754-40BCAC2F0BE5}"/>
                </a:ext>
              </a:extLst>
            </p:cNvPr>
            <p:cNvGrpSpPr/>
            <p:nvPr/>
          </p:nvGrpSpPr>
          <p:grpSpPr>
            <a:xfrm>
              <a:off x="10310901" y="4396723"/>
              <a:ext cx="864693" cy="864693"/>
              <a:chOff x="8482298" y="3912732"/>
              <a:chExt cx="864693" cy="864693"/>
            </a:xfrm>
          </p:grpSpPr>
          <p:sp>
            <p:nvSpPr>
              <p:cNvPr id="128" name="Oval 74">
                <a:extLst>
                  <a:ext uri="{FF2B5EF4-FFF2-40B4-BE49-F238E27FC236}">
                    <a16:creationId xmlns:a16="http://schemas.microsoft.com/office/drawing/2014/main" id="{B60EEC3A-3F56-F701-F343-7FB1220160D3}"/>
                  </a:ext>
                </a:extLst>
              </p:cNvPr>
              <p:cNvSpPr/>
              <p:nvPr/>
            </p:nvSpPr>
            <p:spPr>
              <a:xfrm>
                <a:off x="8482298" y="3912732"/>
                <a:ext cx="864693" cy="864693"/>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29" name="Graphic 72" descr="Family with two children outline">
                <a:extLst>
                  <a:ext uri="{FF2B5EF4-FFF2-40B4-BE49-F238E27FC236}">
                    <a16:creationId xmlns:a16="http://schemas.microsoft.com/office/drawing/2014/main" id="{F5BAE42A-1131-619A-AD7B-3F91425467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32268" y="3935333"/>
                <a:ext cx="750961" cy="750961"/>
              </a:xfrm>
              <a:prstGeom prst="rect">
                <a:avLst/>
              </a:prstGeom>
            </p:spPr>
          </p:pic>
        </p:grpSp>
        <p:cxnSp>
          <p:nvCxnSpPr>
            <p:cNvPr id="127" name="Straight Connector 76">
              <a:extLst>
                <a:ext uri="{FF2B5EF4-FFF2-40B4-BE49-F238E27FC236}">
                  <a16:creationId xmlns:a16="http://schemas.microsoft.com/office/drawing/2014/main" id="{CB84EAA3-70F9-2639-212D-DD6CA026DD45}"/>
                </a:ext>
              </a:extLst>
            </p:cNvPr>
            <p:cNvCxnSpPr>
              <a:cxnSpLocks/>
            </p:cNvCxnSpPr>
            <p:nvPr/>
          </p:nvCxnSpPr>
          <p:spPr>
            <a:xfrm>
              <a:off x="7224988" y="1759484"/>
              <a:ext cx="3652793" cy="0"/>
            </a:xfrm>
            <a:prstGeom prst="line">
              <a:avLst/>
            </a:prstGeom>
            <a:noFill/>
            <a:ln w="9525" cap="flat" cmpd="sng" algn="ctr">
              <a:solidFill>
                <a:srgbClr val="347475"/>
              </a:solidFill>
              <a:prstDash val="solid"/>
            </a:ln>
            <a:effectLst/>
          </p:spPr>
        </p:cxnSp>
      </p:grpSp>
      <p:sp>
        <p:nvSpPr>
          <p:cNvPr id="143" name="Text Placeholder 4">
            <a:extLst>
              <a:ext uri="{FF2B5EF4-FFF2-40B4-BE49-F238E27FC236}">
                <a16:creationId xmlns:a16="http://schemas.microsoft.com/office/drawing/2014/main" id="{CC617B1C-548E-0E48-521C-61463939E264}"/>
              </a:ext>
            </a:extLst>
          </p:cNvPr>
          <p:cNvSpPr txBox="1">
            <a:spLocks/>
          </p:cNvSpPr>
          <p:nvPr/>
        </p:nvSpPr>
        <p:spPr>
          <a:xfrm>
            <a:off x="431265" y="4698126"/>
            <a:ext cx="8319234"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Shrivastava SR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 Diabetes Metab Disord</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2013; 12: 14.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Hammersen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J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2022; 22: 455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Aye T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443</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Butwicka</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2015; 38: 453–9.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Res</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Clin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Dehn-Hindenberg A </a:t>
            </a:r>
            <a:r>
              <a:rPr kumimoji="0" lang="de-DE"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2021; 44: 2656–63.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Rawshani</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Lancet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2018; 392: 477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86.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Duca</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LM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40: 1249</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55.</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2" name="Ellipse 1">
            <a:extLst>
              <a:ext uri="{FF2B5EF4-FFF2-40B4-BE49-F238E27FC236}">
                <a16:creationId xmlns:a16="http://schemas.microsoft.com/office/drawing/2014/main" id="{107F755E-AC4C-6C97-FB90-11965A9012B7}"/>
              </a:ext>
            </a:extLst>
          </p:cNvPr>
          <p:cNvSpPr/>
          <p:nvPr/>
        </p:nvSpPr>
        <p:spPr>
          <a:xfrm>
            <a:off x="671329" y="3446104"/>
            <a:ext cx="3186301" cy="1001661"/>
          </a:xfrm>
          <a:prstGeom prst="ellipse">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538008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33881C-B983-FEDE-74EA-0D4DBEEA9C70}"/>
            </a:ext>
          </a:extLst>
        </p:cNvPr>
        <p:cNvGrpSpPr/>
        <p:nvPr/>
      </p:nvGrpSpPr>
      <p:grpSpPr>
        <a:xfrm>
          <a:off x="0" y="0"/>
          <a:ext cx="0" cy="0"/>
          <a:chOff x="0" y="0"/>
          <a:chExt cx="0" cy="0"/>
        </a:xfrm>
      </p:grpSpPr>
      <p:sp>
        <p:nvSpPr>
          <p:cNvPr id="7" name="Textplatzhalter 9">
            <a:extLst>
              <a:ext uri="{FF2B5EF4-FFF2-40B4-BE49-F238E27FC236}">
                <a16:creationId xmlns:a16="http://schemas.microsoft.com/office/drawing/2014/main" id="{169E6681-64D3-7C43-F254-AEFA1384587E}"/>
              </a:ext>
            </a:extLst>
          </p:cNvPr>
          <p:cNvSpPr txBox="1">
            <a:spLocks/>
          </p:cNvSpPr>
          <p:nvPr/>
        </p:nvSpPr>
        <p:spPr>
          <a:xfrm>
            <a:off x="314921" y="11377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Erheblicher Einfluss psychischer Störungen auf  Bildungs-chancen von Menschen mit T1D-Beginn in der Kindheit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143" name="Text Placeholder 4">
            <a:extLst>
              <a:ext uri="{FF2B5EF4-FFF2-40B4-BE49-F238E27FC236}">
                <a16:creationId xmlns:a16="http://schemas.microsoft.com/office/drawing/2014/main" id="{3652EB74-AA6E-9A39-9D64-4592D4877D1C}"/>
              </a:ext>
            </a:extLst>
          </p:cNvPr>
          <p:cNvSpPr txBox="1">
            <a:spLocks/>
          </p:cNvSpPr>
          <p:nvPr/>
        </p:nvSpPr>
        <p:spPr>
          <a:xfrm>
            <a:off x="431265" y="4698126"/>
            <a:ext cx="8426890"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lang="de-DE" sz="600" dirty="0">
                <a:solidFill>
                  <a:srgbClr val="404040"/>
                </a:solidFill>
                <a:latin typeface="Verdana"/>
              </a:rPr>
              <a:t>Bevölkerungsbasierte Kohortenstudie unter Verwendung von Geschwistervergleichen. Daten aus mehreren schwedischen landesweiten Registern. Umfasste 2.607.319 Personen, die zwischen 1973 und 1997 in Schweden geboren wurden, mit Nachbeobachtung bis zum 31. Dezember 2013. </a:t>
            </a:r>
          </a:p>
          <a:p>
            <a:pPr lvl="0">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KI: Konfidenzintervall; OR: Odds-Ratio, Quotenverhältnis;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Liu S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JAMA Netw Open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2023; 6: e238135.</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36" name="Rectangle: Rounded Corners 44">
            <a:extLst>
              <a:ext uri="{FF2B5EF4-FFF2-40B4-BE49-F238E27FC236}">
                <a16:creationId xmlns:a16="http://schemas.microsoft.com/office/drawing/2014/main" id="{C2F6C527-113F-78DE-FEC3-CEFE4D1E02BC}"/>
              </a:ext>
            </a:extLst>
          </p:cNvPr>
          <p:cNvSpPr/>
          <p:nvPr/>
        </p:nvSpPr>
        <p:spPr>
          <a:xfrm>
            <a:off x="986940" y="1827995"/>
            <a:ext cx="1631956" cy="2378245"/>
          </a:xfrm>
          <a:prstGeom prst="rect">
            <a:avLst/>
          </a:prstGeom>
          <a:solidFill>
            <a:srgbClr val="F7F0E5"/>
          </a:solidFill>
          <a:ln w="25400" cap="flat" cmpd="sng" algn="ctr">
            <a:noFill/>
            <a:prstDash val="solid"/>
          </a:ln>
          <a:effectLst/>
        </p:spPr>
        <p:txBody>
          <a:bodyPr tIns="486000" rtlCol="0" anchor="t"/>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37" name="Arrow: Down 45">
            <a:extLst>
              <a:ext uri="{FF2B5EF4-FFF2-40B4-BE49-F238E27FC236}">
                <a16:creationId xmlns:a16="http://schemas.microsoft.com/office/drawing/2014/main" id="{5FEC125E-2AA2-17F2-B381-853AFDABF4E9}"/>
              </a:ext>
            </a:extLst>
          </p:cNvPr>
          <p:cNvSpPr/>
          <p:nvPr/>
        </p:nvSpPr>
        <p:spPr>
          <a:xfrm>
            <a:off x="927427" y="1840595"/>
            <a:ext cx="375443" cy="1154381"/>
          </a:xfrm>
          <a:prstGeom prst="downArrow">
            <a:avLst>
              <a:gd name="adj1" fmla="val 71545"/>
              <a:gd name="adj2" fmla="val 37432"/>
            </a:avLst>
          </a:prstGeom>
          <a:solidFill>
            <a:srgbClr val="F7F0E5">
              <a:lumMod val="75000"/>
            </a:srgbClr>
          </a:solidFill>
          <a:ln w="12700" cap="flat" cmpd="sng" algn="ctr">
            <a:noFill/>
            <a:prstDash val="solid"/>
            <a:miter lim="800000"/>
          </a:ln>
          <a:effectLst/>
        </p:spPr>
        <p:txBody>
          <a:bodyPr rtlCol="0" anchor="ctr"/>
          <a:lstStyle/>
          <a:p>
            <a:pPr marL="0" marR="0" lvl="0" indent="0" algn="ctr" defTabSz="3429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ndParaRPr>
          </a:p>
        </p:txBody>
      </p:sp>
      <p:sp>
        <p:nvSpPr>
          <p:cNvPr id="38" name="TextBox 40">
            <a:extLst>
              <a:ext uri="{FF2B5EF4-FFF2-40B4-BE49-F238E27FC236}">
                <a16:creationId xmlns:a16="http://schemas.microsoft.com/office/drawing/2014/main" id="{4D33890E-ECF9-469B-508B-47B0FBF4ED31}"/>
              </a:ext>
            </a:extLst>
          </p:cNvPr>
          <p:cNvSpPr txBox="1"/>
          <p:nvPr/>
        </p:nvSpPr>
        <p:spPr>
          <a:xfrm>
            <a:off x="1224233" y="2654766"/>
            <a:ext cx="1157368" cy="338554"/>
          </a:xfrm>
          <a:prstGeom prst="rect">
            <a:avLst/>
          </a:prstGeom>
          <a:noFill/>
        </p:spPr>
        <p:txBody>
          <a:bodyPr wrap="none" lIns="0" tIns="0" rIns="0" bIns="0" anchor="ctr">
            <a:spAutoFit/>
          </a:bodyPr>
          <a:lstStyle/>
          <a:p>
            <a:pPr algn="ctr" defTabSz="685800">
              <a:spcBef>
                <a:spcPts val="300"/>
              </a:spcBef>
              <a:buClr>
                <a:srgbClr val="FFFFFF"/>
              </a:buClr>
              <a:defRPr/>
            </a:pPr>
            <a:r>
              <a:rPr lang="en-US" sz="1400" b="1" kern="0" dirty="0">
                <a:solidFill>
                  <a:srgbClr val="2F3651"/>
                </a:solidFill>
                <a:cs typeface="Arial" panose="020B0604020202020204" pitchFamily="34" charset="0"/>
              </a:rPr>
              <a:t>OR 0,17</a:t>
            </a:r>
            <a:br>
              <a:rPr lang="en-US" sz="1400" b="1" kern="0" dirty="0">
                <a:solidFill>
                  <a:srgbClr val="2F3651"/>
                </a:solidFill>
                <a:cs typeface="Arial" panose="020B0604020202020204" pitchFamily="34" charset="0"/>
              </a:rPr>
            </a:br>
            <a:r>
              <a:rPr lang="en-US" sz="800" kern="0" dirty="0">
                <a:solidFill>
                  <a:srgbClr val="2F3651"/>
                </a:solidFill>
                <a:cs typeface="Arial" panose="020B0604020202020204" pitchFamily="34" charset="0"/>
              </a:rPr>
              <a:t>(95 %-KI: 0,13; 0,21)</a:t>
            </a:r>
          </a:p>
        </p:txBody>
      </p:sp>
      <p:sp>
        <p:nvSpPr>
          <p:cNvPr id="39" name="Rectangle: Rounded Corners 150">
            <a:extLst>
              <a:ext uri="{FF2B5EF4-FFF2-40B4-BE49-F238E27FC236}">
                <a16:creationId xmlns:a16="http://schemas.microsoft.com/office/drawing/2014/main" id="{F76B9606-3425-EF63-BF5E-C9EC31159587}"/>
              </a:ext>
            </a:extLst>
          </p:cNvPr>
          <p:cNvSpPr/>
          <p:nvPr/>
        </p:nvSpPr>
        <p:spPr>
          <a:xfrm>
            <a:off x="1239287" y="3152131"/>
            <a:ext cx="1127263" cy="563720"/>
          </a:xfrm>
          <a:prstGeom prst="roundRect">
            <a:avLst>
              <a:gd name="adj" fmla="val 50000"/>
            </a:avLst>
          </a:prstGeom>
          <a:solidFill>
            <a:srgbClr val="CC9C50"/>
          </a:solidFill>
          <a:ln w="25400" cap="flat" cmpd="sng" algn="ctr">
            <a:noFill/>
            <a:prstDash val="solid"/>
          </a:ln>
          <a:effectLst/>
        </p:spPr>
        <p:txBody>
          <a:bodyPr lIns="0" rIns="0" rtlCol="0" anchor="ctr"/>
          <a:lstStyle/>
          <a:p>
            <a:pPr marL="0" marR="0" lvl="0" indent="0" algn="ctr" defTabSz="514350" eaLnBrk="1" fontAlgn="auto" latinLnBrk="0" hangingPunct="1">
              <a:lnSpc>
                <a:spcPct val="90000"/>
              </a:lnSpc>
              <a:spcBef>
                <a:spcPts val="0"/>
              </a:spcBef>
              <a:spcAft>
                <a:spcPts val="0"/>
              </a:spcAft>
              <a:buClrTx/>
              <a:buSzTx/>
              <a:buFontTx/>
              <a:buNone/>
              <a:tabLst/>
              <a:defRPr/>
            </a:pPr>
            <a:r>
              <a:rPr lang="en-US" sz="1000" kern="0" dirty="0">
                <a:solidFill>
                  <a:prstClr val="white"/>
                </a:solidFill>
                <a:cs typeface="Arial" panose="020B0604020202020204" pitchFamily="34" charset="0"/>
              </a:rPr>
              <a:t>d</a:t>
            </a: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ie</a:t>
            </a:r>
            <a:r>
              <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Grundschule</a:t>
            </a:r>
            <a:r>
              <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abzuschließen</a:t>
            </a:r>
            <a:endPar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endParaRPr>
          </a:p>
        </p:txBody>
      </p:sp>
      <p:sp>
        <p:nvSpPr>
          <p:cNvPr id="40" name="Rectangle: Rounded Corners 44">
            <a:extLst>
              <a:ext uri="{FF2B5EF4-FFF2-40B4-BE49-F238E27FC236}">
                <a16:creationId xmlns:a16="http://schemas.microsoft.com/office/drawing/2014/main" id="{EE367F91-6EE3-8D85-DB89-A8135E426408}"/>
              </a:ext>
            </a:extLst>
          </p:cNvPr>
          <p:cNvSpPr/>
          <p:nvPr/>
        </p:nvSpPr>
        <p:spPr>
          <a:xfrm>
            <a:off x="2852765" y="1832646"/>
            <a:ext cx="1631956" cy="2373593"/>
          </a:xfrm>
          <a:prstGeom prst="rect">
            <a:avLst/>
          </a:prstGeom>
          <a:solidFill>
            <a:srgbClr val="2F3651">
              <a:lumMod val="20000"/>
              <a:lumOff val="80000"/>
              <a:alpha val="60000"/>
            </a:srgbClr>
          </a:solidFill>
          <a:ln w="25400" cap="flat" cmpd="sng" algn="ctr">
            <a:noFill/>
            <a:prstDash val="solid"/>
          </a:ln>
          <a:effectLst/>
        </p:spPr>
        <p:txBody>
          <a:bodyPr tIns="486000" rtlCol="0" anchor="t"/>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41" name="TextBox 40">
            <a:extLst>
              <a:ext uri="{FF2B5EF4-FFF2-40B4-BE49-F238E27FC236}">
                <a16:creationId xmlns:a16="http://schemas.microsoft.com/office/drawing/2014/main" id="{FEEBDB95-2DF1-4184-5E62-9DC5359F3FBE}"/>
              </a:ext>
            </a:extLst>
          </p:cNvPr>
          <p:cNvSpPr txBox="1"/>
          <p:nvPr/>
        </p:nvSpPr>
        <p:spPr>
          <a:xfrm>
            <a:off x="3090059" y="2654766"/>
            <a:ext cx="1157368" cy="338554"/>
          </a:xfrm>
          <a:prstGeom prst="rect">
            <a:avLst/>
          </a:prstGeom>
          <a:noFill/>
        </p:spPr>
        <p:txBody>
          <a:bodyPr wrap="none" lIns="0" tIns="0" rIns="0" bIns="0" anchor="ctr">
            <a:spAutoFit/>
          </a:bodyPr>
          <a:lstStyle/>
          <a:p>
            <a:pPr algn="ctr" defTabSz="685800">
              <a:spcBef>
                <a:spcPts val="300"/>
              </a:spcBef>
              <a:buClr>
                <a:srgbClr val="FFFFFF"/>
              </a:buClr>
              <a:defRPr/>
            </a:pPr>
            <a:r>
              <a:rPr lang="en-US" sz="1400" b="1" kern="0" dirty="0">
                <a:solidFill>
                  <a:srgbClr val="2F3651"/>
                </a:solidFill>
                <a:cs typeface="Arial" panose="020B0604020202020204" pitchFamily="34" charset="0"/>
              </a:rPr>
              <a:t>OR 0,19</a:t>
            </a:r>
            <a:br>
              <a:rPr lang="en-US" sz="1400" b="1" kern="0" dirty="0">
                <a:solidFill>
                  <a:srgbClr val="2F3651"/>
                </a:solidFill>
                <a:cs typeface="Arial" panose="020B0604020202020204" pitchFamily="34" charset="0"/>
              </a:rPr>
            </a:br>
            <a:r>
              <a:rPr lang="en-US" sz="800" kern="0" dirty="0">
                <a:solidFill>
                  <a:srgbClr val="2F3651"/>
                </a:solidFill>
                <a:cs typeface="Arial" panose="020B0604020202020204" pitchFamily="34" charset="0"/>
              </a:rPr>
              <a:t>(95 %-KI: 0,14; 0,26)</a:t>
            </a:r>
          </a:p>
        </p:txBody>
      </p:sp>
      <p:sp>
        <p:nvSpPr>
          <p:cNvPr id="42" name="Rectangle: Rounded Corners 150">
            <a:extLst>
              <a:ext uri="{FF2B5EF4-FFF2-40B4-BE49-F238E27FC236}">
                <a16:creationId xmlns:a16="http://schemas.microsoft.com/office/drawing/2014/main" id="{7C73CE92-59B7-CB28-0428-08B8ED894E0B}"/>
              </a:ext>
            </a:extLst>
          </p:cNvPr>
          <p:cNvSpPr/>
          <p:nvPr/>
        </p:nvSpPr>
        <p:spPr>
          <a:xfrm>
            <a:off x="3105111" y="3152131"/>
            <a:ext cx="1127263" cy="563719"/>
          </a:xfrm>
          <a:prstGeom prst="roundRect">
            <a:avLst>
              <a:gd name="adj" fmla="val 50000"/>
            </a:avLst>
          </a:prstGeom>
          <a:solidFill>
            <a:srgbClr val="2F3651"/>
          </a:solidFill>
          <a:ln w="25400" cap="flat" cmpd="sng" algn="ctr">
            <a:noFill/>
            <a:prstDash val="solid"/>
          </a:ln>
          <a:effectLst/>
        </p:spPr>
        <p:txBody>
          <a:bodyPr lIns="0" rIns="0" rtlCol="0" anchor="ctr"/>
          <a:lstStyle/>
          <a:p>
            <a:pPr marL="0" marR="0" lvl="0" indent="0" algn="ctr" defTabSz="514350" eaLnBrk="1" fontAlgn="auto" latinLnBrk="0" hangingPunct="1">
              <a:lnSpc>
                <a:spcPct val="9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rPr>
              <a:t>die </a:t>
            </a: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Sekundar-stufe</a:t>
            </a:r>
            <a:r>
              <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rPr>
              <a:t> II </a:t>
            </a: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abzuschließen</a:t>
            </a:r>
            <a:endPar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endParaRPr>
          </a:p>
        </p:txBody>
      </p:sp>
      <p:sp>
        <p:nvSpPr>
          <p:cNvPr id="43" name="Arrow: Down 45">
            <a:extLst>
              <a:ext uri="{FF2B5EF4-FFF2-40B4-BE49-F238E27FC236}">
                <a16:creationId xmlns:a16="http://schemas.microsoft.com/office/drawing/2014/main" id="{F16D4874-AA9C-C665-AD5E-DD12B62C4921}"/>
              </a:ext>
            </a:extLst>
          </p:cNvPr>
          <p:cNvSpPr/>
          <p:nvPr/>
        </p:nvSpPr>
        <p:spPr>
          <a:xfrm>
            <a:off x="2793457" y="1840595"/>
            <a:ext cx="375443" cy="1154381"/>
          </a:xfrm>
          <a:prstGeom prst="downArrow">
            <a:avLst>
              <a:gd name="adj1" fmla="val 71545"/>
              <a:gd name="adj2" fmla="val 37432"/>
            </a:avLst>
          </a:prstGeom>
          <a:solidFill>
            <a:srgbClr val="B9BDCA"/>
          </a:solidFill>
          <a:ln w="12700" cap="flat" cmpd="sng" algn="ctr">
            <a:noFill/>
            <a:prstDash val="solid"/>
            <a:miter lim="800000"/>
          </a:ln>
          <a:effectLst/>
        </p:spPr>
        <p:txBody>
          <a:bodyPr rtlCol="0" anchor="ctr"/>
          <a:lstStyle/>
          <a:p>
            <a:pPr algn="ctr" defTabSz="342900">
              <a:defRPr/>
            </a:pPr>
            <a:endParaRPr lang="en-US" sz="1200" kern="0">
              <a:solidFill>
                <a:prstClr val="white"/>
              </a:solidFill>
            </a:endParaRPr>
          </a:p>
        </p:txBody>
      </p:sp>
      <p:sp>
        <p:nvSpPr>
          <p:cNvPr id="44" name="Rectangle: Rounded Corners 30">
            <a:extLst>
              <a:ext uri="{FF2B5EF4-FFF2-40B4-BE49-F238E27FC236}">
                <a16:creationId xmlns:a16="http://schemas.microsoft.com/office/drawing/2014/main" id="{B0C1B262-2120-A6F3-D087-617154F905AB}"/>
              </a:ext>
            </a:extLst>
          </p:cNvPr>
          <p:cNvSpPr/>
          <p:nvPr/>
        </p:nvSpPr>
        <p:spPr>
          <a:xfrm>
            <a:off x="966491" y="1269325"/>
            <a:ext cx="7250082" cy="421200"/>
          </a:xfrm>
          <a:prstGeom prst="roundRect">
            <a:avLst>
              <a:gd name="adj" fmla="val 50000"/>
            </a:avLst>
          </a:prstGeom>
          <a:solidFill>
            <a:srgbClr val="347475"/>
          </a:solidFill>
          <a:ln w="25400" cap="flat" cmpd="sng" algn="ctr">
            <a:noFill/>
            <a:prstDash val="solid"/>
          </a:ln>
          <a:effectLst/>
        </p:spPr>
        <p:txBody>
          <a:bodyPr rtlCol="0" anchor="ctr"/>
          <a:lstStyle/>
          <a:p>
            <a:pPr lvl="0" algn="ctr" defTabSz="514350">
              <a:lnSpc>
                <a:spcPct val="90000"/>
              </a:lnSpc>
              <a:defRPr/>
            </a:pPr>
            <a:r>
              <a:rPr lang="de-DE" sz="1100" kern="0" dirty="0">
                <a:solidFill>
                  <a:prstClr val="white"/>
                </a:solidFill>
                <a:cs typeface="Arial" panose="020B0604020202020204" pitchFamily="34" charset="0"/>
              </a:rPr>
              <a:t>Verglichen mit Personen ohne T1D hatten Personen mit T1D-Beginn im Kindesalter und              ≥ 1 psychiatrischer Störung eine signifikant niedrigere Wahrscheinlichkeit,…</a:t>
            </a:r>
            <a:r>
              <a:rPr kumimoji="0" lang="en-US" sz="1100" b="0" i="0" u="none" strike="noStrike" kern="0" cap="none" spc="0" normalizeH="0" baseline="30000" noProof="0" dirty="0">
                <a:ln>
                  <a:noFill/>
                </a:ln>
                <a:solidFill>
                  <a:prstClr val="white"/>
                </a:solidFill>
                <a:effectLst/>
                <a:uLnTx/>
                <a:uFillTx/>
                <a:ea typeface="+mn-ea"/>
                <a:cs typeface="Arial" panose="020B0604020202020204" pitchFamily="34" charset="0"/>
              </a:rPr>
              <a:t>1,</a:t>
            </a:r>
            <a:r>
              <a:rPr kumimoji="0" lang="en-US" sz="1100" b="0" i="0" u="none" strike="noStrike" kern="0" cap="none" spc="0" normalizeH="0" baseline="0" noProof="0" dirty="0">
                <a:ln>
                  <a:noFill/>
                </a:ln>
                <a:solidFill>
                  <a:prstClr val="white"/>
                </a:solidFill>
                <a:effectLst/>
                <a:uLnTx/>
                <a:uFillTx/>
                <a:ea typeface="+mn-ea"/>
                <a:cs typeface="Arial" panose="020B0604020202020204" pitchFamily="34" charset="0"/>
              </a:rPr>
              <a:t>*</a:t>
            </a:r>
          </a:p>
        </p:txBody>
      </p:sp>
      <p:sp>
        <p:nvSpPr>
          <p:cNvPr id="45" name="Rectangle: Rounded Corners 44">
            <a:extLst>
              <a:ext uri="{FF2B5EF4-FFF2-40B4-BE49-F238E27FC236}">
                <a16:creationId xmlns:a16="http://schemas.microsoft.com/office/drawing/2014/main" id="{C656D84C-55BF-41CD-1CD4-6CDFC4971480}"/>
              </a:ext>
            </a:extLst>
          </p:cNvPr>
          <p:cNvSpPr/>
          <p:nvPr/>
        </p:nvSpPr>
        <p:spPr>
          <a:xfrm>
            <a:off x="4718794" y="1835943"/>
            <a:ext cx="1631956" cy="2370296"/>
          </a:xfrm>
          <a:prstGeom prst="rect">
            <a:avLst/>
          </a:prstGeom>
          <a:solidFill>
            <a:srgbClr val="AFDDD9">
              <a:lumMod val="40000"/>
              <a:lumOff val="60000"/>
            </a:srgbClr>
          </a:solidFill>
          <a:ln w="25400" cap="flat" cmpd="sng" algn="ctr">
            <a:noFill/>
            <a:prstDash val="solid"/>
          </a:ln>
          <a:effectLst/>
        </p:spPr>
        <p:txBody>
          <a:bodyPr tIns="486000" rtlCol="0" anchor="t"/>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46" name="Arrow: Down 45">
            <a:extLst>
              <a:ext uri="{FF2B5EF4-FFF2-40B4-BE49-F238E27FC236}">
                <a16:creationId xmlns:a16="http://schemas.microsoft.com/office/drawing/2014/main" id="{055A0420-9682-1217-B70B-6CFAFD02CC7E}"/>
              </a:ext>
            </a:extLst>
          </p:cNvPr>
          <p:cNvSpPr/>
          <p:nvPr/>
        </p:nvSpPr>
        <p:spPr>
          <a:xfrm>
            <a:off x="4659281" y="1840595"/>
            <a:ext cx="375443" cy="1154381"/>
          </a:xfrm>
          <a:prstGeom prst="downArrow">
            <a:avLst>
              <a:gd name="adj1" fmla="val 71545"/>
              <a:gd name="adj2" fmla="val 37432"/>
            </a:avLst>
          </a:prstGeom>
          <a:solidFill>
            <a:srgbClr val="AFDDD9"/>
          </a:solidFill>
          <a:ln w="12700" cap="flat" cmpd="sng" algn="ctr">
            <a:noFill/>
            <a:prstDash val="solid"/>
            <a:miter lim="800000"/>
          </a:ln>
          <a:effectLst/>
        </p:spPr>
        <p:txBody>
          <a:bodyPr rtlCol="0" anchor="ctr"/>
          <a:lstStyle/>
          <a:p>
            <a:pPr marL="0" marR="0" lvl="0" indent="0" algn="ctr" defTabSz="3429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ndParaRPr>
          </a:p>
        </p:txBody>
      </p:sp>
      <p:sp>
        <p:nvSpPr>
          <p:cNvPr id="47" name="TextBox 40">
            <a:extLst>
              <a:ext uri="{FF2B5EF4-FFF2-40B4-BE49-F238E27FC236}">
                <a16:creationId xmlns:a16="http://schemas.microsoft.com/office/drawing/2014/main" id="{814F1ECE-B72F-7D78-314C-EDCF258760B9}"/>
              </a:ext>
            </a:extLst>
          </p:cNvPr>
          <p:cNvSpPr txBox="1"/>
          <p:nvPr/>
        </p:nvSpPr>
        <p:spPr>
          <a:xfrm>
            <a:off x="4956088" y="2662714"/>
            <a:ext cx="1157368" cy="338554"/>
          </a:xfrm>
          <a:prstGeom prst="rect">
            <a:avLst/>
          </a:prstGeom>
          <a:noFill/>
        </p:spPr>
        <p:txBody>
          <a:bodyPr wrap="none" lIns="0" tIns="0" rIns="0" bIns="0" anchor="ctr">
            <a:spAutoFit/>
          </a:bodyPr>
          <a:lstStyle/>
          <a:p>
            <a:pPr algn="ctr" defTabSz="685800">
              <a:spcBef>
                <a:spcPts val="300"/>
              </a:spcBef>
              <a:buClr>
                <a:srgbClr val="FFFFFF"/>
              </a:buClr>
              <a:defRPr/>
            </a:pPr>
            <a:r>
              <a:rPr lang="en-US" sz="1400" b="1" kern="0" dirty="0">
                <a:solidFill>
                  <a:srgbClr val="2F3651"/>
                </a:solidFill>
                <a:cs typeface="Arial" panose="020B0604020202020204" pitchFamily="34" charset="0"/>
              </a:rPr>
              <a:t>OR 0,36</a:t>
            </a:r>
            <a:br>
              <a:rPr lang="en-US" sz="1400" b="1" kern="0" dirty="0">
                <a:solidFill>
                  <a:srgbClr val="2F3651"/>
                </a:solidFill>
                <a:cs typeface="Arial" panose="020B0604020202020204" pitchFamily="34" charset="0"/>
              </a:rPr>
            </a:br>
            <a:r>
              <a:rPr lang="en-US" sz="800" kern="0" dirty="0">
                <a:solidFill>
                  <a:srgbClr val="2F3651"/>
                </a:solidFill>
                <a:cs typeface="Arial" panose="020B0604020202020204" pitchFamily="34" charset="0"/>
              </a:rPr>
              <a:t>(95 %-KI: 0,29; 0,46)</a:t>
            </a:r>
          </a:p>
        </p:txBody>
      </p:sp>
      <p:sp>
        <p:nvSpPr>
          <p:cNvPr id="48" name="Rectangle: Rounded Corners 150">
            <a:extLst>
              <a:ext uri="{FF2B5EF4-FFF2-40B4-BE49-F238E27FC236}">
                <a16:creationId xmlns:a16="http://schemas.microsoft.com/office/drawing/2014/main" id="{CD6A78D6-1D30-E797-D746-13ACCC51E383}"/>
              </a:ext>
            </a:extLst>
          </p:cNvPr>
          <p:cNvSpPr/>
          <p:nvPr/>
        </p:nvSpPr>
        <p:spPr>
          <a:xfrm>
            <a:off x="4971141" y="3152130"/>
            <a:ext cx="1127263" cy="709137"/>
          </a:xfrm>
          <a:prstGeom prst="roundRect">
            <a:avLst>
              <a:gd name="adj" fmla="val 50000"/>
            </a:avLst>
          </a:prstGeom>
          <a:solidFill>
            <a:srgbClr val="347475"/>
          </a:solidFill>
          <a:ln w="25400" cap="flat" cmpd="sng" algn="ctr">
            <a:noFill/>
            <a:prstDash val="solid"/>
          </a:ln>
          <a:effectLst/>
        </p:spPr>
        <p:txBody>
          <a:bodyPr rtlCol="0" anchor="ctr"/>
          <a:lstStyle/>
          <a:p>
            <a:pPr marL="0" marR="0" lvl="0" indent="0" algn="ctr" defTabSz="514350" eaLnBrk="1" fontAlgn="auto" latinLnBrk="0" hangingPunct="1">
              <a:lnSpc>
                <a:spcPct val="90000"/>
              </a:lnSpc>
              <a:spcBef>
                <a:spcPts val="0"/>
              </a:spcBef>
              <a:spcAft>
                <a:spcPts val="0"/>
              </a:spcAft>
              <a:buClrTx/>
              <a:buSzTx/>
              <a:buFontTx/>
              <a:buNone/>
              <a:tabLst/>
              <a:defRPr/>
            </a:pPr>
            <a:r>
              <a:rPr lang="en-US" sz="1000" kern="0" dirty="0">
                <a:solidFill>
                  <a:prstClr val="white"/>
                </a:solidFill>
                <a:cs typeface="Arial" panose="020B0604020202020204" pitchFamily="34" charset="0"/>
              </a:rPr>
              <a:t>e</a:t>
            </a:r>
            <a:r>
              <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rPr>
              <a:t>in (Fach-) </a:t>
            </a: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Hochschul</a:t>
            </a:r>
            <a:r>
              <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rPr>
              <a:t>-Studium zu </a:t>
            </a: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beginnen</a:t>
            </a:r>
            <a:endPar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endParaRPr>
          </a:p>
        </p:txBody>
      </p:sp>
      <p:sp>
        <p:nvSpPr>
          <p:cNvPr id="49" name="Rectangle: Rounded Corners 44">
            <a:extLst>
              <a:ext uri="{FF2B5EF4-FFF2-40B4-BE49-F238E27FC236}">
                <a16:creationId xmlns:a16="http://schemas.microsoft.com/office/drawing/2014/main" id="{3BD979AF-C133-FD96-2E3F-73B6FEB9DEAD}"/>
              </a:ext>
            </a:extLst>
          </p:cNvPr>
          <p:cNvSpPr/>
          <p:nvPr/>
        </p:nvSpPr>
        <p:spPr>
          <a:xfrm>
            <a:off x="6584618" y="1840595"/>
            <a:ext cx="1631956" cy="2365644"/>
          </a:xfrm>
          <a:prstGeom prst="rect">
            <a:avLst/>
          </a:prstGeom>
          <a:solidFill>
            <a:srgbClr val="575D72">
              <a:lumMod val="20000"/>
              <a:lumOff val="80000"/>
              <a:alpha val="60000"/>
            </a:srgbClr>
          </a:solidFill>
          <a:ln w="25400" cap="flat" cmpd="sng" algn="ctr">
            <a:noFill/>
            <a:prstDash val="solid"/>
          </a:ln>
          <a:effectLst/>
        </p:spPr>
        <p:txBody>
          <a:bodyPr tIns="486000" rtlCol="0" anchor="t"/>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50" name="TextBox 40">
            <a:extLst>
              <a:ext uri="{FF2B5EF4-FFF2-40B4-BE49-F238E27FC236}">
                <a16:creationId xmlns:a16="http://schemas.microsoft.com/office/drawing/2014/main" id="{FB31A186-1F02-F4A4-A067-6946F5DF03CA}"/>
              </a:ext>
            </a:extLst>
          </p:cNvPr>
          <p:cNvSpPr txBox="1"/>
          <p:nvPr/>
        </p:nvSpPr>
        <p:spPr>
          <a:xfrm>
            <a:off x="6817103" y="2662714"/>
            <a:ext cx="1166986" cy="338554"/>
          </a:xfrm>
          <a:prstGeom prst="rect">
            <a:avLst/>
          </a:prstGeom>
          <a:noFill/>
        </p:spPr>
        <p:txBody>
          <a:bodyPr wrap="none" lIns="0" tIns="0" rIns="0" bIns="0" anchor="ctr">
            <a:spAutoFit/>
          </a:bodyPr>
          <a:lstStyle/>
          <a:p>
            <a:pPr algn="ctr" defTabSz="685800">
              <a:spcBef>
                <a:spcPts val="300"/>
              </a:spcBef>
              <a:buClr>
                <a:srgbClr val="FFFFFF"/>
              </a:buClr>
              <a:defRPr/>
            </a:pPr>
            <a:r>
              <a:rPr lang="en-US" sz="1400" b="1" kern="0" dirty="0">
                <a:solidFill>
                  <a:srgbClr val="2F3651"/>
                </a:solidFill>
                <a:cs typeface="Arial" panose="020B0604020202020204" pitchFamily="34" charset="0"/>
              </a:rPr>
              <a:t>OR 0,30</a:t>
            </a:r>
            <a:br>
              <a:rPr lang="en-US" sz="1400" b="1" kern="0" dirty="0">
                <a:solidFill>
                  <a:srgbClr val="2F3651"/>
                </a:solidFill>
                <a:cs typeface="Arial" panose="020B0604020202020204" pitchFamily="34" charset="0"/>
              </a:rPr>
            </a:br>
            <a:r>
              <a:rPr lang="en-US" sz="800" kern="0" dirty="0">
                <a:solidFill>
                  <a:srgbClr val="2F3651"/>
                </a:solidFill>
                <a:cs typeface="Arial" panose="020B0604020202020204" pitchFamily="34" charset="0"/>
              </a:rPr>
              <a:t>(95 %-KI: 0,20; 0,47)</a:t>
            </a:r>
          </a:p>
        </p:txBody>
      </p:sp>
      <p:sp>
        <p:nvSpPr>
          <p:cNvPr id="51" name="Rectangle: Rounded Corners 150">
            <a:extLst>
              <a:ext uri="{FF2B5EF4-FFF2-40B4-BE49-F238E27FC236}">
                <a16:creationId xmlns:a16="http://schemas.microsoft.com/office/drawing/2014/main" id="{5E0FD8D7-1071-DC75-9B0A-5BB34A408B89}"/>
              </a:ext>
            </a:extLst>
          </p:cNvPr>
          <p:cNvSpPr/>
          <p:nvPr/>
        </p:nvSpPr>
        <p:spPr>
          <a:xfrm>
            <a:off x="6836964" y="3152130"/>
            <a:ext cx="1127263" cy="709137"/>
          </a:xfrm>
          <a:prstGeom prst="roundRect">
            <a:avLst>
              <a:gd name="adj" fmla="val 50000"/>
            </a:avLst>
          </a:prstGeom>
          <a:solidFill>
            <a:srgbClr val="575D72"/>
          </a:solidFill>
          <a:ln w="25400" cap="flat" cmpd="sng" algn="ctr">
            <a:noFill/>
            <a:prstDash val="solid"/>
          </a:ln>
          <a:effectLst/>
        </p:spPr>
        <p:txBody>
          <a:bodyPr rtlCol="0" anchor="ctr"/>
          <a:lstStyle/>
          <a:p>
            <a:pPr lvl="0" algn="ctr" defTabSz="514350">
              <a:lnSpc>
                <a:spcPct val="90000"/>
              </a:lnSpc>
              <a:defRPr/>
            </a:pPr>
            <a:r>
              <a:rPr lang="en-US" sz="1000" kern="0" dirty="0" err="1">
                <a:solidFill>
                  <a:prstClr val="white"/>
                </a:solidFill>
                <a:cs typeface="Arial" panose="020B0604020202020204" pitchFamily="34" charset="0"/>
              </a:rPr>
              <a:t>ein</a:t>
            </a:r>
            <a:r>
              <a:rPr lang="en-US" sz="1000" kern="0" dirty="0">
                <a:solidFill>
                  <a:prstClr val="white"/>
                </a:solidFill>
                <a:cs typeface="Arial" panose="020B0604020202020204" pitchFamily="34" charset="0"/>
              </a:rPr>
              <a:t> (Fach-) </a:t>
            </a:r>
            <a:r>
              <a:rPr lang="en-US" sz="1000" kern="0" dirty="0" err="1">
                <a:solidFill>
                  <a:prstClr val="white"/>
                </a:solidFill>
                <a:cs typeface="Arial" panose="020B0604020202020204" pitchFamily="34" charset="0"/>
              </a:rPr>
              <a:t>Hochschul</a:t>
            </a:r>
            <a:r>
              <a:rPr lang="en-US" sz="1000" kern="0" dirty="0">
                <a:solidFill>
                  <a:prstClr val="white"/>
                </a:solidFill>
                <a:cs typeface="Arial" panose="020B0604020202020204" pitchFamily="34" charset="0"/>
              </a:rPr>
              <a:t>-Studium zu </a:t>
            </a:r>
            <a:r>
              <a:rPr lang="en-US" sz="1000" kern="0" dirty="0" err="1">
                <a:solidFill>
                  <a:prstClr val="white"/>
                </a:solidFill>
                <a:cs typeface="Arial" panose="020B0604020202020204" pitchFamily="34" charset="0"/>
              </a:rPr>
              <a:t>beenden</a:t>
            </a:r>
            <a:endParaRPr lang="en-US" sz="1000" kern="0" dirty="0">
              <a:solidFill>
                <a:prstClr val="white"/>
              </a:solidFill>
              <a:cs typeface="Arial" panose="020B0604020202020204" pitchFamily="34" charset="0"/>
            </a:endParaRPr>
          </a:p>
        </p:txBody>
      </p:sp>
      <p:sp>
        <p:nvSpPr>
          <p:cNvPr id="52" name="Arrow: Down 45">
            <a:extLst>
              <a:ext uri="{FF2B5EF4-FFF2-40B4-BE49-F238E27FC236}">
                <a16:creationId xmlns:a16="http://schemas.microsoft.com/office/drawing/2014/main" id="{52B1011B-5B49-6B4B-B5A0-DEF78FA7D481}"/>
              </a:ext>
            </a:extLst>
          </p:cNvPr>
          <p:cNvSpPr/>
          <p:nvPr/>
        </p:nvSpPr>
        <p:spPr>
          <a:xfrm>
            <a:off x="6525310" y="1840595"/>
            <a:ext cx="375443" cy="1154381"/>
          </a:xfrm>
          <a:prstGeom prst="downArrow">
            <a:avLst>
              <a:gd name="adj1" fmla="val 71545"/>
              <a:gd name="adj2" fmla="val 37432"/>
            </a:avLst>
          </a:prstGeom>
          <a:solidFill>
            <a:srgbClr val="575D72">
              <a:lumMod val="60000"/>
              <a:lumOff val="40000"/>
            </a:srgbClr>
          </a:solidFill>
          <a:ln w="12700" cap="flat" cmpd="sng" algn="ctr">
            <a:noFill/>
            <a:prstDash val="solid"/>
            <a:miter lim="800000"/>
          </a:ln>
          <a:effectLst/>
        </p:spPr>
        <p:txBody>
          <a:bodyPr rtlCol="0" anchor="ctr"/>
          <a:lstStyle/>
          <a:p>
            <a:pPr marL="0" marR="0" lvl="0" indent="0" algn="ctr" defTabSz="3429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ndParaRPr>
          </a:p>
        </p:txBody>
      </p:sp>
      <p:grpSp>
        <p:nvGrpSpPr>
          <p:cNvPr id="53" name="Group 36">
            <a:extLst>
              <a:ext uri="{FF2B5EF4-FFF2-40B4-BE49-F238E27FC236}">
                <a16:creationId xmlns:a16="http://schemas.microsoft.com/office/drawing/2014/main" id="{BE453514-9304-0F68-8FCA-21C11810056B}"/>
              </a:ext>
            </a:extLst>
          </p:cNvPr>
          <p:cNvGrpSpPr/>
          <p:nvPr/>
        </p:nvGrpSpPr>
        <p:grpSpPr>
          <a:xfrm>
            <a:off x="1467449" y="1933712"/>
            <a:ext cx="670937" cy="670937"/>
            <a:chOff x="1956599" y="2793436"/>
            <a:chExt cx="894582" cy="894582"/>
          </a:xfrm>
        </p:grpSpPr>
        <p:sp>
          <p:nvSpPr>
            <p:cNvPr id="54" name="Oval 10">
              <a:extLst>
                <a:ext uri="{FF2B5EF4-FFF2-40B4-BE49-F238E27FC236}">
                  <a16:creationId xmlns:a16="http://schemas.microsoft.com/office/drawing/2014/main" id="{71395341-A192-3C1E-01AE-5480F99BB13E}"/>
                </a:ext>
              </a:extLst>
            </p:cNvPr>
            <p:cNvSpPr/>
            <p:nvPr/>
          </p:nvSpPr>
          <p:spPr>
            <a:xfrm flipH="1">
              <a:off x="1956599" y="2793436"/>
              <a:ext cx="894582" cy="89458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55" name="Graphic 34" descr="Female Profile outline">
              <a:extLst>
                <a:ext uri="{FF2B5EF4-FFF2-40B4-BE49-F238E27FC236}">
                  <a16:creationId xmlns:a16="http://schemas.microsoft.com/office/drawing/2014/main" id="{7549F353-55D2-F28C-F447-DD85A7ED04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95686" y="2903160"/>
              <a:ext cx="651253" cy="651253"/>
            </a:xfrm>
            <a:prstGeom prst="rect">
              <a:avLst/>
            </a:prstGeom>
          </p:spPr>
        </p:pic>
      </p:grpSp>
      <p:grpSp>
        <p:nvGrpSpPr>
          <p:cNvPr id="56" name="Group 37">
            <a:extLst>
              <a:ext uri="{FF2B5EF4-FFF2-40B4-BE49-F238E27FC236}">
                <a16:creationId xmlns:a16="http://schemas.microsoft.com/office/drawing/2014/main" id="{5131D527-FDC7-94AA-DEAB-371F84227B88}"/>
              </a:ext>
            </a:extLst>
          </p:cNvPr>
          <p:cNvGrpSpPr/>
          <p:nvPr/>
        </p:nvGrpSpPr>
        <p:grpSpPr>
          <a:xfrm>
            <a:off x="5199303" y="1933712"/>
            <a:ext cx="670937" cy="670937"/>
            <a:chOff x="6932404" y="2793436"/>
            <a:chExt cx="894582" cy="894582"/>
          </a:xfrm>
        </p:grpSpPr>
        <p:sp>
          <p:nvSpPr>
            <p:cNvPr id="57" name="Oval 10">
              <a:extLst>
                <a:ext uri="{FF2B5EF4-FFF2-40B4-BE49-F238E27FC236}">
                  <a16:creationId xmlns:a16="http://schemas.microsoft.com/office/drawing/2014/main" id="{7D66D6CB-94A8-98CA-3190-F1D0B455F14D}"/>
                </a:ext>
              </a:extLst>
            </p:cNvPr>
            <p:cNvSpPr/>
            <p:nvPr/>
          </p:nvSpPr>
          <p:spPr>
            <a:xfrm flipH="1">
              <a:off x="6932404" y="2793436"/>
              <a:ext cx="894582" cy="89458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58" name="Graphic 35" descr="Female Profile outline">
              <a:extLst>
                <a:ext uri="{FF2B5EF4-FFF2-40B4-BE49-F238E27FC236}">
                  <a16:creationId xmlns:a16="http://schemas.microsoft.com/office/drawing/2014/main" id="{5B2CCD87-5FA7-63AD-E373-701FC00F19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61386" y="2903160"/>
              <a:ext cx="651253" cy="651253"/>
            </a:xfrm>
            <a:prstGeom prst="rect">
              <a:avLst/>
            </a:prstGeom>
          </p:spPr>
        </p:pic>
      </p:grpSp>
      <p:grpSp>
        <p:nvGrpSpPr>
          <p:cNvPr id="59" name="Group 41">
            <a:extLst>
              <a:ext uri="{FF2B5EF4-FFF2-40B4-BE49-F238E27FC236}">
                <a16:creationId xmlns:a16="http://schemas.microsoft.com/office/drawing/2014/main" id="{61738C1D-1C63-853F-FB5E-1823700BAE6D}"/>
              </a:ext>
            </a:extLst>
          </p:cNvPr>
          <p:cNvGrpSpPr/>
          <p:nvPr/>
        </p:nvGrpSpPr>
        <p:grpSpPr>
          <a:xfrm>
            <a:off x="3333274" y="1933712"/>
            <a:ext cx="670937" cy="670937"/>
            <a:chOff x="4444365" y="2793436"/>
            <a:chExt cx="894582" cy="894582"/>
          </a:xfrm>
        </p:grpSpPr>
        <p:sp>
          <p:nvSpPr>
            <p:cNvPr id="60" name="Oval 10">
              <a:extLst>
                <a:ext uri="{FF2B5EF4-FFF2-40B4-BE49-F238E27FC236}">
                  <a16:creationId xmlns:a16="http://schemas.microsoft.com/office/drawing/2014/main" id="{6B4B197F-9922-C7E6-15F2-BE1D77E4F2F9}"/>
                </a:ext>
              </a:extLst>
            </p:cNvPr>
            <p:cNvSpPr/>
            <p:nvPr/>
          </p:nvSpPr>
          <p:spPr>
            <a:xfrm flipH="1">
              <a:off x="4444365" y="2793436"/>
              <a:ext cx="894582" cy="89458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61" name="Graphic 38" descr="Male profile outline">
              <a:extLst>
                <a:ext uri="{FF2B5EF4-FFF2-40B4-BE49-F238E27FC236}">
                  <a16:creationId xmlns:a16="http://schemas.microsoft.com/office/drawing/2014/main" id="{1353005E-2B38-5D3D-EE6B-7A5FEDFF71E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44566" y="2880919"/>
              <a:ext cx="692974" cy="692974"/>
            </a:xfrm>
            <a:prstGeom prst="rect">
              <a:avLst/>
            </a:prstGeom>
          </p:spPr>
        </p:pic>
      </p:grpSp>
      <p:grpSp>
        <p:nvGrpSpPr>
          <p:cNvPr id="62" name="Group 40">
            <a:extLst>
              <a:ext uri="{FF2B5EF4-FFF2-40B4-BE49-F238E27FC236}">
                <a16:creationId xmlns:a16="http://schemas.microsoft.com/office/drawing/2014/main" id="{583AC9CD-82E3-0D48-9572-D6F2C647A0E6}"/>
              </a:ext>
            </a:extLst>
          </p:cNvPr>
          <p:cNvGrpSpPr/>
          <p:nvPr/>
        </p:nvGrpSpPr>
        <p:grpSpPr>
          <a:xfrm>
            <a:off x="7065127" y="1933712"/>
            <a:ext cx="670937" cy="670937"/>
            <a:chOff x="9420169" y="2793436"/>
            <a:chExt cx="894582" cy="894582"/>
          </a:xfrm>
        </p:grpSpPr>
        <p:sp>
          <p:nvSpPr>
            <p:cNvPr id="63" name="Oval 10">
              <a:extLst>
                <a:ext uri="{FF2B5EF4-FFF2-40B4-BE49-F238E27FC236}">
                  <a16:creationId xmlns:a16="http://schemas.microsoft.com/office/drawing/2014/main" id="{3E610A3B-B8B8-A361-0A7E-CDF9C1459C10}"/>
                </a:ext>
              </a:extLst>
            </p:cNvPr>
            <p:cNvSpPr/>
            <p:nvPr/>
          </p:nvSpPr>
          <p:spPr>
            <a:xfrm flipH="1">
              <a:off x="9420169" y="2793436"/>
              <a:ext cx="894582" cy="89458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64" name="Graphic 39" descr="Male profile outline">
              <a:extLst>
                <a:ext uri="{FF2B5EF4-FFF2-40B4-BE49-F238E27FC236}">
                  <a16:creationId xmlns:a16="http://schemas.microsoft.com/office/drawing/2014/main" id="{D17A8405-5164-A55C-252E-37A60DD615B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522966" y="2880919"/>
              <a:ext cx="692974" cy="692974"/>
            </a:xfrm>
            <a:prstGeom prst="rect">
              <a:avLst/>
            </a:prstGeom>
          </p:spPr>
        </p:pic>
      </p:grpSp>
    </p:spTree>
    <p:extLst>
      <p:ext uri="{BB962C8B-B14F-4D97-AF65-F5344CB8AC3E}">
        <p14:creationId xmlns:p14="http://schemas.microsoft.com/office/powerpoint/2010/main" val="236431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B3BFF-8498-FF72-64E1-51B3F44E0454}"/>
            </a:ext>
          </a:extLst>
        </p:cNvPr>
        <p:cNvGrpSpPr/>
        <p:nvPr/>
      </p:nvGrpSpPr>
      <p:grpSpPr>
        <a:xfrm>
          <a:off x="0" y="0"/>
          <a:ext cx="0" cy="0"/>
          <a:chOff x="0" y="0"/>
          <a:chExt cx="0" cy="0"/>
        </a:xfrm>
      </p:grpSpPr>
      <p:sp>
        <p:nvSpPr>
          <p:cNvPr id="7" name="Textplatzhalter 9">
            <a:extLst>
              <a:ext uri="{FF2B5EF4-FFF2-40B4-BE49-F238E27FC236}">
                <a16:creationId xmlns:a16="http://schemas.microsoft.com/office/drawing/2014/main" id="{ADCFC606-E390-17C6-8562-083408C059FA}"/>
              </a:ext>
            </a:extLst>
          </p:cNvPr>
          <p:cNvSpPr txBox="1">
            <a:spLocks/>
          </p:cNvSpPr>
          <p:nvPr/>
        </p:nvSpPr>
        <p:spPr>
          <a:xfrm>
            <a:off x="314921" y="11758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hatte signifikanten Einfluss auf zahlreiche Aspekte der Lebensqualität der Betroffenen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p>
        </p:txBody>
      </p:sp>
      <p:sp>
        <p:nvSpPr>
          <p:cNvPr id="11" name="Text Placeholder 8">
            <a:extLst>
              <a:ext uri="{FF2B5EF4-FFF2-40B4-BE49-F238E27FC236}">
                <a16:creationId xmlns:a16="http://schemas.microsoft.com/office/drawing/2014/main" id="{0DAE31A3-E14A-ACAD-6A1C-76E1840CBB30}"/>
              </a:ext>
            </a:extLst>
          </p:cNvPr>
          <p:cNvSpPr txBox="1">
            <a:spLocks/>
          </p:cNvSpPr>
          <p:nvPr/>
        </p:nvSpPr>
        <p:spPr>
          <a:xfrm>
            <a:off x="314921" y="4799297"/>
            <a:ext cx="850320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Daten aus einer Analyse von 702.018 Kindern in Schottland, bei der die Kinder mit T1D mit Gleichaltrigen ohne T1D verglichen wurden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b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b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Daten aus einer dänischen Umfrage unter 2.415 Erwachsenen mit T1D und 48.511 Kontrollpersonen aus der Allgemeinbevölkerung</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b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br>
            <a:endPar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T1D: Typ-1-Diabetes.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1700–7.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Res Clin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p>
        </p:txBody>
      </p:sp>
      <p:sp>
        <p:nvSpPr>
          <p:cNvPr id="40" name="Rounded Rectangle 18">
            <a:extLst>
              <a:ext uri="{FF2B5EF4-FFF2-40B4-BE49-F238E27FC236}">
                <a16:creationId xmlns:a16="http://schemas.microsoft.com/office/drawing/2014/main" id="{CAFE58FF-8293-3719-EA6E-572356933845}"/>
              </a:ext>
            </a:extLst>
          </p:cNvPr>
          <p:cNvSpPr/>
          <p:nvPr/>
        </p:nvSpPr>
        <p:spPr>
          <a:xfrm>
            <a:off x="4645415" y="2100424"/>
            <a:ext cx="3659619" cy="988440"/>
          </a:xfrm>
          <a:prstGeom prst="rect">
            <a:avLst/>
          </a:prstGeom>
          <a:solidFill>
            <a:srgbClr val="C7E7E4"/>
          </a:solidFill>
          <a:ln w="38100" cap="flat" cmpd="sng" algn="ctr">
            <a:noFill/>
            <a:prstDash val="solid"/>
            <a:miter lim="800000"/>
          </a:ln>
          <a:effectLst/>
        </p:spPr>
        <p:txBody>
          <a:bodyPr rtlCol="0" anchor="ctr"/>
          <a:lstStyle/>
          <a:p>
            <a:pPr marL="0" marR="0" lvl="0" indent="0" algn="ctr" defTabSz="457189" rtl="0" eaLnBrk="1" fontAlgn="auto" latinLnBrk="0" hangingPunct="1">
              <a:lnSpc>
                <a:spcPct val="90000"/>
              </a:lnSpc>
              <a:spcBef>
                <a:spcPts val="0"/>
              </a:spcBef>
              <a:spcAft>
                <a:spcPts val="300"/>
              </a:spcAft>
              <a:buClrTx/>
              <a:buSzTx/>
              <a:buFontTx/>
              <a:buNone/>
              <a:tabLst/>
              <a:defRPr/>
            </a:pPr>
            <a:endParaRPr kumimoji="0" lang="en-US" sz="1050" b="1" i="0" u="none" strike="noStrike" kern="1200" cap="none" spc="0" normalizeH="0" baseline="0" noProof="0" dirty="0">
              <a:ln>
                <a:noFill/>
              </a:ln>
              <a:solidFill>
                <a:srgbClr val="000000"/>
              </a:solidFill>
              <a:effectLst/>
              <a:uLnTx/>
              <a:uFillTx/>
              <a:ea typeface="+mn-ea"/>
              <a:cs typeface="+mn-cs"/>
            </a:endParaRPr>
          </a:p>
        </p:txBody>
      </p:sp>
      <p:sp>
        <p:nvSpPr>
          <p:cNvPr id="42" name="Rounded Rectangle 18">
            <a:extLst>
              <a:ext uri="{FF2B5EF4-FFF2-40B4-BE49-F238E27FC236}">
                <a16:creationId xmlns:a16="http://schemas.microsoft.com/office/drawing/2014/main" id="{9858174F-2F8E-303C-9E0D-B1388281BD4B}"/>
              </a:ext>
            </a:extLst>
          </p:cNvPr>
          <p:cNvSpPr/>
          <p:nvPr/>
        </p:nvSpPr>
        <p:spPr>
          <a:xfrm>
            <a:off x="841031" y="2100424"/>
            <a:ext cx="3659619" cy="988440"/>
          </a:xfrm>
          <a:prstGeom prst="rect">
            <a:avLst/>
          </a:prstGeom>
          <a:solidFill>
            <a:srgbClr val="C7E7E4"/>
          </a:solidFill>
          <a:ln w="38100" cap="flat" cmpd="sng" algn="ctr">
            <a:noFill/>
            <a:prstDash val="solid"/>
            <a:miter lim="800000"/>
          </a:ln>
          <a:effectLst/>
        </p:spPr>
        <p:txBody>
          <a:bodyPr rtlCol="0" anchor="ctr"/>
          <a:lstStyle/>
          <a:p>
            <a:pPr marL="0" marR="0" lvl="0" indent="0" algn="ctr" defTabSz="457189" rtl="0" eaLnBrk="1" fontAlgn="auto" latinLnBrk="0" hangingPunct="1">
              <a:lnSpc>
                <a:spcPct val="90000"/>
              </a:lnSpc>
              <a:spcBef>
                <a:spcPts val="0"/>
              </a:spcBef>
              <a:spcAft>
                <a:spcPts val="300"/>
              </a:spcAft>
              <a:buClrTx/>
              <a:buSzTx/>
              <a:buFontTx/>
              <a:buNone/>
              <a:tabLst/>
              <a:defRPr/>
            </a:pPr>
            <a:endParaRPr kumimoji="0" lang="en-US" sz="1050" b="1" i="0" u="none" strike="noStrike" kern="1200" cap="none" spc="0" normalizeH="0" baseline="30000" noProof="0" dirty="0">
              <a:ln>
                <a:noFill/>
              </a:ln>
              <a:solidFill>
                <a:srgbClr val="000000"/>
              </a:solidFill>
              <a:effectLst/>
              <a:uLnTx/>
              <a:uFillTx/>
              <a:ea typeface="+mn-ea"/>
              <a:cs typeface="+mn-cs"/>
            </a:endParaRPr>
          </a:p>
        </p:txBody>
      </p:sp>
      <p:grpSp>
        <p:nvGrpSpPr>
          <p:cNvPr id="43" name="Group 43">
            <a:extLst>
              <a:ext uri="{FF2B5EF4-FFF2-40B4-BE49-F238E27FC236}">
                <a16:creationId xmlns:a16="http://schemas.microsoft.com/office/drawing/2014/main" id="{0C21FE84-1B31-61F4-5374-F49390495408}"/>
              </a:ext>
            </a:extLst>
          </p:cNvPr>
          <p:cNvGrpSpPr/>
          <p:nvPr/>
        </p:nvGrpSpPr>
        <p:grpSpPr>
          <a:xfrm>
            <a:off x="7956655" y="2251744"/>
            <a:ext cx="685800" cy="685800"/>
            <a:chOff x="10864429" y="1444981"/>
            <a:chExt cx="914400" cy="914400"/>
          </a:xfrm>
        </p:grpSpPr>
        <p:sp>
          <p:nvSpPr>
            <p:cNvPr id="44" name="Oval 4">
              <a:extLst>
                <a:ext uri="{FF2B5EF4-FFF2-40B4-BE49-F238E27FC236}">
                  <a16:creationId xmlns:a16="http://schemas.microsoft.com/office/drawing/2014/main" id="{F9285FC2-76CF-C760-CC9E-4CBFC7A28D47}"/>
                </a:ext>
              </a:extLst>
            </p:cNvPr>
            <p:cNvSpPr/>
            <p:nvPr/>
          </p:nvSpPr>
          <p:spPr>
            <a:xfrm>
              <a:off x="10864429" y="1444981"/>
              <a:ext cx="914400" cy="9144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45" name="Graphic 13" descr="Briefcase outline">
              <a:extLst>
                <a:ext uri="{FF2B5EF4-FFF2-40B4-BE49-F238E27FC236}">
                  <a16:creationId xmlns:a16="http://schemas.microsoft.com/office/drawing/2014/main" id="{358CD556-22C1-8621-11DC-D791DE3192E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000129" y="1571056"/>
              <a:ext cx="636813" cy="636813"/>
            </a:xfrm>
            <a:prstGeom prst="rect">
              <a:avLst/>
            </a:prstGeom>
          </p:spPr>
        </p:pic>
      </p:grpSp>
      <p:sp>
        <p:nvSpPr>
          <p:cNvPr id="59" name="TextBox 20">
            <a:extLst>
              <a:ext uri="{FF2B5EF4-FFF2-40B4-BE49-F238E27FC236}">
                <a16:creationId xmlns:a16="http://schemas.microsoft.com/office/drawing/2014/main" id="{109DFC41-92C0-1600-FF5A-1CC22CEE87E7}"/>
              </a:ext>
            </a:extLst>
          </p:cNvPr>
          <p:cNvSpPr txBox="1"/>
          <p:nvPr/>
        </p:nvSpPr>
        <p:spPr>
          <a:xfrm>
            <a:off x="1588322" y="1751289"/>
            <a:ext cx="2165036" cy="290849"/>
          </a:xfrm>
          <a:prstGeom prst="rect">
            <a:avLst/>
          </a:prstGeom>
          <a:noFill/>
        </p:spPr>
        <p:txBody>
          <a:bodyPr wrap="square" lIns="0" tIns="0" rIns="0" bIns="0" rtlCol="0" anchor="b">
            <a:spAutoFit/>
          </a:body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6" normalizeH="0" baseline="0" noProof="0" dirty="0" err="1">
                <a:ln>
                  <a:noFill/>
                </a:ln>
                <a:solidFill>
                  <a:srgbClr val="347475"/>
                </a:solidFill>
                <a:effectLst/>
                <a:uLnTx/>
                <a:uFillTx/>
                <a:ea typeface="+mn-ea"/>
                <a:cs typeface="Arial" panose="020B0604020202020204" pitchFamily="34" charset="0"/>
              </a:rPr>
              <a:t>Lernschwierigkeiten</a:t>
            </a:r>
            <a:r>
              <a:rPr kumimoji="0" lang="en-US" sz="1050" b="1" i="0" u="none" strike="noStrike" kern="1200" cap="none" spc="-6" normalizeH="0" baseline="0" noProof="0" dirty="0">
                <a:ln>
                  <a:noFill/>
                </a:ln>
                <a:solidFill>
                  <a:srgbClr val="347475"/>
                </a:solidFill>
                <a:effectLst/>
                <a:uLnTx/>
                <a:uFillTx/>
                <a:ea typeface="+mn-ea"/>
                <a:cs typeface="Arial" panose="020B0604020202020204" pitchFamily="34" charset="0"/>
              </a:rPr>
              <a:t> und Schulabwesenheit</a:t>
            </a:r>
            <a:r>
              <a:rPr kumimoji="0" lang="en-US" sz="1050" b="0" i="0" u="none" strike="noStrike" kern="1200" cap="none" spc="-6" normalizeH="0" baseline="30000" noProof="0" dirty="0">
                <a:ln>
                  <a:noFill/>
                </a:ln>
                <a:solidFill>
                  <a:srgbClr val="347475"/>
                </a:solidFill>
                <a:effectLst/>
                <a:uLnTx/>
                <a:uFillTx/>
                <a:ea typeface="+mn-ea"/>
                <a:cs typeface="Arial" panose="020B0604020202020204" pitchFamily="34" charset="0"/>
              </a:rPr>
              <a:t>1,</a:t>
            </a:r>
            <a:r>
              <a:rPr kumimoji="0" lang="en-US" sz="1050" b="0" i="0" u="none" strike="noStrike" kern="1200" cap="none" spc="-6" normalizeH="0" baseline="0" noProof="0" dirty="0">
                <a:ln>
                  <a:noFill/>
                </a:ln>
                <a:solidFill>
                  <a:srgbClr val="347475"/>
                </a:solidFill>
                <a:effectLst/>
                <a:uLnTx/>
                <a:uFillTx/>
                <a:ea typeface="+mn-ea"/>
                <a:cs typeface="Arial" panose="020B0604020202020204" pitchFamily="34" charset="0"/>
              </a:rPr>
              <a:t>*</a:t>
            </a:r>
          </a:p>
        </p:txBody>
      </p:sp>
      <p:sp>
        <p:nvSpPr>
          <p:cNvPr id="61" name="TextBox 20">
            <a:extLst>
              <a:ext uri="{FF2B5EF4-FFF2-40B4-BE49-F238E27FC236}">
                <a16:creationId xmlns:a16="http://schemas.microsoft.com/office/drawing/2014/main" id="{9A24D671-1C9A-27DE-B60F-834B3C10F57F}"/>
              </a:ext>
            </a:extLst>
          </p:cNvPr>
          <p:cNvSpPr txBox="1"/>
          <p:nvPr/>
        </p:nvSpPr>
        <p:spPr>
          <a:xfrm>
            <a:off x="5392707" y="1896714"/>
            <a:ext cx="2165036" cy="145424"/>
          </a:xfrm>
          <a:prstGeom prst="rect">
            <a:avLst/>
          </a:prstGeom>
          <a:noFill/>
        </p:spPr>
        <p:txBody>
          <a:bodyPr wrap="square" lIns="0" tIns="0" rIns="0" bIns="0" rtlCol="0" anchor="b">
            <a:spAutoFit/>
          </a:body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6" normalizeH="0" baseline="0" noProof="0" dirty="0">
                <a:ln>
                  <a:noFill/>
                </a:ln>
                <a:solidFill>
                  <a:srgbClr val="347475"/>
                </a:solidFill>
                <a:effectLst/>
                <a:uLnTx/>
                <a:uFillTx/>
                <a:ea typeface="+mn-ea"/>
                <a:cs typeface="Arial" panose="020B0604020202020204" pitchFamily="34" charset="0"/>
              </a:rPr>
              <a:t>Erwerbstätigkeit</a:t>
            </a:r>
            <a:r>
              <a:rPr kumimoji="0" lang="en-US" sz="1050" b="0" i="0" u="none" strike="noStrike" kern="1200" cap="none" spc="-6" normalizeH="0" baseline="30000" noProof="0" dirty="0">
                <a:ln>
                  <a:noFill/>
                </a:ln>
                <a:solidFill>
                  <a:srgbClr val="347475"/>
                </a:solidFill>
                <a:effectLst/>
                <a:uLnTx/>
                <a:uFillTx/>
                <a:ea typeface="+mn-ea"/>
                <a:cs typeface="Arial" panose="020B0604020202020204" pitchFamily="34" charset="0"/>
              </a:rPr>
              <a:t>2,†</a:t>
            </a:r>
          </a:p>
        </p:txBody>
      </p:sp>
      <p:grpSp>
        <p:nvGrpSpPr>
          <p:cNvPr id="63" name="Group 11">
            <a:extLst>
              <a:ext uri="{FF2B5EF4-FFF2-40B4-BE49-F238E27FC236}">
                <a16:creationId xmlns:a16="http://schemas.microsoft.com/office/drawing/2014/main" id="{A821CC96-F127-8FC3-7374-7EAF318597CD}"/>
              </a:ext>
            </a:extLst>
          </p:cNvPr>
          <p:cNvGrpSpPr/>
          <p:nvPr/>
        </p:nvGrpSpPr>
        <p:grpSpPr>
          <a:xfrm>
            <a:off x="501546" y="2251744"/>
            <a:ext cx="685800" cy="685800"/>
            <a:chOff x="668728" y="2098678"/>
            <a:chExt cx="914400" cy="914400"/>
          </a:xfrm>
        </p:grpSpPr>
        <p:sp>
          <p:nvSpPr>
            <p:cNvPr id="128" name="Oval 2">
              <a:extLst>
                <a:ext uri="{FF2B5EF4-FFF2-40B4-BE49-F238E27FC236}">
                  <a16:creationId xmlns:a16="http://schemas.microsoft.com/office/drawing/2014/main" id="{92B523B6-BB02-908C-8568-DCDF74CA9E5D}"/>
                </a:ext>
              </a:extLst>
            </p:cNvPr>
            <p:cNvSpPr/>
            <p:nvPr/>
          </p:nvSpPr>
          <p:spPr>
            <a:xfrm>
              <a:off x="668728" y="2098678"/>
              <a:ext cx="914400" cy="9144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129" name="Graphic 10" descr="Idea outline">
              <a:extLst>
                <a:ext uri="{FF2B5EF4-FFF2-40B4-BE49-F238E27FC236}">
                  <a16:creationId xmlns:a16="http://schemas.microsoft.com/office/drawing/2014/main" id="{E140346C-819C-A0B9-D989-CEF1A7A4C9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4569" y="2205756"/>
              <a:ext cx="720000" cy="720000"/>
            </a:xfrm>
            <a:prstGeom prst="rect">
              <a:avLst/>
            </a:prstGeom>
          </p:spPr>
        </p:pic>
      </p:grpSp>
      <p:sp>
        <p:nvSpPr>
          <p:cNvPr id="135" name="Textfeld 134">
            <a:extLst>
              <a:ext uri="{FF2B5EF4-FFF2-40B4-BE49-F238E27FC236}">
                <a16:creationId xmlns:a16="http://schemas.microsoft.com/office/drawing/2014/main" id="{7E67AC0F-258B-4A16-FD52-29657D809095}"/>
              </a:ext>
            </a:extLst>
          </p:cNvPr>
          <p:cNvSpPr txBox="1"/>
          <p:nvPr/>
        </p:nvSpPr>
        <p:spPr>
          <a:xfrm>
            <a:off x="1462926" y="2251744"/>
            <a:ext cx="2769286" cy="674031"/>
          </a:xfrm>
          <a:prstGeom prst="rect">
            <a:avLst/>
          </a:prstGeom>
          <a:noFill/>
        </p:spPr>
        <p:txBody>
          <a:bodyPr wrap="square">
            <a:spAutoFit/>
          </a:bodyPr>
          <a:lstStyle/>
          <a:p>
            <a:pPr marL="0" marR="0" lvl="0" indent="0" algn="ctr" defTabSz="457189" rtl="0" eaLnBrk="1" fontAlgn="auto" latinLnBrk="0" hangingPunct="1">
              <a:lnSpc>
                <a:spcPct val="90000"/>
              </a:lnSpc>
              <a:spcBef>
                <a:spcPts val="0"/>
              </a:spcBef>
              <a:spcAft>
                <a:spcPts val="300"/>
              </a:spcAft>
              <a:buClrTx/>
              <a:buSzTx/>
              <a:buFontTx/>
              <a:buNone/>
              <a:tabLst/>
              <a:defRPr/>
            </a:pPr>
            <a:r>
              <a:rPr kumimoji="0" lang="de-DE" sz="1050" b="1" i="0" u="none" strike="noStrike" kern="1200" cap="none" spc="0" normalizeH="0" baseline="0" noProof="0" dirty="0">
                <a:ln>
                  <a:noFill/>
                </a:ln>
                <a:solidFill>
                  <a:srgbClr val="2F3651"/>
                </a:solidFill>
                <a:effectLst/>
                <a:uLnTx/>
                <a:uFillTx/>
                <a:ea typeface="+mn-ea"/>
                <a:cs typeface="+mn-cs"/>
              </a:rPr>
              <a:t>Bei Menschen mit T1D </a:t>
            </a:r>
            <a:r>
              <a:rPr kumimoji="0" lang="de-DE" sz="1050" b="0" i="0" u="none" strike="noStrike" kern="1200" cap="none" spc="0" normalizeH="0" baseline="0" noProof="0" dirty="0">
                <a:ln>
                  <a:noFill/>
                </a:ln>
                <a:solidFill>
                  <a:srgbClr val="2F3651"/>
                </a:solidFill>
                <a:effectLst/>
                <a:uLnTx/>
                <a:uFillTx/>
                <a:ea typeface="+mn-ea"/>
                <a:cs typeface="+mn-cs"/>
              </a:rPr>
              <a:t>ist die </a:t>
            </a:r>
            <a:r>
              <a:rPr kumimoji="0" lang="de-DE" sz="1050" b="1" i="0" u="none" strike="noStrike" kern="1200" cap="none" spc="0" normalizeH="0" baseline="0" noProof="0" dirty="0">
                <a:ln>
                  <a:noFill/>
                </a:ln>
                <a:solidFill>
                  <a:srgbClr val="2F3651"/>
                </a:solidFill>
                <a:effectLst/>
                <a:uLnTx/>
                <a:uFillTx/>
                <a:ea typeface="+mn-ea"/>
                <a:cs typeface="+mn-cs"/>
              </a:rPr>
              <a:t>Wahrscheinlichkeit höher</a:t>
            </a:r>
            <a:r>
              <a:rPr kumimoji="0" lang="de-DE" sz="1050" b="0" i="0" u="none" strike="noStrike" kern="1200" cap="none" spc="0" normalizeH="0" baseline="0" noProof="0" dirty="0">
                <a:ln>
                  <a:noFill/>
                </a:ln>
                <a:solidFill>
                  <a:srgbClr val="2F3651"/>
                </a:solidFill>
                <a:effectLst/>
                <a:uLnTx/>
                <a:uFillTx/>
                <a:ea typeface="+mn-ea"/>
                <a:cs typeface="+mn-cs"/>
              </a:rPr>
              <a:t>, dass sie </a:t>
            </a:r>
            <a:r>
              <a:rPr kumimoji="0" lang="de-DE" sz="1050" b="1" i="0" u="none" strike="noStrike" kern="1200" cap="none" spc="0" normalizeH="0" baseline="0" noProof="0" dirty="0">
                <a:ln>
                  <a:noFill/>
                </a:ln>
                <a:solidFill>
                  <a:srgbClr val="2F3651"/>
                </a:solidFill>
                <a:effectLst/>
                <a:uLnTx/>
                <a:uFillTx/>
                <a:ea typeface="+mn-ea"/>
                <a:cs typeface="+mn-cs"/>
              </a:rPr>
              <a:t>der Schule fernbleiben </a:t>
            </a:r>
            <a:r>
              <a:rPr kumimoji="0" lang="de-DE" sz="1050" b="0" i="0" u="none" strike="noStrike" kern="1200" cap="none" spc="0" normalizeH="0" baseline="0" noProof="0" dirty="0">
                <a:ln>
                  <a:noFill/>
                </a:ln>
                <a:solidFill>
                  <a:srgbClr val="2F3651"/>
                </a:solidFill>
                <a:effectLst/>
                <a:uLnTx/>
                <a:uFillTx/>
                <a:ea typeface="+mn-ea"/>
                <a:cs typeface="+mn-cs"/>
              </a:rPr>
              <a:t>und dass sie</a:t>
            </a:r>
            <a:r>
              <a:rPr kumimoji="0" lang="de-DE" sz="1050" b="1" i="0" u="none" strike="noStrike" kern="1200" cap="none" spc="0" normalizeH="0" baseline="0" noProof="0" dirty="0">
                <a:ln>
                  <a:noFill/>
                </a:ln>
                <a:solidFill>
                  <a:srgbClr val="2F3651"/>
                </a:solidFill>
                <a:effectLst/>
                <a:uLnTx/>
                <a:uFillTx/>
                <a:ea typeface="+mn-ea"/>
                <a:cs typeface="+mn-cs"/>
              </a:rPr>
              <a:t> Nachhilfe-B</a:t>
            </a:r>
            <a:r>
              <a:rPr kumimoji="0" lang="de-DE" sz="1050" b="1" i="0" u="none" strike="noStrike" kern="1200" cap="none" spc="0" normalizeH="0" baseline="0" noProof="0" dirty="0" err="1">
                <a:ln>
                  <a:noFill/>
                </a:ln>
                <a:solidFill>
                  <a:srgbClr val="2F3651"/>
                </a:solidFill>
                <a:effectLst/>
                <a:uLnTx/>
                <a:uFillTx/>
                <a:ea typeface="+mn-ea"/>
                <a:cs typeface="+mn-cs"/>
              </a:rPr>
              <a:t>edarf</a:t>
            </a:r>
            <a:r>
              <a:rPr kumimoji="0" lang="de-DE" sz="1050" b="1" i="0" u="none" strike="noStrike" kern="1200" cap="none" spc="0" normalizeH="0" baseline="0" noProof="0" dirty="0">
                <a:ln>
                  <a:noFill/>
                </a:ln>
                <a:solidFill>
                  <a:srgbClr val="2F3651"/>
                </a:solidFill>
                <a:effectLst/>
                <a:uLnTx/>
                <a:uFillTx/>
                <a:ea typeface="+mn-ea"/>
                <a:cs typeface="+mn-cs"/>
              </a:rPr>
              <a:t> haben</a:t>
            </a:r>
            <a:endParaRPr kumimoji="0" lang="en-US" sz="1050" b="1" i="0" u="none" strike="noStrike" kern="1200" cap="none" spc="0" normalizeH="0" baseline="30000" noProof="0" dirty="0">
              <a:ln>
                <a:noFill/>
              </a:ln>
              <a:solidFill>
                <a:srgbClr val="2F3651"/>
              </a:solidFill>
              <a:effectLst/>
              <a:uLnTx/>
              <a:uFillTx/>
              <a:ea typeface="+mn-ea"/>
              <a:cs typeface="+mn-cs"/>
            </a:endParaRPr>
          </a:p>
        </p:txBody>
      </p:sp>
      <p:sp>
        <p:nvSpPr>
          <p:cNvPr id="17" name="Textfeld 16">
            <a:extLst>
              <a:ext uri="{FF2B5EF4-FFF2-40B4-BE49-F238E27FC236}">
                <a16:creationId xmlns:a16="http://schemas.microsoft.com/office/drawing/2014/main" id="{F57C7CEF-079A-EF81-C2A4-903334423339}"/>
              </a:ext>
            </a:extLst>
          </p:cNvPr>
          <p:cNvSpPr txBox="1"/>
          <p:nvPr/>
        </p:nvSpPr>
        <p:spPr>
          <a:xfrm>
            <a:off x="4918135" y="2256065"/>
            <a:ext cx="2767941" cy="674031"/>
          </a:xfrm>
          <a:prstGeom prst="rect">
            <a:avLst/>
          </a:prstGeom>
          <a:noFill/>
        </p:spPr>
        <p:txBody>
          <a:bodyPr wrap="square">
            <a:spAutoFit/>
          </a:bodyPr>
          <a:lstStyle/>
          <a:p>
            <a:pPr marL="0" marR="0" lvl="0" indent="0" algn="ctr" defTabSz="457189"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noProof="0" dirty="0">
                <a:ln>
                  <a:noFill/>
                </a:ln>
                <a:solidFill>
                  <a:srgbClr val="2F3651"/>
                </a:solidFill>
                <a:effectLst/>
                <a:uLnTx/>
                <a:uFillTx/>
                <a:latin typeface="Verdana"/>
                <a:ea typeface="+mn-ea"/>
                <a:cs typeface="+mn-cs"/>
              </a:rPr>
              <a:t>T1D war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assoziiert</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mit</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br>
              <a:rPr kumimoji="0" lang="en-US" sz="1050" b="0" i="0" u="none" strike="noStrike" kern="1200" cap="none" spc="0" normalizeH="0" baseline="0" noProof="0" dirty="0">
                <a:ln>
                  <a:noFill/>
                </a:ln>
                <a:solidFill>
                  <a:srgbClr val="2F3651"/>
                </a:solidFill>
                <a:effectLst/>
                <a:uLnTx/>
                <a:uFillTx/>
                <a:latin typeface="Verdana"/>
                <a:ea typeface="+mn-ea"/>
                <a:cs typeface="+mn-cs"/>
              </a:rPr>
            </a:br>
            <a:r>
              <a:rPr kumimoji="0" lang="en-US" sz="1050" b="0" i="0" u="none" strike="noStrike" kern="1200" cap="none" spc="0" normalizeH="0" baseline="0" noProof="0" dirty="0" err="1">
                <a:ln>
                  <a:noFill/>
                </a:ln>
                <a:solidFill>
                  <a:srgbClr val="2F3651"/>
                </a:solidFill>
                <a:effectLst/>
                <a:uLnTx/>
                <a:uFillTx/>
                <a:latin typeface="Verdana"/>
                <a:ea typeface="+mn-ea"/>
                <a:cs typeface="+mn-cs"/>
              </a:rPr>
              <a:t>höheren</a:t>
            </a:r>
            <a:r>
              <a:rPr kumimoji="0" lang="en-US" sz="1050" b="0" i="0" u="none" strike="noStrike" kern="1200" cap="none" spc="0" normalizeH="0" baseline="0" noProof="0" dirty="0">
                <a:ln>
                  <a:noFill/>
                </a:ln>
                <a:solidFill>
                  <a:srgbClr val="2F3651"/>
                </a:solidFill>
                <a:effectLst/>
                <a:uLnTx/>
                <a:uFillTx/>
                <a:latin typeface="Verdana"/>
                <a:ea typeface="+mn-ea"/>
                <a:cs typeface="+mn-cs"/>
              </a:rPr>
              <a:t>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Raten</a:t>
            </a:r>
            <a:r>
              <a:rPr kumimoji="0" lang="en-US" sz="1050" b="1" i="0" u="none" strike="noStrike" kern="1200" cap="none" spc="0" normalizeH="0" baseline="0" noProof="0" dirty="0">
                <a:ln>
                  <a:noFill/>
                </a:ln>
                <a:solidFill>
                  <a:srgbClr val="2F3651"/>
                </a:solidFill>
                <a:effectLst/>
                <a:uLnTx/>
                <a:uFillTx/>
                <a:latin typeface="Verdana"/>
                <a:ea typeface="+mn-ea"/>
                <a:cs typeface="+mn-cs"/>
              </a:rPr>
              <a:t> an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Arbeitslosigkeit</a:t>
            </a:r>
            <a:br>
              <a:rPr kumimoji="0" lang="en-US" sz="1050" b="1" i="0" u="none" strike="noStrike" kern="1200" cap="none" spc="0" normalizeH="0" baseline="0" noProof="0" dirty="0">
                <a:ln>
                  <a:noFill/>
                </a:ln>
                <a:solidFill>
                  <a:srgbClr val="2F3651"/>
                </a:solidFill>
                <a:effectLst/>
                <a:uLnTx/>
                <a:uFillTx/>
                <a:latin typeface="Verdana"/>
                <a:ea typeface="+mn-ea"/>
                <a:cs typeface="+mn-cs"/>
              </a:rPr>
            </a:br>
            <a:r>
              <a:rPr kumimoji="0" lang="en-US" sz="1050" b="0" i="0" u="none" strike="noStrike" kern="1200" cap="none" spc="0" normalizeH="0" baseline="0" noProof="0" dirty="0">
                <a:ln>
                  <a:noFill/>
                </a:ln>
                <a:solidFill>
                  <a:srgbClr val="2F3651"/>
                </a:solidFill>
                <a:effectLst/>
                <a:uLnTx/>
                <a:uFillTx/>
                <a:latin typeface="Verdana"/>
                <a:ea typeface="+mn-ea"/>
                <a:cs typeface="+mn-cs"/>
              </a:rPr>
              <a:t>und der </a:t>
            </a:r>
            <a:r>
              <a:rPr kumimoji="0" lang="en-US" sz="1050" b="0" i="0" u="none" strike="noStrike" kern="1200" cap="none" spc="0" normalizeH="0" baseline="0" noProof="0" dirty="0" err="1">
                <a:ln>
                  <a:noFill/>
                </a:ln>
                <a:solidFill>
                  <a:srgbClr val="2F3651"/>
                </a:solidFill>
                <a:effectLst/>
                <a:uLnTx/>
                <a:uFillTx/>
                <a:latin typeface="Verdana"/>
                <a:ea typeface="+mn-ea"/>
                <a:cs typeface="+mn-cs"/>
              </a:rPr>
              <a:t>Inanspruchnahme</a:t>
            </a:r>
            <a:r>
              <a:rPr kumimoji="0" lang="en-US" sz="1050" b="0" i="0" u="none" strike="noStrike" kern="1200" cap="none" spc="0" normalizeH="0" baseline="0" noProof="0" dirty="0">
                <a:ln>
                  <a:noFill/>
                </a:ln>
                <a:solidFill>
                  <a:srgbClr val="2F3651"/>
                </a:solidFill>
                <a:effectLst/>
                <a:uLnTx/>
                <a:uFillTx/>
                <a:latin typeface="Verdana"/>
                <a:ea typeface="+mn-ea"/>
                <a:cs typeface="+mn-cs"/>
              </a:rPr>
              <a:t> von </a:t>
            </a:r>
            <a:r>
              <a:rPr kumimoji="0" lang="en-US" sz="1050" b="1" i="0" u="none" strike="noStrike" kern="1200" cap="none" spc="0" normalizeH="0" baseline="0" noProof="0" dirty="0" err="1">
                <a:ln>
                  <a:noFill/>
                </a:ln>
                <a:solidFill>
                  <a:srgbClr val="2F3651"/>
                </a:solidFill>
                <a:effectLst/>
                <a:uLnTx/>
                <a:uFillTx/>
                <a:latin typeface="Verdana"/>
                <a:ea typeface="+mn-ea"/>
                <a:cs typeface="+mn-cs"/>
              </a:rPr>
              <a:t>Krankschreibungen</a:t>
            </a:r>
            <a:endParaRPr kumimoji="0" lang="en-US" sz="1050" b="1" i="0" u="none" strike="noStrike" kern="1200" cap="none" spc="0" normalizeH="0" baseline="0" noProof="0" dirty="0">
              <a:ln>
                <a:noFill/>
              </a:ln>
              <a:solidFill>
                <a:srgbClr val="2F3651"/>
              </a:solidFill>
              <a:effectLst/>
              <a:uLnTx/>
              <a:uFillTx/>
              <a:latin typeface="Verdana"/>
              <a:ea typeface="+mn-ea"/>
              <a:cs typeface="+mn-cs"/>
            </a:endParaRPr>
          </a:p>
        </p:txBody>
      </p:sp>
    </p:spTree>
    <p:extLst>
      <p:ext uri="{BB962C8B-B14F-4D97-AF65-F5344CB8AC3E}">
        <p14:creationId xmlns:p14="http://schemas.microsoft.com/office/powerpoint/2010/main" val="2836464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48AFBA-FE01-695B-97B4-C6AFD2047B71}"/>
            </a:ext>
          </a:extLst>
        </p:cNvPr>
        <p:cNvGrpSpPr/>
        <p:nvPr/>
      </p:nvGrpSpPr>
      <p:grpSpPr>
        <a:xfrm>
          <a:off x="0" y="0"/>
          <a:ext cx="0" cy="0"/>
          <a:chOff x="0" y="0"/>
          <a:chExt cx="0" cy="0"/>
        </a:xfrm>
      </p:grpSpPr>
      <p:cxnSp>
        <p:nvCxnSpPr>
          <p:cNvPr id="10" name="Verbinder: gewinkelt 9">
            <a:extLst>
              <a:ext uri="{FF2B5EF4-FFF2-40B4-BE49-F238E27FC236}">
                <a16:creationId xmlns:a16="http://schemas.microsoft.com/office/drawing/2014/main" id="{D28B0E58-8590-5116-DE4D-5CEF1F968014}"/>
              </a:ext>
            </a:extLst>
          </p:cNvPr>
          <p:cNvCxnSpPr/>
          <p:nvPr/>
        </p:nvCxnSpPr>
        <p:spPr>
          <a:xfrm flipV="1">
            <a:off x="1414581" y="3797060"/>
            <a:ext cx="2975608" cy="68017"/>
          </a:xfrm>
          <a:prstGeom prst="bentConnector3">
            <a:avLst>
              <a:gd name="adj1" fmla="val 99958"/>
            </a:avLst>
          </a:prstGeom>
          <a:ln w="9525">
            <a:solidFill>
              <a:srgbClr val="6E7AAB"/>
            </a:solidFill>
          </a:ln>
        </p:spPr>
        <p:style>
          <a:lnRef idx="1">
            <a:schemeClr val="accent1"/>
          </a:lnRef>
          <a:fillRef idx="0">
            <a:schemeClr val="accent1"/>
          </a:fillRef>
          <a:effectRef idx="0">
            <a:schemeClr val="accent1"/>
          </a:effectRef>
          <a:fontRef idx="minor">
            <a:schemeClr val="tx1"/>
          </a:fontRef>
        </p:style>
      </p:cxnSp>
      <p:sp>
        <p:nvSpPr>
          <p:cNvPr id="7" name="Textplatzhalter 9">
            <a:extLst>
              <a:ext uri="{FF2B5EF4-FFF2-40B4-BE49-F238E27FC236}">
                <a16:creationId xmlns:a16="http://schemas.microsoft.com/office/drawing/2014/main" id="{32739FB1-175F-680A-C638-0511E58CED58}"/>
              </a:ext>
            </a:extLst>
          </p:cNvPr>
          <p:cNvSpPr txBox="1">
            <a:spLocks/>
          </p:cNvSpPr>
          <p:nvPr/>
        </p:nvSpPr>
        <p:spPr>
          <a:xfrm>
            <a:off x="314921" y="11377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ist für die Betroffenen eine lebenslange Belastung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p>
        </p:txBody>
      </p:sp>
      <p:grpSp>
        <p:nvGrpSpPr>
          <p:cNvPr id="97" name="Gruppieren 96">
            <a:extLst>
              <a:ext uri="{FF2B5EF4-FFF2-40B4-BE49-F238E27FC236}">
                <a16:creationId xmlns:a16="http://schemas.microsoft.com/office/drawing/2014/main" id="{C9B86816-D246-8B44-34EC-2E7DBB64CEA4}"/>
              </a:ext>
            </a:extLst>
          </p:cNvPr>
          <p:cNvGrpSpPr/>
          <p:nvPr/>
        </p:nvGrpSpPr>
        <p:grpSpPr>
          <a:xfrm>
            <a:off x="334476" y="902123"/>
            <a:ext cx="8478000" cy="3451582"/>
            <a:chOff x="261214" y="1334509"/>
            <a:chExt cx="11400414" cy="4624575"/>
          </a:xfrm>
        </p:grpSpPr>
        <p:cxnSp>
          <p:nvCxnSpPr>
            <p:cNvPr id="98" name="Straight Connector 75">
              <a:extLst>
                <a:ext uri="{FF2B5EF4-FFF2-40B4-BE49-F238E27FC236}">
                  <a16:creationId xmlns:a16="http://schemas.microsoft.com/office/drawing/2014/main" id="{801A7026-0651-5C86-076B-12F3EFB14FA0}"/>
                </a:ext>
              </a:extLst>
            </p:cNvPr>
            <p:cNvCxnSpPr>
              <a:cxnSpLocks/>
            </p:cNvCxnSpPr>
            <p:nvPr/>
          </p:nvCxnSpPr>
          <p:spPr>
            <a:xfrm>
              <a:off x="830584" y="2855213"/>
              <a:ext cx="3270991" cy="0"/>
            </a:xfrm>
            <a:prstGeom prst="line">
              <a:avLst/>
            </a:prstGeom>
            <a:noFill/>
            <a:ln w="9525" cap="flat" cmpd="sng" algn="ctr">
              <a:solidFill>
                <a:srgbClr val="CC9C50"/>
              </a:solidFill>
              <a:prstDash val="solid"/>
            </a:ln>
            <a:effectLst/>
          </p:spPr>
        </p:cxnSp>
        <p:cxnSp>
          <p:nvCxnSpPr>
            <p:cNvPr id="99" name="Straight Connector 70">
              <a:extLst>
                <a:ext uri="{FF2B5EF4-FFF2-40B4-BE49-F238E27FC236}">
                  <a16:creationId xmlns:a16="http://schemas.microsoft.com/office/drawing/2014/main" id="{12FE9CB7-8525-BC8B-6C5A-DB6B388C9906}"/>
                </a:ext>
              </a:extLst>
            </p:cNvPr>
            <p:cNvCxnSpPr>
              <a:cxnSpLocks/>
            </p:cNvCxnSpPr>
            <p:nvPr/>
          </p:nvCxnSpPr>
          <p:spPr>
            <a:xfrm>
              <a:off x="8025633" y="3374375"/>
              <a:ext cx="2973575" cy="0"/>
            </a:xfrm>
            <a:prstGeom prst="line">
              <a:avLst/>
            </a:prstGeom>
            <a:noFill/>
            <a:ln w="9525" cap="flat" cmpd="sng" algn="ctr">
              <a:solidFill>
                <a:srgbClr val="71BFC0"/>
              </a:solidFill>
              <a:prstDash val="solid"/>
            </a:ln>
            <a:effectLst/>
          </p:spPr>
        </p:cxnSp>
        <p:graphicFrame>
          <p:nvGraphicFramePr>
            <p:cNvPr id="100" name="Chart 48">
              <a:extLst>
                <a:ext uri="{FF2B5EF4-FFF2-40B4-BE49-F238E27FC236}">
                  <a16:creationId xmlns:a16="http://schemas.microsoft.com/office/drawing/2014/main" id="{3CE1FCFC-7B3B-C587-B3F8-F81DBA350FE5}"/>
                </a:ext>
              </a:extLst>
            </p:cNvPr>
            <p:cNvGraphicFramePr/>
            <p:nvPr/>
          </p:nvGraphicFramePr>
          <p:xfrm>
            <a:off x="2881486" y="1334509"/>
            <a:ext cx="6301037" cy="3960127"/>
          </p:xfrm>
          <a:graphic>
            <a:graphicData uri="http://schemas.openxmlformats.org/drawingml/2006/chart">
              <c:chart xmlns:c="http://schemas.openxmlformats.org/drawingml/2006/chart" xmlns:r="http://schemas.openxmlformats.org/officeDocument/2006/relationships" r:id="rId3"/>
            </a:graphicData>
          </a:graphic>
        </p:graphicFrame>
        <p:sp>
          <p:nvSpPr>
            <p:cNvPr id="101" name="Oval 7">
              <a:extLst>
                <a:ext uri="{FF2B5EF4-FFF2-40B4-BE49-F238E27FC236}">
                  <a16:creationId xmlns:a16="http://schemas.microsoft.com/office/drawing/2014/main" id="{6A357AC1-923B-A2D1-1D6D-73C555FE7FB5}"/>
                </a:ext>
              </a:extLst>
            </p:cNvPr>
            <p:cNvSpPr/>
            <p:nvPr/>
          </p:nvSpPr>
          <p:spPr>
            <a:xfrm>
              <a:off x="5136129" y="2421472"/>
              <a:ext cx="1800000" cy="1800000"/>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000000"/>
                  </a:solidFill>
                  <a:effectLst/>
                  <a:uLnTx/>
                  <a:uFillTx/>
                  <a:latin typeface="Verdana"/>
                  <a:ea typeface="+mn-ea"/>
                  <a:cs typeface="Arial" panose="020B0604020202020204" pitchFamily="34" charset="0"/>
                </a:rPr>
                <a:t>T1D</a:t>
              </a:r>
            </a:p>
          </p:txBody>
        </p:sp>
        <p:sp>
          <p:nvSpPr>
            <p:cNvPr id="102" name="Oval 11">
              <a:extLst>
                <a:ext uri="{FF2B5EF4-FFF2-40B4-BE49-F238E27FC236}">
                  <a16:creationId xmlns:a16="http://schemas.microsoft.com/office/drawing/2014/main" id="{24EE7FB1-42D0-738D-F237-FE85C530E650}"/>
                </a:ext>
              </a:extLst>
            </p:cNvPr>
            <p:cNvSpPr/>
            <p:nvPr/>
          </p:nvSpPr>
          <p:spPr>
            <a:xfrm>
              <a:off x="4676003" y="2204168"/>
              <a:ext cx="231434" cy="231434"/>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3" name="Oval 12">
              <a:extLst>
                <a:ext uri="{FF2B5EF4-FFF2-40B4-BE49-F238E27FC236}">
                  <a16:creationId xmlns:a16="http://schemas.microsoft.com/office/drawing/2014/main" id="{5AD3625A-1F51-A476-FDBF-8D3D93885B2B}"/>
                </a:ext>
              </a:extLst>
            </p:cNvPr>
            <p:cNvSpPr/>
            <p:nvPr/>
          </p:nvSpPr>
          <p:spPr>
            <a:xfrm>
              <a:off x="7164821" y="2216467"/>
              <a:ext cx="231434" cy="231434"/>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4" name="Oval 13">
              <a:extLst>
                <a:ext uri="{FF2B5EF4-FFF2-40B4-BE49-F238E27FC236}">
                  <a16:creationId xmlns:a16="http://schemas.microsoft.com/office/drawing/2014/main" id="{BAACB0EF-7786-2470-3402-F6021E29FCDA}"/>
                </a:ext>
              </a:extLst>
            </p:cNvPr>
            <p:cNvSpPr/>
            <p:nvPr/>
          </p:nvSpPr>
          <p:spPr>
            <a:xfrm>
              <a:off x="5903433" y="1599210"/>
              <a:ext cx="231434" cy="231434"/>
            </a:xfrm>
            <a:prstGeom prst="ellipse">
              <a:avLst/>
            </a:prstGeom>
            <a:solidFill>
              <a:srgbClr val="CC9C50">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5" name="Oval 14">
              <a:extLst>
                <a:ext uri="{FF2B5EF4-FFF2-40B4-BE49-F238E27FC236}">
                  <a16:creationId xmlns:a16="http://schemas.microsoft.com/office/drawing/2014/main" id="{99E9DDB5-2D51-35C7-0F56-E132C7D33A16}"/>
                </a:ext>
              </a:extLst>
            </p:cNvPr>
            <p:cNvSpPr/>
            <p:nvPr/>
          </p:nvSpPr>
          <p:spPr>
            <a:xfrm>
              <a:off x="7466275" y="3556326"/>
              <a:ext cx="231434" cy="231434"/>
            </a:xfrm>
            <a:prstGeom prst="ellipse">
              <a:avLst/>
            </a:prstGeom>
            <a:solidFill>
              <a:srgbClr val="347475">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6" name="TextBox 15">
              <a:extLst>
                <a:ext uri="{FF2B5EF4-FFF2-40B4-BE49-F238E27FC236}">
                  <a16:creationId xmlns:a16="http://schemas.microsoft.com/office/drawing/2014/main" id="{FF1ED414-F40F-4BDE-C8B3-885967FB02D6}"/>
                </a:ext>
              </a:extLst>
            </p:cNvPr>
            <p:cNvSpPr txBox="1"/>
            <p:nvPr/>
          </p:nvSpPr>
          <p:spPr>
            <a:xfrm>
              <a:off x="2270052" y="551372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6E7AAB"/>
                  </a:solidFill>
                  <a:effectLst/>
                  <a:uLnTx/>
                  <a:uFillTx/>
                  <a:latin typeface="Verdana"/>
                  <a:ea typeface="+mn-ea"/>
                  <a:cs typeface="Arial" panose="020B0604020202020204" pitchFamily="34" charset="0"/>
                </a:rPr>
                <a:t>Arbeits</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a:t>
              </a:r>
              <a:r>
                <a:rPr kumimoji="0" lang="en-US" sz="1200" b="1" i="0" u="none" strike="noStrike" kern="0" cap="none" spc="0" normalizeH="0" baseline="0" noProof="0" dirty="0" err="1">
                  <a:ln>
                    <a:noFill/>
                  </a:ln>
                  <a:solidFill>
                    <a:srgbClr val="6E7AAB"/>
                  </a:solidFill>
                  <a:effectLst/>
                  <a:uLnTx/>
                  <a:uFillTx/>
                  <a:latin typeface="Verdana"/>
                  <a:ea typeface="+mn-ea"/>
                  <a:cs typeface="Arial" panose="020B0604020202020204" pitchFamily="34" charset="0"/>
                </a:rPr>
                <a:t>schulische</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6E7AAB"/>
                  </a:solidFill>
                  <a:effectLst/>
                  <a:uLnTx/>
                  <a:uFillTx/>
                  <a:latin typeface="Verdana"/>
                  <a:ea typeface="+mn-ea"/>
                  <a:cs typeface="Arial" panose="020B0604020202020204" pitchFamily="34" charset="0"/>
                </a:rPr>
                <a:t>5,6</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  </a:t>
              </a:r>
            </a:p>
          </p:txBody>
        </p:sp>
        <p:cxnSp>
          <p:nvCxnSpPr>
            <p:cNvPr id="107" name="Straight Connector 16">
              <a:extLst>
                <a:ext uri="{FF2B5EF4-FFF2-40B4-BE49-F238E27FC236}">
                  <a16:creationId xmlns:a16="http://schemas.microsoft.com/office/drawing/2014/main" id="{FF196990-FE9E-5AC0-34FE-98DD1BD20885}"/>
                </a:ext>
              </a:extLst>
            </p:cNvPr>
            <p:cNvCxnSpPr>
              <a:cxnSpLocks/>
            </p:cNvCxnSpPr>
            <p:nvPr/>
          </p:nvCxnSpPr>
          <p:spPr>
            <a:xfrm>
              <a:off x="1448715" y="1573310"/>
              <a:ext cx="3687414" cy="22048"/>
            </a:xfrm>
            <a:prstGeom prst="line">
              <a:avLst/>
            </a:prstGeom>
            <a:noFill/>
            <a:ln w="9525" cap="flat" cmpd="sng" algn="ctr">
              <a:solidFill>
                <a:srgbClr val="E0C496"/>
              </a:solidFill>
              <a:prstDash val="solid"/>
            </a:ln>
            <a:effectLst/>
          </p:spPr>
        </p:cxnSp>
        <p:sp>
          <p:nvSpPr>
            <p:cNvPr id="108" name="TextBox 17">
              <a:extLst>
                <a:ext uri="{FF2B5EF4-FFF2-40B4-BE49-F238E27FC236}">
                  <a16:creationId xmlns:a16="http://schemas.microsoft.com/office/drawing/2014/main" id="{A0F45B8E-A644-4CD2-B873-144A31A1C9FF}"/>
                </a:ext>
              </a:extLst>
            </p:cNvPr>
            <p:cNvSpPr txBox="1"/>
            <p:nvPr/>
          </p:nvSpPr>
          <p:spPr>
            <a:xfrm>
              <a:off x="1945684" y="4291825"/>
              <a:ext cx="2299838"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969BAF"/>
                  </a:solidFill>
                  <a:effectLst/>
                  <a:uLnTx/>
                  <a:uFillTx/>
                  <a:latin typeface="Verdana"/>
                  <a:ea typeface="+mn-ea"/>
                  <a:cs typeface="Arial" panose="020B0604020202020204" pitchFamily="34" charset="0"/>
                </a:rPr>
                <a:t>Psychosoziale</a:t>
              </a:r>
              <a:r>
                <a:rPr kumimoji="0" lang="en-US" sz="1200" b="1" i="0" u="none" strike="noStrike" kern="0" cap="none" spc="0" normalizeH="0" baseline="0" noProof="0" dirty="0">
                  <a:ln>
                    <a:noFill/>
                  </a:ln>
                  <a:solidFill>
                    <a:srgbClr val="969BAF"/>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969BAF"/>
                  </a:solidFill>
                  <a:effectLst/>
                  <a:uLnTx/>
                  <a:uFillTx/>
                  <a:latin typeface="Verdana"/>
                  <a:ea typeface="+mn-ea"/>
                  <a:cs typeface="Arial" panose="020B0604020202020204" pitchFamily="34" charset="0"/>
                </a:rPr>
                <a:t>4</a:t>
              </a:r>
            </a:p>
          </p:txBody>
        </p:sp>
        <p:cxnSp>
          <p:nvCxnSpPr>
            <p:cNvPr id="110" name="Straight Connector 20">
              <a:extLst>
                <a:ext uri="{FF2B5EF4-FFF2-40B4-BE49-F238E27FC236}">
                  <a16:creationId xmlns:a16="http://schemas.microsoft.com/office/drawing/2014/main" id="{6E303DA6-F6E8-F8E1-FAC2-E702C36077E0}"/>
                </a:ext>
              </a:extLst>
            </p:cNvPr>
            <p:cNvCxnSpPr>
              <a:cxnSpLocks/>
            </p:cNvCxnSpPr>
            <p:nvPr/>
          </p:nvCxnSpPr>
          <p:spPr>
            <a:xfrm>
              <a:off x="7526994" y="4644088"/>
              <a:ext cx="3217136" cy="0"/>
            </a:xfrm>
            <a:prstGeom prst="line">
              <a:avLst/>
            </a:prstGeom>
            <a:noFill/>
            <a:ln w="9525" cap="flat" cmpd="sng" algn="ctr">
              <a:solidFill>
                <a:srgbClr val="2F3651"/>
              </a:solidFill>
              <a:prstDash val="solid"/>
            </a:ln>
            <a:effectLst/>
          </p:spPr>
        </p:cxnSp>
        <p:cxnSp>
          <p:nvCxnSpPr>
            <p:cNvPr id="111" name="Straight Connector 22">
              <a:extLst>
                <a:ext uri="{FF2B5EF4-FFF2-40B4-BE49-F238E27FC236}">
                  <a16:creationId xmlns:a16="http://schemas.microsoft.com/office/drawing/2014/main" id="{A37B730F-C788-93A4-5A4C-55286856D7D1}"/>
                </a:ext>
              </a:extLst>
            </p:cNvPr>
            <p:cNvCxnSpPr>
              <a:cxnSpLocks/>
            </p:cNvCxnSpPr>
            <p:nvPr/>
          </p:nvCxnSpPr>
          <p:spPr>
            <a:xfrm>
              <a:off x="1318654" y="4093965"/>
              <a:ext cx="2926867" cy="0"/>
            </a:xfrm>
            <a:prstGeom prst="line">
              <a:avLst/>
            </a:prstGeom>
            <a:noFill/>
            <a:ln w="9525" cap="flat" cmpd="sng" algn="ctr">
              <a:solidFill>
                <a:srgbClr val="969BAF"/>
              </a:solidFill>
              <a:prstDash val="solid"/>
            </a:ln>
            <a:effectLst/>
          </p:spPr>
        </p:cxnSp>
        <p:grpSp>
          <p:nvGrpSpPr>
            <p:cNvPr id="112" name="Group 33">
              <a:extLst>
                <a:ext uri="{FF2B5EF4-FFF2-40B4-BE49-F238E27FC236}">
                  <a16:creationId xmlns:a16="http://schemas.microsoft.com/office/drawing/2014/main" id="{AE77EFE8-E812-DF89-11D1-DB07DEE6EF4B}"/>
                </a:ext>
              </a:extLst>
            </p:cNvPr>
            <p:cNvGrpSpPr/>
            <p:nvPr/>
          </p:nvGrpSpPr>
          <p:grpSpPr>
            <a:xfrm>
              <a:off x="980727" y="4986871"/>
              <a:ext cx="864693" cy="864693"/>
              <a:chOff x="1444167" y="1454817"/>
              <a:chExt cx="864693" cy="864693"/>
            </a:xfrm>
          </p:grpSpPr>
          <p:sp>
            <p:nvSpPr>
              <p:cNvPr id="140" name="Oval 34">
                <a:extLst>
                  <a:ext uri="{FF2B5EF4-FFF2-40B4-BE49-F238E27FC236}">
                    <a16:creationId xmlns:a16="http://schemas.microsoft.com/office/drawing/2014/main" id="{98229997-0D41-8443-FC39-62AA8F4BC597}"/>
                  </a:ext>
                </a:extLst>
              </p:cNvPr>
              <p:cNvSpPr/>
              <p:nvPr/>
            </p:nvSpPr>
            <p:spPr>
              <a:xfrm>
                <a:off x="1444167" y="1454817"/>
                <a:ext cx="864693" cy="864693"/>
              </a:xfrm>
              <a:prstGeom prst="ellipse">
                <a:avLst/>
              </a:prstGeom>
              <a:solidFill>
                <a:srgbClr val="6E7AAB"/>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41" name="Graphic 35" descr="Professor female outline">
                <a:extLst>
                  <a:ext uri="{FF2B5EF4-FFF2-40B4-BE49-F238E27FC236}">
                    <a16:creationId xmlns:a16="http://schemas.microsoft.com/office/drawing/2014/main" id="{69B6006C-3E5B-5505-6A5C-2F530F8F7C9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7143" y="1532837"/>
                <a:ext cx="589934" cy="589934"/>
              </a:xfrm>
              <a:prstGeom prst="rect">
                <a:avLst/>
              </a:prstGeom>
            </p:spPr>
          </p:pic>
        </p:grpSp>
        <p:grpSp>
          <p:nvGrpSpPr>
            <p:cNvPr id="113" name="Group 36">
              <a:extLst>
                <a:ext uri="{FF2B5EF4-FFF2-40B4-BE49-F238E27FC236}">
                  <a16:creationId xmlns:a16="http://schemas.microsoft.com/office/drawing/2014/main" id="{17D6531F-986D-83FA-EE51-6E5B9942F204}"/>
                </a:ext>
              </a:extLst>
            </p:cNvPr>
            <p:cNvGrpSpPr/>
            <p:nvPr/>
          </p:nvGrpSpPr>
          <p:grpSpPr>
            <a:xfrm>
              <a:off x="534145" y="3826907"/>
              <a:ext cx="864693" cy="864693"/>
              <a:chOff x="9808616" y="1411833"/>
              <a:chExt cx="864693" cy="864693"/>
            </a:xfrm>
          </p:grpSpPr>
          <p:sp>
            <p:nvSpPr>
              <p:cNvPr id="138" name="Oval 37">
                <a:extLst>
                  <a:ext uri="{FF2B5EF4-FFF2-40B4-BE49-F238E27FC236}">
                    <a16:creationId xmlns:a16="http://schemas.microsoft.com/office/drawing/2014/main" id="{753CAE75-F248-5331-0B58-41B1C3155FD6}"/>
                  </a:ext>
                </a:extLst>
              </p:cNvPr>
              <p:cNvSpPr/>
              <p:nvPr/>
            </p:nvSpPr>
            <p:spPr>
              <a:xfrm>
                <a:off x="9808616" y="1411833"/>
                <a:ext cx="864693" cy="864693"/>
              </a:xfrm>
              <a:prstGeom prst="ellipse">
                <a:avLst/>
              </a:prstGeom>
              <a:solidFill>
                <a:srgbClr val="969BA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9" name="Graphic 38" descr="Head with gears outline">
                <a:extLst>
                  <a:ext uri="{FF2B5EF4-FFF2-40B4-BE49-F238E27FC236}">
                    <a16:creationId xmlns:a16="http://schemas.microsoft.com/office/drawing/2014/main" id="{271127AB-F05B-E011-682B-21B2E2A4613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34180" y="1536232"/>
                <a:ext cx="630243" cy="630243"/>
              </a:xfrm>
              <a:prstGeom prst="rect">
                <a:avLst/>
              </a:prstGeom>
            </p:spPr>
          </p:pic>
        </p:grpSp>
        <p:grpSp>
          <p:nvGrpSpPr>
            <p:cNvPr id="114" name="Group 39">
              <a:extLst>
                <a:ext uri="{FF2B5EF4-FFF2-40B4-BE49-F238E27FC236}">
                  <a16:creationId xmlns:a16="http://schemas.microsoft.com/office/drawing/2014/main" id="{DF967B74-F40C-43E2-7BF2-7BB4E7ADC2E8}"/>
                </a:ext>
              </a:extLst>
            </p:cNvPr>
            <p:cNvGrpSpPr/>
            <p:nvPr/>
          </p:nvGrpSpPr>
          <p:grpSpPr>
            <a:xfrm>
              <a:off x="261214" y="2647681"/>
              <a:ext cx="864693" cy="864693"/>
              <a:chOff x="1444167" y="4715637"/>
              <a:chExt cx="864693" cy="864693"/>
            </a:xfrm>
          </p:grpSpPr>
          <p:sp>
            <p:nvSpPr>
              <p:cNvPr id="136" name="Oval 40">
                <a:extLst>
                  <a:ext uri="{FF2B5EF4-FFF2-40B4-BE49-F238E27FC236}">
                    <a16:creationId xmlns:a16="http://schemas.microsoft.com/office/drawing/2014/main" id="{B8FA02E0-F55A-D348-B0A0-B90FB0121337}"/>
                  </a:ext>
                </a:extLst>
              </p:cNvPr>
              <p:cNvSpPr/>
              <p:nvPr/>
            </p:nvSpPr>
            <p:spPr>
              <a:xfrm>
                <a:off x="1444167" y="4715637"/>
                <a:ext cx="864693" cy="864693"/>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7" name="Graphic 41" descr="Hospital with solid fill">
                <a:extLst>
                  <a:ext uri="{FF2B5EF4-FFF2-40B4-BE49-F238E27FC236}">
                    <a16:creationId xmlns:a16="http://schemas.microsoft.com/office/drawing/2014/main" id="{CE7B36B9-948B-C9DB-1F37-6CB7B119B89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74320" y="4825617"/>
                <a:ext cx="610610" cy="610610"/>
              </a:xfrm>
              <a:prstGeom prst="rect">
                <a:avLst/>
              </a:prstGeom>
            </p:spPr>
          </p:pic>
        </p:grpSp>
        <p:grpSp>
          <p:nvGrpSpPr>
            <p:cNvPr id="115" name="Group 42">
              <a:extLst>
                <a:ext uri="{FF2B5EF4-FFF2-40B4-BE49-F238E27FC236}">
                  <a16:creationId xmlns:a16="http://schemas.microsoft.com/office/drawing/2014/main" id="{F6ABF445-28E5-7C42-9473-492303FA9D5C}"/>
                </a:ext>
              </a:extLst>
            </p:cNvPr>
            <p:cNvGrpSpPr/>
            <p:nvPr/>
          </p:nvGrpSpPr>
          <p:grpSpPr>
            <a:xfrm>
              <a:off x="10771576" y="1565570"/>
              <a:ext cx="864693" cy="864693"/>
              <a:chOff x="9808616" y="4715637"/>
              <a:chExt cx="864693" cy="864693"/>
            </a:xfrm>
          </p:grpSpPr>
          <p:sp>
            <p:nvSpPr>
              <p:cNvPr id="134" name="Oval 43">
                <a:extLst>
                  <a:ext uri="{FF2B5EF4-FFF2-40B4-BE49-F238E27FC236}">
                    <a16:creationId xmlns:a16="http://schemas.microsoft.com/office/drawing/2014/main" id="{90078A09-3C96-7394-78B7-07412F000D71}"/>
                  </a:ext>
                </a:extLst>
              </p:cNvPr>
              <p:cNvSpPr/>
              <p:nvPr/>
            </p:nvSpPr>
            <p:spPr>
              <a:xfrm>
                <a:off x="9808616" y="4715637"/>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5" name="Graphic 44" descr="Inpatient outline">
                <a:extLst>
                  <a:ext uri="{FF2B5EF4-FFF2-40B4-BE49-F238E27FC236}">
                    <a16:creationId xmlns:a16="http://schemas.microsoft.com/office/drawing/2014/main" id="{E9D18A58-C40D-6263-37BC-D3783E8A2E8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47036" y="4848309"/>
                <a:ext cx="585011" cy="585011"/>
              </a:xfrm>
              <a:prstGeom prst="rect">
                <a:avLst/>
              </a:prstGeom>
            </p:spPr>
          </p:pic>
        </p:grpSp>
        <p:sp>
          <p:nvSpPr>
            <p:cNvPr id="116" name="TextBox 50">
              <a:extLst>
                <a:ext uri="{FF2B5EF4-FFF2-40B4-BE49-F238E27FC236}">
                  <a16:creationId xmlns:a16="http://schemas.microsoft.com/office/drawing/2014/main" id="{3F81F0FD-20C4-49C4-4087-D3D811EF00D4}"/>
                </a:ext>
              </a:extLst>
            </p:cNvPr>
            <p:cNvSpPr txBox="1"/>
            <p:nvPr/>
          </p:nvSpPr>
          <p:spPr>
            <a:xfrm>
              <a:off x="1929721" y="1595359"/>
              <a:ext cx="2391251" cy="86598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Belastung</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durch</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tägliches</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Selbst-Management</a:t>
              </a:r>
              <a:r>
                <a:rPr kumimoji="0" lang="en-US" sz="1200" b="1" i="0" u="none" strike="noStrike" kern="0" cap="none" spc="0" normalizeH="0" baseline="30000" noProof="0" dirty="0">
                  <a:ln>
                    <a:noFill/>
                  </a:ln>
                  <a:solidFill>
                    <a:srgbClr val="E0C496"/>
                  </a:solidFill>
                  <a:effectLst/>
                  <a:uLnTx/>
                  <a:uFillTx/>
                  <a:latin typeface="Verdana"/>
                  <a:ea typeface="+mn-ea"/>
                  <a:cs typeface="Arial" panose="020B0604020202020204" pitchFamily="34" charset="0"/>
                </a:rPr>
                <a:t>1</a:t>
              </a:r>
              <a:endParaRPr kumimoji="0" lang="en-NZ" sz="1200" b="0" i="0" u="none" strike="noStrike" kern="0" cap="none" spc="0" normalizeH="0" baseline="0" noProof="0" dirty="0">
                <a:ln>
                  <a:noFill/>
                </a:ln>
                <a:solidFill>
                  <a:srgbClr val="E0C496"/>
                </a:solidFill>
                <a:effectLst/>
                <a:uLnTx/>
                <a:uFillTx/>
                <a:latin typeface="Verdana"/>
                <a:ea typeface="+mn-ea"/>
                <a:cs typeface="+mn-cs"/>
              </a:endParaRPr>
            </a:p>
          </p:txBody>
        </p:sp>
        <p:sp>
          <p:nvSpPr>
            <p:cNvPr id="117" name="TextBox 51">
              <a:extLst>
                <a:ext uri="{FF2B5EF4-FFF2-40B4-BE49-F238E27FC236}">
                  <a16:creationId xmlns:a16="http://schemas.microsoft.com/office/drawing/2014/main" id="{77F49AC3-EFEB-40C3-AAEA-CF782026BF5D}"/>
                </a:ext>
              </a:extLst>
            </p:cNvPr>
            <p:cNvSpPr txBox="1"/>
            <p:nvPr/>
          </p:nvSpPr>
          <p:spPr>
            <a:xfrm>
              <a:off x="7972404" y="4830780"/>
              <a:ext cx="1812449"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latin typeface="Verdana"/>
                  <a:ea typeface="+mn-ea"/>
                  <a:cs typeface="Arial" panose="020B0604020202020204" pitchFamily="34" charset="0"/>
                </a:rPr>
                <a:t>Familiäre</a:t>
              </a:r>
              <a:r>
                <a:rPr kumimoji="0" lang="en-US" sz="12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2F3651"/>
                  </a:solidFill>
                  <a:effectLst/>
                  <a:uLnTx/>
                  <a:uFillTx/>
                  <a:latin typeface="Verdana"/>
                  <a:ea typeface="+mn-ea"/>
                  <a:cs typeface="Arial" panose="020B0604020202020204" pitchFamily="34" charset="0"/>
                </a:rPr>
                <a:t>7</a:t>
              </a:r>
              <a:r>
                <a:rPr kumimoji="0" lang="en-US" sz="12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  </a:t>
              </a:r>
            </a:p>
          </p:txBody>
        </p:sp>
        <p:sp>
          <p:nvSpPr>
            <p:cNvPr id="118" name="TextBox 52">
              <a:extLst>
                <a:ext uri="{FF2B5EF4-FFF2-40B4-BE49-F238E27FC236}">
                  <a16:creationId xmlns:a16="http://schemas.microsoft.com/office/drawing/2014/main" id="{F495A28E-ED25-4861-387D-FD10E55EE11C}"/>
                </a:ext>
              </a:extLst>
            </p:cNvPr>
            <p:cNvSpPr txBox="1"/>
            <p:nvPr/>
          </p:nvSpPr>
          <p:spPr>
            <a:xfrm>
              <a:off x="8256205" y="355457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71BFC0"/>
                  </a:solidFill>
                  <a:effectLst/>
                  <a:uLnTx/>
                  <a:uFillTx/>
                  <a:latin typeface="Verdana"/>
                  <a:ea typeface="+mn-ea"/>
                  <a:cs typeface="Arial" panose="020B0604020202020204" pitchFamily="34" charset="0"/>
                </a:rPr>
                <a:t>Sozioökonomische</a:t>
              </a:r>
              <a:r>
                <a:rPr kumimoji="0" lang="en-US" sz="1200" b="1" i="0" u="none" strike="noStrike" kern="0" cap="none" spc="0" normalizeH="0" baseline="0" noProof="0" dirty="0">
                  <a:ln>
                    <a:noFill/>
                  </a:ln>
                  <a:solidFill>
                    <a:srgbClr val="71BFC0"/>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71BFC0"/>
                  </a:solidFill>
                  <a:effectLst/>
                  <a:uLnTx/>
                  <a:uFillTx/>
                  <a:latin typeface="Verdana"/>
                  <a:ea typeface="+mn-ea"/>
                  <a:cs typeface="Arial" panose="020B0604020202020204" pitchFamily="34" charset="0"/>
                </a:rPr>
                <a:t>7</a:t>
              </a:r>
              <a:r>
                <a:rPr kumimoji="0" lang="en-US" sz="1200" b="1" i="0" u="none" strike="noStrike" kern="0" cap="none" spc="0" normalizeH="0" baseline="0" noProof="0" dirty="0">
                  <a:ln>
                    <a:noFill/>
                  </a:ln>
                  <a:solidFill>
                    <a:srgbClr val="71BFC0"/>
                  </a:solidFill>
                  <a:effectLst/>
                  <a:uLnTx/>
                  <a:uFillTx/>
                  <a:latin typeface="Verdana"/>
                  <a:ea typeface="+mn-ea"/>
                  <a:cs typeface="Arial" panose="020B0604020202020204" pitchFamily="34" charset="0"/>
                </a:rPr>
                <a:t>  </a:t>
              </a:r>
            </a:p>
          </p:txBody>
        </p:sp>
        <p:sp>
          <p:nvSpPr>
            <p:cNvPr id="119" name="TextBox 53">
              <a:extLst>
                <a:ext uri="{FF2B5EF4-FFF2-40B4-BE49-F238E27FC236}">
                  <a16:creationId xmlns:a16="http://schemas.microsoft.com/office/drawing/2014/main" id="{BDF6BD70-9DA2-1FC4-EDCA-E4246F66F3F0}"/>
                </a:ext>
              </a:extLst>
            </p:cNvPr>
            <p:cNvSpPr txBox="1"/>
            <p:nvPr/>
          </p:nvSpPr>
          <p:spPr>
            <a:xfrm>
              <a:off x="1471733" y="3033941"/>
              <a:ext cx="2773789"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CC9C50"/>
                  </a:solidFill>
                  <a:effectLst/>
                  <a:uLnTx/>
                  <a:uFillTx/>
                  <a:latin typeface="Verdana"/>
                  <a:ea typeface="+mn-ea"/>
                  <a:cs typeface="Arial" panose="020B0604020202020204" pitchFamily="34" charset="0"/>
                </a:rPr>
                <a:t>Hypoglykämien</a:t>
              </a: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 und </a:t>
              </a:r>
              <a:b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b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DKA-Komplikationen</a:t>
              </a:r>
              <a:r>
                <a:rPr kumimoji="0" lang="en-US" sz="1200" b="1" i="0" u="none" strike="noStrike" kern="0" cap="none" spc="0" normalizeH="0" baseline="30000" noProof="0" dirty="0">
                  <a:ln>
                    <a:noFill/>
                  </a:ln>
                  <a:solidFill>
                    <a:srgbClr val="CC9C50"/>
                  </a:solidFill>
                  <a:effectLst/>
                  <a:uLnTx/>
                  <a:uFillTx/>
                  <a:latin typeface="Verdana"/>
                  <a:ea typeface="+mn-ea"/>
                  <a:cs typeface="Arial" panose="020B0604020202020204" pitchFamily="34" charset="0"/>
                </a:rPr>
                <a:t>2,3</a:t>
              </a: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 </a:t>
              </a:r>
            </a:p>
          </p:txBody>
        </p:sp>
        <p:sp>
          <p:nvSpPr>
            <p:cNvPr id="120" name="TextBox 54">
              <a:extLst>
                <a:ext uri="{FF2B5EF4-FFF2-40B4-BE49-F238E27FC236}">
                  <a16:creationId xmlns:a16="http://schemas.microsoft.com/office/drawing/2014/main" id="{72E305B3-95F9-984A-FFD5-D3E5B9880BF2}"/>
                </a:ext>
              </a:extLst>
            </p:cNvPr>
            <p:cNvSpPr txBox="1"/>
            <p:nvPr/>
          </p:nvSpPr>
          <p:spPr>
            <a:xfrm>
              <a:off x="7903941" y="1937493"/>
              <a:ext cx="2835421"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347475"/>
                  </a:solidFill>
                  <a:effectLst/>
                  <a:uLnTx/>
                  <a:uFillTx/>
                  <a:latin typeface="Verdana"/>
                  <a:ea typeface="+mn-ea"/>
                  <a:cs typeface="Arial" panose="020B0604020202020204" pitchFamily="34" charset="0"/>
                </a:rPr>
                <a:t>Langzeit-Komlikationen</a:t>
              </a:r>
              <a:r>
                <a:rPr kumimoji="0" lang="en-US" sz="1200" b="1" i="0" u="none" strike="noStrike" kern="0" cap="none" spc="0" normalizeH="0" baseline="0" noProof="0" dirty="0">
                  <a:ln>
                    <a:noFill/>
                  </a:ln>
                  <a:solidFill>
                    <a:srgbClr val="347475"/>
                  </a:solidFill>
                  <a:effectLst/>
                  <a:uLnTx/>
                  <a:uFillTx/>
                  <a:latin typeface="Verdana"/>
                  <a:ea typeface="+mn-ea"/>
                  <a:cs typeface="Arial" panose="020B0604020202020204" pitchFamily="34" charset="0"/>
                </a:rPr>
                <a:t> des Diabetes</a:t>
              </a:r>
              <a:r>
                <a:rPr kumimoji="0" lang="en-US" sz="1200" b="1" i="0" u="none" strike="noStrike" kern="0" cap="none" spc="0" normalizeH="0" baseline="30000" noProof="0" dirty="0">
                  <a:ln>
                    <a:noFill/>
                  </a:ln>
                  <a:solidFill>
                    <a:srgbClr val="347475"/>
                  </a:solidFill>
                  <a:effectLst/>
                  <a:uLnTx/>
                  <a:uFillTx/>
                  <a:latin typeface="Verdana"/>
                  <a:ea typeface="+mn-ea"/>
                  <a:cs typeface="Arial" panose="020B0604020202020204" pitchFamily="34" charset="0"/>
                </a:rPr>
                <a:t>8,9</a:t>
              </a:r>
              <a:endParaRPr kumimoji="0" lang="en-NZ" sz="1200" b="1" i="0" u="none" strike="noStrike" kern="0" cap="none" spc="0" normalizeH="0" baseline="30000" noProof="0" dirty="0">
                <a:ln>
                  <a:noFill/>
                </a:ln>
                <a:solidFill>
                  <a:srgbClr val="347475"/>
                </a:solidFill>
                <a:effectLst/>
                <a:uLnTx/>
                <a:uFillTx/>
                <a:latin typeface="Verdana"/>
                <a:ea typeface="+mn-ea"/>
                <a:cs typeface="Arial" panose="020B0604020202020204" pitchFamily="34" charset="0"/>
              </a:endParaRPr>
            </a:p>
          </p:txBody>
        </p:sp>
        <p:sp>
          <p:nvSpPr>
            <p:cNvPr id="121" name="Oval 55">
              <a:extLst>
                <a:ext uri="{FF2B5EF4-FFF2-40B4-BE49-F238E27FC236}">
                  <a16:creationId xmlns:a16="http://schemas.microsoft.com/office/drawing/2014/main" id="{D4626B4A-DE1A-AA64-488D-E75C10B3A76C}"/>
                </a:ext>
              </a:extLst>
            </p:cNvPr>
            <p:cNvSpPr/>
            <p:nvPr/>
          </p:nvSpPr>
          <p:spPr>
            <a:xfrm>
              <a:off x="6624694" y="4625089"/>
              <a:ext cx="231434" cy="231434"/>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22" name="Oval 56">
              <a:extLst>
                <a:ext uri="{FF2B5EF4-FFF2-40B4-BE49-F238E27FC236}">
                  <a16:creationId xmlns:a16="http://schemas.microsoft.com/office/drawing/2014/main" id="{EF5B7E59-C1BC-FFF0-83F8-B36043663BA4}"/>
                </a:ext>
              </a:extLst>
            </p:cNvPr>
            <p:cNvSpPr/>
            <p:nvPr/>
          </p:nvSpPr>
          <p:spPr>
            <a:xfrm>
              <a:off x="5272716" y="4654386"/>
              <a:ext cx="231434" cy="231434"/>
            </a:xfrm>
            <a:prstGeom prst="ellipse">
              <a:avLst/>
            </a:prstGeom>
            <a:solidFill>
              <a:srgbClr val="2F3651">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23" name="Oval 57">
              <a:extLst>
                <a:ext uri="{FF2B5EF4-FFF2-40B4-BE49-F238E27FC236}">
                  <a16:creationId xmlns:a16="http://schemas.microsoft.com/office/drawing/2014/main" id="{E39872C0-6546-FBF1-7474-1D5DBB2B234D}"/>
                </a:ext>
              </a:extLst>
            </p:cNvPr>
            <p:cNvSpPr/>
            <p:nvPr/>
          </p:nvSpPr>
          <p:spPr>
            <a:xfrm>
              <a:off x="4357847" y="3540311"/>
              <a:ext cx="231434" cy="231434"/>
            </a:xfrm>
            <a:prstGeom prst="ellipse">
              <a:avLst/>
            </a:prstGeom>
            <a:solidFill>
              <a:srgbClr val="575D72">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grpSp>
          <p:nvGrpSpPr>
            <p:cNvPr id="124" name="Group 2">
              <a:extLst>
                <a:ext uri="{FF2B5EF4-FFF2-40B4-BE49-F238E27FC236}">
                  <a16:creationId xmlns:a16="http://schemas.microsoft.com/office/drawing/2014/main" id="{677D8CB6-7C76-7067-0116-BA5B3E714D0B}"/>
                </a:ext>
              </a:extLst>
            </p:cNvPr>
            <p:cNvGrpSpPr/>
            <p:nvPr/>
          </p:nvGrpSpPr>
          <p:grpSpPr>
            <a:xfrm>
              <a:off x="595271" y="1361997"/>
              <a:ext cx="864693" cy="864693"/>
              <a:chOff x="4332902" y="1361997"/>
              <a:chExt cx="864693" cy="864693"/>
            </a:xfrm>
          </p:grpSpPr>
          <p:sp>
            <p:nvSpPr>
              <p:cNvPr id="132" name="Oval 63">
                <a:extLst>
                  <a:ext uri="{FF2B5EF4-FFF2-40B4-BE49-F238E27FC236}">
                    <a16:creationId xmlns:a16="http://schemas.microsoft.com/office/drawing/2014/main" id="{79BC2956-EE56-5E1F-1050-2B44B209E44D}"/>
                  </a:ext>
                </a:extLst>
              </p:cNvPr>
              <p:cNvSpPr/>
              <p:nvPr/>
            </p:nvSpPr>
            <p:spPr>
              <a:xfrm>
                <a:off x="4332902" y="1361997"/>
                <a:ext cx="864693" cy="864693"/>
              </a:xfrm>
              <a:prstGeom prst="ellipse">
                <a:avLst/>
              </a:prstGeom>
              <a:solidFill>
                <a:srgbClr val="E0C496"/>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3" name="Graphic 66" descr="Checklist with solid fill">
                <a:extLst>
                  <a:ext uri="{FF2B5EF4-FFF2-40B4-BE49-F238E27FC236}">
                    <a16:creationId xmlns:a16="http://schemas.microsoft.com/office/drawing/2014/main" id="{3002AE2D-5D08-FA29-2F4A-75800037CF7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22434" y="1544271"/>
                <a:ext cx="497766" cy="497766"/>
              </a:xfrm>
              <a:prstGeom prst="rect">
                <a:avLst/>
              </a:prstGeom>
            </p:spPr>
          </p:pic>
        </p:grpSp>
        <p:grpSp>
          <p:nvGrpSpPr>
            <p:cNvPr id="125" name="Group 8">
              <a:extLst>
                <a:ext uri="{FF2B5EF4-FFF2-40B4-BE49-F238E27FC236}">
                  <a16:creationId xmlns:a16="http://schemas.microsoft.com/office/drawing/2014/main" id="{CCA64DF5-4BED-8301-90CB-7E738BB1733C}"/>
                </a:ext>
              </a:extLst>
            </p:cNvPr>
            <p:cNvGrpSpPr/>
            <p:nvPr/>
          </p:nvGrpSpPr>
          <p:grpSpPr>
            <a:xfrm>
              <a:off x="10796935" y="3099279"/>
              <a:ext cx="864693" cy="864693"/>
              <a:chOff x="10692879" y="4232328"/>
              <a:chExt cx="864693" cy="864693"/>
            </a:xfrm>
          </p:grpSpPr>
          <p:sp>
            <p:nvSpPr>
              <p:cNvPr id="130" name="Oval 60">
                <a:extLst>
                  <a:ext uri="{FF2B5EF4-FFF2-40B4-BE49-F238E27FC236}">
                    <a16:creationId xmlns:a16="http://schemas.microsoft.com/office/drawing/2014/main" id="{DCA7F6C2-8478-5B67-DD11-BDEC6BDF6A6A}"/>
                  </a:ext>
                </a:extLst>
              </p:cNvPr>
              <p:cNvSpPr/>
              <p:nvPr/>
            </p:nvSpPr>
            <p:spPr>
              <a:xfrm>
                <a:off x="10692879" y="4232328"/>
                <a:ext cx="864693" cy="864693"/>
              </a:xfrm>
              <a:prstGeom prst="ellipse">
                <a:avLst/>
              </a:prstGeom>
              <a:solidFill>
                <a:srgbClr val="71BF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1" name="Graphic 71" descr="Coins outline">
                <a:extLst>
                  <a:ext uri="{FF2B5EF4-FFF2-40B4-BE49-F238E27FC236}">
                    <a16:creationId xmlns:a16="http://schemas.microsoft.com/office/drawing/2014/main" id="{BDC176D8-5731-F17B-DDDF-D62539ECC42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776219" y="4305380"/>
                <a:ext cx="698012" cy="698012"/>
              </a:xfrm>
              <a:prstGeom prst="rect">
                <a:avLst/>
              </a:prstGeom>
            </p:spPr>
          </p:pic>
        </p:grpSp>
        <p:grpSp>
          <p:nvGrpSpPr>
            <p:cNvPr id="126" name="Group 5">
              <a:extLst>
                <a:ext uri="{FF2B5EF4-FFF2-40B4-BE49-F238E27FC236}">
                  <a16:creationId xmlns:a16="http://schemas.microsoft.com/office/drawing/2014/main" id="{3B4BEA0B-3A38-4F62-A4DF-03F60209B0DA}"/>
                </a:ext>
              </a:extLst>
            </p:cNvPr>
            <p:cNvGrpSpPr/>
            <p:nvPr/>
          </p:nvGrpSpPr>
          <p:grpSpPr>
            <a:xfrm>
              <a:off x="10310901" y="4396723"/>
              <a:ext cx="864693" cy="864693"/>
              <a:chOff x="8482298" y="3912732"/>
              <a:chExt cx="864693" cy="864693"/>
            </a:xfrm>
          </p:grpSpPr>
          <p:sp>
            <p:nvSpPr>
              <p:cNvPr id="128" name="Oval 74">
                <a:extLst>
                  <a:ext uri="{FF2B5EF4-FFF2-40B4-BE49-F238E27FC236}">
                    <a16:creationId xmlns:a16="http://schemas.microsoft.com/office/drawing/2014/main" id="{102716BD-4CBC-A210-37EB-C0C3702E3E5A}"/>
                  </a:ext>
                </a:extLst>
              </p:cNvPr>
              <p:cNvSpPr/>
              <p:nvPr/>
            </p:nvSpPr>
            <p:spPr>
              <a:xfrm>
                <a:off x="8482298" y="3912732"/>
                <a:ext cx="864693" cy="864693"/>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29" name="Graphic 72" descr="Family with two children outline">
                <a:extLst>
                  <a:ext uri="{FF2B5EF4-FFF2-40B4-BE49-F238E27FC236}">
                    <a16:creationId xmlns:a16="http://schemas.microsoft.com/office/drawing/2014/main" id="{DED2593B-8783-9B3A-6168-2B2CB58E13B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32268" y="3935333"/>
                <a:ext cx="750961" cy="750961"/>
              </a:xfrm>
              <a:prstGeom prst="rect">
                <a:avLst/>
              </a:prstGeom>
            </p:spPr>
          </p:pic>
        </p:grpSp>
        <p:cxnSp>
          <p:nvCxnSpPr>
            <p:cNvPr id="127" name="Straight Connector 76">
              <a:extLst>
                <a:ext uri="{FF2B5EF4-FFF2-40B4-BE49-F238E27FC236}">
                  <a16:creationId xmlns:a16="http://schemas.microsoft.com/office/drawing/2014/main" id="{474F78B4-C0C1-522D-77A1-D3CC617EDB65}"/>
                </a:ext>
              </a:extLst>
            </p:cNvPr>
            <p:cNvCxnSpPr>
              <a:cxnSpLocks/>
            </p:cNvCxnSpPr>
            <p:nvPr/>
          </p:nvCxnSpPr>
          <p:spPr>
            <a:xfrm>
              <a:off x="7224988" y="1759484"/>
              <a:ext cx="3652793" cy="0"/>
            </a:xfrm>
            <a:prstGeom prst="line">
              <a:avLst/>
            </a:prstGeom>
            <a:noFill/>
            <a:ln w="9525" cap="flat" cmpd="sng" algn="ctr">
              <a:solidFill>
                <a:srgbClr val="347475"/>
              </a:solidFill>
              <a:prstDash val="solid"/>
            </a:ln>
            <a:effectLst/>
          </p:spPr>
        </p:cxnSp>
      </p:grpSp>
      <p:sp>
        <p:nvSpPr>
          <p:cNvPr id="143" name="Text Placeholder 4">
            <a:extLst>
              <a:ext uri="{FF2B5EF4-FFF2-40B4-BE49-F238E27FC236}">
                <a16:creationId xmlns:a16="http://schemas.microsoft.com/office/drawing/2014/main" id="{8B174186-FCB4-ABDC-01B2-35E0B980C2D6}"/>
              </a:ext>
            </a:extLst>
          </p:cNvPr>
          <p:cNvSpPr txBox="1">
            <a:spLocks/>
          </p:cNvSpPr>
          <p:nvPr/>
        </p:nvSpPr>
        <p:spPr>
          <a:xfrm>
            <a:off x="431265" y="4698126"/>
            <a:ext cx="8257302"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Shrivastava SR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 Diabetes Metab Disord</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2013; 12: 14.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Hammersen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J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2022; 22: 455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Aye T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443</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Butwicka</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2015; 38: 453–9.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Res</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Clin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Dehn-Hindenberg A </a:t>
            </a:r>
            <a:r>
              <a:rPr kumimoji="0" lang="de-DE"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2021; 44: 2656–63.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Rawshani</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Lancet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2018; 392: 477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86.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Duca</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LM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40: 1249</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55.</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2" name="Ellipse 1">
            <a:extLst>
              <a:ext uri="{FF2B5EF4-FFF2-40B4-BE49-F238E27FC236}">
                <a16:creationId xmlns:a16="http://schemas.microsoft.com/office/drawing/2014/main" id="{4DEDB2AF-EE6A-7266-7A10-E549D2BF6CAA}"/>
              </a:ext>
            </a:extLst>
          </p:cNvPr>
          <p:cNvSpPr/>
          <p:nvPr/>
        </p:nvSpPr>
        <p:spPr>
          <a:xfrm>
            <a:off x="5835215" y="821268"/>
            <a:ext cx="3186301" cy="1210592"/>
          </a:xfrm>
          <a:prstGeom prst="ellipse">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627765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27621"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Suboptimale Kontrolle des T1D ist mit langfristigen mikro- und makrovaskulären Komplikationen assoziiert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p>
        </p:txBody>
      </p:sp>
      <p:sp>
        <p:nvSpPr>
          <p:cNvPr id="8" name="Text Placeholder 4">
            <a:extLst>
              <a:ext uri="{FF2B5EF4-FFF2-40B4-BE49-F238E27FC236}">
                <a16:creationId xmlns:a16="http://schemas.microsoft.com/office/drawing/2014/main" id="{FD3D0B6D-7260-12BE-F1A2-E8B444FC43B6}"/>
              </a:ext>
            </a:extLst>
          </p:cNvPr>
          <p:cNvSpPr txBox="1">
            <a:spLocks/>
          </p:cNvSpPr>
          <p:nvPr/>
        </p:nvSpPr>
        <p:spPr>
          <a:xfrm>
            <a:off x="418699" y="4798804"/>
            <a:ext cx="8306201"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tab pos="342900" algn="l"/>
              </a:tabLst>
              <a:defRPr/>
            </a:pP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T1D: Typ-1-Diabetes.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tab pos="342900" algn="l"/>
              </a:tabLst>
              <a:defRPr/>
            </a:pP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1. </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Aiello LP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2014; 37: 17–23.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 </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DCCT Research Group.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Am J </a:t>
            </a:r>
            <a:r>
              <a:rPr kumimoji="0" lang="en-US" sz="600" b="0" i="1"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Cardiol</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1995; 75: 894–903.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Nathan DM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N Engl J Med</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2003; 348: 2294–303.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4.</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Hardigan</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T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Clin Sci (London) </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2016; 130: 1807–22.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5. </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Nathan DM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Diabetes Care </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2014; 37: 9–16. </a:t>
            </a:r>
            <a:r>
              <a:rPr kumimoji="0" lang="en-US"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6.</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Foster NC </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Diabetes Technol </a:t>
            </a:r>
            <a:r>
              <a:rPr kumimoji="0" lang="en-US" sz="600" b="0" i="1" u="none" strike="noStrike" kern="1200" cap="none" spc="0" normalizeH="0" baseline="0" noProof="0" dirty="0" err="1">
                <a:ln>
                  <a:noFill/>
                </a:ln>
                <a:solidFill>
                  <a:srgbClr val="404040"/>
                </a:solidFill>
                <a:effectLst/>
                <a:uLnTx/>
                <a:uFillTx/>
                <a:latin typeface="+mn-lt"/>
                <a:ea typeface="+mn-ea"/>
                <a:cs typeface="Arial" panose="020B0604020202020204" pitchFamily="34" charset="0"/>
              </a:rPr>
              <a:t>Ther</a:t>
            </a:r>
            <a:r>
              <a:rPr kumimoji="0" lang="en-US"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2019; 21: 66–72.</a:t>
            </a:r>
          </a:p>
        </p:txBody>
      </p:sp>
      <p:sp>
        <p:nvSpPr>
          <p:cNvPr id="61" name="Rectangle: Top Corners Rounded 15">
            <a:extLst>
              <a:ext uri="{FF2B5EF4-FFF2-40B4-BE49-F238E27FC236}">
                <a16:creationId xmlns:a16="http://schemas.microsoft.com/office/drawing/2014/main" id="{94D6C116-FF13-02C5-B033-A55284ADD352}"/>
              </a:ext>
            </a:extLst>
          </p:cNvPr>
          <p:cNvSpPr/>
          <p:nvPr/>
        </p:nvSpPr>
        <p:spPr>
          <a:xfrm rot="5400000" flipH="1">
            <a:off x="2759110" y="1470357"/>
            <a:ext cx="1238714" cy="4215866"/>
          </a:xfrm>
          <a:prstGeom prst="rect">
            <a:avLst/>
          </a:prstGeom>
          <a:solidFill>
            <a:srgbClr val="575D72">
              <a:lumMod val="20000"/>
              <a:lumOff val="80000"/>
            </a:srgbClr>
          </a:solidFill>
          <a:ln w="25400" cap="flat" cmpd="sng" algn="ctr">
            <a:noFill/>
            <a:prstDash val="solid"/>
          </a:ln>
          <a:effectLst/>
        </p:spPr>
        <p:txBody>
          <a:bodyPr vert="vert270" tIns="162000" bIns="0" rtlCol="0" anchor="ctr"/>
          <a:lstStyle/>
          <a:p>
            <a:pPr marL="469106" marR="0" lvl="2" indent="0" algn="l" defTabSz="6858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2F3651"/>
              </a:solidFill>
              <a:effectLst/>
              <a:uLnTx/>
              <a:uFillTx/>
              <a:ea typeface="Verdana"/>
              <a:cs typeface="Arial" panose="020B0604020202020204" pitchFamily="34" charset="0"/>
            </a:endParaRPr>
          </a:p>
        </p:txBody>
      </p:sp>
      <p:sp>
        <p:nvSpPr>
          <p:cNvPr id="62" name="Rectangle 32">
            <a:extLst>
              <a:ext uri="{FF2B5EF4-FFF2-40B4-BE49-F238E27FC236}">
                <a16:creationId xmlns:a16="http://schemas.microsoft.com/office/drawing/2014/main" id="{C74226E2-79C0-2EB4-51F0-30B658AF889E}"/>
              </a:ext>
            </a:extLst>
          </p:cNvPr>
          <p:cNvSpPr/>
          <p:nvPr/>
        </p:nvSpPr>
        <p:spPr>
          <a:xfrm>
            <a:off x="-16" y="1646349"/>
            <a:ext cx="1220017" cy="1237879"/>
          </a:xfrm>
          <a:prstGeom prst="rect">
            <a:avLst/>
          </a:prstGeom>
          <a:solidFill>
            <a:srgbClr val="347475">
              <a:lumMod val="40000"/>
              <a:lumOff val="60000"/>
              <a:alpha val="60000"/>
            </a:srgbClr>
          </a:solidFill>
          <a:ln w="25400" cap="flat" cmpd="sng" algn="ctr">
            <a:noFill/>
            <a:prstDash val="solid"/>
          </a:ln>
          <a:effectLst/>
        </p:spPr>
        <p:txBody>
          <a:bodyPr rtlCol="0" anchor="ctr"/>
          <a:lstStyle/>
          <a:p>
            <a:pPr marL="5830596" marR="0" lvl="0" indent="0" algn="l" defTabSz="457178" rtl="0" eaLnBrk="1" fontAlgn="auto" latinLnBrk="0" hangingPunct="1">
              <a:lnSpc>
                <a:spcPct val="100000"/>
              </a:lnSpc>
              <a:spcBef>
                <a:spcPts val="0"/>
              </a:spcBef>
              <a:spcAft>
                <a:spcPts val="600"/>
              </a:spcAft>
              <a:buClrTx/>
              <a:buSzTx/>
              <a:buFontTx/>
              <a:buNone/>
              <a:tabLst/>
              <a:defRPr/>
            </a:pPr>
            <a:endParaRPr kumimoji="0" lang="en-US" sz="1400" b="0" i="0" u="none" strike="noStrike" kern="0" cap="none" spc="0" normalizeH="0" baseline="0" noProof="0">
              <a:ln>
                <a:noFill/>
              </a:ln>
              <a:solidFill>
                <a:srgbClr val="23004C"/>
              </a:solidFill>
              <a:effectLst/>
              <a:uLnTx/>
              <a:uFillTx/>
              <a:latin typeface="Arial" panose="020B0604020202020204"/>
              <a:ea typeface="+mn-ea"/>
              <a:cs typeface="+mn-cs"/>
            </a:endParaRPr>
          </a:p>
        </p:txBody>
      </p:sp>
      <p:sp>
        <p:nvSpPr>
          <p:cNvPr id="63" name="Rectangle 31">
            <a:extLst>
              <a:ext uri="{FF2B5EF4-FFF2-40B4-BE49-F238E27FC236}">
                <a16:creationId xmlns:a16="http://schemas.microsoft.com/office/drawing/2014/main" id="{B0057532-3BDF-3792-00F5-A1A810C49A90}"/>
              </a:ext>
            </a:extLst>
          </p:cNvPr>
          <p:cNvSpPr/>
          <p:nvPr/>
        </p:nvSpPr>
        <p:spPr>
          <a:xfrm>
            <a:off x="-16" y="2959768"/>
            <a:ext cx="1220017" cy="1237879"/>
          </a:xfrm>
          <a:prstGeom prst="rect">
            <a:avLst/>
          </a:prstGeom>
          <a:solidFill>
            <a:srgbClr val="2F3651">
              <a:lumMod val="40000"/>
              <a:lumOff val="60000"/>
              <a:alpha val="60000"/>
            </a:srgbClr>
          </a:solidFill>
          <a:ln w="25400" cap="flat" cmpd="sng" algn="ctr">
            <a:noFill/>
            <a:prstDash val="solid"/>
          </a:ln>
          <a:effectLst/>
        </p:spPr>
        <p:txBody>
          <a:bodyPr rtlCol="0" anchor="ctr"/>
          <a:lstStyle/>
          <a:p>
            <a:pPr marL="5830596" marR="0" lvl="0" indent="0" algn="l" defTabSz="457178" rtl="0" eaLnBrk="1" fontAlgn="auto" latinLnBrk="0" hangingPunct="1">
              <a:lnSpc>
                <a:spcPct val="100000"/>
              </a:lnSpc>
              <a:spcBef>
                <a:spcPts val="0"/>
              </a:spcBef>
              <a:spcAft>
                <a:spcPts val="600"/>
              </a:spcAft>
              <a:buClrTx/>
              <a:buSzTx/>
              <a:buFontTx/>
              <a:buNone/>
              <a:tabLst/>
              <a:defRPr/>
            </a:pPr>
            <a:endParaRPr kumimoji="0" lang="en-US" sz="1400" b="0" i="0" u="none" strike="noStrike" kern="0" cap="none" spc="0" normalizeH="0" baseline="0" noProof="0">
              <a:ln>
                <a:noFill/>
              </a:ln>
              <a:solidFill>
                <a:srgbClr val="23004C"/>
              </a:solidFill>
              <a:effectLst/>
              <a:uLnTx/>
              <a:uFillTx/>
              <a:latin typeface="Arial" panose="020B0604020202020204"/>
              <a:ea typeface="+mn-ea"/>
              <a:cs typeface="+mn-cs"/>
            </a:endParaRPr>
          </a:p>
        </p:txBody>
      </p:sp>
      <p:sp>
        <p:nvSpPr>
          <p:cNvPr id="64" name="Rectangle: Top Corners Rounded 15">
            <a:extLst>
              <a:ext uri="{FF2B5EF4-FFF2-40B4-BE49-F238E27FC236}">
                <a16:creationId xmlns:a16="http://schemas.microsoft.com/office/drawing/2014/main" id="{4A130A25-EBD3-8E73-30D0-425FE686166B}"/>
              </a:ext>
            </a:extLst>
          </p:cNvPr>
          <p:cNvSpPr/>
          <p:nvPr/>
        </p:nvSpPr>
        <p:spPr>
          <a:xfrm rot="5400000" flipH="1">
            <a:off x="2757852" y="159030"/>
            <a:ext cx="1241229" cy="4215866"/>
          </a:xfrm>
          <a:prstGeom prst="rect">
            <a:avLst/>
          </a:prstGeom>
          <a:solidFill>
            <a:srgbClr val="AFDDD9">
              <a:lumMod val="20000"/>
              <a:lumOff val="80000"/>
            </a:srgbClr>
          </a:solidFill>
          <a:ln w="25400" cap="flat" cmpd="sng" algn="ctr">
            <a:noFill/>
            <a:prstDash val="solid"/>
          </a:ln>
          <a:effectLst/>
        </p:spPr>
        <p:txBody>
          <a:bodyPr vert="vert270" tIns="162000" bIns="0" rtlCol="0" anchor="ctr"/>
          <a:lstStyle/>
          <a:p>
            <a:pPr marL="469106" marR="0" lvl="2" indent="0" algn="l" defTabSz="6858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rgbClr val="2F3651"/>
              </a:solidFill>
              <a:effectLst/>
              <a:uLnTx/>
              <a:uFillTx/>
              <a:ea typeface="Verdana"/>
              <a:cs typeface="Arial" panose="020B0604020202020204" pitchFamily="34" charset="0"/>
            </a:endParaRPr>
          </a:p>
        </p:txBody>
      </p:sp>
      <p:sp>
        <p:nvSpPr>
          <p:cNvPr id="65" name="TextBox 8">
            <a:extLst>
              <a:ext uri="{FF2B5EF4-FFF2-40B4-BE49-F238E27FC236}">
                <a16:creationId xmlns:a16="http://schemas.microsoft.com/office/drawing/2014/main" id="{48C9BB54-FC82-B253-963E-2F0971E34792}"/>
              </a:ext>
            </a:extLst>
          </p:cNvPr>
          <p:cNvSpPr txBox="1"/>
          <p:nvPr/>
        </p:nvSpPr>
        <p:spPr>
          <a:xfrm>
            <a:off x="306186" y="2509367"/>
            <a:ext cx="926593" cy="276999"/>
          </a:xfrm>
          <a:prstGeom prst="rect">
            <a:avLst/>
          </a:prstGeom>
          <a:noFill/>
        </p:spPr>
        <p:txBody>
          <a:bodyPr wrap="square" lIns="0" tIns="0" rIns="0" bIns="0" rtlCol="0">
            <a:spAutoFit/>
          </a:body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F3651"/>
                </a:solidFill>
                <a:effectLst/>
                <a:uLnTx/>
                <a:uFillTx/>
                <a:ea typeface="+mn-ea"/>
                <a:cs typeface="+mn-cs"/>
              </a:rPr>
              <a:t>MIKRO-</a:t>
            </a:r>
            <a:br>
              <a:rPr kumimoji="0" lang="en-US" sz="1000" b="1" i="0" u="none" strike="noStrike" kern="1200" cap="none" spc="0" normalizeH="0" baseline="0" noProof="0" dirty="0">
                <a:ln>
                  <a:noFill/>
                </a:ln>
                <a:solidFill>
                  <a:srgbClr val="2F3651"/>
                </a:solidFill>
                <a:effectLst/>
                <a:uLnTx/>
                <a:uFillTx/>
                <a:ea typeface="+mn-ea"/>
                <a:cs typeface="+mn-cs"/>
              </a:rPr>
            </a:br>
            <a:r>
              <a:rPr kumimoji="0" lang="en-US" sz="1000" b="1" i="0" u="none" strike="noStrike" kern="1200" cap="none" spc="0" normalizeH="0" baseline="0" noProof="0" dirty="0">
                <a:ln>
                  <a:noFill/>
                </a:ln>
                <a:solidFill>
                  <a:srgbClr val="2F3651"/>
                </a:solidFill>
                <a:effectLst/>
                <a:uLnTx/>
                <a:uFillTx/>
                <a:ea typeface="+mn-ea"/>
                <a:cs typeface="+mn-cs"/>
              </a:rPr>
              <a:t>VASKULÄR</a:t>
            </a:r>
          </a:p>
        </p:txBody>
      </p:sp>
      <p:sp>
        <p:nvSpPr>
          <p:cNvPr id="66" name="TextBox 9">
            <a:extLst>
              <a:ext uri="{FF2B5EF4-FFF2-40B4-BE49-F238E27FC236}">
                <a16:creationId xmlns:a16="http://schemas.microsoft.com/office/drawing/2014/main" id="{62DF4A6B-0DE2-56A3-E0F6-16C7EE3104C1}"/>
              </a:ext>
            </a:extLst>
          </p:cNvPr>
          <p:cNvSpPr txBox="1"/>
          <p:nvPr/>
        </p:nvSpPr>
        <p:spPr>
          <a:xfrm>
            <a:off x="1661170" y="2568693"/>
            <a:ext cx="891270" cy="152349"/>
          </a:xfrm>
          <a:prstGeom prst="rect">
            <a:avLst/>
          </a:prstGeom>
          <a:noFill/>
        </p:spPr>
        <p:txBody>
          <a:bodyPr wrap="none" lIns="0" tIns="0" rIns="0" bIns="0" rtlCol="0" anchor="ctr" anchorCtr="0">
            <a:spAutoFit/>
          </a:body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err="1">
                <a:ln>
                  <a:noFill/>
                </a:ln>
                <a:solidFill>
                  <a:srgbClr val="000000"/>
                </a:solidFill>
                <a:effectLst/>
                <a:uLnTx/>
                <a:uFillTx/>
                <a:ea typeface="+mn-ea"/>
                <a:cs typeface="Arial" panose="020B0604020202020204" pitchFamily="34" charset="0"/>
              </a:rPr>
              <a:t>Retinopathie</a:t>
            </a:r>
            <a:endParaRPr kumimoji="0" lang="en-US" sz="1000" b="0" i="0" u="none" strike="noStrike" kern="1200" cap="none" spc="0" normalizeH="0" baseline="0" noProof="0" dirty="0">
              <a:ln>
                <a:noFill/>
              </a:ln>
              <a:solidFill>
                <a:srgbClr val="000000"/>
              </a:solidFill>
              <a:effectLst/>
              <a:highlight>
                <a:srgbClr val="FFFF00"/>
              </a:highlight>
              <a:uLnTx/>
              <a:uFillTx/>
              <a:ea typeface="+mn-ea"/>
              <a:cs typeface="Arial" panose="020B0604020202020204" pitchFamily="34" charset="0"/>
            </a:endParaRPr>
          </a:p>
        </p:txBody>
      </p:sp>
      <p:sp>
        <p:nvSpPr>
          <p:cNvPr id="67" name="TextBox 22">
            <a:extLst>
              <a:ext uri="{FF2B5EF4-FFF2-40B4-BE49-F238E27FC236}">
                <a16:creationId xmlns:a16="http://schemas.microsoft.com/office/drawing/2014/main" id="{6CB25C2A-3D1F-B8F4-A79E-B8DF4A354291}"/>
              </a:ext>
            </a:extLst>
          </p:cNvPr>
          <p:cNvSpPr txBox="1"/>
          <p:nvPr/>
        </p:nvSpPr>
        <p:spPr>
          <a:xfrm>
            <a:off x="2875838" y="2568693"/>
            <a:ext cx="953787" cy="152349"/>
          </a:xfrm>
          <a:prstGeom prst="rect">
            <a:avLst/>
          </a:prstGeom>
          <a:noFill/>
        </p:spPr>
        <p:txBody>
          <a:bodyPr wrap="none" lIns="0" tIns="0" rIns="0" bIns="0" rtlCol="0" anchor="ctr" anchorCtr="0">
            <a:spAutoFit/>
          </a:body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err="1">
                <a:ln>
                  <a:noFill/>
                </a:ln>
                <a:solidFill>
                  <a:srgbClr val="000000"/>
                </a:solidFill>
                <a:effectLst/>
                <a:uLnTx/>
                <a:uFillTx/>
                <a:ea typeface="+mn-ea"/>
                <a:cs typeface="Arial" panose="020B0604020202020204" pitchFamily="34" charset="0"/>
              </a:rPr>
              <a:t>Nephropathie</a:t>
            </a:r>
            <a:endParaRPr kumimoji="0" lang="en-US" sz="1100" b="0" i="0" u="none" strike="noStrike" kern="1200" cap="none" spc="0" normalizeH="0" baseline="0" noProof="0" dirty="0">
              <a:ln>
                <a:noFill/>
              </a:ln>
              <a:solidFill>
                <a:srgbClr val="000000"/>
              </a:solidFill>
              <a:effectLst/>
              <a:uLnTx/>
              <a:uFillTx/>
              <a:ea typeface="+mn-ea"/>
              <a:cs typeface="Arial" panose="020B0604020202020204" pitchFamily="34" charset="0"/>
            </a:endParaRPr>
          </a:p>
        </p:txBody>
      </p:sp>
      <p:sp>
        <p:nvSpPr>
          <p:cNvPr id="68" name="TextBox 23">
            <a:extLst>
              <a:ext uri="{FF2B5EF4-FFF2-40B4-BE49-F238E27FC236}">
                <a16:creationId xmlns:a16="http://schemas.microsoft.com/office/drawing/2014/main" id="{D409C2AD-D32C-9DD9-0E1F-57F67C0CD0C2}"/>
              </a:ext>
            </a:extLst>
          </p:cNvPr>
          <p:cNvSpPr txBox="1"/>
          <p:nvPr/>
        </p:nvSpPr>
        <p:spPr>
          <a:xfrm>
            <a:off x="4160808" y="2568693"/>
            <a:ext cx="865622" cy="152349"/>
          </a:xfrm>
          <a:prstGeom prst="rect">
            <a:avLst/>
          </a:prstGeom>
          <a:noFill/>
        </p:spPr>
        <p:txBody>
          <a:bodyPr wrap="none" lIns="0" tIns="0" rIns="0" bIns="0" rtlCol="0" anchor="ctr" anchorCtr="0">
            <a:spAutoFit/>
          </a:body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err="1">
                <a:ln>
                  <a:noFill/>
                </a:ln>
                <a:solidFill>
                  <a:srgbClr val="000000"/>
                </a:solidFill>
                <a:effectLst/>
                <a:uLnTx/>
                <a:uFillTx/>
                <a:ea typeface="+mn-ea"/>
                <a:cs typeface="Arial" panose="020B0604020202020204" pitchFamily="34" charset="0"/>
              </a:rPr>
              <a:t>Neuropathie</a:t>
            </a:r>
            <a:endParaRPr kumimoji="0" lang="en-US" sz="1100" b="0" i="0" u="none" strike="noStrike" kern="1200" cap="none" spc="0" normalizeH="0" baseline="0" noProof="0" dirty="0">
              <a:ln>
                <a:noFill/>
              </a:ln>
              <a:solidFill>
                <a:srgbClr val="000000"/>
              </a:solidFill>
              <a:effectLst/>
              <a:highlight>
                <a:srgbClr val="FFFF00"/>
              </a:highlight>
              <a:uLnTx/>
              <a:uFillTx/>
              <a:ea typeface="+mn-ea"/>
              <a:cs typeface="Arial" panose="020B0604020202020204" pitchFamily="34" charset="0"/>
            </a:endParaRPr>
          </a:p>
        </p:txBody>
      </p:sp>
      <p:sp>
        <p:nvSpPr>
          <p:cNvPr id="69" name="TextBox 27">
            <a:extLst>
              <a:ext uri="{FF2B5EF4-FFF2-40B4-BE49-F238E27FC236}">
                <a16:creationId xmlns:a16="http://schemas.microsoft.com/office/drawing/2014/main" id="{A10CB056-7FCC-841E-E216-403651B1CA36}"/>
              </a:ext>
            </a:extLst>
          </p:cNvPr>
          <p:cNvSpPr txBox="1"/>
          <p:nvPr/>
        </p:nvSpPr>
        <p:spPr>
          <a:xfrm>
            <a:off x="306186" y="3836387"/>
            <a:ext cx="926593" cy="276999"/>
          </a:xfrm>
          <a:prstGeom prst="rect">
            <a:avLst/>
          </a:prstGeom>
          <a:noFill/>
        </p:spPr>
        <p:txBody>
          <a:bodyPr wrap="square" lIns="0" tIns="0" rIns="0" bIns="0" rtlCol="0">
            <a:spAutoFit/>
          </a:body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F3651"/>
                </a:solidFill>
                <a:effectLst/>
                <a:uLnTx/>
                <a:uFillTx/>
                <a:ea typeface="+mn-ea"/>
                <a:cs typeface="+mn-cs"/>
              </a:rPr>
              <a:t>MAKRO-</a:t>
            </a:r>
            <a:br>
              <a:rPr kumimoji="0" lang="en-US" sz="1000" b="1" i="0" u="none" strike="noStrike" kern="1200" cap="none" spc="0" normalizeH="0" baseline="0" noProof="0" dirty="0">
                <a:ln>
                  <a:noFill/>
                </a:ln>
                <a:solidFill>
                  <a:srgbClr val="2F3651"/>
                </a:solidFill>
                <a:effectLst/>
                <a:uLnTx/>
                <a:uFillTx/>
                <a:ea typeface="+mn-ea"/>
                <a:cs typeface="+mn-cs"/>
              </a:rPr>
            </a:br>
            <a:r>
              <a:rPr kumimoji="0" lang="en-US" sz="1000" b="1" i="0" u="none" strike="noStrike" kern="1200" cap="none" spc="0" normalizeH="0" baseline="0" noProof="0" dirty="0">
                <a:ln>
                  <a:noFill/>
                </a:ln>
                <a:solidFill>
                  <a:srgbClr val="2F3651"/>
                </a:solidFill>
                <a:effectLst/>
                <a:uLnTx/>
                <a:uFillTx/>
                <a:ea typeface="+mn-ea"/>
                <a:cs typeface="+mn-cs"/>
              </a:rPr>
              <a:t>VASKULÄR</a:t>
            </a:r>
          </a:p>
        </p:txBody>
      </p:sp>
      <p:grpSp>
        <p:nvGrpSpPr>
          <p:cNvPr id="70" name="Group 73">
            <a:extLst>
              <a:ext uri="{FF2B5EF4-FFF2-40B4-BE49-F238E27FC236}">
                <a16:creationId xmlns:a16="http://schemas.microsoft.com/office/drawing/2014/main" id="{389391B2-7DCD-00DD-1779-B21B31CEAFE8}"/>
              </a:ext>
            </a:extLst>
          </p:cNvPr>
          <p:cNvGrpSpPr/>
          <p:nvPr/>
        </p:nvGrpSpPr>
        <p:grpSpPr>
          <a:xfrm>
            <a:off x="3036002" y="3126233"/>
            <a:ext cx="605961" cy="605960"/>
            <a:chOff x="4048002" y="4129811"/>
            <a:chExt cx="807948" cy="807946"/>
          </a:xfrm>
        </p:grpSpPr>
        <p:sp>
          <p:nvSpPr>
            <p:cNvPr id="71" name="Oval 63">
              <a:extLst>
                <a:ext uri="{FF2B5EF4-FFF2-40B4-BE49-F238E27FC236}">
                  <a16:creationId xmlns:a16="http://schemas.microsoft.com/office/drawing/2014/main" id="{88862AB5-B085-E5A8-8B38-8F741FCE19A2}"/>
                </a:ext>
              </a:extLst>
            </p:cNvPr>
            <p:cNvSpPr/>
            <p:nvPr/>
          </p:nvSpPr>
          <p:spPr>
            <a:xfrm>
              <a:off x="4048002" y="4129811"/>
              <a:ext cx="807948" cy="807946"/>
            </a:xfrm>
            <a:prstGeom prst="ellipse">
              <a:avLst/>
            </a:prstGeom>
            <a:solidFill>
              <a:sysClr val="window" lastClr="FFFFFF"/>
            </a:solidFill>
            <a:ln w="254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grpSp>
          <p:nvGrpSpPr>
            <p:cNvPr id="72" name="Graphic 37" descr="Heart organ outline">
              <a:extLst>
                <a:ext uri="{FF2B5EF4-FFF2-40B4-BE49-F238E27FC236}">
                  <a16:creationId xmlns:a16="http://schemas.microsoft.com/office/drawing/2014/main" id="{648C6EB2-032D-6151-2E92-4B0E1956E47B}"/>
                </a:ext>
              </a:extLst>
            </p:cNvPr>
            <p:cNvGrpSpPr/>
            <p:nvPr/>
          </p:nvGrpSpPr>
          <p:grpSpPr>
            <a:xfrm>
              <a:off x="4254366" y="4280723"/>
              <a:ext cx="394636" cy="506241"/>
              <a:chOff x="5787326" y="3038723"/>
              <a:chExt cx="597627" cy="781827"/>
            </a:xfrm>
            <a:solidFill>
              <a:srgbClr val="2F3651"/>
            </a:solidFill>
          </p:grpSpPr>
          <p:sp>
            <p:nvSpPr>
              <p:cNvPr id="73" name="Freeform 74">
                <a:extLst>
                  <a:ext uri="{FF2B5EF4-FFF2-40B4-BE49-F238E27FC236}">
                    <a16:creationId xmlns:a16="http://schemas.microsoft.com/office/drawing/2014/main" id="{54772BC5-960E-C695-0E9E-47F409D5EDD6}"/>
                  </a:ext>
                </a:extLst>
              </p:cNvPr>
              <p:cNvSpPr/>
              <p:nvPr/>
            </p:nvSpPr>
            <p:spPr>
              <a:xfrm>
                <a:off x="5787326" y="3138607"/>
                <a:ext cx="169625" cy="215868"/>
              </a:xfrm>
              <a:custGeom>
                <a:avLst/>
                <a:gdLst>
                  <a:gd name="connsiteX0" fmla="*/ 48755 w 169625"/>
                  <a:gd name="connsiteY0" fmla="*/ 175797 h 215868"/>
                  <a:gd name="connsiteX1" fmla="*/ 61138 w 169625"/>
                  <a:gd name="connsiteY1" fmla="*/ 215869 h 215868"/>
                  <a:gd name="connsiteX2" fmla="*/ 76130 w 169625"/>
                  <a:gd name="connsiteY2" fmla="*/ 200953 h 215868"/>
                  <a:gd name="connsiteX3" fmla="*/ 67853 w 169625"/>
                  <a:gd name="connsiteY3" fmla="*/ 172978 h 215868"/>
                  <a:gd name="connsiteX4" fmla="*/ 66424 w 169625"/>
                  <a:gd name="connsiteY4" fmla="*/ 168615 h 215868"/>
                  <a:gd name="connsiteX5" fmla="*/ 41021 w 169625"/>
                  <a:gd name="connsiteY5" fmla="*/ 116657 h 215868"/>
                  <a:gd name="connsiteX6" fmla="*/ 25848 w 169625"/>
                  <a:gd name="connsiteY6" fmla="*/ 93120 h 215868"/>
                  <a:gd name="connsiteX7" fmla="*/ 25200 w 169625"/>
                  <a:gd name="connsiteY7" fmla="*/ 92339 h 215868"/>
                  <a:gd name="connsiteX8" fmla="*/ 26721 w 169625"/>
                  <a:gd name="connsiteY8" fmla="*/ 58698 h 215868"/>
                  <a:gd name="connsiteX9" fmla="*/ 37945 w 169625"/>
                  <a:gd name="connsiteY9" fmla="*/ 52963 h 215868"/>
                  <a:gd name="connsiteX10" fmla="*/ 42850 w 169625"/>
                  <a:gd name="connsiteY10" fmla="*/ 52458 h 215868"/>
                  <a:gd name="connsiteX11" fmla="*/ 55842 w 169625"/>
                  <a:gd name="connsiteY11" fmla="*/ 56363 h 215868"/>
                  <a:gd name="connsiteX12" fmla="*/ 78616 w 169625"/>
                  <a:gd name="connsiteY12" fmla="*/ 86843 h 215868"/>
                  <a:gd name="connsiteX13" fmla="*/ 91734 w 169625"/>
                  <a:gd name="connsiteY13" fmla="*/ 89905 h 215868"/>
                  <a:gd name="connsiteX14" fmla="*/ 96180 w 169625"/>
                  <a:gd name="connsiteY14" fmla="*/ 82795 h 215868"/>
                  <a:gd name="connsiteX15" fmla="*/ 97371 w 169625"/>
                  <a:gd name="connsiteY15" fmla="*/ 72718 h 215868"/>
                  <a:gd name="connsiteX16" fmla="*/ 106010 w 169625"/>
                  <a:gd name="connsiteY16" fmla="*/ 31236 h 215868"/>
                  <a:gd name="connsiteX17" fmla="*/ 138376 w 169625"/>
                  <a:gd name="connsiteY17" fmla="*/ 21936 h 215868"/>
                  <a:gd name="connsiteX18" fmla="*/ 149301 w 169625"/>
                  <a:gd name="connsiteY18" fmla="*/ 50686 h 215868"/>
                  <a:gd name="connsiteX19" fmla="*/ 148235 w 169625"/>
                  <a:gd name="connsiteY19" fmla="*/ 55601 h 215868"/>
                  <a:gd name="connsiteX20" fmla="*/ 144558 w 169625"/>
                  <a:gd name="connsiteY20" fmla="*/ 79271 h 215868"/>
                  <a:gd name="connsiteX21" fmla="*/ 142100 w 169625"/>
                  <a:gd name="connsiteY21" fmla="*/ 137278 h 215868"/>
                  <a:gd name="connsiteX22" fmla="*/ 142205 w 169625"/>
                  <a:gd name="connsiteY22" fmla="*/ 141583 h 215868"/>
                  <a:gd name="connsiteX23" fmla="*/ 143377 w 169625"/>
                  <a:gd name="connsiteY23" fmla="*/ 158614 h 215868"/>
                  <a:gd name="connsiteX24" fmla="*/ 146844 w 169625"/>
                  <a:gd name="connsiteY24" fmla="*/ 171949 h 215868"/>
                  <a:gd name="connsiteX25" fmla="*/ 146949 w 169625"/>
                  <a:gd name="connsiteY25" fmla="*/ 171949 h 215868"/>
                  <a:gd name="connsiteX26" fmla="*/ 166075 w 169625"/>
                  <a:gd name="connsiteY26" fmla="*/ 169673 h 215868"/>
                  <a:gd name="connsiteX27" fmla="*/ 162017 w 169625"/>
                  <a:gd name="connsiteY27" fmla="*/ 154680 h 215868"/>
                  <a:gd name="connsiteX28" fmla="*/ 161246 w 169625"/>
                  <a:gd name="connsiteY28" fmla="*/ 141345 h 215868"/>
                  <a:gd name="connsiteX29" fmla="*/ 161131 w 169625"/>
                  <a:gd name="connsiteY29" fmla="*/ 136307 h 215868"/>
                  <a:gd name="connsiteX30" fmla="*/ 163417 w 169625"/>
                  <a:gd name="connsiteY30" fmla="*/ 81909 h 215868"/>
                  <a:gd name="connsiteX31" fmla="*/ 167513 w 169625"/>
                  <a:gd name="connsiteY31" fmla="*/ 56306 h 215868"/>
                  <a:gd name="connsiteX32" fmla="*/ 139870 w 169625"/>
                  <a:gd name="connsiteY32" fmla="*/ 2102 h 215868"/>
                  <a:gd name="connsiteX33" fmla="*/ 136081 w 169625"/>
                  <a:gd name="connsiteY33" fmla="*/ 1061 h 215868"/>
                  <a:gd name="connsiteX34" fmla="*/ 90675 w 169625"/>
                  <a:gd name="connsiteY34" fmla="*/ 19930 h 215868"/>
                  <a:gd name="connsiteX35" fmla="*/ 80769 w 169625"/>
                  <a:gd name="connsiteY35" fmla="*/ 54925 h 215868"/>
                  <a:gd name="connsiteX36" fmla="*/ 80597 w 169625"/>
                  <a:gd name="connsiteY36" fmla="*/ 54925 h 215868"/>
                  <a:gd name="connsiteX37" fmla="*/ 67920 w 169625"/>
                  <a:gd name="connsiteY37" fmla="*/ 41447 h 215868"/>
                  <a:gd name="connsiteX38" fmla="*/ 46431 w 169625"/>
                  <a:gd name="connsiteY38" fmla="*/ 33427 h 215868"/>
                  <a:gd name="connsiteX39" fmla="*/ 142 w 169625"/>
                  <a:gd name="connsiteY39" fmla="*/ 72750 h 215868"/>
                  <a:gd name="connsiteX40" fmla="*/ 10808 w 169625"/>
                  <a:gd name="connsiteY40" fmla="*/ 104722 h 215868"/>
                  <a:gd name="connsiteX41" fmla="*/ 24829 w 169625"/>
                  <a:gd name="connsiteY41" fmla="*/ 126572 h 215868"/>
                  <a:gd name="connsiteX42" fmla="*/ 48079 w 169625"/>
                  <a:gd name="connsiteY42" fmla="*/ 173797 h 215868"/>
                  <a:gd name="connsiteX43" fmla="*/ 48755 w 169625"/>
                  <a:gd name="connsiteY43" fmla="*/ 175797 h 215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69625" h="215868">
                    <a:moveTo>
                      <a:pt x="48755" y="175797"/>
                    </a:moveTo>
                    <a:cubicBezTo>
                      <a:pt x="50127" y="181169"/>
                      <a:pt x="54213" y="196476"/>
                      <a:pt x="61138" y="215869"/>
                    </a:cubicBezTo>
                    <a:cubicBezTo>
                      <a:pt x="65781" y="210554"/>
                      <a:pt x="70791" y="205570"/>
                      <a:pt x="76130" y="200953"/>
                    </a:cubicBezTo>
                    <a:cubicBezTo>
                      <a:pt x="70930" y="185417"/>
                      <a:pt x="68701" y="176502"/>
                      <a:pt x="67853" y="172978"/>
                    </a:cubicBezTo>
                    <a:cubicBezTo>
                      <a:pt x="67500" y="171486"/>
                      <a:pt x="67021" y="170027"/>
                      <a:pt x="66424" y="168615"/>
                    </a:cubicBezTo>
                    <a:cubicBezTo>
                      <a:pt x="59370" y="150640"/>
                      <a:pt x="50875" y="133263"/>
                      <a:pt x="41021" y="116657"/>
                    </a:cubicBezTo>
                    <a:cubicBezTo>
                      <a:pt x="31382" y="100931"/>
                      <a:pt x="27191" y="94959"/>
                      <a:pt x="25848" y="93120"/>
                    </a:cubicBezTo>
                    <a:cubicBezTo>
                      <a:pt x="25638" y="92854"/>
                      <a:pt x="25429" y="92587"/>
                      <a:pt x="25200" y="92339"/>
                    </a:cubicBezTo>
                    <a:cubicBezTo>
                      <a:pt x="16330" y="82629"/>
                      <a:pt x="17011" y="67568"/>
                      <a:pt x="26721" y="58698"/>
                    </a:cubicBezTo>
                    <a:cubicBezTo>
                      <a:pt x="29880" y="55813"/>
                      <a:pt x="33756" y="53831"/>
                      <a:pt x="37945" y="52963"/>
                    </a:cubicBezTo>
                    <a:cubicBezTo>
                      <a:pt x="39559" y="52630"/>
                      <a:pt x="41202" y="52462"/>
                      <a:pt x="42850" y="52458"/>
                    </a:cubicBezTo>
                    <a:cubicBezTo>
                      <a:pt x="47470" y="52462"/>
                      <a:pt x="51986" y="53820"/>
                      <a:pt x="55842" y="56363"/>
                    </a:cubicBezTo>
                    <a:cubicBezTo>
                      <a:pt x="59652" y="58821"/>
                      <a:pt x="62329" y="60602"/>
                      <a:pt x="78616" y="86843"/>
                    </a:cubicBezTo>
                    <a:cubicBezTo>
                      <a:pt x="81393" y="91311"/>
                      <a:pt x="87266" y="92682"/>
                      <a:pt x="91734" y="89905"/>
                    </a:cubicBezTo>
                    <a:cubicBezTo>
                      <a:pt x="94235" y="88350"/>
                      <a:pt x="95877" y="85725"/>
                      <a:pt x="96180" y="82795"/>
                    </a:cubicBezTo>
                    <a:cubicBezTo>
                      <a:pt x="96523" y="79452"/>
                      <a:pt x="96914" y="76128"/>
                      <a:pt x="97371" y="72718"/>
                    </a:cubicBezTo>
                    <a:cubicBezTo>
                      <a:pt x="101819" y="40723"/>
                      <a:pt x="103800" y="34903"/>
                      <a:pt x="106010" y="31236"/>
                    </a:cubicBezTo>
                    <a:cubicBezTo>
                      <a:pt x="112380" y="19730"/>
                      <a:pt x="126871" y="15567"/>
                      <a:pt x="138376" y="21936"/>
                    </a:cubicBezTo>
                    <a:cubicBezTo>
                      <a:pt x="148549" y="27567"/>
                      <a:pt x="153167" y="39721"/>
                      <a:pt x="149301" y="50686"/>
                    </a:cubicBezTo>
                    <a:cubicBezTo>
                      <a:pt x="149187" y="51020"/>
                      <a:pt x="148587" y="53668"/>
                      <a:pt x="148235" y="55601"/>
                    </a:cubicBezTo>
                    <a:cubicBezTo>
                      <a:pt x="147473" y="59716"/>
                      <a:pt x="146263" y="67031"/>
                      <a:pt x="144558" y="79271"/>
                    </a:cubicBezTo>
                    <a:cubicBezTo>
                      <a:pt x="142169" y="98509"/>
                      <a:pt x="141347" y="117908"/>
                      <a:pt x="142100" y="137278"/>
                    </a:cubicBezTo>
                    <a:cubicBezTo>
                      <a:pt x="142158" y="138345"/>
                      <a:pt x="142177" y="139850"/>
                      <a:pt x="142205" y="141583"/>
                    </a:cubicBezTo>
                    <a:cubicBezTo>
                      <a:pt x="142099" y="147283"/>
                      <a:pt x="142491" y="152982"/>
                      <a:pt x="143377" y="158614"/>
                    </a:cubicBezTo>
                    <a:cubicBezTo>
                      <a:pt x="143958" y="161348"/>
                      <a:pt x="145034" y="165872"/>
                      <a:pt x="146844" y="171949"/>
                    </a:cubicBezTo>
                    <a:lnTo>
                      <a:pt x="146949" y="171949"/>
                    </a:lnTo>
                    <a:cubicBezTo>
                      <a:pt x="154226" y="170920"/>
                      <a:pt x="160550" y="170197"/>
                      <a:pt x="166075" y="169673"/>
                    </a:cubicBezTo>
                    <a:cubicBezTo>
                      <a:pt x="163894" y="162719"/>
                      <a:pt x="162627" y="157547"/>
                      <a:pt x="162017" y="154680"/>
                    </a:cubicBezTo>
                    <a:cubicBezTo>
                      <a:pt x="161431" y="150261"/>
                      <a:pt x="161173" y="145803"/>
                      <a:pt x="161246" y="141345"/>
                    </a:cubicBezTo>
                    <a:cubicBezTo>
                      <a:pt x="161246" y="139326"/>
                      <a:pt x="161246" y="137535"/>
                      <a:pt x="161131" y="136307"/>
                    </a:cubicBezTo>
                    <a:cubicBezTo>
                      <a:pt x="160420" y="118142"/>
                      <a:pt x="161185" y="99950"/>
                      <a:pt x="163417" y="81909"/>
                    </a:cubicBezTo>
                    <a:cubicBezTo>
                      <a:pt x="165713" y="65422"/>
                      <a:pt x="167037" y="58525"/>
                      <a:pt x="167513" y="56306"/>
                    </a:cubicBezTo>
                    <a:cubicBezTo>
                      <a:pt x="174847" y="33704"/>
                      <a:pt x="162472" y="9436"/>
                      <a:pt x="139870" y="2102"/>
                    </a:cubicBezTo>
                    <a:cubicBezTo>
                      <a:pt x="138624" y="1697"/>
                      <a:pt x="137359" y="1351"/>
                      <a:pt x="136081" y="1061"/>
                    </a:cubicBezTo>
                    <a:cubicBezTo>
                      <a:pt x="118473" y="-2946"/>
                      <a:pt x="100256" y="4623"/>
                      <a:pt x="90675" y="19930"/>
                    </a:cubicBezTo>
                    <a:cubicBezTo>
                      <a:pt x="86598" y="26236"/>
                      <a:pt x="84360" y="31836"/>
                      <a:pt x="80769" y="54925"/>
                    </a:cubicBezTo>
                    <a:cubicBezTo>
                      <a:pt x="80769" y="55049"/>
                      <a:pt x="80664" y="55068"/>
                      <a:pt x="80597" y="54925"/>
                    </a:cubicBezTo>
                    <a:cubicBezTo>
                      <a:pt x="77239" y="49688"/>
                      <a:pt x="72941" y="45119"/>
                      <a:pt x="67920" y="41447"/>
                    </a:cubicBezTo>
                    <a:cubicBezTo>
                      <a:pt x="61624" y="36862"/>
                      <a:pt x="54192" y="34088"/>
                      <a:pt x="46431" y="33427"/>
                    </a:cubicBezTo>
                    <a:cubicBezTo>
                      <a:pt x="22790" y="31503"/>
                      <a:pt x="2065" y="49109"/>
                      <a:pt x="142" y="72750"/>
                    </a:cubicBezTo>
                    <a:cubicBezTo>
                      <a:pt x="-808" y="84415"/>
                      <a:pt x="3045" y="95963"/>
                      <a:pt x="10808" y="104722"/>
                    </a:cubicBezTo>
                    <a:cubicBezTo>
                      <a:pt x="12094" y="106512"/>
                      <a:pt x="16027" y="112199"/>
                      <a:pt x="24829" y="126572"/>
                    </a:cubicBezTo>
                    <a:cubicBezTo>
                      <a:pt x="33777" y="141695"/>
                      <a:pt x="41551" y="157483"/>
                      <a:pt x="48079" y="173797"/>
                    </a:cubicBezTo>
                    <a:cubicBezTo>
                      <a:pt x="48270" y="174521"/>
                      <a:pt x="48698" y="175654"/>
                      <a:pt x="48755" y="175797"/>
                    </a:cubicBezTo>
                    <a:close/>
                  </a:path>
                </a:pathLst>
              </a:custGeom>
              <a:grpFill/>
              <a:ln w="9525" cap="flat">
                <a:solidFill>
                  <a:srgbClr val="2F3651"/>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74" name="Freeform 75">
                <a:extLst>
                  <a:ext uri="{FF2B5EF4-FFF2-40B4-BE49-F238E27FC236}">
                    <a16:creationId xmlns:a16="http://schemas.microsoft.com/office/drawing/2014/main" id="{32C55F01-F4BB-D03F-1608-4B30D37D1907}"/>
                  </a:ext>
                </a:extLst>
              </p:cNvPr>
              <p:cNvSpPr/>
              <p:nvPr/>
            </p:nvSpPr>
            <p:spPr>
              <a:xfrm>
                <a:off x="5812290" y="3038723"/>
                <a:ext cx="572663" cy="781827"/>
              </a:xfrm>
              <a:custGeom>
                <a:avLst/>
                <a:gdLst>
                  <a:gd name="connsiteX0" fmla="*/ 552201 w 572663"/>
                  <a:gd name="connsiteY0" fmla="*/ 425119 h 781827"/>
                  <a:gd name="connsiteX1" fmla="*/ 468866 w 572663"/>
                  <a:gd name="connsiteY1" fmla="*/ 271214 h 781827"/>
                  <a:gd name="connsiteX2" fmla="*/ 448159 w 572663"/>
                  <a:gd name="connsiteY2" fmla="*/ 255021 h 781827"/>
                  <a:gd name="connsiteX3" fmla="*/ 432300 w 572663"/>
                  <a:gd name="connsiteY3" fmla="*/ 267404 h 781827"/>
                  <a:gd name="connsiteX4" fmla="*/ 455398 w 572663"/>
                  <a:gd name="connsiteY4" fmla="*/ 284635 h 781827"/>
                  <a:gd name="connsiteX5" fmla="*/ 533998 w 572663"/>
                  <a:gd name="connsiteY5" fmla="*/ 430739 h 781827"/>
                  <a:gd name="connsiteX6" fmla="*/ 549514 w 572663"/>
                  <a:gd name="connsiteY6" fmla="*/ 622753 h 781827"/>
                  <a:gd name="connsiteX7" fmla="*/ 491679 w 572663"/>
                  <a:gd name="connsiteY7" fmla="*/ 741530 h 781827"/>
                  <a:gd name="connsiteX8" fmla="*/ 320057 w 572663"/>
                  <a:gd name="connsiteY8" fmla="*/ 757408 h 781827"/>
                  <a:gd name="connsiteX9" fmla="*/ 148741 w 572663"/>
                  <a:gd name="connsiteY9" fmla="*/ 679875 h 781827"/>
                  <a:gd name="connsiteX10" fmla="*/ 107364 w 572663"/>
                  <a:gd name="connsiteY10" fmla="*/ 645851 h 781827"/>
                  <a:gd name="connsiteX11" fmla="*/ 53071 w 572663"/>
                  <a:gd name="connsiteY11" fmla="*/ 579071 h 781827"/>
                  <a:gd name="connsiteX12" fmla="*/ 19153 w 572663"/>
                  <a:gd name="connsiteY12" fmla="*/ 462447 h 781827"/>
                  <a:gd name="connsiteX13" fmla="*/ 62911 w 572663"/>
                  <a:gd name="connsiteY13" fmla="*/ 342842 h 781827"/>
                  <a:gd name="connsiteX14" fmla="*/ 127271 w 572663"/>
                  <a:gd name="connsiteY14" fmla="*/ 309552 h 781827"/>
                  <a:gd name="connsiteX15" fmla="*/ 163219 w 572663"/>
                  <a:gd name="connsiteY15" fmla="*/ 306342 h 781827"/>
                  <a:gd name="connsiteX16" fmla="*/ 172591 w 572663"/>
                  <a:gd name="connsiteY16" fmla="*/ 304532 h 781827"/>
                  <a:gd name="connsiteX17" fmla="*/ 176858 w 572663"/>
                  <a:gd name="connsiteY17" fmla="*/ 300894 h 781827"/>
                  <a:gd name="connsiteX18" fmla="*/ 176944 w 572663"/>
                  <a:gd name="connsiteY18" fmla="*/ 296131 h 781827"/>
                  <a:gd name="connsiteX19" fmla="*/ 177115 w 572663"/>
                  <a:gd name="connsiteY19" fmla="*/ 278824 h 781827"/>
                  <a:gd name="connsiteX20" fmla="*/ 185688 w 572663"/>
                  <a:gd name="connsiteY20" fmla="*/ 193728 h 781827"/>
                  <a:gd name="connsiteX21" fmla="*/ 227922 w 572663"/>
                  <a:gd name="connsiteY21" fmla="*/ 117671 h 781827"/>
                  <a:gd name="connsiteX22" fmla="*/ 231732 w 572663"/>
                  <a:gd name="connsiteY22" fmla="*/ 113728 h 781827"/>
                  <a:gd name="connsiteX23" fmla="*/ 230246 w 572663"/>
                  <a:gd name="connsiteY23" fmla="*/ 108479 h 781827"/>
                  <a:gd name="connsiteX24" fmla="*/ 225541 w 572663"/>
                  <a:gd name="connsiteY24" fmla="*/ 89648 h 781827"/>
                  <a:gd name="connsiteX25" fmla="*/ 219826 w 572663"/>
                  <a:gd name="connsiteY25" fmla="*/ 50367 h 781827"/>
                  <a:gd name="connsiteX26" fmla="*/ 236978 w 572663"/>
                  <a:gd name="connsiteY26" fmla="*/ 39688 h 781827"/>
                  <a:gd name="connsiteX27" fmla="*/ 248029 w 572663"/>
                  <a:gd name="connsiteY27" fmla="*/ 53625 h 781827"/>
                  <a:gd name="connsiteX28" fmla="*/ 248096 w 572663"/>
                  <a:gd name="connsiteY28" fmla="*/ 54701 h 781827"/>
                  <a:gd name="connsiteX29" fmla="*/ 253325 w 572663"/>
                  <a:gd name="connsiteY29" fmla="*/ 82686 h 781827"/>
                  <a:gd name="connsiteX30" fmla="*/ 255811 w 572663"/>
                  <a:gd name="connsiteY30" fmla="*/ 94430 h 781827"/>
                  <a:gd name="connsiteX31" fmla="*/ 266679 w 572663"/>
                  <a:gd name="connsiteY31" fmla="*/ 89334 h 781827"/>
                  <a:gd name="connsiteX32" fmla="*/ 268832 w 572663"/>
                  <a:gd name="connsiteY32" fmla="*/ 88429 h 781827"/>
                  <a:gd name="connsiteX33" fmla="*/ 276452 w 572663"/>
                  <a:gd name="connsiteY33" fmla="*/ 85210 h 781827"/>
                  <a:gd name="connsiteX34" fmla="*/ 276204 w 572663"/>
                  <a:gd name="connsiteY34" fmla="*/ 78647 h 781827"/>
                  <a:gd name="connsiteX35" fmla="*/ 275985 w 572663"/>
                  <a:gd name="connsiteY35" fmla="*/ 66407 h 781827"/>
                  <a:gd name="connsiteX36" fmla="*/ 278842 w 572663"/>
                  <a:gd name="connsiteY36" fmla="*/ 26821 h 781827"/>
                  <a:gd name="connsiteX37" fmla="*/ 297908 w 572663"/>
                  <a:gd name="connsiteY37" fmla="*/ 20130 h 781827"/>
                  <a:gd name="connsiteX38" fmla="*/ 305674 w 572663"/>
                  <a:gd name="connsiteY38" fmla="*/ 36080 h 781827"/>
                  <a:gd name="connsiteX39" fmla="*/ 305503 w 572663"/>
                  <a:gd name="connsiteY39" fmla="*/ 37089 h 781827"/>
                  <a:gd name="connsiteX40" fmla="*/ 304550 w 572663"/>
                  <a:gd name="connsiteY40" fmla="*/ 66617 h 781827"/>
                  <a:gd name="connsiteX41" fmla="*/ 304598 w 572663"/>
                  <a:gd name="connsiteY41" fmla="*/ 69332 h 781827"/>
                  <a:gd name="connsiteX42" fmla="*/ 305141 w 572663"/>
                  <a:gd name="connsiteY42" fmla="*/ 79514 h 781827"/>
                  <a:gd name="connsiteX43" fmla="*/ 323515 w 572663"/>
                  <a:gd name="connsiteY43" fmla="*/ 80895 h 781827"/>
                  <a:gd name="connsiteX44" fmla="*/ 326239 w 572663"/>
                  <a:gd name="connsiteY44" fmla="*/ 70227 h 781827"/>
                  <a:gd name="connsiteX45" fmla="*/ 328430 w 572663"/>
                  <a:gd name="connsiteY45" fmla="*/ 62016 h 781827"/>
                  <a:gd name="connsiteX46" fmla="*/ 342327 w 572663"/>
                  <a:gd name="connsiteY46" fmla="*/ 24821 h 781827"/>
                  <a:gd name="connsiteX47" fmla="*/ 362508 w 572663"/>
                  <a:gd name="connsiteY47" fmla="*/ 23833 h 781827"/>
                  <a:gd name="connsiteX48" fmla="*/ 365453 w 572663"/>
                  <a:gd name="connsiteY48" fmla="*/ 41261 h 781827"/>
                  <a:gd name="connsiteX49" fmla="*/ 364996 w 572663"/>
                  <a:gd name="connsiteY49" fmla="*/ 42214 h 781827"/>
                  <a:gd name="connsiteX50" fmla="*/ 355795 w 572663"/>
                  <a:gd name="connsiteY50" fmla="*/ 70246 h 781827"/>
                  <a:gd name="connsiteX51" fmla="*/ 351928 w 572663"/>
                  <a:gd name="connsiteY51" fmla="*/ 84657 h 781827"/>
                  <a:gd name="connsiteX52" fmla="*/ 350404 w 572663"/>
                  <a:gd name="connsiteY52" fmla="*/ 91029 h 781827"/>
                  <a:gd name="connsiteX53" fmla="*/ 355805 w 572663"/>
                  <a:gd name="connsiteY53" fmla="*/ 94735 h 781827"/>
                  <a:gd name="connsiteX54" fmla="*/ 366539 w 572663"/>
                  <a:gd name="connsiteY54" fmla="*/ 103517 h 781827"/>
                  <a:gd name="connsiteX55" fmla="*/ 383541 w 572663"/>
                  <a:gd name="connsiteY55" fmla="*/ 93515 h 781827"/>
                  <a:gd name="connsiteX56" fmla="*/ 371997 w 572663"/>
                  <a:gd name="connsiteY56" fmla="*/ 83038 h 781827"/>
                  <a:gd name="connsiteX57" fmla="*/ 374035 w 572663"/>
                  <a:gd name="connsiteY57" fmla="*/ 75770 h 781827"/>
                  <a:gd name="connsiteX58" fmla="*/ 382446 w 572663"/>
                  <a:gd name="connsiteY58" fmla="*/ 49920 h 781827"/>
                  <a:gd name="connsiteX59" fmla="*/ 368446 w 572663"/>
                  <a:gd name="connsiteY59" fmla="*/ 4900 h 781827"/>
                  <a:gd name="connsiteX60" fmla="*/ 328211 w 572663"/>
                  <a:gd name="connsiteY60" fmla="*/ 12048 h 781827"/>
                  <a:gd name="connsiteX61" fmla="*/ 322572 w 572663"/>
                  <a:gd name="connsiteY61" fmla="*/ 20478 h 781827"/>
                  <a:gd name="connsiteX62" fmla="*/ 278617 w 572663"/>
                  <a:gd name="connsiteY62" fmla="*/ 2660 h 781827"/>
                  <a:gd name="connsiteX63" fmla="*/ 258240 w 572663"/>
                  <a:gd name="connsiteY63" fmla="*/ 31060 h 781827"/>
                  <a:gd name="connsiteX64" fmla="*/ 211131 w 572663"/>
                  <a:gd name="connsiteY64" fmla="*/ 29186 h 781827"/>
                  <a:gd name="connsiteX65" fmla="*/ 201299 w 572663"/>
                  <a:gd name="connsiteY65" fmla="*/ 46033 h 781827"/>
                  <a:gd name="connsiteX66" fmla="*/ 207014 w 572663"/>
                  <a:gd name="connsiteY66" fmla="*/ 93658 h 781827"/>
                  <a:gd name="connsiteX67" fmla="*/ 210586 w 572663"/>
                  <a:gd name="connsiteY67" fmla="*/ 108489 h 781827"/>
                  <a:gd name="connsiteX68" fmla="*/ 167429 w 572663"/>
                  <a:gd name="connsiteY68" fmla="*/ 188737 h 781827"/>
                  <a:gd name="connsiteX69" fmla="*/ 158218 w 572663"/>
                  <a:gd name="connsiteY69" fmla="*/ 278729 h 781827"/>
                  <a:gd name="connsiteX70" fmla="*/ 158151 w 572663"/>
                  <a:gd name="connsiteY70" fmla="*/ 287483 h 781827"/>
                  <a:gd name="connsiteX71" fmla="*/ 124747 w 572663"/>
                  <a:gd name="connsiteY71" fmla="*/ 290740 h 781827"/>
                  <a:gd name="connsiteX72" fmla="*/ 48604 w 572663"/>
                  <a:gd name="connsiteY72" fmla="*/ 330488 h 781827"/>
                  <a:gd name="connsiteX73" fmla="*/ 274 w 572663"/>
                  <a:gd name="connsiteY73" fmla="*/ 461704 h 781827"/>
                  <a:gd name="connsiteX74" fmla="*/ 37727 w 572663"/>
                  <a:gd name="connsiteY74" fmla="*/ 590301 h 781827"/>
                  <a:gd name="connsiteX75" fmla="*/ 78503 w 572663"/>
                  <a:gd name="connsiteY75" fmla="*/ 642260 h 781827"/>
                  <a:gd name="connsiteX76" fmla="*/ 94162 w 572663"/>
                  <a:gd name="connsiteY76" fmla="*/ 659558 h 781827"/>
                  <a:gd name="connsiteX77" fmla="*/ 137263 w 572663"/>
                  <a:gd name="connsiteY77" fmla="*/ 695076 h 781827"/>
                  <a:gd name="connsiteX78" fmla="*/ 316419 w 572663"/>
                  <a:gd name="connsiteY78" fmla="*/ 776106 h 781827"/>
                  <a:gd name="connsiteX79" fmla="*/ 380960 w 572663"/>
                  <a:gd name="connsiteY79" fmla="*/ 781821 h 781827"/>
                  <a:gd name="connsiteX80" fmla="*/ 502432 w 572663"/>
                  <a:gd name="connsiteY80" fmla="*/ 757237 h 781827"/>
                  <a:gd name="connsiteX81" fmla="*/ 568422 w 572663"/>
                  <a:gd name="connsiteY81" fmla="*/ 625172 h 781827"/>
                  <a:gd name="connsiteX82" fmla="*/ 552201 w 572663"/>
                  <a:gd name="connsiteY82" fmla="*/ 425119 h 78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72663" h="781827">
                    <a:moveTo>
                      <a:pt x="552201" y="425119"/>
                    </a:moveTo>
                    <a:cubicBezTo>
                      <a:pt x="529169" y="350652"/>
                      <a:pt x="488869" y="291216"/>
                      <a:pt x="468866" y="271214"/>
                    </a:cubicBezTo>
                    <a:cubicBezTo>
                      <a:pt x="462490" y="265175"/>
                      <a:pt x="455557" y="259753"/>
                      <a:pt x="448159" y="255021"/>
                    </a:cubicBezTo>
                    <a:cubicBezTo>
                      <a:pt x="442882" y="258768"/>
                      <a:pt x="437596" y="262896"/>
                      <a:pt x="432300" y="267404"/>
                    </a:cubicBezTo>
                    <a:cubicBezTo>
                      <a:pt x="440574" y="272333"/>
                      <a:pt x="448315" y="278107"/>
                      <a:pt x="455398" y="284635"/>
                    </a:cubicBezTo>
                    <a:cubicBezTo>
                      <a:pt x="471190" y="300427"/>
                      <a:pt x="511167" y="356910"/>
                      <a:pt x="533998" y="430739"/>
                    </a:cubicBezTo>
                    <a:cubicBezTo>
                      <a:pt x="552969" y="492873"/>
                      <a:pt x="558262" y="558378"/>
                      <a:pt x="549514" y="622753"/>
                    </a:cubicBezTo>
                    <a:cubicBezTo>
                      <a:pt x="544238" y="663711"/>
                      <a:pt x="518377" y="723261"/>
                      <a:pt x="491679" y="741530"/>
                    </a:cubicBezTo>
                    <a:cubicBezTo>
                      <a:pt x="463323" y="760923"/>
                      <a:pt x="378331" y="768781"/>
                      <a:pt x="320057" y="757408"/>
                    </a:cubicBezTo>
                    <a:cubicBezTo>
                      <a:pt x="258336" y="743297"/>
                      <a:pt x="200077" y="716931"/>
                      <a:pt x="148741" y="679875"/>
                    </a:cubicBezTo>
                    <a:cubicBezTo>
                      <a:pt x="134336" y="669299"/>
                      <a:pt x="120524" y="657940"/>
                      <a:pt x="107364" y="645851"/>
                    </a:cubicBezTo>
                    <a:cubicBezTo>
                      <a:pt x="87797" y="624828"/>
                      <a:pt x="69658" y="602518"/>
                      <a:pt x="53071" y="579071"/>
                    </a:cubicBezTo>
                    <a:cubicBezTo>
                      <a:pt x="28925" y="545140"/>
                      <a:pt x="16971" y="504036"/>
                      <a:pt x="19153" y="462447"/>
                    </a:cubicBezTo>
                    <a:cubicBezTo>
                      <a:pt x="21858" y="397858"/>
                      <a:pt x="45423" y="363244"/>
                      <a:pt x="62911" y="342842"/>
                    </a:cubicBezTo>
                    <a:cubicBezTo>
                      <a:pt x="81008" y="321773"/>
                      <a:pt x="96010" y="313991"/>
                      <a:pt x="127271" y="309552"/>
                    </a:cubicBezTo>
                    <a:cubicBezTo>
                      <a:pt x="139177" y="307753"/>
                      <a:pt x="151182" y="306681"/>
                      <a:pt x="163219" y="306342"/>
                    </a:cubicBezTo>
                    <a:cubicBezTo>
                      <a:pt x="166459" y="307047"/>
                      <a:pt x="169846" y="306393"/>
                      <a:pt x="172591" y="304532"/>
                    </a:cubicBezTo>
                    <a:lnTo>
                      <a:pt x="176858" y="300894"/>
                    </a:lnTo>
                    <a:lnTo>
                      <a:pt x="176944" y="296131"/>
                    </a:lnTo>
                    <a:cubicBezTo>
                      <a:pt x="177039" y="290254"/>
                      <a:pt x="177077" y="284501"/>
                      <a:pt x="177115" y="278824"/>
                    </a:cubicBezTo>
                    <a:cubicBezTo>
                      <a:pt x="176073" y="250201"/>
                      <a:pt x="178957" y="221569"/>
                      <a:pt x="185688" y="193728"/>
                    </a:cubicBezTo>
                    <a:cubicBezTo>
                      <a:pt x="193206" y="165252"/>
                      <a:pt x="207724" y="139107"/>
                      <a:pt x="227922" y="117671"/>
                    </a:cubicBezTo>
                    <a:lnTo>
                      <a:pt x="231732" y="113728"/>
                    </a:lnTo>
                    <a:lnTo>
                      <a:pt x="230246" y="108479"/>
                    </a:lnTo>
                    <a:cubicBezTo>
                      <a:pt x="228408" y="101983"/>
                      <a:pt x="226826" y="95649"/>
                      <a:pt x="225541" y="89648"/>
                    </a:cubicBezTo>
                    <a:cubicBezTo>
                      <a:pt x="218406" y="56216"/>
                      <a:pt x="219102" y="53244"/>
                      <a:pt x="219826" y="50367"/>
                    </a:cubicBezTo>
                    <a:cubicBezTo>
                      <a:pt x="221613" y="42682"/>
                      <a:pt x="229292" y="37900"/>
                      <a:pt x="236978" y="39688"/>
                    </a:cubicBezTo>
                    <a:cubicBezTo>
                      <a:pt x="243457" y="41195"/>
                      <a:pt x="248039" y="46973"/>
                      <a:pt x="248029" y="53625"/>
                    </a:cubicBezTo>
                    <a:lnTo>
                      <a:pt x="248096" y="54701"/>
                    </a:lnTo>
                    <a:cubicBezTo>
                      <a:pt x="248343" y="56892"/>
                      <a:pt x="249363" y="63978"/>
                      <a:pt x="253325" y="82686"/>
                    </a:cubicBezTo>
                    <a:lnTo>
                      <a:pt x="255811" y="94430"/>
                    </a:lnTo>
                    <a:lnTo>
                      <a:pt x="266679" y="89334"/>
                    </a:lnTo>
                    <a:cubicBezTo>
                      <a:pt x="267384" y="89001"/>
                      <a:pt x="268108" y="88715"/>
                      <a:pt x="268832" y="88429"/>
                    </a:cubicBezTo>
                    <a:lnTo>
                      <a:pt x="276452" y="85210"/>
                    </a:lnTo>
                    <a:lnTo>
                      <a:pt x="276204" y="78647"/>
                    </a:lnTo>
                    <a:cubicBezTo>
                      <a:pt x="276061" y="74608"/>
                      <a:pt x="275956" y="70532"/>
                      <a:pt x="275985" y="66407"/>
                    </a:cubicBezTo>
                    <a:cubicBezTo>
                      <a:pt x="276204" y="32232"/>
                      <a:pt x="277538" y="29488"/>
                      <a:pt x="278842" y="26821"/>
                    </a:cubicBezTo>
                    <a:cubicBezTo>
                      <a:pt x="282259" y="19709"/>
                      <a:pt x="290795" y="16713"/>
                      <a:pt x="297908" y="20130"/>
                    </a:cubicBezTo>
                    <a:cubicBezTo>
                      <a:pt x="303884" y="23001"/>
                      <a:pt x="307099" y="29606"/>
                      <a:pt x="305674" y="36080"/>
                    </a:cubicBezTo>
                    <a:lnTo>
                      <a:pt x="305503" y="37089"/>
                    </a:lnTo>
                    <a:cubicBezTo>
                      <a:pt x="305274" y="39271"/>
                      <a:pt x="304703" y="46519"/>
                      <a:pt x="304550" y="66617"/>
                    </a:cubicBezTo>
                    <a:cubicBezTo>
                      <a:pt x="304550" y="67569"/>
                      <a:pt x="304550" y="68427"/>
                      <a:pt x="304598" y="69332"/>
                    </a:cubicBezTo>
                    <a:lnTo>
                      <a:pt x="305141" y="79514"/>
                    </a:lnTo>
                    <a:lnTo>
                      <a:pt x="323515" y="80895"/>
                    </a:lnTo>
                    <a:lnTo>
                      <a:pt x="326239" y="70227"/>
                    </a:lnTo>
                    <a:cubicBezTo>
                      <a:pt x="326925" y="67493"/>
                      <a:pt x="327620" y="64760"/>
                      <a:pt x="328430" y="62016"/>
                    </a:cubicBezTo>
                    <a:cubicBezTo>
                      <a:pt x="338298" y="29269"/>
                      <a:pt x="340345" y="27002"/>
                      <a:pt x="342327" y="24821"/>
                    </a:cubicBezTo>
                    <a:cubicBezTo>
                      <a:pt x="347626" y="18975"/>
                      <a:pt x="356662" y="18533"/>
                      <a:pt x="362508" y="23833"/>
                    </a:cubicBezTo>
                    <a:cubicBezTo>
                      <a:pt x="367396" y="28265"/>
                      <a:pt x="368614" y="35469"/>
                      <a:pt x="365453" y="41261"/>
                    </a:cubicBezTo>
                    <a:lnTo>
                      <a:pt x="364996" y="42214"/>
                    </a:lnTo>
                    <a:cubicBezTo>
                      <a:pt x="364148" y="44290"/>
                      <a:pt x="361539" y="51167"/>
                      <a:pt x="355795" y="70246"/>
                    </a:cubicBezTo>
                    <a:cubicBezTo>
                      <a:pt x="354357" y="75008"/>
                      <a:pt x="353080" y="79885"/>
                      <a:pt x="351928" y="84657"/>
                    </a:cubicBezTo>
                    <a:lnTo>
                      <a:pt x="350404" y="91029"/>
                    </a:lnTo>
                    <a:lnTo>
                      <a:pt x="355805" y="94735"/>
                    </a:lnTo>
                    <a:cubicBezTo>
                      <a:pt x="359595" y="97392"/>
                      <a:pt x="363184" y="100328"/>
                      <a:pt x="366539" y="103517"/>
                    </a:cubicBezTo>
                    <a:cubicBezTo>
                      <a:pt x="372140" y="100005"/>
                      <a:pt x="377807" y="96671"/>
                      <a:pt x="383541" y="93515"/>
                    </a:cubicBezTo>
                    <a:cubicBezTo>
                      <a:pt x="379933" y="89767"/>
                      <a:pt x="376077" y="86267"/>
                      <a:pt x="371997" y="83038"/>
                    </a:cubicBezTo>
                    <a:cubicBezTo>
                      <a:pt x="372635" y="80609"/>
                      <a:pt x="373311" y="78180"/>
                      <a:pt x="374035" y="75770"/>
                    </a:cubicBezTo>
                    <a:cubicBezTo>
                      <a:pt x="379303" y="58292"/>
                      <a:pt x="381732" y="51729"/>
                      <a:pt x="382446" y="49920"/>
                    </a:cubicBezTo>
                    <a:cubicBezTo>
                      <a:pt x="391012" y="33621"/>
                      <a:pt x="384743" y="13466"/>
                      <a:pt x="368446" y="4900"/>
                    </a:cubicBezTo>
                    <a:cubicBezTo>
                      <a:pt x="354975" y="-2180"/>
                      <a:pt x="338418" y="761"/>
                      <a:pt x="328211" y="12048"/>
                    </a:cubicBezTo>
                    <a:cubicBezTo>
                      <a:pt x="325875" y="14525"/>
                      <a:pt x="323969" y="17374"/>
                      <a:pt x="322572" y="20478"/>
                    </a:cubicBezTo>
                    <a:cubicBezTo>
                      <a:pt x="315355" y="3420"/>
                      <a:pt x="295675" y="-4558"/>
                      <a:pt x="278617" y="2660"/>
                    </a:cubicBezTo>
                    <a:cubicBezTo>
                      <a:pt x="267038" y="7559"/>
                      <a:pt x="259171" y="18522"/>
                      <a:pt x="258240" y="31060"/>
                    </a:cubicBezTo>
                    <a:cubicBezTo>
                      <a:pt x="245749" y="17534"/>
                      <a:pt x="224657" y="16695"/>
                      <a:pt x="211131" y="29186"/>
                    </a:cubicBezTo>
                    <a:cubicBezTo>
                      <a:pt x="206248" y="33697"/>
                      <a:pt x="202823" y="39563"/>
                      <a:pt x="201299" y="46033"/>
                    </a:cubicBezTo>
                    <a:cubicBezTo>
                      <a:pt x="199699" y="52806"/>
                      <a:pt x="199271" y="57654"/>
                      <a:pt x="207014" y="93658"/>
                    </a:cubicBezTo>
                    <a:cubicBezTo>
                      <a:pt x="208034" y="98421"/>
                      <a:pt x="209234" y="103421"/>
                      <a:pt x="210586" y="108489"/>
                    </a:cubicBezTo>
                    <a:cubicBezTo>
                      <a:pt x="190126" y="131496"/>
                      <a:pt x="175344" y="158982"/>
                      <a:pt x="167429" y="188737"/>
                    </a:cubicBezTo>
                    <a:cubicBezTo>
                      <a:pt x="160225" y="218166"/>
                      <a:pt x="157124" y="248450"/>
                      <a:pt x="158218" y="278729"/>
                    </a:cubicBezTo>
                    <a:cubicBezTo>
                      <a:pt x="158218" y="281625"/>
                      <a:pt x="158196" y="284542"/>
                      <a:pt x="158151" y="287483"/>
                    </a:cubicBezTo>
                    <a:cubicBezTo>
                      <a:pt x="151608" y="287759"/>
                      <a:pt x="140225" y="288540"/>
                      <a:pt x="124747" y="290740"/>
                    </a:cubicBezTo>
                    <a:cubicBezTo>
                      <a:pt x="88933" y="295826"/>
                      <a:pt x="69712" y="305856"/>
                      <a:pt x="48604" y="330488"/>
                    </a:cubicBezTo>
                    <a:cubicBezTo>
                      <a:pt x="29268" y="353053"/>
                      <a:pt x="3218" y="391200"/>
                      <a:pt x="274" y="461704"/>
                    </a:cubicBezTo>
                    <a:cubicBezTo>
                      <a:pt x="-2109" y="507568"/>
                      <a:pt x="11090" y="552889"/>
                      <a:pt x="37727" y="590301"/>
                    </a:cubicBezTo>
                    <a:cubicBezTo>
                      <a:pt x="55443" y="614590"/>
                      <a:pt x="69673" y="631964"/>
                      <a:pt x="78503" y="642260"/>
                    </a:cubicBezTo>
                    <a:cubicBezTo>
                      <a:pt x="83384" y="648324"/>
                      <a:pt x="88612" y="654100"/>
                      <a:pt x="94162" y="659558"/>
                    </a:cubicBezTo>
                    <a:cubicBezTo>
                      <a:pt x="107865" y="672180"/>
                      <a:pt x="122254" y="684038"/>
                      <a:pt x="137263" y="695076"/>
                    </a:cubicBezTo>
                    <a:cubicBezTo>
                      <a:pt x="190952" y="733812"/>
                      <a:pt x="251876" y="761367"/>
                      <a:pt x="316419" y="776106"/>
                    </a:cubicBezTo>
                    <a:cubicBezTo>
                      <a:pt x="337703" y="780044"/>
                      <a:pt x="359314" y="781958"/>
                      <a:pt x="380960" y="781821"/>
                    </a:cubicBezTo>
                    <a:cubicBezTo>
                      <a:pt x="430490" y="781821"/>
                      <a:pt x="479772" y="772734"/>
                      <a:pt x="502432" y="757237"/>
                    </a:cubicBezTo>
                    <a:cubicBezTo>
                      <a:pt x="534551" y="735253"/>
                      <a:pt x="562487" y="671207"/>
                      <a:pt x="568422" y="625172"/>
                    </a:cubicBezTo>
                    <a:cubicBezTo>
                      <a:pt x="577501" y="558098"/>
                      <a:pt x="571967" y="489855"/>
                      <a:pt x="552201" y="425119"/>
                    </a:cubicBezTo>
                    <a:close/>
                  </a:path>
                </a:pathLst>
              </a:custGeom>
              <a:grpFill/>
              <a:ln w="9525" cap="flat">
                <a:solidFill>
                  <a:srgbClr val="2F3651"/>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75" name="Freeform 77">
                <a:extLst>
                  <a:ext uri="{FF2B5EF4-FFF2-40B4-BE49-F238E27FC236}">
                    <a16:creationId xmlns:a16="http://schemas.microsoft.com/office/drawing/2014/main" id="{82282095-8D9C-C4CB-165F-AB70ADACAFCB}"/>
                  </a:ext>
                </a:extLst>
              </p:cNvPr>
              <p:cNvSpPr/>
              <p:nvPr/>
            </p:nvSpPr>
            <p:spPr>
              <a:xfrm>
                <a:off x="6065642" y="3121938"/>
                <a:ext cx="280464" cy="248330"/>
              </a:xfrm>
              <a:custGeom>
                <a:avLst/>
                <a:gdLst>
                  <a:gd name="connsiteX0" fmla="*/ 122931 w 280464"/>
                  <a:gd name="connsiteY0" fmla="*/ 248330 h 248330"/>
                  <a:gd name="connsiteX1" fmla="*/ 120769 w 280464"/>
                  <a:gd name="connsiteY1" fmla="*/ 248083 h 248330"/>
                  <a:gd name="connsiteX2" fmla="*/ 113633 w 280464"/>
                  <a:gd name="connsiteY2" fmla="*/ 236657 h 248330"/>
                  <a:gd name="connsiteX3" fmla="*/ 113634 w 280464"/>
                  <a:gd name="connsiteY3" fmla="*/ 236653 h 248330"/>
                  <a:gd name="connsiteX4" fmla="*/ 149334 w 280464"/>
                  <a:gd name="connsiteY4" fmla="*/ 159405 h 248330"/>
                  <a:gd name="connsiteX5" fmla="*/ 229144 w 280464"/>
                  <a:gd name="connsiteY5" fmla="*/ 111780 h 248330"/>
                  <a:gd name="connsiteX6" fmla="*/ 258886 w 280464"/>
                  <a:gd name="connsiteY6" fmla="*/ 51349 h 248330"/>
                  <a:gd name="connsiteX7" fmla="*/ 198455 w 280464"/>
                  <a:gd name="connsiteY7" fmla="*/ 21607 h 248330"/>
                  <a:gd name="connsiteX8" fmla="*/ 86002 w 280464"/>
                  <a:gd name="connsiteY8" fmla="*/ 88282 h 248330"/>
                  <a:gd name="connsiteX9" fmla="*/ 18861 w 280464"/>
                  <a:gd name="connsiteY9" fmla="*/ 224261 h 248330"/>
                  <a:gd name="connsiteX10" fmla="*/ 7593 w 280464"/>
                  <a:gd name="connsiteY10" fmla="*/ 231652 h 248330"/>
                  <a:gd name="connsiteX11" fmla="*/ 201 w 280464"/>
                  <a:gd name="connsiteY11" fmla="*/ 220384 h 248330"/>
                  <a:gd name="connsiteX12" fmla="*/ 73334 w 280464"/>
                  <a:gd name="connsiteY12" fmla="*/ 74051 h 248330"/>
                  <a:gd name="connsiteX13" fmla="*/ 192282 w 280464"/>
                  <a:gd name="connsiteY13" fmla="*/ 3576 h 248330"/>
                  <a:gd name="connsiteX14" fmla="*/ 276888 w 280464"/>
                  <a:gd name="connsiteY14" fmla="*/ 45205 h 248330"/>
                  <a:gd name="connsiteX15" fmla="*/ 235259 w 280464"/>
                  <a:gd name="connsiteY15" fmla="*/ 129811 h 248330"/>
                  <a:gd name="connsiteX16" fmla="*/ 161974 w 280464"/>
                  <a:gd name="connsiteY16" fmla="*/ 173626 h 248330"/>
                  <a:gd name="connsiteX17" fmla="*/ 132170 w 280464"/>
                  <a:gd name="connsiteY17" fmla="*/ 240948 h 248330"/>
                  <a:gd name="connsiteX18" fmla="*/ 122931 w 280464"/>
                  <a:gd name="connsiteY18" fmla="*/ 248330 h 248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0464" h="248330">
                    <a:moveTo>
                      <a:pt x="122931" y="248330"/>
                    </a:moveTo>
                    <a:cubicBezTo>
                      <a:pt x="122203" y="248327"/>
                      <a:pt x="121478" y="248245"/>
                      <a:pt x="120769" y="248083"/>
                    </a:cubicBezTo>
                    <a:cubicBezTo>
                      <a:pt x="115643" y="246898"/>
                      <a:pt x="112449" y="241783"/>
                      <a:pt x="113633" y="236657"/>
                    </a:cubicBezTo>
                    <a:cubicBezTo>
                      <a:pt x="113633" y="236656"/>
                      <a:pt x="113634" y="236655"/>
                      <a:pt x="113634" y="236653"/>
                    </a:cubicBezTo>
                    <a:cubicBezTo>
                      <a:pt x="118597" y="215260"/>
                      <a:pt x="129827" y="176788"/>
                      <a:pt x="149334" y="159405"/>
                    </a:cubicBezTo>
                    <a:cubicBezTo>
                      <a:pt x="172320" y="138131"/>
                      <a:pt x="199507" y="121908"/>
                      <a:pt x="229144" y="111780"/>
                    </a:cubicBezTo>
                    <a:cubicBezTo>
                      <a:pt x="254044" y="103306"/>
                      <a:pt x="267360" y="76249"/>
                      <a:pt x="258886" y="51349"/>
                    </a:cubicBezTo>
                    <a:cubicBezTo>
                      <a:pt x="250411" y="26448"/>
                      <a:pt x="223355" y="13132"/>
                      <a:pt x="198455" y="21607"/>
                    </a:cubicBezTo>
                    <a:cubicBezTo>
                      <a:pt x="156776" y="35844"/>
                      <a:pt x="118490" y="58544"/>
                      <a:pt x="86002" y="88282"/>
                    </a:cubicBezTo>
                    <a:cubicBezTo>
                      <a:pt x="46578" y="123391"/>
                      <a:pt x="27728" y="181627"/>
                      <a:pt x="18861" y="224261"/>
                    </a:cubicBezTo>
                    <a:cubicBezTo>
                      <a:pt x="17790" y="229414"/>
                      <a:pt x="12746" y="232723"/>
                      <a:pt x="7593" y="231652"/>
                    </a:cubicBezTo>
                    <a:cubicBezTo>
                      <a:pt x="2440" y="230581"/>
                      <a:pt x="-869" y="225537"/>
                      <a:pt x="201" y="220384"/>
                    </a:cubicBezTo>
                    <a:cubicBezTo>
                      <a:pt x="9660" y="174921"/>
                      <a:pt x="30024" y="112628"/>
                      <a:pt x="73334" y="74051"/>
                    </a:cubicBezTo>
                    <a:cubicBezTo>
                      <a:pt x="107705" y="42616"/>
                      <a:pt x="148201" y="18622"/>
                      <a:pt x="192282" y="3576"/>
                    </a:cubicBezTo>
                    <a:cubicBezTo>
                      <a:pt x="227141" y="-8292"/>
                      <a:pt x="265020" y="10346"/>
                      <a:pt x="276888" y="45205"/>
                    </a:cubicBezTo>
                    <a:cubicBezTo>
                      <a:pt x="288756" y="80064"/>
                      <a:pt x="270118" y="117943"/>
                      <a:pt x="235259" y="129811"/>
                    </a:cubicBezTo>
                    <a:cubicBezTo>
                      <a:pt x="208042" y="139145"/>
                      <a:pt x="183079" y="154070"/>
                      <a:pt x="161974" y="173626"/>
                    </a:cubicBezTo>
                    <a:cubicBezTo>
                      <a:pt x="150601" y="183760"/>
                      <a:pt x="139733" y="208306"/>
                      <a:pt x="132170" y="240948"/>
                    </a:cubicBezTo>
                    <a:cubicBezTo>
                      <a:pt x="131176" y="245255"/>
                      <a:pt x="127350" y="248311"/>
                      <a:pt x="122931" y="248330"/>
                    </a:cubicBezTo>
                    <a:close/>
                  </a:path>
                </a:pathLst>
              </a:custGeom>
              <a:grpFill/>
              <a:ln w="9525" cap="flat">
                <a:solidFill>
                  <a:srgbClr val="2F3651"/>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76" name="Freeform 78">
                <a:extLst>
                  <a:ext uri="{FF2B5EF4-FFF2-40B4-BE49-F238E27FC236}">
                    <a16:creationId xmlns:a16="http://schemas.microsoft.com/office/drawing/2014/main" id="{70333526-B4CC-593E-9E1D-904F4E1AA657}"/>
                  </a:ext>
                </a:extLst>
              </p:cNvPr>
              <p:cNvSpPr/>
              <p:nvPr/>
            </p:nvSpPr>
            <p:spPr>
              <a:xfrm>
                <a:off x="6184344" y="3364953"/>
                <a:ext cx="136695" cy="365169"/>
              </a:xfrm>
              <a:custGeom>
                <a:avLst/>
                <a:gdLst>
                  <a:gd name="connsiteX0" fmla="*/ 136446 w 136695"/>
                  <a:gd name="connsiteY0" fmla="*/ 281216 h 365169"/>
                  <a:gd name="connsiteX1" fmla="*/ 114490 w 136695"/>
                  <a:gd name="connsiteY1" fmla="*/ 234677 h 365169"/>
                  <a:gd name="connsiteX2" fmla="*/ 87639 w 136695"/>
                  <a:gd name="connsiteY2" fmla="*/ 203692 h 365169"/>
                  <a:gd name="connsiteX3" fmla="*/ 54302 w 136695"/>
                  <a:gd name="connsiteY3" fmla="*/ 165059 h 365169"/>
                  <a:gd name="connsiteX4" fmla="*/ 40738 w 136695"/>
                  <a:gd name="connsiteY4" fmla="*/ 147533 h 365169"/>
                  <a:gd name="connsiteX5" fmla="*/ 66027 w 136695"/>
                  <a:gd name="connsiteY5" fmla="*/ 141418 h 365169"/>
                  <a:gd name="connsiteX6" fmla="*/ 95412 w 136695"/>
                  <a:gd name="connsiteY6" fmla="*/ 149304 h 365169"/>
                  <a:gd name="connsiteX7" fmla="*/ 108485 w 136695"/>
                  <a:gd name="connsiteY7" fmla="*/ 146052 h 365169"/>
                  <a:gd name="connsiteX8" fmla="*/ 105232 w 136695"/>
                  <a:gd name="connsiteY8" fmla="*/ 132979 h 365169"/>
                  <a:gd name="connsiteX9" fmla="*/ 68447 w 136695"/>
                  <a:gd name="connsiteY9" fmla="*/ 122501 h 365169"/>
                  <a:gd name="connsiteX10" fmla="*/ 30480 w 136695"/>
                  <a:gd name="connsiteY10" fmla="*/ 131074 h 365169"/>
                  <a:gd name="connsiteX11" fmla="*/ 19050 w 136695"/>
                  <a:gd name="connsiteY11" fmla="*/ 89754 h 365169"/>
                  <a:gd name="connsiteX12" fmla="*/ 46301 w 136695"/>
                  <a:gd name="connsiteY12" fmla="*/ 15688 h 365169"/>
                  <a:gd name="connsiteX13" fmla="*/ 45201 w 136695"/>
                  <a:gd name="connsiteY13" fmla="*/ 2262 h 365169"/>
                  <a:gd name="connsiteX14" fmla="*/ 31775 w 136695"/>
                  <a:gd name="connsiteY14" fmla="*/ 3362 h 365169"/>
                  <a:gd name="connsiteX15" fmla="*/ 0 w 136695"/>
                  <a:gd name="connsiteY15" fmla="*/ 89907 h 365169"/>
                  <a:gd name="connsiteX16" fmla="*/ 38643 w 136695"/>
                  <a:gd name="connsiteY16" fmla="*/ 175955 h 365169"/>
                  <a:gd name="connsiteX17" fmla="*/ 38090 w 136695"/>
                  <a:gd name="connsiteY17" fmla="*/ 235725 h 365169"/>
                  <a:gd name="connsiteX18" fmla="*/ 23889 w 136695"/>
                  <a:gd name="connsiteY18" fmla="*/ 269481 h 365169"/>
                  <a:gd name="connsiteX19" fmla="*/ 10458 w 136695"/>
                  <a:gd name="connsiteY19" fmla="*/ 301285 h 365169"/>
                  <a:gd name="connsiteX20" fmla="*/ 5248 w 136695"/>
                  <a:gd name="connsiteY20" fmla="*/ 355816 h 365169"/>
                  <a:gd name="connsiteX21" fmla="*/ 14773 w 136695"/>
                  <a:gd name="connsiteY21" fmla="*/ 365170 h 365169"/>
                  <a:gd name="connsiteX22" fmla="*/ 14945 w 136695"/>
                  <a:gd name="connsiteY22" fmla="*/ 365170 h 365169"/>
                  <a:gd name="connsiteX23" fmla="*/ 24298 w 136695"/>
                  <a:gd name="connsiteY23" fmla="*/ 355476 h 365169"/>
                  <a:gd name="connsiteX24" fmla="*/ 24298 w 136695"/>
                  <a:gd name="connsiteY24" fmla="*/ 355473 h 365169"/>
                  <a:gd name="connsiteX25" fmla="*/ 28813 w 136695"/>
                  <a:gd name="connsiteY25" fmla="*/ 306362 h 365169"/>
                  <a:gd name="connsiteX26" fmla="*/ 40977 w 136695"/>
                  <a:gd name="connsiteY26" fmla="*/ 277882 h 365169"/>
                  <a:gd name="connsiteX27" fmla="*/ 56436 w 136695"/>
                  <a:gd name="connsiteY27" fmla="*/ 240792 h 365169"/>
                  <a:gd name="connsiteX28" fmla="*/ 61808 w 136695"/>
                  <a:gd name="connsiteY28" fmla="*/ 203130 h 365169"/>
                  <a:gd name="connsiteX29" fmla="*/ 73238 w 136695"/>
                  <a:gd name="connsiteY29" fmla="*/ 216218 h 365169"/>
                  <a:gd name="connsiteX30" fmla="*/ 99774 w 136695"/>
                  <a:gd name="connsiteY30" fmla="*/ 246831 h 365169"/>
                  <a:gd name="connsiteX31" fmla="*/ 117815 w 136695"/>
                  <a:gd name="connsiteY31" fmla="*/ 285588 h 365169"/>
                  <a:gd name="connsiteX32" fmla="*/ 127073 w 136695"/>
                  <a:gd name="connsiteY32" fmla="*/ 292894 h 365169"/>
                  <a:gd name="connsiteX33" fmla="*/ 129350 w 136695"/>
                  <a:gd name="connsiteY33" fmla="*/ 292646 h 365169"/>
                  <a:gd name="connsiteX34" fmla="*/ 136446 w 136695"/>
                  <a:gd name="connsiteY34" fmla="*/ 281216 h 365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6695" h="365169">
                    <a:moveTo>
                      <a:pt x="136446" y="281216"/>
                    </a:moveTo>
                    <a:cubicBezTo>
                      <a:pt x="132287" y="264401"/>
                      <a:pt x="124823" y="248581"/>
                      <a:pt x="114490" y="234677"/>
                    </a:cubicBezTo>
                    <a:cubicBezTo>
                      <a:pt x="107452" y="226228"/>
                      <a:pt x="97717" y="215151"/>
                      <a:pt x="87639" y="203692"/>
                    </a:cubicBezTo>
                    <a:cubicBezTo>
                      <a:pt x="75609" y="190005"/>
                      <a:pt x="63160" y="175851"/>
                      <a:pt x="54302" y="165059"/>
                    </a:cubicBezTo>
                    <a:cubicBezTo>
                      <a:pt x="50159" y="160001"/>
                      <a:pt x="45406" y="154086"/>
                      <a:pt x="40738" y="147533"/>
                    </a:cubicBezTo>
                    <a:cubicBezTo>
                      <a:pt x="48694" y="143879"/>
                      <a:pt x="57281" y="141803"/>
                      <a:pt x="66027" y="141418"/>
                    </a:cubicBezTo>
                    <a:cubicBezTo>
                      <a:pt x="76213" y="142278"/>
                      <a:pt x="86164" y="144949"/>
                      <a:pt x="95412" y="149304"/>
                    </a:cubicBezTo>
                    <a:cubicBezTo>
                      <a:pt x="99920" y="152016"/>
                      <a:pt x="105773" y="150560"/>
                      <a:pt x="108485" y="146052"/>
                    </a:cubicBezTo>
                    <a:cubicBezTo>
                      <a:pt x="111197" y="141544"/>
                      <a:pt x="109740" y="135690"/>
                      <a:pt x="105232" y="132979"/>
                    </a:cubicBezTo>
                    <a:cubicBezTo>
                      <a:pt x="93771" y="127122"/>
                      <a:pt x="81274" y="123562"/>
                      <a:pt x="68447" y="122501"/>
                    </a:cubicBezTo>
                    <a:cubicBezTo>
                      <a:pt x="55308" y="122467"/>
                      <a:pt x="42330" y="125397"/>
                      <a:pt x="30480" y="131074"/>
                    </a:cubicBezTo>
                    <a:cubicBezTo>
                      <a:pt x="23369" y="118434"/>
                      <a:pt x="19445" y="104251"/>
                      <a:pt x="19050" y="89754"/>
                    </a:cubicBezTo>
                    <a:cubicBezTo>
                      <a:pt x="20076" y="62805"/>
                      <a:pt x="29616" y="36875"/>
                      <a:pt x="46301" y="15688"/>
                    </a:cubicBezTo>
                    <a:cubicBezTo>
                      <a:pt x="49704" y="11677"/>
                      <a:pt x="49212" y="5666"/>
                      <a:pt x="45201" y="2262"/>
                    </a:cubicBezTo>
                    <a:cubicBezTo>
                      <a:pt x="41190" y="-1141"/>
                      <a:pt x="35179" y="-649"/>
                      <a:pt x="31775" y="3362"/>
                    </a:cubicBezTo>
                    <a:cubicBezTo>
                      <a:pt x="12046" y="27984"/>
                      <a:pt x="891" y="58369"/>
                      <a:pt x="0" y="89907"/>
                    </a:cubicBezTo>
                    <a:cubicBezTo>
                      <a:pt x="324" y="128397"/>
                      <a:pt x="23879" y="157925"/>
                      <a:pt x="38643" y="175955"/>
                    </a:cubicBezTo>
                    <a:cubicBezTo>
                      <a:pt x="44623" y="195460"/>
                      <a:pt x="44430" y="216335"/>
                      <a:pt x="38090" y="235725"/>
                    </a:cubicBezTo>
                    <a:cubicBezTo>
                      <a:pt x="34388" y="247383"/>
                      <a:pt x="29634" y="258682"/>
                      <a:pt x="23889" y="269481"/>
                    </a:cubicBezTo>
                    <a:cubicBezTo>
                      <a:pt x="18463" y="279657"/>
                      <a:pt x="13968" y="290301"/>
                      <a:pt x="10458" y="301285"/>
                    </a:cubicBezTo>
                    <a:cubicBezTo>
                      <a:pt x="6632" y="319202"/>
                      <a:pt x="4883" y="337499"/>
                      <a:pt x="5248" y="355816"/>
                    </a:cubicBezTo>
                    <a:cubicBezTo>
                      <a:pt x="5342" y="361009"/>
                      <a:pt x="9579" y="365170"/>
                      <a:pt x="14773" y="365170"/>
                    </a:cubicBezTo>
                    <a:lnTo>
                      <a:pt x="14945" y="365170"/>
                    </a:lnTo>
                    <a:cubicBezTo>
                      <a:pt x="20204" y="365075"/>
                      <a:pt x="24393" y="360736"/>
                      <a:pt x="24298" y="355476"/>
                    </a:cubicBezTo>
                    <a:cubicBezTo>
                      <a:pt x="24298" y="355475"/>
                      <a:pt x="24298" y="355474"/>
                      <a:pt x="24298" y="355473"/>
                    </a:cubicBezTo>
                    <a:cubicBezTo>
                      <a:pt x="23979" y="338986"/>
                      <a:pt x="25494" y="322515"/>
                      <a:pt x="28813" y="306362"/>
                    </a:cubicBezTo>
                    <a:cubicBezTo>
                      <a:pt x="32034" y="296534"/>
                      <a:pt x="36104" y="287005"/>
                      <a:pt x="40977" y="277882"/>
                    </a:cubicBezTo>
                    <a:cubicBezTo>
                      <a:pt x="47269" y="266026"/>
                      <a:pt x="52445" y="253608"/>
                      <a:pt x="56436" y="240792"/>
                    </a:cubicBezTo>
                    <a:cubicBezTo>
                      <a:pt x="59908" y="228536"/>
                      <a:pt x="61715" y="215868"/>
                      <a:pt x="61808" y="203130"/>
                    </a:cubicBezTo>
                    <a:cubicBezTo>
                      <a:pt x="65618" y="207474"/>
                      <a:pt x="69428" y="211855"/>
                      <a:pt x="73238" y="216218"/>
                    </a:cubicBezTo>
                    <a:cubicBezTo>
                      <a:pt x="83191" y="227543"/>
                      <a:pt x="92812" y="238487"/>
                      <a:pt x="99774" y="246831"/>
                    </a:cubicBezTo>
                    <a:cubicBezTo>
                      <a:pt x="108208" y="258479"/>
                      <a:pt x="114331" y="271636"/>
                      <a:pt x="117815" y="285588"/>
                    </a:cubicBezTo>
                    <a:cubicBezTo>
                      <a:pt x="118841" y="289871"/>
                      <a:pt x="122669" y="292892"/>
                      <a:pt x="127073" y="292894"/>
                    </a:cubicBezTo>
                    <a:cubicBezTo>
                      <a:pt x="127839" y="292900"/>
                      <a:pt x="128603" y="292817"/>
                      <a:pt x="129350" y="292646"/>
                    </a:cubicBezTo>
                    <a:cubicBezTo>
                      <a:pt x="134462" y="291443"/>
                      <a:pt x="137635" y="286331"/>
                      <a:pt x="136446" y="281216"/>
                    </a:cubicBezTo>
                    <a:close/>
                  </a:path>
                </a:pathLst>
              </a:custGeom>
              <a:grpFill/>
              <a:ln w="9525" cap="flat">
                <a:solidFill>
                  <a:srgbClr val="2F3651"/>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grpSp>
      </p:grpSp>
      <p:grpSp>
        <p:nvGrpSpPr>
          <p:cNvPr id="77" name="Group 74">
            <a:extLst>
              <a:ext uri="{FF2B5EF4-FFF2-40B4-BE49-F238E27FC236}">
                <a16:creationId xmlns:a16="http://schemas.microsoft.com/office/drawing/2014/main" id="{2F09F761-8B84-647D-EAB4-C2EBB98BD186}"/>
              </a:ext>
            </a:extLst>
          </p:cNvPr>
          <p:cNvGrpSpPr/>
          <p:nvPr/>
        </p:nvGrpSpPr>
        <p:grpSpPr>
          <a:xfrm>
            <a:off x="1790733" y="3126233"/>
            <a:ext cx="605961" cy="605960"/>
            <a:chOff x="2387644" y="4129811"/>
            <a:chExt cx="807948" cy="807946"/>
          </a:xfrm>
        </p:grpSpPr>
        <p:sp>
          <p:nvSpPr>
            <p:cNvPr id="78" name="Oval 42">
              <a:extLst>
                <a:ext uri="{FF2B5EF4-FFF2-40B4-BE49-F238E27FC236}">
                  <a16:creationId xmlns:a16="http://schemas.microsoft.com/office/drawing/2014/main" id="{4DA9A2E0-AD4C-D628-6DB8-ED4666C2FF42}"/>
                </a:ext>
              </a:extLst>
            </p:cNvPr>
            <p:cNvSpPr/>
            <p:nvPr/>
          </p:nvSpPr>
          <p:spPr>
            <a:xfrm>
              <a:off x="2387644" y="4129811"/>
              <a:ext cx="807948" cy="807946"/>
            </a:xfrm>
            <a:prstGeom prst="ellipse">
              <a:avLst/>
            </a:prstGeom>
            <a:solidFill>
              <a:sysClr val="window" lastClr="FFFFFF"/>
            </a:solidFill>
            <a:ln w="254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79" name="Graphic 48" descr="Brain outline">
              <a:extLst>
                <a:ext uri="{FF2B5EF4-FFF2-40B4-BE49-F238E27FC236}">
                  <a16:creationId xmlns:a16="http://schemas.microsoft.com/office/drawing/2014/main" id="{2084115C-F2BF-578A-DDCF-D4F72D1BE8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12195" y="4263916"/>
              <a:ext cx="553228" cy="553228"/>
            </a:xfrm>
            <a:prstGeom prst="rect">
              <a:avLst/>
            </a:prstGeom>
          </p:spPr>
        </p:pic>
      </p:grpSp>
      <p:grpSp>
        <p:nvGrpSpPr>
          <p:cNvPr id="80" name="Group 72">
            <a:extLst>
              <a:ext uri="{FF2B5EF4-FFF2-40B4-BE49-F238E27FC236}">
                <a16:creationId xmlns:a16="http://schemas.microsoft.com/office/drawing/2014/main" id="{AA4C4756-7CA4-AA62-1C3C-B6FF7D84C6EB}"/>
              </a:ext>
            </a:extLst>
          </p:cNvPr>
          <p:cNvGrpSpPr/>
          <p:nvPr/>
        </p:nvGrpSpPr>
        <p:grpSpPr>
          <a:xfrm>
            <a:off x="4281270" y="3126233"/>
            <a:ext cx="605961" cy="605960"/>
            <a:chOff x="5708360" y="4129811"/>
            <a:chExt cx="807948" cy="807946"/>
          </a:xfrm>
        </p:grpSpPr>
        <p:sp>
          <p:nvSpPr>
            <p:cNvPr id="81" name="Oval 66">
              <a:extLst>
                <a:ext uri="{FF2B5EF4-FFF2-40B4-BE49-F238E27FC236}">
                  <a16:creationId xmlns:a16="http://schemas.microsoft.com/office/drawing/2014/main" id="{AD551A21-9C26-4C80-5031-2B959CD67A62}"/>
                </a:ext>
              </a:extLst>
            </p:cNvPr>
            <p:cNvSpPr/>
            <p:nvPr/>
          </p:nvSpPr>
          <p:spPr>
            <a:xfrm>
              <a:off x="5708360" y="4129811"/>
              <a:ext cx="807948" cy="807946"/>
            </a:xfrm>
            <a:prstGeom prst="ellipse">
              <a:avLst/>
            </a:prstGeom>
            <a:solidFill>
              <a:sysClr val="window" lastClr="FFFFFF"/>
            </a:solidFill>
            <a:ln w="25400" cap="flat" cmpd="sng" algn="ctr">
              <a:solidFill>
                <a:srgbClr val="2F3651"/>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82" name="Graphic 49" descr="Foot outline">
              <a:extLst>
                <a:ext uri="{FF2B5EF4-FFF2-40B4-BE49-F238E27FC236}">
                  <a16:creationId xmlns:a16="http://schemas.microsoft.com/office/drawing/2014/main" id="{0C7ECF4D-28DC-96B0-A411-15352DDD547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42536" y="4254310"/>
              <a:ext cx="562244" cy="562244"/>
            </a:xfrm>
            <a:prstGeom prst="rect">
              <a:avLst/>
            </a:prstGeom>
          </p:spPr>
        </p:pic>
      </p:grpSp>
      <p:sp>
        <p:nvSpPr>
          <p:cNvPr id="83" name="TextBox 50">
            <a:extLst>
              <a:ext uri="{FF2B5EF4-FFF2-40B4-BE49-F238E27FC236}">
                <a16:creationId xmlns:a16="http://schemas.microsoft.com/office/drawing/2014/main" id="{B9697DCC-5400-D3EC-A35B-A90832B9AC93}"/>
              </a:ext>
            </a:extLst>
          </p:cNvPr>
          <p:cNvSpPr txBox="1"/>
          <p:nvPr/>
        </p:nvSpPr>
        <p:spPr>
          <a:xfrm>
            <a:off x="1472583" y="3829461"/>
            <a:ext cx="1242327" cy="304699"/>
          </a:xfrm>
          <a:prstGeom prst="rect">
            <a:avLst/>
          </a:prstGeom>
          <a:noFill/>
        </p:spPr>
        <p:txBody>
          <a:bodyPr wrap="none" lIns="0" tIns="0" rIns="0" bIns="0" rtlCol="0" anchor="ctr" anchorCtr="0">
            <a:spAutoFit/>
          </a:bodyPr>
          <a:lstStyle>
            <a:defPPr>
              <a:defRPr lang="en-US"/>
            </a:defPPr>
            <a:lvl1pPr marR="0" lvl="0" indent="0" algn="ctr" fontAlgn="auto">
              <a:lnSpc>
                <a:spcPct val="90000"/>
              </a:lnSpc>
              <a:spcBef>
                <a:spcPts val="0"/>
              </a:spcBef>
              <a:spcAft>
                <a:spcPts val="0"/>
              </a:spcAft>
              <a:buClrTx/>
              <a:buSzTx/>
              <a:buFontTx/>
              <a:buNone/>
              <a:tabLst/>
              <a:defRPr kumimoji="0" sz="1600" b="0" i="0" u="none" strike="noStrike" cap="none" spc="0" normalizeH="0" baseline="0">
                <a:ln>
                  <a:noFill/>
                </a:ln>
                <a:effectLst/>
                <a:uLnTx/>
                <a:uFillTx/>
                <a:latin typeface="Arial" panose="020B0604020202020204" pitchFamily="34" charset="0"/>
                <a:cs typeface="Arial" panose="020B0604020202020204" pitchFamily="34" charset="0"/>
              </a:defRPr>
            </a:lvl1p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00000"/>
                </a:solidFill>
                <a:effectLst/>
                <a:uLnTx/>
                <a:uFillTx/>
                <a:latin typeface="+mn-lt"/>
                <a:ea typeface="+mn-ea"/>
                <a:cs typeface="Arial" panose="020B0604020202020204" pitchFamily="34" charset="0"/>
              </a:rPr>
              <a:t>Cerebrovaskuläre</a:t>
            </a:r>
            <a:br>
              <a:rPr kumimoji="0" lang="en-US" sz="1100" b="0" i="0" u="none" strike="noStrike" kern="0" cap="none" spc="0" normalizeH="0" baseline="0" noProof="0" dirty="0">
                <a:ln>
                  <a:noFill/>
                </a:ln>
                <a:solidFill>
                  <a:srgbClr val="000000"/>
                </a:solidFill>
                <a:effectLst/>
                <a:uLnTx/>
                <a:uFillTx/>
                <a:latin typeface="+mn-lt"/>
                <a:ea typeface="+mn-ea"/>
                <a:cs typeface="Arial" panose="020B0604020202020204" pitchFamily="34" charset="0"/>
              </a:rPr>
            </a:br>
            <a:r>
              <a:rPr kumimoji="0" lang="en-US" sz="1100" b="0" i="0" u="none" strike="noStrike" kern="0" cap="none" spc="0" normalizeH="0" baseline="0" noProof="0" dirty="0" err="1">
                <a:ln>
                  <a:noFill/>
                </a:ln>
                <a:solidFill>
                  <a:srgbClr val="000000"/>
                </a:solidFill>
                <a:effectLst/>
                <a:uLnTx/>
                <a:uFillTx/>
                <a:latin typeface="+mn-lt"/>
                <a:ea typeface="+mn-ea"/>
                <a:cs typeface="Arial" panose="020B0604020202020204" pitchFamily="34" charset="0"/>
              </a:rPr>
              <a:t>Erkrankung</a:t>
            </a:r>
            <a:endParaRPr kumimoji="0" lang="en-US" sz="1100" b="0" i="0" u="none" strike="noStrike" kern="0" cap="none" spc="0" normalizeH="0" baseline="0" noProof="0" dirty="0">
              <a:ln>
                <a:noFill/>
              </a:ln>
              <a:solidFill>
                <a:srgbClr val="000000"/>
              </a:solidFill>
              <a:effectLst/>
              <a:uLnTx/>
              <a:uFillTx/>
              <a:latin typeface="+mn-lt"/>
              <a:ea typeface="+mn-ea"/>
              <a:cs typeface="Arial" panose="020B0604020202020204" pitchFamily="34" charset="0"/>
            </a:endParaRPr>
          </a:p>
        </p:txBody>
      </p:sp>
      <p:sp>
        <p:nvSpPr>
          <p:cNvPr id="84" name="TextBox 51">
            <a:extLst>
              <a:ext uri="{FF2B5EF4-FFF2-40B4-BE49-F238E27FC236}">
                <a16:creationId xmlns:a16="http://schemas.microsoft.com/office/drawing/2014/main" id="{6A6D7B3E-D422-5209-F074-B1537740222C}"/>
              </a:ext>
            </a:extLst>
          </p:cNvPr>
          <p:cNvSpPr txBox="1"/>
          <p:nvPr/>
        </p:nvSpPr>
        <p:spPr>
          <a:xfrm>
            <a:off x="2941453" y="3829461"/>
            <a:ext cx="814325" cy="304699"/>
          </a:xfrm>
          <a:prstGeom prst="rect">
            <a:avLst/>
          </a:prstGeom>
          <a:noFill/>
        </p:spPr>
        <p:txBody>
          <a:bodyPr wrap="none" lIns="0" tIns="0" rIns="0" bIns="0" rtlCol="0" anchor="ctr" anchorCtr="0">
            <a:spAutoFit/>
          </a:bodyPr>
          <a:lstStyle>
            <a:defPPr>
              <a:defRPr lang="en-US"/>
            </a:defPPr>
            <a:lvl1pPr marR="0" lvl="0" indent="0" algn="ctr" fontAlgn="auto">
              <a:lnSpc>
                <a:spcPct val="90000"/>
              </a:lnSpc>
              <a:spcBef>
                <a:spcPts val="0"/>
              </a:spcBef>
              <a:spcAft>
                <a:spcPts val="0"/>
              </a:spcAft>
              <a:buClrTx/>
              <a:buSzTx/>
              <a:buFontTx/>
              <a:buNone/>
              <a:tabLst/>
              <a:defRPr kumimoji="0" sz="1600" b="0" i="0" u="none" strike="noStrike" cap="none" spc="0" normalizeH="0" baseline="0">
                <a:ln>
                  <a:noFill/>
                </a:ln>
                <a:effectLst/>
                <a:uLnTx/>
                <a:uFillTx/>
                <a:latin typeface="Arial" panose="020B0604020202020204" pitchFamily="34" charset="0"/>
                <a:cs typeface="Arial" panose="020B0604020202020204" pitchFamily="34" charset="0"/>
              </a:defRPr>
            </a:lvl1p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mn-lt"/>
                <a:ea typeface="+mn-ea"/>
                <a:cs typeface="Arial" panose="020B0604020202020204" pitchFamily="34" charset="0"/>
              </a:rPr>
              <a:t>Herz- </a:t>
            </a:r>
          </a:p>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00000"/>
                </a:solidFill>
                <a:effectLst/>
                <a:uLnTx/>
                <a:uFillTx/>
                <a:latin typeface="+mn-lt"/>
                <a:ea typeface="+mn-ea"/>
                <a:cs typeface="Arial" panose="020B0604020202020204" pitchFamily="34" charset="0"/>
              </a:rPr>
              <a:t>erkrankung</a:t>
            </a:r>
            <a:endParaRPr kumimoji="0" lang="en-US" sz="1100" b="0" i="0" u="none" strike="noStrike" kern="0" cap="none" spc="0" normalizeH="0" baseline="0" noProof="0" dirty="0">
              <a:ln>
                <a:noFill/>
              </a:ln>
              <a:solidFill>
                <a:srgbClr val="000000"/>
              </a:solidFill>
              <a:effectLst/>
              <a:uLnTx/>
              <a:uFillTx/>
              <a:latin typeface="+mn-lt"/>
              <a:ea typeface="+mn-ea"/>
              <a:cs typeface="Arial" panose="020B0604020202020204" pitchFamily="34" charset="0"/>
            </a:endParaRPr>
          </a:p>
        </p:txBody>
      </p:sp>
      <p:sp>
        <p:nvSpPr>
          <p:cNvPr id="85" name="TextBox 52">
            <a:extLst>
              <a:ext uri="{FF2B5EF4-FFF2-40B4-BE49-F238E27FC236}">
                <a16:creationId xmlns:a16="http://schemas.microsoft.com/office/drawing/2014/main" id="{9A2617D8-CA1C-4EE3-0489-D64AC2D5379D}"/>
              </a:ext>
            </a:extLst>
          </p:cNvPr>
          <p:cNvSpPr txBox="1"/>
          <p:nvPr/>
        </p:nvSpPr>
        <p:spPr>
          <a:xfrm>
            <a:off x="4098364" y="3829461"/>
            <a:ext cx="1011249" cy="304699"/>
          </a:xfrm>
          <a:prstGeom prst="rect">
            <a:avLst/>
          </a:prstGeom>
          <a:noFill/>
        </p:spPr>
        <p:txBody>
          <a:bodyPr wrap="square" lIns="0" tIns="0" rIns="0" bIns="0" rtlCol="0" anchor="ctr" anchorCtr="0">
            <a:spAutoFit/>
          </a:bodyPr>
          <a:lstStyle>
            <a:defPPr>
              <a:defRPr lang="en-US"/>
            </a:defPPr>
            <a:lvl1pPr marR="0" lvl="0" indent="0" algn="ctr" fontAlgn="auto">
              <a:lnSpc>
                <a:spcPct val="90000"/>
              </a:lnSpc>
              <a:spcBef>
                <a:spcPts val="0"/>
              </a:spcBef>
              <a:spcAft>
                <a:spcPts val="0"/>
              </a:spcAft>
              <a:buClrTx/>
              <a:buSzTx/>
              <a:buFontTx/>
              <a:buNone/>
              <a:tabLst/>
              <a:defRPr kumimoji="0" sz="1600" b="0" i="0" u="none" strike="noStrike" cap="none" spc="0" normalizeH="0" baseline="0">
                <a:ln>
                  <a:noFill/>
                </a:ln>
                <a:effectLst/>
                <a:uLnTx/>
                <a:uFillTx/>
                <a:latin typeface="Arial" panose="020B0604020202020204" pitchFamily="34" charset="0"/>
                <a:cs typeface="Arial" panose="020B0604020202020204" pitchFamily="34" charset="0"/>
              </a:defRPr>
            </a:lvl1p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00000"/>
                </a:solidFill>
                <a:effectLst/>
                <a:uLnTx/>
                <a:uFillTx/>
                <a:latin typeface="+mn-lt"/>
                <a:ea typeface="+mn-ea"/>
                <a:cs typeface="Arial" panose="020B0604020202020204" pitchFamily="34" charset="0"/>
              </a:rPr>
              <a:t>Schäden</a:t>
            </a:r>
            <a:r>
              <a:rPr kumimoji="0" lang="en-US" sz="1100" b="0" i="0" u="none" strike="noStrike" kern="0" cap="none" spc="0" normalizeH="0" baseline="0" noProof="0" dirty="0">
                <a:ln>
                  <a:noFill/>
                </a:ln>
                <a:solidFill>
                  <a:srgbClr val="000000"/>
                </a:solidFill>
                <a:effectLst/>
                <a:uLnTx/>
                <a:uFillTx/>
                <a:latin typeface="+mn-lt"/>
                <a:ea typeface="+mn-ea"/>
                <a:cs typeface="Arial" panose="020B0604020202020204" pitchFamily="34" charset="0"/>
              </a:rPr>
              <a:t> an </a:t>
            </a:r>
            <a:r>
              <a:rPr kumimoji="0" lang="en-US" sz="1100" b="0" i="0" u="none" strike="noStrike" kern="0" cap="none" spc="0" normalizeH="0" baseline="0" noProof="0" dirty="0" err="1">
                <a:ln>
                  <a:noFill/>
                </a:ln>
                <a:solidFill>
                  <a:srgbClr val="000000"/>
                </a:solidFill>
                <a:effectLst/>
                <a:uLnTx/>
                <a:uFillTx/>
                <a:latin typeface="+mn-lt"/>
                <a:ea typeface="+mn-ea"/>
                <a:cs typeface="Arial" panose="020B0604020202020204" pitchFamily="34" charset="0"/>
              </a:rPr>
              <a:t>Gliedmaßen</a:t>
            </a:r>
            <a:endParaRPr kumimoji="0" lang="en-US" sz="1100" b="0" i="0" u="none" strike="noStrike" kern="0" cap="none" spc="0" normalizeH="0" baseline="0" noProof="0" dirty="0">
              <a:ln>
                <a:noFill/>
              </a:ln>
              <a:solidFill>
                <a:srgbClr val="000000"/>
              </a:solidFill>
              <a:effectLst/>
              <a:uLnTx/>
              <a:uFillTx/>
              <a:latin typeface="+mn-lt"/>
              <a:ea typeface="+mn-ea"/>
              <a:cs typeface="Arial" panose="020B0604020202020204" pitchFamily="34" charset="0"/>
            </a:endParaRPr>
          </a:p>
        </p:txBody>
      </p:sp>
      <p:sp>
        <p:nvSpPr>
          <p:cNvPr id="86" name="TextBox 20">
            <a:extLst>
              <a:ext uri="{FF2B5EF4-FFF2-40B4-BE49-F238E27FC236}">
                <a16:creationId xmlns:a16="http://schemas.microsoft.com/office/drawing/2014/main" id="{7D76EE65-D7C8-80CC-6B29-3C3DEA5BE3CB}"/>
              </a:ext>
            </a:extLst>
          </p:cNvPr>
          <p:cNvSpPr txBox="1"/>
          <p:nvPr/>
        </p:nvSpPr>
        <p:spPr>
          <a:xfrm>
            <a:off x="418700" y="1128204"/>
            <a:ext cx="5067700" cy="387798"/>
          </a:xfrm>
          <a:prstGeom prst="rect">
            <a:avLst/>
          </a:prstGeom>
          <a:noFill/>
        </p:spPr>
        <p:txBody>
          <a:bodyPr wrap="square" lIns="0" tIns="0" rIns="0" bIns="0" rtlCol="0" anchor="b">
            <a:spAutoFit/>
          </a:bodyPr>
          <a:lstStyle/>
          <a:p>
            <a:pPr marL="0" marR="0" lvl="0" indent="0" algn="l" defTabSz="514350" rtl="0" eaLnBrk="1" fontAlgn="auto" latinLnBrk="0" hangingPunct="1">
              <a:lnSpc>
                <a:spcPct val="90000"/>
              </a:lnSpc>
              <a:spcBef>
                <a:spcPts val="0"/>
              </a:spcBef>
              <a:spcAft>
                <a:spcPts val="0"/>
              </a:spcAft>
              <a:buClrTx/>
              <a:buSzTx/>
              <a:buFontTx/>
              <a:buNone/>
              <a:tabLst/>
              <a:defRPr/>
            </a:pPr>
            <a:r>
              <a:rPr kumimoji="0" lang="en-US" sz="1400" b="1" i="0" u="none" strike="noStrike" kern="1200" cap="none" spc="-6" normalizeH="0" baseline="0" noProof="0" dirty="0" err="1">
                <a:ln>
                  <a:noFill/>
                </a:ln>
                <a:solidFill>
                  <a:srgbClr val="2F3651"/>
                </a:solidFill>
                <a:effectLst/>
                <a:uLnTx/>
                <a:uFillTx/>
                <a:ea typeface="+mn-ea"/>
                <a:cs typeface="Arial" panose="020B0604020202020204" pitchFamily="34" charset="0"/>
              </a:rPr>
              <a:t>Langzeitdaten</a:t>
            </a:r>
            <a:r>
              <a:rPr kumimoji="0" lang="en-US" sz="1400" b="1" i="0" u="none" strike="noStrike" kern="1200" cap="none" spc="-6" normalizeH="0" baseline="0" noProof="0" dirty="0">
                <a:ln>
                  <a:noFill/>
                </a:ln>
                <a:solidFill>
                  <a:srgbClr val="2F3651"/>
                </a:solidFill>
                <a:effectLst/>
                <a:uLnTx/>
                <a:uFillTx/>
                <a:ea typeface="+mn-ea"/>
                <a:cs typeface="Arial" panose="020B0604020202020204" pitchFamily="34" charset="0"/>
              </a:rPr>
              <a:t> </a:t>
            </a:r>
            <a:r>
              <a:rPr kumimoji="0" lang="en-US" sz="1400" b="1" i="0" u="none" strike="noStrike" kern="1200" cap="none" spc="-6" normalizeH="0" baseline="0" noProof="0" dirty="0" err="1">
                <a:ln>
                  <a:noFill/>
                </a:ln>
                <a:solidFill>
                  <a:srgbClr val="2F3651"/>
                </a:solidFill>
                <a:effectLst/>
                <a:uLnTx/>
                <a:uFillTx/>
                <a:ea typeface="+mn-ea"/>
                <a:cs typeface="Arial" panose="020B0604020202020204" pitchFamily="34" charset="0"/>
              </a:rPr>
              <a:t>zeigen</a:t>
            </a:r>
            <a:r>
              <a:rPr kumimoji="0" lang="en-US" sz="1400" b="1" i="0" u="none" strike="noStrike" kern="1200" cap="none" spc="-6" normalizeH="0" baseline="0" noProof="0" dirty="0">
                <a:ln>
                  <a:noFill/>
                </a:ln>
                <a:solidFill>
                  <a:srgbClr val="2F3651"/>
                </a:solidFill>
                <a:effectLst/>
                <a:uLnTx/>
                <a:uFillTx/>
                <a:ea typeface="+mn-ea"/>
                <a:cs typeface="Arial" panose="020B0604020202020204" pitchFamily="34" charset="0"/>
              </a:rPr>
              <a:t>, </a:t>
            </a:r>
            <a:r>
              <a:rPr kumimoji="0" lang="en-US" sz="1400" b="1" i="0" u="none" strike="noStrike" kern="1200" cap="none" spc="-6" normalizeH="0" baseline="0" noProof="0" dirty="0" err="1">
                <a:ln>
                  <a:noFill/>
                </a:ln>
                <a:solidFill>
                  <a:srgbClr val="2F3651"/>
                </a:solidFill>
                <a:effectLst/>
                <a:uLnTx/>
                <a:uFillTx/>
                <a:ea typeface="+mn-ea"/>
                <a:cs typeface="Arial" panose="020B0604020202020204" pitchFamily="34" charset="0"/>
              </a:rPr>
              <a:t>dass</a:t>
            </a:r>
            <a:r>
              <a:rPr kumimoji="0" lang="en-US" sz="1400" b="1" i="0" u="none" strike="noStrike" kern="1200" cap="none" spc="-6" normalizeH="0" baseline="0" noProof="0" dirty="0">
                <a:ln>
                  <a:noFill/>
                </a:ln>
                <a:solidFill>
                  <a:srgbClr val="2F3651"/>
                </a:solidFill>
                <a:effectLst/>
                <a:uLnTx/>
                <a:uFillTx/>
                <a:ea typeface="+mn-ea"/>
                <a:cs typeface="Arial" panose="020B0604020202020204" pitchFamily="34" charset="0"/>
              </a:rPr>
              <a:t> </a:t>
            </a:r>
            <a:r>
              <a:rPr kumimoji="0" lang="en-US" sz="1400" b="1" i="0" u="none" strike="noStrike" kern="1200" cap="none" spc="-6" normalizeH="0" baseline="0" noProof="0" dirty="0" err="1">
                <a:ln>
                  <a:noFill/>
                </a:ln>
                <a:solidFill>
                  <a:srgbClr val="2F3651"/>
                </a:solidFill>
                <a:effectLst/>
                <a:uLnTx/>
                <a:uFillTx/>
                <a:ea typeface="+mn-ea"/>
                <a:cs typeface="Arial" panose="020B0604020202020204" pitchFamily="34" charset="0"/>
              </a:rPr>
              <a:t>schlechte</a:t>
            </a:r>
            <a:r>
              <a:rPr kumimoji="0" lang="en-US" sz="1400" b="1" i="0" u="none" strike="noStrike" kern="1200" cap="none" spc="-6" normalizeH="0" baseline="0" noProof="0" dirty="0">
                <a:ln>
                  <a:noFill/>
                </a:ln>
                <a:solidFill>
                  <a:srgbClr val="2F3651"/>
                </a:solidFill>
                <a:effectLst/>
                <a:uLnTx/>
                <a:uFillTx/>
                <a:ea typeface="+mn-ea"/>
                <a:cs typeface="Arial" panose="020B0604020202020204" pitchFamily="34" charset="0"/>
              </a:rPr>
              <a:t> </a:t>
            </a:r>
            <a:r>
              <a:rPr kumimoji="0" lang="en-US" sz="1400" b="1" i="0" u="none" strike="noStrike" kern="1200" cap="none" spc="-6" normalizeH="0" baseline="0" noProof="0" dirty="0" err="1">
                <a:ln>
                  <a:noFill/>
                </a:ln>
                <a:solidFill>
                  <a:srgbClr val="2F3651"/>
                </a:solidFill>
                <a:effectLst/>
                <a:uLnTx/>
                <a:uFillTx/>
                <a:ea typeface="+mn-ea"/>
                <a:cs typeface="Arial" panose="020B0604020202020204" pitchFamily="34" charset="0"/>
              </a:rPr>
              <a:t>Blutzuckerkontrolle</a:t>
            </a:r>
            <a:r>
              <a:rPr kumimoji="0" lang="en-US" sz="1400" b="1" i="0" u="none" strike="noStrike" kern="1200" cap="none" spc="-6" normalizeH="0" baseline="0" noProof="0" dirty="0">
                <a:ln>
                  <a:noFill/>
                </a:ln>
                <a:solidFill>
                  <a:srgbClr val="2F3651"/>
                </a:solidFill>
                <a:effectLst/>
                <a:uLnTx/>
                <a:uFillTx/>
                <a:ea typeface="+mn-ea"/>
                <a:cs typeface="Arial" panose="020B0604020202020204" pitchFamily="34" charset="0"/>
              </a:rPr>
              <a:t> das </a:t>
            </a:r>
            <a:r>
              <a:rPr kumimoji="0" lang="en-US" sz="1400" b="1" i="0" u="none" strike="noStrike" kern="1200" cap="none" spc="-6" normalizeH="0" baseline="0" noProof="0" dirty="0" err="1">
                <a:ln>
                  <a:noFill/>
                </a:ln>
                <a:solidFill>
                  <a:srgbClr val="2F3651"/>
                </a:solidFill>
                <a:effectLst/>
                <a:uLnTx/>
                <a:uFillTx/>
                <a:ea typeface="+mn-ea"/>
                <a:cs typeface="Arial" panose="020B0604020202020204" pitchFamily="34" charset="0"/>
              </a:rPr>
              <a:t>Risiko</a:t>
            </a:r>
            <a:r>
              <a:rPr kumimoji="0" lang="en-US" sz="1400" b="1" i="0" u="none" strike="noStrike" kern="1200" cap="none" spc="-6" normalizeH="0" baseline="0" noProof="0" dirty="0">
                <a:ln>
                  <a:noFill/>
                </a:ln>
                <a:solidFill>
                  <a:srgbClr val="2F3651"/>
                </a:solidFill>
                <a:effectLst/>
                <a:uLnTx/>
                <a:uFillTx/>
                <a:ea typeface="+mn-ea"/>
                <a:cs typeface="Arial" panose="020B0604020202020204" pitchFamily="34" charset="0"/>
              </a:rPr>
              <a:t> </a:t>
            </a:r>
            <a:r>
              <a:rPr kumimoji="0" lang="en-US" sz="1400" b="1" i="0" u="none" strike="noStrike" kern="1200" cap="none" spc="-6" normalizeH="0" baseline="0" noProof="0" dirty="0" err="1">
                <a:ln>
                  <a:noFill/>
                </a:ln>
                <a:solidFill>
                  <a:srgbClr val="2F3651"/>
                </a:solidFill>
                <a:effectLst/>
                <a:uLnTx/>
                <a:uFillTx/>
                <a:ea typeface="+mn-ea"/>
                <a:cs typeface="Arial" panose="020B0604020202020204" pitchFamily="34" charset="0"/>
              </a:rPr>
              <a:t>erhöht</a:t>
            </a:r>
            <a:r>
              <a:rPr kumimoji="0" lang="en-US" sz="1400" b="1" i="0" u="none" strike="noStrike" kern="1200" cap="none" spc="-6" normalizeH="0" baseline="0" noProof="0" dirty="0">
                <a:ln>
                  <a:noFill/>
                </a:ln>
                <a:solidFill>
                  <a:srgbClr val="2F3651"/>
                </a:solidFill>
                <a:effectLst/>
                <a:uLnTx/>
                <a:uFillTx/>
                <a:ea typeface="+mn-ea"/>
                <a:cs typeface="Arial" panose="020B0604020202020204" pitchFamily="34" charset="0"/>
              </a:rPr>
              <a:t> für:</a:t>
            </a:r>
            <a:r>
              <a:rPr kumimoji="0" lang="en-US" sz="1400" b="0" i="0" u="none" strike="noStrike" kern="1200" cap="none" spc="-6" normalizeH="0" baseline="30000" noProof="0" dirty="0">
                <a:ln>
                  <a:noFill/>
                </a:ln>
                <a:solidFill>
                  <a:srgbClr val="2F3651"/>
                </a:solidFill>
                <a:effectLst/>
                <a:uLnTx/>
                <a:uFillTx/>
                <a:ea typeface="+mn-ea"/>
                <a:cs typeface="Arial" panose="020B0604020202020204" pitchFamily="34" charset="0"/>
              </a:rPr>
              <a:t>1-4</a:t>
            </a:r>
          </a:p>
        </p:txBody>
      </p:sp>
      <p:grpSp>
        <p:nvGrpSpPr>
          <p:cNvPr id="87" name="Group 37">
            <a:extLst>
              <a:ext uri="{FF2B5EF4-FFF2-40B4-BE49-F238E27FC236}">
                <a16:creationId xmlns:a16="http://schemas.microsoft.com/office/drawing/2014/main" id="{70FDE794-4D4E-5295-52E8-4B3CA5A833B4}"/>
              </a:ext>
            </a:extLst>
          </p:cNvPr>
          <p:cNvGrpSpPr/>
          <p:nvPr/>
        </p:nvGrpSpPr>
        <p:grpSpPr>
          <a:xfrm>
            <a:off x="1790733" y="1797946"/>
            <a:ext cx="605961" cy="605960"/>
            <a:chOff x="2503144" y="2310637"/>
            <a:chExt cx="807948" cy="807946"/>
          </a:xfrm>
        </p:grpSpPr>
        <p:sp>
          <p:nvSpPr>
            <p:cNvPr id="88" name="Oval 34">
              <a:extLst>
                <a:ext uri="{FF2B5EF4-FFF2-40B4-BE49-F238E27FC236}">
                  <a16:creationId xmlns:a16="http://schemas.microsoft.com/office/drawing/2014/main" id="{4B5863E3-C390-F694-C175-C84BB2A78A64}"/>
                </a:ext>
              </a:extLst>
            </p:cNvPr>
            <p:cNvSpPr/>
            <p:nvPr/>
          </p:nvSpPr>
          <p:spPr>
            <a:xfrm>
              <a:off x="2503144" y="2310637"/>
              <a:ext cx="807948" cy="807946"/>
            </a:xfrm>
            <a:prstGeom prst="ellipse">
              <a:avLst/>
            </a:prstGeom>
            <a:solidFill>
              <a:sysClr val="window" lastClr="FFFFFF"/>
            </a:solidFill>
            <a:ln w="2540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grpSp>
          <p:nvGrpSpPr>
            <p:cNvPr id="89" name="Group 10">
              <a:extLst>
                <a:ext uri="{FF2B5EF4-FFF2-40B4-BE49-F238E27FC236}">
                  <a16:creationId xmlns:a16="http://schemas.microsoft.com/office/drawing/2014/main" id="{94D852DC-874E-080A-E8EC-93491F9479A6}"/>
                </a:ext>
              </a:extLst>
            </p:cNvPr>
            <p:cNvGrpSpPr/>
            <p:nvPr/>
          </p:nvGrpSpPr>
          <p:grpSpPr>
            <a:xfrm>
              <a:off x="2627493" y="2553649"/>
              <a:ext cx="568094" cy="314240"/>
              <a:chOff x="4007612" y="2086522"/>
              <a:chExt cx="742944" cy="419100"/>
            </a:xfrm>
            <a:solidFill>
              <a:srgbClr val="347475"/>
            </a:solidFill>
          </p:grpSpPr>
          <p:grpSp>
            <p:nvGrpSpPr>
              <p:cNvPr id="90" name="Graphic 23" descr="Eye outline">
                <a:extLst>
                  <a:ext uri="{FF2B5EF4-FFF2-40B4-BE49-F238E27FC236}">
                    <a16:creationId xmlns:a16="http://schemas.microsoft.com/office/drawing/2014/main" id="{50966C81-B759-E331-6566-6F4900EB8CA4}"/>
                  </a:ext>
                </a:extLst>
              </p:cNvPr>
              <p:cNvGrpSpPr/>
              <p:nvPr/>
            </p:nvGrpSpPr>
            <p:grpSpPr>
              <a:xfrm>
                <a:off x="4007612" y="2086522"/>
                <a:ext cx="742944" cy="419100"/>
                <a:chOff x="5054198" y="2038996"/>
                <a:chExt cx="742944" cy="419100"/>
              </a:xfrm>
              <a:grpFill/>
            </p:grpSpPr>
            <p:sp>
              <p:nvSpPr>
                <p:cNvPr id="93" name="Freeform 67">
                  <a:extLst>
                    <a:ext uri="{FF2B5EF4-FFF2-40B4-BE49-F238E27FC236}">
                      <a16:creationId xmlns:a16="http://schemas.microsoft.com/office/drawing/2014/main" id="{ADBB0EB2-F169-F184-A80A-20C3426E0E71}"/>
                    </a:ext>
                  </a:extLst>
                </p:cNvPr>
                <p:cNvSpPr/>
                <p:nvPr/>
              </p:nvSpPr>
              <p:spPr>
                <a:xfrm>
                  <a:off x="5054198" y="2038996"/>
                  <a:ext cx="742944" cy="419100"/>
                </a:xfrm>
                <a:custGeom>
                  <a:avLst/>
                  <a:gdLst>
                    <a:gd name="connsiteX0" fmla="*/ 740576 w 742944"/>
                    <a:gd name="connsiteY0" fmla="*/ 203264 h 419100"/>
                    <a:gd name="connsiteX1" fmla="*/ 371473 w 742944"/>
                    <a:gd name="connsiteY1" fmla="*/ 0 h 419100"/>
                    <a:gd name="connsiteX2" fmla="*/ 2369 w 742944"/>
                    <a:gd name="connsiteY2" fmla="*/ 203264 h 419100"/>
                    <a:gd name="connsiteX3" fmla="*/ 2369 w 742944"/>
                    <a:gd name="connsiteY3" fmla="*/ 215837 h 419100"/>
                    <a:gd name="connsiteX4" fmla="*/ 371473 w 742944"/>
                    <a:gd name="connsiteY4" fmla="*/ 419100 h 419100"/>
                    <a:gd name="connsiteX5" fmla="*/ 740576 w 742944"/>
                    <a:gd name="connsiteY5" fmla="*/ 215837 h 419100"/>
                    <a:gd name="connsiteX6" fmla="*/ 740576 w 742944"/>
                    <a:gd name="connsiteY6" fmla="*/ 203264 h 419100"/>
                    <a:gd name="connsiteX7" fmla="*/ 190498 w 742944"/>
                    <a:gd name="connsiteY7" fmla="*/ 209550 h 419100"/>
                    <a:gd name="connsiteX8" fmla="*/ 371473 w 742944"/>
                    <a:gd name="connsiteY8" fmla="*/ 28575 h 419100"/>
                    <a:gd name="connsiteX9" fmla="*/ 552448 w 742944"/>
                    <a:gd name="connsiteY9" fmla="*/ 209550 h 419100"/>
                    <a:gd name="connsiteX10" fmla="*/ 371473 w 742944"/>
                    <a:gd name="connsiteY10" fmla="*/ 390525 h 419100"/>
                    <a:gd name="connsiteX11" fmla="*/ 190498 w 742944"/>
                    <a:gd name="connsiteY11" fmla="*/ 209550 h 419100"/>
                    <a:gd name="connsiteX12" fmla="*/ 22467 w 742944"/>
                    <a:gd name="connsiteY12" fmla="*/ 209550 h 419100"/>
                    <a:gd name="connsiteX13" fmla="*/ 267764 w 742944"/>
                    <a:gd name="connsiteY13" fmla="*/ 38624 h 419100"/>
                    <a:gd name="connsiteX14" fmla="*/ 267841 w 742944"/>
                    <a:gd name="connsiteY14" fmla="*/ 38786 h 419100"/>
                    <a:gd name="connsiteX15" fmla="*/ 200136 w 742944"/>
                    <a:gd name="connsiteY15" fmla="*/ 312610 h 419100"/>
                    <a:gd name="connsiteX16" fmla="*/ 267841 w 742944"/>
                    <a:gd name="connsiteY16" fmla="*/ 380314 h 419100"/>
                    <a:gd name="connsiteX17" fmla="*/ 267764 w 742944"/>
                    <a:gd name="connsiteY17" fmla="*/ 380476 h 419100"/>
                    <a:gd name="connsiteX18" fmla="*/ 22467 w 742944"/>
                    <a:gd name="connsiteY18" fmla="*/ 209550 h 419100"/>
                    <a:gd name="connsiteX19" fmla="*/ 475181 w 742944"/>
                    <a:gd name="connsiteY19" fmla="*/ 380476 h 419100"/>
                    <a:gd name="connsiteX20" fmla="*/ 475105 w 742944"/>
                    <a:gd name="connsiteY20" fmla="*/ 380314 h 419100"/>
                    <a:gd name="connsiteX21" fmla="*/ 542809 w 742944"/>
                    <a:gd name="connsiteY21" fmla="*/ 106490 h 419100"/>
                    <a:gd name="connsiteX22" fmla="*/ 475105 w 742944"/>
                    <a:gd name="connsiteY22" fmla="*/ 38786 h 419100"/>
                    <a:gd name="connsiteX23" fmla="*/ 475181 w 742944"/>
                    <a:gd name="connsiteY23" fmla="*/ 38624 h 419100"/>
                    <a:gd name="connsiteX24" fmla="*/ 720478 w 742944"/>
                    <a:gd name="connsiteY24" fmla="*/ 209550 h 419100"/>
                    <a:gd name="connsiteX25" fmla="*/ 475181 w 742944"/>
                    <a:gd name="connsiteY25" fmla="*/ 38047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42944" h="419100">
                      <a:moveTo>
                        <a:pt x="740576" y="203264"/>
                      </a:moveTo>
                      <a:cubicBezTo>
                        <a:pt x="733280" y="194958"/>
                        <a:pt x="559763" y="0"/>
                        <a:pt x="371473" y="0"/>
                      </a:cubicBezTo>
                      <a:cubicBezTo>
                        <a:pt x="183182" y="0"/>
                        <a:pt x="9665" y="194958"/>
                        <a:pt x="2369" y="203264"/>
                      </a:cubicBezTo>
                      <a:cubicBezTo>
                        <a:pt x="-790" y="206859"/>
                        <a:pt x="-790" y="212241"/>
                        <a:pt x="2369" y="215837"/>
                      </a:cubicBezTo>
                      <a:cubicBezTo>
                        <a:pt x="9665" y="224142"/>
                        <a:pt x="183182" y="419100"/>
                        <a:pt x="371473" y="419100"/>
                      </a:cubicBezTo>
                      <a:cubicBezTo>
                        <a:pt x="559763" y="419100"/>
                        <a:pt x="733280" y="224142"/>
                        <a:pt x="740576" y="215837"/>
                      </a:cubicBezTo>
                      <a:cubicBezTo>
                        <a:pt x="743734" y="212241"/>
                        <a:pt x="743734" y="206859"/>
                        <a:pt x="740576" y="203264"/>
                      </a:cubicBezTo>
                      <a:close/>
                      <a:moveTo>
                        <a:pt x="190498" y="209550"/>
                      </a:moveTo>
                      <a:cubicBezTo>
                        <a:pt x="190498" y="109600"/>
                        <a:pt x="271523" y="28575"/>
                        <a:pt x="371473" y="28575"/>
                      </a:cubicBezTo>
                      <a:cubicBezTo>
                        <a:pt x="471422" y="28575"/>
                        <a:pt x="552448" y="109600"/>
                        <a:pt x="552448" y="209550"/>
                      </a:cubicBezTo>
                      <a:cubicBezTo>
                        <a:pt x="552448" y="309500"/>
                        <a:pt x="471422" y="390525"/>
                        <a:pt x="371473" y="390525"/>
                      </a:cubicBezTo>
                      <a:cubicBezTo>
                        <a:pt x="271569" y="390415"/>
                        <a:pt x="190608" y="309454"/>
                        <a:pt x="190498" y="209550"/>
                      </a:cubicBezTo>
                      <a:close/>
                      <a:moveTo>
                        <a:pt x="22467" y="209550"/>
                      </a:moveTo>
                      <a:cubicBezTo>
                        <a:pt x="47232" y="183261"/>
                        <a:pt x="147978" y="81753"/>
                        <a:pt x="267764" y="38624"/>
                      </a:cubicBezTo>
                      <a:cubicBezTo>
                        <a:pt x="268231" y="38452"/>
                        <a:pt x="268269" y="38529"/>
                        <a:pt x="267841" y="38786"/>
                      </a:cubicBezTo>
                      <a:cubicBezTo>
                        <a:pt x="173530" y="95704"/>
                        <a:pt x="143217" y="218299"/>
                        <a:pt x="200136" y="312610"/>
                      </a:cubicBezTo>
                      <a:cubicBezTo>
                        <a:pt x="216872" y="340341"/>
                        <a:pt x="240109" y="363578"/>
                        <a:pt x="267841" y="380314"/>
                      </a:cubicBezTo>
                      <a:cubicBezTo>
                        <a:pt x="268269" y="380571"/>
                        <a:pt x="268231" y="380648"/>
                        <a:pt x="267764" y="380476"/>
                      </a:cubicBezTo>
                      <a:cubicBezTo>
                        <a:pt x="147978" y="337347"/>
                        <a:pt x="47194" y="235839"/>
                        <a:pt x="22467" y="209550"/>
                      </a:cubicBezTo>
                      <a:close/>
                      <a:moveTo>
                        <a:pt x="475181" y="380476"/>
                      </a:moveTo>
                      <a:cubicBezTo>
                        <a:pt x="474714" y="380648"/>
                        <a:pt x="474676" y="380571"/>
                        <a:pt x="475105" y="380314"/>
                      </a:cubicBezTo>
                      <a:cubicBezTo>
                        <a:pt x="569415" y="323396"/>
                        <a:pt x="599728" y="200801"/>
                        <a:pt x="542809" y="106490"/>
                      </a:cubicBezTo>
                      <a:cubicBezTo>
                        <a:pt x="526073" y="78759"/>
                        <a:pt x="502836" y="55522"/>
                        <a:pt x="475105" y="38786"/>
                      </a:cubicBezTo>
                      <a:cubicBezTo>
                        <a:pt x="474676" y="38529"/>
                        <a:pt x="474714" y="38452"/>
                        <a:pt x="475181" y="38624"/>
                      </a:cubicBezTo>
                      <a:cubicBezTo>
                        <a:pt x="594967" y="81753"/>
                        <a:pt x="695751" y="183261"/>
                        <a:pt x="720478" y="209550"/>
                      </a:cubicBezTo>
                      <a:cubicBezTo>
                        <a:pt x="695751" y="235839"/>
                        <a:pt x="594967" y="337347"/>
                        <a:pt x="475181" y="380476"/>
                      </a:cubicBezTo>
                      <a:close/>
                    </a:path>
                  </a:pathLst>
                </a:custGeom>
                <a:grpFill/>
                <a:ln w="9525" cap="flat">
                  <a:solidFill>
                    <a:srgbClr val="347475"/>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94" name="Freeform 68">
                  <a:extLst>
                    <a:ext uri="{FF2B5EF4-FFF2-40B4-BE49-F238E27FC236}">
                      <a16:creationId xmlns:a16="http://schemas.microsoft.com/office/drawing/2014/main" id="{49DFAD37-0977-B41A-E0E3-DC33951EA90F}"/>
                    </a:ext>
                  </a:extLst>
                </p:cNvPr>
                <p:cNvSpPr/>
                <p:nvPr/>
              </p:nvSpPr>
              <p:spPr>
                <a:xfrm>
                  <a:off x="5339946" y="2162821"/>
                  <a:ext cx="171450" cy="171450"/>
                </a:xfrm>
                <a:custGeom>
                  <a:avLst/>
                  <a:gdLst>
                    <a:gd name="connsiteX0" fmla="*/ 85725 w 171450"/>
                    <a:gd name="connsiteY0" fmla="*/ 0 h 171450"/>
                    <a:gd name="connsiteX1" fmla="*/ 0 w 171450"/>
                    <a:gd name="connsiteY1" fmla="*/ 85725 h 171450"/>
                    <a:gd name="connsiteX2" fmla="*/ 85725 w 171450"/>
                    <a:gd name="connsiteY2" fmla="*/ 171450 h 171450"/>
                    <a:gd name="connsiteX3" fmla="*/ 171450 w 171450"/>
                    <a:gd name="connsiteY3" fmla="*/ 85725 h 171450"/>
                    <a:gd name="connsiteX4" fmla="*/ 85725 w 171450"/>
                    <a:gd name="connsiteY4" fmla="*/ 0 h 171450"/>
                    <a:gd name="connsiteX5" fmla="*/ 85725 w 171450"/>
                    <a:gd name="connsiteY5" fmla="*/ 152400 h 171450"/>
                    <a:gd name="connsiteX6" fmla="*/ 19050 w 171450"/>
                    <a:gd name="connsiteY6" fmla="*/ 85725 h 171450"/>
                    <a:gd name="connsiteX7" fmla="*/ 85725 w 171450"/>
                    <a:gd name="connsiteY7" fmla="*/ 19050 h 171450"/>
                    <a:gd name="connsiteX8" fmla="*/ 152400 w 171450"/>
                    <a:gd name="connsiteY8" fmla="*/ 85725 h 171450"/>
                    <a:gd name="connsiteX9" fmla="*/ 85725 w 171450"/>
                    <a:gd name="connsiteY9" fmla="*/ 15240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450" h="171450">
                      <a:moveTo>
                        <a:pt x="85725" y="0"/>
                      </a:moveTo>
                      <a:cubicBezTo>
                        <a:pt x="38380" y="0"/>
                        <a:pt x="0" y="38380"/>
                        <a:pt x="0" y="85725"/>
                      </a:cubicBezTo>
                      <a:cubicBezTo>
                        <a:pt x="0" y="133070"/>
                        <a:pt x="38380" y="171450"/>
                        <a:pt x="85725" y="171450"/>
                      </a:cubicBezTo>
                      <a:cubicBezTo>
                        <a:pt x="133070" y="171450"/>
                        <a:pt x="171450" y="133070"/>
                        <a:pt x="171450" y="85725"/>
                      </a:cubicBezTo>
                      <a:cubicBezTo>
                        <a:pt x="171392" y="38404"/>
                        <a:pt x="133046" y="58"/>
                        <a:pt x="85725" y="0"/>
                      </a:cubicBezTo>
                      <a:close/>
                      <a:moveTo>
                        <a:pt x="85725" y="152400"/>
                      </a:moveTo>
                      <a:cubicBezTo>
                        <a:pt x="48901" y="152400"/>
                        <a:pt x="19050" y="122549"/>
                        <a:pt x="19050" y="85725"/>
                      </a:cubicBezTo>
                      <a:cubicBezTo>
                        <a:pt x="19050" y="48901"/>
                        <a:pt x="48901" y="19050"/>
                        <a:pt x="85725" y="19050"/>
                      </a:cubicBezTo>
                      <a:cubicBezTo>
                        <a:pt x="122549" y="19050"/>
                        <a:pt x="152400" y="48901"/>
                        <a:pt x="152400" y="85725"/>
                      </a:cubicBezTo>
                      <a:cubicBezTo>
                        <a:pt x="152358" y="122532"/>
                        <a:pt x="122532" y="152358"/>
                        <a:pt x="85725" y="152400"/>
                      </a:cubicBezTo>
                      <a:close/>
                    </a:path>
                  </a:pathLst>
                </a:custGeom>
                <a:grpFill/>
                <a:ln w="9525" cap="flat">
                  <a:solidFill>
                    <a:srgbClr val="347475"/>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grpSp>
          <p:sp>
            <p:nvSpPr>
              <p:cNvPr id="91" name="Oval 12">
                <a:extLst>
                  <a:ext uri="{FF2B5EF4-FFF2-40B4-BE49-F238E27FC236}">
                    <a16:creationId xmlns:a16="http://schemas.microsoft.com/office/drawing/2014/main" id="{62233ED7-B4E8-22CC-BE11-CD5E1E6E821D}"/>
                  </a:ext>
                </a:extLst>
              </p:cNvPr>
              <p:cNvSpPr/>
              <p:nvPr/>
            </p:nvSpPr>
            <p:spPr>
              <a:xfrm>
                <a:off x="4302423" y="2217936"/>
                <a:ext cx="153321" cy="153321"/>
              </a:xfrm>
              <a:prstGeom prst="ellipse">
                <a:avLst/>
              </a:prstGeom>
              <a:grpFill/>
              <a:ln w="2540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sp>
            <p:nvSpPr>
              <p:cNvPr id="92" name="Oval 13">
                <a:extLst>
                  <a:ext uri="{FF2B5EF4-FFF2-40B4-BE49-F238E27FC236}">
                    <a16:creationId xmlns:a16="http://schemas.microsoft.com/office/drawing/2014/main" id="{ADCCD329-D523-3BA3-9035-BD1D9DC2E836}"/>
                  </a:ext>
                </a:extLst>
              </p:cNvPr>
              <p:cNvSpPr/>
              <p:nvPr/>
            </p:nvSpPr>
            <p:spPr>
              <a:xfrm>
                <a:off x="4289541" y="2209535"/>
                <a:ext cx="89841" cy="89841"/>
              </a:xfrm>
              <a:prstGeom prst="ellipse">
                <a:avLst/>
              </a:prstGeom>
              <a:grpFill/>
              <a:ln w="2540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grpSp>
      </p:grpSp>
      <p:grpSp>
        <p:nvGrpSpPr>
          <p:cNvPr id="95" name="Group 36">
            <a:extLst>
              <a:ext uri="{FF2B5EF4-FFF2-40B4-BE49-F238E27FC236}">
                <a16:creationId xmlns:a16="http://schemas.microsoft.com/office/drawing/2014/main" id="{C379E1A9-904F-7E87-29E2-BBE368EC2177}"/>
              </a:ext>
            </a:extLst>
          </p:cNvPr>
          <p:cNvGrpSpPr/>
          <p:nvPr/>
        </p:nvGrpSpPr>
        <p:grpSpPr>
          <a:xfrm>
            <a:off x="3036002" y="1797946"/>
            <a:ext cx="605961" cy="605960"/>
            <a:chOff x="4264567" y="2310637"/>
            <a:chExt cx="807948" cy="807946"/>
          </a:xfrm>
        </p:grpSpPr>
        <p:sp>
          <p:nvSpPr>
            <p:cNvPr id="96" name="Oval 35">
              <a:extLst>
                <a:ext uri="{FF2B5EF4-FFF2-40B4-BE49-F238E27FC236}">
                  <a16:creationId xmlns:a16="http://schemas.microsoft.com/office/drawing/2014/main" id="{6675A4FC-9C9A-185F-6B3E-861F0E2889CF}"/>
                </a:ext>
              </a:extLst>
            </p:cNvPr>
            <p:cNvSpPr/>
            <p:nvPr/>
          </p:nvSpPr>
          <p:spPr>
            <a:xfrm>
              <a:off x="4264567" y="2310637"/>
              <a:ext cx="807948" cy="807946"/>
            </a:xfrm>
            <a:prstGeom prst="ellipse">
              <a:avLst/>
            </a:prstGeom>
            <a:solidFill>
              <a:sysClr val="window" lastClr="FFFFFF"/>
            </a:solidFill>
            <a:ln w="2540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42" name="Graphic 16" descr="Kidneys outline">
              <a:extLst>
                <a:ext uri="{FF2B5EF4-FFF2-40B4-BE49-F238E27FC236}">
                  <a16:creationId xmlns:a16="http://schemas.microsoft.com/office/drawing/2014/main" id="{73493AEE-6091-1B21-0088-4994AADA28B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87793" y="2447709"/>
              <a:ext cx="569219" cy="569219"/>
            </a:xfrm>
            <a:prstGeom prst="rect">
              <a:avLst/>
            </a:prstGeom>
          </p:spPr>
        </p:pic>
      </p:grpSp>
      <p:grpSp>
        <p:nvGrpSpPr>
          <p:cNvPr id="144" name="Group 40">
            <a:extLst>
              <a:ext uri="{FF2B5EF4-FFF2-40B4-BE49-F238E27FC236}">
                <a16:creationId xmlns:a16="http://schemas.microsoft.com/office/drawing/2014/main" id="{D4D1D4BF-AA1B-E7ED-914B-669276C33034}"/>
              </a:ext>
            </a:extLst>
          </p:cNvPr>
          <p:cNvGrpSpPr/>
          <p:nvPr/>
        </p:nvGrpSpPr>
        <p:grpSpPr>
          <a:xfrm>
            <a:off x="4281270" y="1797946"/>
            <a:ext cx="605961" cy="605960"/>
            <a:chOff x="5669855" y="2310637"/>
            <a:chExt cx="807948" cy="807946"/>
          </a:xfrm>
        </p:grpSpPr>
        <p:sp>
          <p:nvSpPr>
            <p:cNvPr id="145" name="Oval 39">
              <a:extLst>
                <a:ext uri="{FF2B5EF4-FFF2-40B4-BE49-F238E27FC236}">
                  <a16:creationId xmlns:a16="http://schemas.microsoft.com/office/drawing/2014/main" id="{96ACB0A1-B34C-E203-445F-D888748F10F1}"/>
                </a:ext>
              </a:extLst>
            </p:cNvPr>
            <p:cNvSpPr/>
            <p:nvPr/>
          </p:nvSpPr>
          <p:spPr>
            <a:xfrm>
              <a:off x="5669855" y="2310637"/>
              <a:ext cx="807948" cy="807946"/>
            </a:xfrm>
            <a:prstGeom prst="ellipse">
              <a:avLst/>
            </a:prstGeom>
            <a:solidFill>
              <a:sysClr val="window" lastClr="FFFFFF"/>
            </a:solidFill>
            <a:ln w="2540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grpSp>
          <p:nvGrpSpPr>
            <p:cNvPr id="146" name="Group 17">
              <a:extLst>
                <a:ext uri="{FF2B5EF4-FFF2-40B4-BE49-F238E27FC236}">
                  <a16:creationId xmlns:a16="http://schemas.microsoft.com/office/drawing/2014/main" id="{70B6DBD8-4B08-15B1-B1C3-E7474E3EB9EA}"/>
                </a:ext>
              </a:extLst>
            </p:cNvPr>
            <p:cNvGrpSpPr/>
            <p:nvPr/>
          </p:nvGrpSpPr>
          <p:grpSpPr>
            <a:xfrm>
              <a:off x="5823297" y="2456932"/>
              <a:ext cx="500501" cy="514939"/>
              <a:chOff x="5914213" y="3420100"/>
              <a:chExt cx="813088" cy="853115"/>
            </a:xfrm>
            <a:solidFill>
              <a:srgbClr val="347475"/>
            </a:solidFill>
          </p:grpSpPr>
          <p:grpSp>
            <p:nvGrpSpPr>
              <p:cNvPr id="147" name="Graphic 46" descr="Nerve outline">
                <a:extLst>
                  <a:ext uri="{FF2B5EF4-FFF2-40B4-BE49-F238E27FC236}">
                    <a16:creationId xmlns:a16="http://schemas.microsoft.com/office/drawing/2014/main" id="{51F1BE7D-C438-64FD-AD12-73B6D7166117}"/>
                  </a:ext>
                </a:extLst>
              </p:cNvPr>
              <p:cNvGrpSpPr/>
              <p:nvPr/>
            </p:nvGrpSpPr>
            <p:grpSpPr>
              <a:xfrm>
                <a:off x="5914213" y="3420100"/>
                <a:ext cx="813088" cy="853115"/>
                <a:chOff x="5902544" y="3420100"/>
                <a:chExt cx="813088" cy="853115"/>
              </a:xfrm>
              <a:grpFill/>
            </p:grpSpPr>
            <p:sp>
              <p:nvSpPr>
                <p:cNvPr id="149" name="Freeform 86">
                  <a:extLst>
                    <a:ext uri="{FF2B5EF4-FFF2-40B4-BE49-F238E27FC236}">
                      <a16:creationId xmlns:a16="http://schemas.microsoft.com/office/drawing/2014/main" id="{43CF059F-5F4A-A2B0-4E08-F53A1676B7F6}"/>
                    </a:ext>
                  </a:extLst>
                </p:cNvPr>
                <p:cNvSpPr/>
                <p:nvPr/>
              </p:nvSpPr>
              <p:spPr>
                <a:xfrm>
                  <a:off x="5902544" y="3420100"/>
                  <a:ext cx="813088" cy="853115"/>
                </a:xfrm>
                <a:custGeom>
                  <a:avLst/>
                  <a:gdLst>
                    <a:gd name="connsiteX0" fmla="*/ 437819 w 813088"/>
                    <a:gd name="connsiteY0" fmla="*/ 450770 h 853115"/>
                    <a:gd name="connsiteX1" fmla="*/ 457088 w 813088"/>
                    <a:gd name="connsiteY1" fmla="*/ 460352 h 853115"/>
                    <a:gd name="connsiteX2" fmla="*/ 486482 w 813088"/>
                    <a:gd name="connsiteY2" fmla="*/ 501148 h 853115"/>
                    <a:gd name="connsiteX3" fmla="*/ 471728 w 813088"/>
                    <a:gd name="connsiteY3" fmla="*/ 542753 h 853115"/>
                    <a:gd name="connsiteX4" fmla="*/ 444106 w 813088"/>
                    <a:gd name="connsiteY4" fmla="*/ 677532 h 853115"/>
                    <a:gd name="connsiteX5" fmla="*/ 453631 w 813088"/>
                    <a:gd name="connsiteY5" fmla="*/ 686485 h 853115"/>
                    <a:gd name="connsiteX6" fmla="*/ 454212 w 813088"/>
                    <a:gd name="connsiteY6" fmla="*/ 686485 h 853115"/>
                    <a:gd name="connsiteX7" fmla="*/ 463146 w 813088"/>
                    <a:gd name="connsiteY7" fmla="*/ 676408 h 853115"/>
                    <a:gd name="connsiteX8" fmla="*/ 488568 w 813088"/>
                    <a:gd name="connsiteY8" fmla="*/ 551964 h 853115"/>
                    <a:gd name="connsiteX9" fmla="*/ 541394 w 813088"/>
                    <a:gd name="connsiteY9" fmla="*/ 650243 h 853115"/>
                    <a:gd name="connsiteX10" fmla="*/ 554886 w 813088"/>
                    <a:gd name="connsiteY10" fmla="*/ 650200 h 853115"/>
                    <a:gd name="connsiteX11" fmla="*/ 554843 w 813088"/>
                    <a:gd name="connsiteY11" fmla="*/ 636708 h 853115"/>
                    <a:gd name="connsiteX12" fmla="*/ 500741 w 813088"/>
                    <a:gd name="connsiteY12" fmla="*/ 519760 h 853115"/>
                    <a:gd name="connsiteX13" fmla="*/ 500741 w 813088"/>
                    <a:gd name="connsiteY13" fmla="*/ 519712 h 853115"/>
                    <a:gd name="connsiteX14" fmla="*/ 504313 w 813088"/>
                    <a:gd name="connsiteY14" fmla="*/ 507901 h 853115"/>
                    <a:gd name="connsiteX15" fmla="*/ 504313 w 813088"/>
                    <a:gd name="connsiteY15" fmla="*/ 507901 h 853115"/>
                    <a:gd name="connsiteX16" fmla="*/ 538422 w 813088"/>
                    <a:gd name="connsiteY16" fmla="*/ 468268 h 853115"/>
                    <a:gd name="connsiteX17" fmla="*/ 542232 w 813088"/>
                    <a:gd name="connsiteY17" fmla="*/ 467420 h 853115"/>
                    <a:gd name="connsiteX18" fmla="*/ 561206 w 813088"/>
                    <a:gd name="connsiteY18" fmla="*/ 461705 h 853115"/>
                    <a:gd name="connsiteX19" fmla="*/ 590324 w 813088"/>
                    <a:gd name="connsiteY19" fmla="*/ 446465 h 853115"/>
                    <a:gd name="connsiteX20" fmla="*/ 595306 w 813088"/>
                    <a:gd name="connsiteY20" fmla="*/ 442998 h 853115"/>
                    <a:gd name="connsiteX21" fmla="*/ 611384 w 813088"/>
                    <a:gd name="connsiteY21" fmla="*/ 439426 h 853115"/>
                    <a:gd name="connsiteX22" fmla="*/ 636701 w 813088"/>
                    <a:gd name="connsiteY22" fmla="*/ 446198 h 853115"/>
                    <a:gd name="connsiteX23" fmla="*/ 723122 w 813088"/>
                    <a:gd name="connsiteY23" fmla="*/ 567480 h 853115"/>
                    <a:gd name="connsiteX24" fmla="*/ 732085 w 813088"/>
                    <a:gd name="connsiteY24" fmla="*/ 573776 h 853115"/>
                    <a:gd name="connsiteX25" fmla="*/ 735323 w 813088"/>
                    <a:gd name="connsiteY25" fmla="*/ 573204 h 853115"/>
                    <a:gd name="connsiteX26" fmla="*/ 741038 w 813088"/>
                    <a:gd name="connsiteY26" fmla="*/ 561012 h 853115"/>
                    <a:gd name="connsiteX27" fmla="*/ 670982 w 813088"/>
                    <a:gd name="connsiteY27" fmla="*/ 450361 h 853115"/>
                    <a:gd name="connsiteX28" fmla="*/ 760126 w 813088"/>
                    <a:gd name="connsiteY28" fmla="*/ 481050 h 853115"/>
                    <a:gd name="connsiteX29" fmla="*/ 764889 w 813088"/>
                    <a:gd name="connsiteY29" fmla="*/ 482355 h 853115"/>
                    <a:gd name="connsiteX30" fmla="*/ 774380 w 813088"/>
                    <a:gd name="connsiteY30" fmla="*/ 472797 h 853115"/>
                    <a:gd name="connsiteX31" fmla="*/ 769651 w 813088"/>
                    <a:gd name="connsiteY31" fmla="*/ 464600 h 853115"/>
                    <a:gd name="connsiteX32" fmla="*/ 655475 w 813088"/>
                    <a:gd name="connsiteY32" fmla="*/ 427843 h 853115"/>
                    <a:gd name="connsiteX33" fmla="*/ 640626 w 813088"/>
                    <a:gd name="connsiteY33" fmla="*/ 385829 h 853115"/>
                    <a:gd name="connsiteX34" fmla="*/ 649903 w 813088"/>
                    <a:gd name="connsiteY34" fmla="*/ 301932 h 853115"/>
                    <a:gd name="connsiteX35" fmla="*/ 649141 w 813088"/>
                    <a:gd name="connsiteY35" fmla="*/ 298284 h 853115"/>
                    <a:gd name="connsiteX36" fmla="*/ 667467 w 813088"/>
                    <a:gd name="connsiteY36" fmla="*/ 257841 h 853115"/>
                    <a:gd name="connsiteX37" fmla="*/ 683983 w 813088"/>
                    <a:gd name="connsiteY37" fmla="*/ 253222 h 853115"/>
                    <a:gd name="connsiteX38" fmla="*/ 802760 w 813088"/>
                    <a:gd name="connsiteY38" fmla="*/ 248269 h 853115"/>
                    <a:gd name="connsiteX39" fmla="*/ 813054 w 813088"/>
                    <a:gd name="connsiteY39" fmla="*/ 239580 h 853115"/>
                    <a:gd name="connsiteX40" fmla="*/ 804364 w 813088"/>
                    <a:gd name="connsiteY40" fmla="*/ 229286 h 853115"/>
                    <a:gd name="connsiteX41" fmla="*/ 804075 w 813088"/>
                    <a:gd name="connsiteY41" fmla="*/ 229266 h 853115"/>
                    <a:gd name="connsiteX42" fmla="*/ 708472 w 813088"/>
                    <a:gd name="connsiteY42" fmla="*/ 230219 h 853115"/>
                    <a:gd name="connsiteX43" fmla="*/ 753573 w 813088"/>
                    <a:gd name="connsiteY43" fmla="*/ 164125 h 853115"/>
                    <a:gd name="connsiteX44" fmla="*/ 746653 w 813088"/>
                    <a:gd name="connsiteY44" fmla="*/ 152566 h 853115"/>
                    <a:gd name="connsiteX45" fmla="*/ 735095 w 813088"/>
                    <a:gd name="connsiteY45" fmla="*/ 159486 h 853115"/>
                    <a:gd name="connsiteX46" fmla="*/ 673182 w 813088"/>
                    <a:gd name="connsiteY46" fmla="*/ 233095 h 853115"/>
                    <a:gd name="connsiteX47" fmla="*/ 640435 w 813088"/>
                    <a:gd name="connsiteY47" fmla="*/ 242973 h 853115"/>
                    <a:gd name="connsiteX48" fmla="*/ 617918 w 813088"/>
                    <a:gd name="connsiteY48" fmla="*/ 236048 h 853115"/>
                    <a:gd name="connsiteX49" fmla="*/ 613794 w 813088"/>
                    <a:gd name="connsiteY49" fmla="*/ 231638 h 853115"/>
                    <a:gd name="connsiteX50" fmla="*/ 570931 w 813088"/>
                    <a:gd name="connsiteY50" fmla="*/ 200434 h 853115"/>
                    <a:gd name="connsiteX51" fmla="*/ 554139 w 813088"/>
                    <a:gd name="connsiteY51" fmla="*/ 193928 h 853115"/>
                    <a:gd name="connsiteX52" fmla="*/ 541204 w 813088"/>
                    <a:gd name="connsiteY52" fmla="*/ 186480 h 853115"/>
                    <a:gd name="connsiteX53" fmla="*/ 535060 w 813088"/>
                    <a:gd name="connsiteY53" fmla="*/ 148027 h 853115"/>
                    <a:gd name="connsiteX54" fmla="*/ 540718 w 813088"/>
                    <a:gd name="connsiteY54" fmla="*/ 138655 h 853115"/>
                    <a:gd name="connsiteX55" fmla="*/ 572531 w 813088"/>
                    <a:gd name="connsiteY55" fmla="*/ 7953 h 853115"/>
                    <a:gd name="connsiteX56" fmla="*/ 561559 w 813088"/>
                    <a:gd name="connsiteY56" fmla="*/ 133 h 853115"/>
                    <a:gd name="connsiteX57" fmla="*/ 553739 w 813088"/>
                    <a:gd name="connsiteY57" fmla="*/ 11106 h 853115"/>
                    <a:gd name="connsiteX58" fmla="*/ 529878 w 813088"/>
                    <a:gd name="connsiteY58" fmla="*/ 119910 h 853115"/>
                    <a:gd name="connsiteX59" fmla="*/ 488045 w 813088"/>
                    <a:gd name="connsiteY59" fmla="*/ 29241 h 853115"/>
                    <a:gd name="connsiteX60" fmla="*/ 474871 w 813088"/>
                    <a:gd name="connsiteY60" fmla="*/ 32184 h 853115"/>
                    <a:gd name="connsiteX61" fmla="*/ 477815 w 813088"/>
                    <a:gd name="connsiteY61" fmla="*/ 45358 h 853115"/>
                    <a:gd name="connsiteX62" fmla="*/ 511781 w 813088"/>
                    <a:gd name="connsiteY62" fmla="*/ 140788 h 853115"/>
                    <a:gd name="connsiteX63" fmla="*/ 507695 w 813088"/>
                    <a:gd name="connsiteY63" fmla="*/ 157419 h 853115"/>
                    <a:gd name="connsiteX64" fmla="*/ 503951 w 813088"/>
                    <a:gd name="connsiteY64" fmla="*/ 165163 h 853115"/>
                    <a:gd name="connsiteX65" fmla="*/ 462546 w 813088"/>
                    <a:gd name="connsiteY65" fmla="*/ 195500 h 853115"/>
                    <a:gd name="connsiteX66" fmla="*/ 459993 w 813088"/>
                    <a:gd name="connsiteY66" fmla="*/ 196329 h 853115"/>
                    <a:gd name="connsiteX67" fmla="*/ 404596 w 813088"/>
                    <a:gd name="connsiteY67" fmla="*/ 234305 h 853115"/>
                    <a:gd name="connsiteX68" fmla="*/ 381165 w 813088"/>
                    <a:gd name="connsiteY68" fmla="*/ 240906 h 853115"/>
                    <a:gd name="connsiteX69" fmla="*/ 363943 w 813088"/>
                    <a:gd name="connsiteY69" fmla="*/ 237524 h 853115"/>
                    <a:gd name="connsiteX70" fmla="*/ 327291 w 813088"/>
                    <a:gd name="connsiteY70" fmla="*/ 207635 h 853115"/>
                    <a:gd name="connsiteX71" fmla="*/ 308470 w 813088"/>
                    <a:gd name="connsiteY71" fmla="*/ 118871 h 853115"/>
                    <a:gd name="connsiteX72" fmla="*/ 303831 w 813088"/>
                    <a:gd name="connsiteY72" fmla="*/ 106222 h 853115"/>
                    <a:gd name="connsiteX73" fmla="*/ 291182 w 813088"/>
                    <a:gd name="connsiteY73" fmla="*/ 110861 h 853115"/>
                    <a:gd name="connsiteX74" fmla="*/ 313708 w 813088"/>
                    <a:gd name="connsiteY74" fmla="*/ 220999 h 853115"/>
                    <a:gd name="connsiteX75" fmla="*/ 329244 w 813088"/>
                    <a:gd name="connsiteY75" fmla="*/ 235076 h 853115"/>
                    <a:gd name="connsiteX76" fmla="*/ 238909 w 813088"/>
                    <a:gd name="connsiteY76" fmla="*/ 204749 h 853115"/>
                    <a:gd name="connsiteX77" fmla="*/ 226167 w 813088"/>
                    <a:gd name="connsiteY77" fmla="*/ 209120 h 853115"/>
                    <a:gd name="connsiteX78" fmla="*/ 230538 w 813088"/>
                    <a:gd name="connsiteY78" fmla="*/ 221861 h 853115"/>
                    <a:gd name="connsiteX79" fmla="*/ 230984 w 813088"/>
                    <a:gd name="connsiteY79" fmla="*/ 222065 h 853115"/>
                    <a:gd name="connsiteX80" fmla="*/ 347541 w 813088"/>
                    <a:gd name="connsiteY80" fmla="*/ 255974 h 853115"/>
                    <a:gd name="connsiteX81" fmla="*/ 350751 w 813088"/>
                    <a:gd name="connsiteY81" fmla="*/ 255870 h 853115"/>
                    <a:gd name="connsiteX82" fmla="*/ 373468 w 813088"/>
                    <a:gd name="connsiteY82" fmla="*/ 291541 h 853115"/>
                    <a:gd name="connsiteX83" fmla="*/ 372897 w 813088"/>
                    <a:gd name="connsiteY83" fmla="*/ 293922 h 853115"/>
                    <a:gd name="connsiteX84" fmla="*/ 368753 w 813088"/>
                    <a:gd name="connsiteY84" fmla="*/ 336194 h 853115"/>
                    <a:gd name="connsiteX85" fmla="*/ 368753 w 813088"/>
                    <a:gd name="connsiteY85" fmla="*/ 336575 h 853115"/>
                    <a:gd name="connsiteX86" fmla="*/ 315413 w 813088"/>
                    <a:gd name="connsiteY86" fmla="*/ 419338 h 853115"/>
                    <a:gd name="connsiteX87" fmla="*/ 285695 w 813088"/>
                    <a:gd name="connsiteY87" fmla="*/ 417737 h 853115"/>
                    <a:gd name="connsiteX88" fmla="*/ 256711 w 813088"/>
                    <a:gd name="connsiteY88" fmla="*/ 432311 h 853115"/>
                    <a:gd name="connsiteX89" fmla="*/ 240595 w 813088"/>
                    <a:gd name="connsiteY89" fmla="*/ 467144 h 853115"/>
                    <a:gd name="connsiteX90" fmla="*/ 218201 w 813088"/>
                    <a:gd name="connsiteY90" fmla="*/ 470525 h 853115"/>
                    <a:gd name="connsiteX91" fmla="*/ 202752 w 813088"/>
                    <a:gd name="connsiteY91" fmla="*/ 487670 h 853115"/>
                    <a:gd name="connsiteX92" fmla="*/ 192655 w 813088"/>
                    <a:gd name="connsiteY92" fmla="*/ 522712 h 853115"/>
                    <a:gd name="connsiteX93" fmla="*/ 205905 w 813088"/>
                    <a:gd name="connsiteY93" fmla="*/ 554383 h 853115"/>
                    <a:gd name="connsiteX94" fmla="*/ 188950 w 813088"/>
                    <a:gd name="connsiteY94" fmla="*/ 579710 h 853115"/>
                    <a:gd name="connsiteX95" fmla="*/ 184045 w 813088"/>
                    <a:gd name="connsiteY95" fmla="*/ 597169 h 853115"/>
                    <a:gd name="connsiteX96" fmla="*/ 182587 w 813088"/>
                    <a:gd name="connsiteY96" fmla="*/ 620134 h 853115"/>
                    <a:gd name="connsiteX97" fmla="*/ 177377 w 813088"/>
                    <a:gd name="connsiteY97" fmla="*/ 621144 h 853115"/>
                    <a:gd name="connsiteX98" fmla="*/ 157260 w 813088"/>
                    <a:gd name="connsiteY98" fmla="*/ 637470 h 853115"/>
                    <a:gd name="connsiteX99" fmla="*/ 146268 w 813088"/>
                    <a:gd name="connsiteY99" fmla="*/ 652805 h 853115"/>
                    <a:gd name="connsiteX100" fmla="*/ 145164 w 813088"/>
                    <a:gd name="connsiteY100" fmla="*/ 698525 h 853115"/>
                    <a:gd name="connsiteX101" fmla="*/ 119227 w 813088"/>
                    <a:gd name="connsiteY101" fmla="*/ 726586 h 853115"/>
                    <a:gd name="connsiteX102" fmla="*/ 110855 w 813088"/>
                    <a:gd name="connsiteY102" fmla="*/ 730748 h 853115"/>
                    <a:gd name="connsiteX103" fmla="*/ 24177 w 813088"/>
                    <a:gd name="connsiteY103" fmla="*/ 711431 h 853115"/>
                    <a:gd name="connsiteX104" fmla="*/ 10749 w 813088"/>
                    <a:gd name="connsiteY104" fmla="*/ 710367 h 853115"/>
                    <a:gd name="connsiteX105" fmla="*/ 9684 w 813088"/>
                    <a:gd name="connsiteY105" fmla="*/ 723796 h 853115"/>
                    <a:gd name="connsiteX106" fmla="*/ 10175 w 813088"/>
                    <a:gd name="connsiteY106" fmla="*/ 724328 h 853115"/>
                    <a:gd name="connsiteX107" fmla="*/ 86928 w 813088"/>
                    <a:gd name="connsiteY107" fmla="*/ 751951 h 853115"/>
                    <a:gd name="connsiteX108" fmla="*/ 87594 w 813088"/>
                    <a:gd name="connsiteY108" fmla="*/ 751951 h 853115"/>
                    <a:gd name="connsiteX109" fmla="*/ 9061 w 813088"/>
                    <a:gd name="connsiteY109" fmla="*/ 784621 h 853115"/>
                    <a:gd name="connsiteX110" fmla="*/ 12 w 813088"/>
                    <a:gd name="connsiteY110" fmla="*/ 794623 h 853115"/>
                    <a:gd name="connsiteX111" fmla="*/ 10013 w 813088"/>
                    <a:gd name="connsiteY111" fmla="*/ 803671 h 853115"/>
                    <a:gd name="connsiteX112" fmla="*/ 10966 w 813088"/>
                    <a:gd name="connsiteY112" fmla="*/ 803624 h 853115"/>
                    <a:gd name="connsiteX113" fmla="*/ 84175 w 813088"/>
                    <a:gd name="connsiteY113" fmla="*/ 776801 h 853115"/>
                    <a:gd name="connsiteX114" fmla="*/ 69830 w 813088"/>
                    <a:gd name="connsiteY114" fmla="*/ 844762 h 853115"/>
                    <a:gd name="connsiteX115" fmla="*/ 79270 w 813088"/>
                    <a:gd name="connsiteY115" fmla="*/ 853116 h 853115"/>
                    <a:gd name="connsiteX116" fmla="*/ 80451 w 813088"/>
                    <a:gd name="connsiteY116" fmla="*/ 853049 h 853115"/>
                    <a:gd name="connsiteX117" fmla="*/ 88728 w 813088"/>
                    <a:gd name="connsiteY117" fmla="*/ 842422 h 853115"/>
                    <a:gd name="connsiteX118" fmla="*/ 88728 w 813088"/>
                    <a:gd name="connsiteY118" fmla="*/ 842419 h 853115"/>
                    <a:gd name="connsiteX119" fmla="*/ 132667 w 813088"/>
                    <a:gd name="connsiteY119" fmla="*/ 740254 h 853115"/>
                    <a:gd name="connsiteX120" fmla="*/ 132753 w 813088"/>
                    <a:gd name="connsiteY120" fmla="*/ 740130 h 853115"/>
                    <a:gd name="connsiteX121" fmla="*/ 161328 w 813088"/>
                    <a:gd name="connsiteY121" fmla="*/ 708850 h 853115"/>
                    <a:gd name="connsiteX122" fmla="*/ 194722 w 813088"/>
                    <a:gd name="connsiteY122" fmla="*/ 700001 h 853115"/>
                    <a:gd name="connsiteX123" fmla="*/ 216706 w 813088"/>
                    <a:gd name="connsiteY123" fmla="*/ 669636 h 853115"/>
                    <a:gd name="connsiteX124" fmla="*/ 219468 w 813088"/>
                    <a:gd name="connsiteY124" fmla="*/ 644404 h 853115"/>
                    <a:gd name="connsiteX125" fmla="*/ 245805 w 813088"/>
                    <a:gd name="connsiteY125" fmla="*/ 624668 h 853115"/>
                    <a:gd name="connsiteX126" fmla="*/ 255958 w 813088"/>
                    <a:gd name="connsiteY126" fmla="*/ 588597 h 853115"/>
                    <a:gd name="connsiteX127" fmla="*/ 242728 w 813088"/>
                    <a:gd name="connsiteY127" fmla="*/ 556698 h 853115"/>
                    <a:gd name="connsiteX128" fmla="*/ 259568 w 813088"/>
                    <a:gd name="connsiteY128" fmla="*/ 531885 h 853115"/>
                    <a:gd name="connsiteX129" fmla="*/ 264245 w 813088"/>
                    <a:gd name="connsiteY129" fmla="*/ 515635 h 853115"/>
                    <a:gd name="connsiteX130" fmla="*/ 267417 w 813088"/>
                    <a:gd name="connsiteY130" fmla="*/ 494604 h 853115"/>
                    <a:gd name="connsiteX131" fmla="*/ 291077 w 813088"/>
                    <a:gd name="connsiteY131" fmla="*/ 490518 h 853115"/>
                    <a:gd name="connsiteX132" fmla="*/ 312499 w 813088"/>
                    <a:gd name="connsiteY132" fmla="*/ 479783 h 853115"/>
                    <a:gd name="connsiteX133" fmla="*/ 332558 w 813088"/>
                    <a:gd name="connsiteY133" fmla="*/ 452475 h 853115"/>
                    <a:gd name="connsiteX134" fmla="*/ 332768 w 813088"/>
                    <a:gd name="connsiteY134" fmla="*/ 452551 h 853115"/>
                    <a:gd name="connsiteX135" fmla="*/ 336464 w 813088"/>
                    <a:gd name="connsiteY135" fmla="*/ 450799 h 853115"/>
                    <a:gd name="connsiteX136" fmla="*/ 392937 w 813088"/>
                    <a:gd name="connsiteY136" fmla="*/ 438302 h 853115"/>
                    <a:gd name="connsiteX137" fmla="*/ 434200 w 813088"/>
                    <a:gd name="connsiteY137" fmla="*/ 448779 h 853115"/>
                    <a:gd name="connsiteX138" fmla="*/ 437819 w 813088"/>
                    <a:gd name="connsiteY138" fmla="*/ 450770 h 853115"/>
                    <a:gd name="connsiteX139" fmla="*/ 199989 w 813088"/>
                    <a:gd name="connsiteY139" fmla="*/ 660577 h 853115"/>
                    <a:gd name="connsiteX140" fmla="*/ 181092 w 813088"/>
                    <a:gd name="connsiteY140" fmla="*/ 686676 h 853115"/>
                    <a:gd name="connsiteX141" fmla="*/ 160213 w 813088"/>
                    <a:gd name="connsiteY141" fmla="*/ 686971 h 853115"/>
                    <a:gd name="connsiteX142" fmla="*/ 159918 w 813088"/>
                    <a:gd name="connsiteY142" fmla="*/ 666092 h 853115"/>
                    <a:gd name="connsiteX143" fmla="*/ 174024 w 813088"/>
                    <a:gd name="connsiteY143" fmla="*/ 646528 h 853115"/>
                    <a:gd name="connsiteX144" fmla="*/ 194142 w 813088"/>
                    <a:gd name="connsiteY144" fmla="*/ 640941 h 853115"/>
                    <a:gd name="connsiteX145" fmla="*/ 199989 w 813088"/>
                    <a:gd name="connsiteY145" fmla="*/ 660577 h 853115"/>
                    <a:gd name="connsiteX146" fmla="*/ 237137 w 813088"/>
                    <a:gd name="connsiteY146" fmla="*/ 585892 h 853115"/>
                    <a:gd name="connsiteX147" fmla="*/ 228441 w 813088"/>
                    <a:gd name="connsiteY147" fmla="*/ 616915 h 853115"/>
                    <a:gd name="connsiteX148" fmla="*/ 208943 w 813088"/>
                    <a:gd name="connsiteY148" fmla="*/ 624401 h 853115"/>
                    <a:gd name="connsiteX149" fmla="*/ 201456 w 813088"/>
                    <a:gd name="connsiteY149" fmla="*/ 604913 h 853115"/>
                    <a:gd name="connsiteX150" fmla="*/ 207924 w 813088"/>
                    <a:gd name="connsiteY150" fmla="*/ 581691 h 853115"/>
                    <a:gd name="connsiteX151" fmla="*/ 222488 w 813088"/>
                    <a:gd name="connsiteY151" fmla="*/ 569023 h 853115"/>
                    <a:gd name="connsiteX152" fmla="*/ 224621 w 813088"/>
                    <a:gd name="connsiteY152" fmla="*/ 569175 h 853115"/>
                    <a:gd name="connsiteX153" fmla="*/ 237137 w 813088"/>
                    <a:gd name="connsiteY153" fmla="*/ 585892 h 853115"/>
                    <a:gd name="connsiteX154" fmla="*/ 247300 w 813088"/>
                    <a:gd name="connsiteY154" fmla="*/ 507025 h 853115"/>
                    <a:gd name="connsiteX155" fmla="*/ 240747 w 813088"/>
                    <a:gd name="connsiteY155" fmla="*/ 529294 h 853115"/>
                    <a:gd name="connsiteX156" fmla="*/ 224121 w 813088"/>
                    <a:gd name="connsiteY156" fmla="*/ 541910 h 853115"/>
                    <a:gd name="connsiteX157" fmla="*/ 211505 w 813088"/>
                    <a:gd name="connsiteY157" fmla="*/ 525284 h 853115"/>
                    <a:gd name="connsiteX158" fmla="*/ 221030 w 813088"/>
                    <a:gd name="connsiteY158" fmla="*/ 493671 h 853115"/>
                    <a:gd name="connsiteX159" fmla="*/ 240654 w 813088"/>
                    <a:gd name="connsiteY159" fmla="*/ 486578 h 853115"/>
                    <a:gd name="connsiteX160" fmla="*/ 247746 w 813088"/>
                    <a:gd name="connsiteY160" fmla="*/ 506202 h 853115"/>
                    <a:gd name="connsiteX161" fmla="*/ 247338 w 813088"/>
                    <a:gd name="connsiteY161" fmla="*/ 507006 h 853115"/>
                    <a:gd name="connsiteX162" fmla="*/ 312851 w 813088"/>
                    <a:gd name="connsiteY162" fmla="*/ 454190 h 853115"/>
                    <a:gd name="connsiteX163" fmla="*/ 304993 w 813088"/>
                    <a:gd name="connsiteY163" fmla="*/ 462295 h 853115"/>
                    <a:gd name="connsiteX164" fmla="*/ 281419 w 813088"/>
                    <a:gd name="connsiteY164" fmla="*/ 474116 h 853115"/>
                    <a:gd name="connsiteX165" fmla="*/ 261188 w 813088"/>
                    <a:gd name="connsiteY165" fmla="*/ 468925 h 853115"/>
                    <a:gd name="connsiteX166" fmla="*/ 266379 w 813088"/>
                    <a:gd name="connsiteY166" fmla="*/ 448703 h 853115"/>
                    <a:gd name="connsiteX167" fmla="*/ 293268 w 813088"/>
                    <a:gd name="connsiteY167" fmla="*/ 435187 h 853115"/>
                    <a:gd name="connsiteX168" fmla="*/ 312689 w 813088"/>
                    <a:gd name="connsiteY168" fmla="*/ 442893 h 853115"/>
                    <a:gd name="connsiteX169" fmla="*/ 312851 w 813088"/>
                    <a:gd name="connsiteY169" fmla="*/ 454190 h 853115"/>
                    <a:gd name="connsiteX170" fmla="*/ 418779 w 813088"/>
                    <a:gd name="connsiteY170" fmla="*/ 246992 h 853115"/>
                    <a:gd name="connsiteX171" fmla="*/ 466909 w 813088"/>
                    <a:gd name="connsiteY171" fmla="*/ 214074 h 853115"/>
                    <a:gd name="connsiteX172" fmla="*/ 468623 w 813088"/>
                    <a:gd name="connsiteY172" fmla="*/ 213521 h 853115"/>
                    <a:gd name="connsiteX173" fmla="*/ 516248 w 813088"/>
                    <a:gd name="connsiteY173" fmla="*/ 181136 h 853115"/>
                    <a:gd name="connsiteX174" fmla="*/ 539022 w 813088"/>
                    <a:gd name="connsiteY174" fmla="*/ 208873 h 853115"/>
                    <a:gd name="connsiteX175" fmla="*/ 543051 w 813088"/>
                    <a:gd name="connsiteY175" fmla="*/ 210502 h 853115"/>
                    <a:gd name="connsiteX176" fmla="*/ 560863 w 813088"/>
                    <a:gd name="connsiteY176" fmla="*/ 216741 h 853115"/>
                    <a:gd name="connsiteX177" fmla="*/ 599401 w 813088"/>
                    <a:gd name="connsiteY177" fmla="*/ 244011 h 853115"/>
                    <a:gd name="connsiteX178" fmla="*/ 605116 w 813088"/>
                    <a:gd name="connsiteY178" fmla="*/ 250078 h 853115"/>
                    <a:gd name="connsiteX179" fmla="*/ 637444 w 813088"/>
                    <a:gd name="connsiteY179" fmla="*/ 261918 h 853115"/>
                    <a:gd name="connsiteX180" fmla="*/ 630510 w 813088"/>
                    <a:gd name="connsiteY180" fmla="*/ 302142 h 853115"/>
                    <a:gd name="connsiteX181" fmla="*/ 631339 w 813088"/>
                    <a:gd name="connsiteY181" fmla="*/ 306104 h 853115"/>
                    <a:gd name="connsiteX182" fmla="*/ 623119 w 813088"/>
                    <a:gd name="connsiteY182" fmla="*/ 378323 h 853115"/>
                    <a:gd name="connsiteX183" fmla="*/ 624881 w 813088"/>
                    <a:gd name="connsiteY183" fmla="*/ 421614 h 853115"/>
                    <a:gd name="connsiteX184" fmla="*/ 611327 w 813088"/>
                    <a:gd name="connsiteY184" fmla="*/ 420347 h 853115"/>
                    <a:gd name="connsiteX185" fmla="*/ 585076 w 813088"/>
                    <a:gd name="connsiteY185" fmla="*/ 426862 h 853115"/>
                    <a:gd name="connsiteX186" fmla="*/ 584723 w 813088"/>
                    <a:gd name="connsiteY186" fmla="*/ 427091 h 853115"/>
                    <a:gd name="connsiteX187" fmla="*/ 584371 w 813088"/>
                    <a:gd name="connsiteY187" fmla="*/ 427329 h 853115"/>
                    <a:gd name="connsiteX188" fmla="*/ 579389 w 813088"/>
                    <a:gd name="connsiteY188" fmla="*/ 430796 h 853115"/>
                    <a:gd name="connsiteX189" fmla="*/ 579151 w 813088"/>
                    <a:gd name="connsiteY189" fmla="*/ 430968 h 853115"/>
                    <a:gd name="connsiteX190" fmla="*/ 578913 w 813088"/>
                    <a:gd name="connsiteY190" fmla="*/ 431139 h 853115"/>
                    <a:gd name="connsiteX191" fmla="*/ 554377 w 813088"/>
                    <a:gd name="connsiteY191" fmla="*/ 443855 h 853115"/>
                    <a:gd name="connsiteX192" fmla="*/ 537984 w 813088"/>
                    <a:gd name="connsiteY192" fmla="*/ 448770 h 853115"/>
                    <a:gd name="connsiteX193" fmla="*/ 534174 w 813088"/>
                    <a:gd name="connsiteY193" fmla="*/ 449618 h 853115"/>
                    <a:gd name="connsiteX194" fmla="*/ 532345 w 813088"/>
                    <a:gd name="connsiteY194" fmla="*/ 450122 h 853115"/>
                    <a:gd name="connsiteX195" fmla="*/ 499779 w 813088"/>
                    <a:gd name="connsiteY195" fmla="*/ 475535 h 853115"/>
                    <a:gd name="connsiteX196" fmla="*/ 464765 w 813088"/>
                    <a:gd name="connsiteY196" fmla="*/ 442902 h 853115"/>
                    <a:gd name="connsiteX197" fmla="*/ 464356 w 813088"/>
                    <a:gd name="connsiteY197" fmla="*/ 442741 h 853115"/>
                    <a:gd name="connsiteX198" fmla="*/ 447687 w 813088"/>
                    <a:gd name="connsiteY198" fmla="*/ 434473 h 853115"/>
                    <a:gd name="connsiteX199" fmla="*/ 443572 w 813088"/>
                    <a:gd name="connsiteY199" fmla="*/ 432120 h 853115"/>
                    <a:gd name="connsiteX200" fmla="*/ 392995 w 813088"/>
                    <a:gd name="connsiteY200" fmla="*/ 419252 h 853115"/>
                    <a:gd name="connsiteX201" fmla="*/ 332377 w 813088"/>
                    <a:gd name="connsiteY201" fmla="*/ 431844 h 853115"/>
                    <a:gd name="connsiteX202" fmla="*/ 331339 w 813088"/>
                    <a:gd name="connsiteY202" fmla="*/ 431339 h 853115"/>
                    <a:gd name="connsiteX203" fmla="*/ 387813 w 813088"/>
                    <a:gd name="connsiteY203" fmla="*/ 336689 h 853115"/>
                    <a:gd name="connsiteX204" fmla="*/ 387813 w 813088"/>
                    <a:gd name="connsiteY204" fmla="*/ 335108 h 853115"/>
                    <a:gd name="connsiteX205" fmla="*/ 391461 w 813088"/>
                    <a:gd name="connsiteY205" fmla="*/ 298332 h 853115"/>
                    <a:gd name="connsiteX206" fmla="*/ 392071 w 813088"/>
                    <a:gd name="connsiteY206" fmla="*/ 295760 h 853115"/>
                    <a:gd name="connsiteX207" fmla="*/ 385594 w 813088"/>
                    <a:gd name="connsiteY207" fmla="*/ 259784 h 853115"/>
                    <a:gd name="connsiteX208" fmla="*/ 416731 w 813088"/>
                    <a:gd name="connsiteY208" fmla="*/ 249002 h 853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Lst>
                  <a:rect l="l" t="t" r="r" b="b"/>
                  <a:pathLst>
                    <a:path w="813088" h="853115">
                      <a:moveTo>
                        <a:pt x="437819" y="450770"/>
                      </a:moveTo>
                      <a:cubicBezTo>
                        <a:pt x="443994" y="454440"/>
                        <a:pt x="450435" y="457643"/>
                        <a:pt x="457088" y="460352"/>
                      </a:cubicBezTo>
                      <a:cubicBezTo>
                        <a:pt x="467718" y="465115"/>
                        <a:pt x="487283" y="479231"/>
                        <a:pt x="486482" y="501148"/>
                      </a:cubicBezTo>
                      <a:cubicBezTo>
                        <a:pt x="482326" y="515274"/>
                        <a:pt x="477400" y="529164"/>
                        <a:pt x="471728" y="542753"/>
                      </a:cubicBezTo>
                      <a:cubicBezTo>
                        <a:pt x="457212" y="579510"/>
                        <a:pt x="440772" y="621172"/>
                        <a:pt x="444106" y="677532"/>
                      </a:cubicBezTo>
                      <a:cubicBezTo>
                        <a:pt x="444409" y="682568"/>
                        <a:pt x="448585" y="686495"/>
                        <a:pt x="453631" y="686485"/>
                      </a:cubicBezTo>
                      <a:lnTo>
                        <a:pt x="454212" y="686485"/>
                      </a:lnTo>
                      <a:cubicBezTo>
                        <a:pt x="459461" y="686169"/>
                        <a:pt x="463461" y="681657"/>
                        <a:pt x="463146" y="676408"/>
                      </a:cubicBezTo>
                      <a:cubicBezTo>
                        <a:pt x="460079" y="625335"/>
                        <a:pt x="475005" y="586349"/>
                        <a:pt x="488568" y="551964"/>
                      </a:cubicBezTo>
                      <a:cubicBezTo>
                        <a:pt x="496398" y="579701"/>
                        <a:pt x="512181" y="621239"/>
                        <a:pt x="541394" y="650243"/>
                      </a:cubicBezTo>
                      <a:cubicBezTo>
                        <a:pt x="545132" y="653956"/>
                        <a:pt x="551172" y="653937"/>
                        <a:pt x="554886" y="650200"/>
                      </a:cubicBezTo>
                      <a:cubicBezTo>
                        <a:pt x="558600" y="646462"/>
                        <a:pt x="558581" y="640421"/>
                        <a:pt x="554843" y="636708"/>
                      </a:cubicBezTo>
                      <a:cubicBezTo>
                        <a:pt x="512819" y="594979"/>
                        <a:pt x="500846" y="520503"/>
                        <a:pt x="500741" y="519760"/>
                      </a:cubicBezTo>
                      <a:lnTo>
                        <a:pt x="500741" y="519712"/>
                      </a:lnTo>
                      <a:cubicBezTo>
                        <a:pt x="502056" y="515788"/>
                        <a:pt x="503227" y="511844"/>
                        <a:pt x="504313" y="507901"/>
                      </a:cubicBezTo>
                      <a:lnTo>
                        <a:pt x="504313" y="507901"/>
                      </a:lnTo>
                      <a:cubicBezTo>
                        <a:pt x="509530" y="490441"/>
                        <a:pt x="521934" y="476028"/>
                        <a:pt x="538422" y="468268"/>
                      </a:cubicBezTo>
                      <a:lnTo>
                        <a:pt x="542232" y="467420"/>
                      </a:lnTo>
                      <a:cubicBezTo>
                        <a:pt x="548729" y="466144"/>
                        <a:pt x="555085" y="464230"/>
                        <a:pt x="561206" y="461705"/>
                      </a:cubicBezTo>
                      <a:cubicBezTo>
                        <a:pt x="571677" y="458244"/>
                        <a:pt x="581513" y="453097"/>
                        <a:pt x="590324" y="446465"/>
                      </a:cubicBezTo>
                      <a:lnTo>
                        <a:pt x="595306" y="442998"/>
                      </a:lnTo>
                      <a:cubicBezTo>
                        <a:pt x="600255" y="440407"/>
                        <a:pt x="605803" y="439174"/>
                        <a:pt x="611384" y="439426"/>
                      </a:cubicBezTo>
                      <a:cubicBezTo>
                        <a:pt x="620280" y="439349"/>
                        <a:pt x="629032" y="441689"/>
                        <a:pt x="636701" y="446198"/>
                      </a:cubicBezTo>
                      <a:cubicBezTo>
                        <a:pt x="676565" y="477480"/>
                        <a:pt x="706569" y="519587"/>
                        <a:pt x="723122" y="567480"/>
                      </a:cubicBezTo>
                      <a:cubicBezTo>
                        <a:pt x="724483" y="571259"/>
                        <a:pt x="728068" y="573777"/>
                        <a:pt x="732085" y="573776"/>
                      </a:cubicBezTo>
                      <a:cubicBezTo>
                        <a:pt x="733189" y="573771"/>
                        <a:pt x="734284" y="573578"/>
                        <a:pt x="735323" y="573204"/>
                      </a:cubicBezTo>
                      <a:cubicBezTo>
                        <a:pt x="740267" y="571415"/>
                        <a:pt x="742824" y="565957"/>
                        <a:pt x="741038" y="561012"/>
                      </a:cubicBezTo>
                      <a:cubicBezTo>
                        <a:pt x="726473" y="519247"/>
                        <a:pt x="702505" y="481389"/>
                        <a:pt x="670982" y="450361"/>
                      </a:cubicBezTo>
                      <a:cubicBezTo>
                        <a:pt x="702001" y="456315"/>
                        <a:pt x="732016" y="466647"/>
                        <a:pt x="760126" y="481050"/>
                      </a:cubicBezTo>
                      <a:cubicBezTo>
                        <a:pt x="761569" y="481901"/>
                        <a:pt x="763213" y="482351"/>
                        <a:pt x="764889" y="482355"/>
                      </a:cubicBezTo>
                      <a:cubicBezTo>
                        <a:pt x="770149" y="482337"/>
                        <a:pt x="774398" y="478057"/>
                        <a:pt x="774380" y="472797"/>
                      </a:cubicBezTo>
                      <a:cubicBezTo>
                        <a:pt x="774369" y="469419"/>
                        <a:pt x="772570" y="466301"/>
                        <a:pt x="769651" y="464600"/>
                      </a:cubicBezTo>
                      <a:cubicBezTo>
                        <a:pt x="732923" y="443179"/>
                        <a:pt x="677097" y="431692"/>
                        <a:pt x="655475" y="427843"/>
                      </a:cubicBezTo>
                      <a:cubicBezTo>
                        <a:pt x="642140" y="424243"/>
                        <a:pt x="635072" y="398849"/>
                        <a:pt x="640626" y="385829"/>
                      </a:cubicBezTo>
                      <a:cubicBezTo>
                        <a:pt x="653029" y="359692"/>
                        <a:pt x="656296" y="330147"/>
                        <a:pt x="649903" y="301932"/>
                      </a:cubicBezTo>
                      <a:lnTo>
                        <a:pt x="649141" y="298284"/>
                      </a:lnTo>
                      <a:cubicBezTo>
                        <a:pt x="646988" y="288912"/>
                        <a:pt x="651760" y="264394"/>
                        <a:pt x="667467" y="257841"/>
                      </a:cubicBezTo>
                      <a:cubicBezTo>
                        <a:pt x="673649" y="255870"/>
                        <a:pt x="679240" y="254279"/>
                        <a:pt x="683983" y="253222"/>
                      </a:cubicBezTo>
                      <a:cubicBezTo>
                        <a:pt x="728541" y="243287"/>
                        <a:pt x="802027" y="248230"/>
                        <a:pt x="802760" y="248269"/>
                      </a:cubicBezTo>
                      <a:cubicBezTo>
                        <a:pt x="808002" y="248711"/>
                        <a:pt x="812611" y="244821"/>
                        <a:pt x="813054" y="239580"/>
                      </a:cubicBezTo>
                      <a:cubicBezTo>
                        <a:pt x="813497" y="234337"/>
                        <a:pt x="809607" y="229729"/>
                        <a:pt x="804364" y="229286"/>
                      </a:cubicBezTo>
                      <a:cubicBezTo>
                        <a:pt x="804268" y="229278"/>
                        <a:pt x="804172" y="229271"/>
                        <a:pt x="804075" y="229266"/>
                      </a:cubicBezTo>
                      <a:cubicBezTo>
                        <a:pt x="772227" y="227241"/>
                        <a:pt x="740273" y="227560"/>
                        <a:pt x="708472" y="230219"/>
                      </a:cubicBezTo>
                      <a:cubicBezTo>
                        <a:pt x="729712" y="213133"/>
                        <a:pt x="745407" y="190132"/>
                        <a:pt x="753573" y="164125"/>
                      </a:cubicBezTo>
                      <a:cubicBezTo>
                        <a:pt x="754854" y="159022"/>
                        <a:pt x="751756" y="153847"/>
                        <a:pt x="746653" y="152566"/>
                      </a:cubicBezTo>
                      <a:cubicBezTo>
                        <a:pt x="741551" y="151285"/>
                        <a:pt x="736376" y="154384"/>
                        <a:pt x="735095" y="159486"/>
                      </a:cubicBezTo>
                      <a:cubicBezTo>
                        <a:pt x="725846" y="196253"/>
                        <a:pt x="685974" y="224770"/>
                        <a:pt x="673182" y="233095"/>
                      </a:cubicBezTo>
                      <a:cubicBezTo>
                        <a:pt x="663342" y="239247"/>
                        <a:pt x="652036" y="242656"/>
                        <a:pt x="640435" y="242973"/>
                      </a:cubicBezTo>
                      <a:cubicBezTo>
                        <a:pt x="632348" y="243388"/>
                        <a:pt x="624374" y="240935"/>
                        <a:pt x="617918" y="236048"/>
                      </a:cubicBezTo>
                      <a:lnTo>
                        <a:pt x="613794" y="231638"/>
                      </a:lnTo>
                      <a:cubicBezTo>
                        <a:pt x="602207" y="217959"/>
                        <a:pt x="587508" y="207258"/>
                        <a:pt x="570931" y="200434"/>
                      </a:cubicBezTo>
                      <a:cubicBezTo>
                        <a:pt x="565521" y="197810"/>
                        <a:pt x="559905" y="195633"/>
                        <a:pt x="554139" y="193928"/>
                      </a:cubicBezTo>
                      <a:cubicBezTo>
                        <a:pt x="549196" y="192752"/>
                        <a:pt x="544702" y="190164"/>
                        <a:pt x="541204" y="186480"/>
                      </a:cubicBezTo>
                      <a:cubicBezTo>
                        <a:pt x="531877" y="175936"/>
                        <a:pt x="529483" y="160953"/>
                        <a:pt x="535060" y="148027"/>
                      </a:cubicBezTo>
                      <a:cubicBezTo>
                        <a:pt x="536965" y="144875"/>
                        <a:pt x="538813" y="141731"/>
                        <a:pt x="540718" y="138655"/>
                      </a:cubicBezTo>
                      <a:cubicBezTo>
                        <a:pt x="561520" y="105098"/>
                        <a:pt x="583018" y="70408"/>
                        <a:pt x="572531" y="7953"/>
                      </a:cubicBezTo>
                      <a:cubicBezTo>
                        <a:pt x="571661" y="2763"/>
                        <a:pt x="566748" y="-738"/>
                        <a:pt x="561559" y="133"/>
                      </a:cubicBezTo>
                      <a:cubicBezTo>
                        <a:pt x="556369" y="1003"/>
                        <a:pt x="552868" y="5916"/>
                        <a:pt x="553739" y="11106"/>
                      </a:cubicBezTo>
                      <a:cubicBezTo>
                        <a:pt x="562197" y="61436"/>
                        <a:pt x="547500" y="90954"/>
                        <a:pt x="529878" y="119910"/>
                      </a:cubicBezTo>
                      <a:cubicBezTo>
                        <a:pt x="527278" y="90563"/>
                        <a:pt x="518144" y="48415"/>
                        <a:pt x="488045" y="29241"/>
                      </a:cubicBezTo>
                      <a:cubicBezTo>
                        <a:pt x="483594" y="26416"/>
                        <a:pt x="477697" y="27734"/>
                        <a:pt x="474871" y="32184"/>
                      </a:cubicBezTo>
                      <a:cubicBezTo>
                        <a:pt x="472046" y="36635"/>
                        <a:pt x="473365" y="42533"/>
                        <a:pt x="477815" y="45358"/>
                      </a:cubicBezTo>
                      <a:cubicBezTo>
                        <a:pt x="508171" y="64684"/>
                        <a:pt x="511647" y="119043"/>
                        <a:pt x="511781" y="140788"/>
                      </a:cubicBezTo>
                      <a:cubicBezTo>
                        <a:pt x="511749" y="146577"/>
                        <a:pt x="510349" y="152276"/>
                        <a:pt x="507695" y="157419"/>
                      </a:cubicBezTo>
                      <a:cubicBezTo>
                        <a:pt x="506418" y="159981"/>
                        <a:pt x="505180" y="162582"/>
                        <a:pt x="503951" y="165163"/>
                      </a:cubicBezTo>
                      <a:cubicBezTo>
                        <a:pt x="495769" y="180403"/>
                        <a:pt x="470614" y="192947"/>
                        <a:pt x="462546" y="195500"/>
                      </a:cubicBezTo>
                      <a:cubicBezTo>
                        <a:pt x="461698" y="195805"/>
                        <a:pt x="460841" y="196014"/>
                        <a:pt x="459993" y="196329"/>
                      </a:cubicBezTo>
                      <a:cubicBezTo>
                        <a:pt x="438766" y="204395"/>
                        <a:pt x="419773" y="217414"/>
                        <a:pt x="404596" y="234305"/>
                      </a:cubicBezTo>
                      <a:cubicBezTo>
                        <a:pt x="397682" y="238931"/>
                        <a:pt x="389477" y="241242"/>
                        <a:pt x="381165" y="240906"/>
                      </a:cubicBezTo>
                      <a:cubicBezTo>
                        <a:pt x="375253" y="240972"/>
                        <a:pt x="369391" y="239822"/>
                        <a:pt x="363943" y="237524"/>
                      </a:cubicBezTo>
                      <a:cubicBezTo>
                        <a:pt x="350857" y="228677"/>
                        <a:pt x="338591" y="218673"/>
                        <a:pt x="327291" y="207635"/>
                      </a:cubicBezTo>
                      <a:cubicBezTo>
                        <a:pt x="303488" y="184662"/>
                        <a:pt x="296039" y="149528"/>
                        <a:pt x="308470" y="118871"/>
                      </a:cubicBezTo>
                      <a:cubicBezTo>
                        <a:pt x="310681" y="114098"/>
                        <a:pt x="308605" y="108434"/>
                        <a:pt x="303831" y="106222"/>
                      </a:cubicBezTo>
                      <a:cubicBezTo>
                        <a:pt x="299057" y="104011"/>
                        <a:pt x="293394" y="106087"/>
                        <a:pt x="291182" y="110861"/>
                      </a:cubicBezTo>
                      <a:cubicBezTo>
                        <a:pt x="275852" y="148763"/>
                        <a:pt x="284728" y="192160"/>
                        <a:pt x="313708" y="220999"/>
                      </a:cubicBezTo>
                      <a:cubicBezTo>
                        <a:pt x="318747" y="226113"/>
                        <a:pt x="323967" y="230685"/>
                        <a:pt x="329244" y="235076"/>
                      </a:cubicBezTo>
                      <a:cubicBezTo>
                        <a:pt x="297930" y="228979"/>
                        <a:pt x="267558" y="218782"/>
                        <a:pt x="238909" y="204749"/>
                      </a:cubicBezTo>
                      <a:cubicBezTo>
                        <a:pt x="234183" y="202437"/>
                        <a:pt x="228479" y="204395"/>
                        <a:pt x="226167" y="209120"/>
                      </a:cubicBezTo>
                      <a:cubicBezTo>
                        <a:pt x="223855" y="213845"/>
                        <a:pt x="225813" y="219550"/>
                        <a:pt x="230538" y="221861"/>
                      </a:cubicBezTo>
                      <a:cubicBezTo>
                        <a:pt x="230685" y="221933"/>
                        <a:pt x="230833" y="222002"/>
                        <a:pt x="230984" y="222065"/>
                      </a:cubicBezTo>
                      <a:cubicBezTo>
                        <a:pt x="294868" y="251336"/>
                        <a:pt x="330996" y="255974"/>
                        <a:pt x="347541" y="255974"/>
                      </a:cubicBezTo>
                      <a:cubicBezTo>
                        <a:pt x="348808" y="255974"/>
                        <a:pt x="349732" y="255908"/>
                        <a:pt x="350751" y="255870"/>
                      </a:cubicBezTo>
                      <a:cubicBezTo>
                        <a:pt x="366336" y="260196"/>
                        <a:pt x="376139" y="275589"/>
                        <a:pt x="373468" y="291541"/>
                      </a:cubicBezTo>
                      <a:lnTo>
                        <a:pt x="372897" y="293922"/>
                      </a:lnTo>
                      <a:cubicBezTo>
                        <a:pt x="369389" y="307723"/>
                        <a:pt x="367991" y="321975"/>
                        <a:pt x="368753" y="336194"/>
                      </a:cubicBezTo>
                      <a:lnTo>
                        <a:pt x="368753" y="336575"/>
                      </a:lnTo>
                      <a:cubicBezTo>
                        <a:pt x="368753" y="341242"/>
                        <a:pt x="366801" y="382943"/>
                        <a:pt x="315413" y="419338"/>
                      </a:cubicBezTo>
                      <a:cubicBezTo>
                        <a:pt x="306290" y="414227"/>
                        <a:pt x="295314" y="413637"/>
                        <a:pt x="285695" y="417737"/>
                      </a:cubicBezTo>
                      <a:cubicBezTo>
                        <a:pt x="275738" y="421983"/>
                        <a:pt x="266058" y="426850"/>
                        <a:pt x="256711" y="432311"/>
                      </a:cubicBezTo>
                      <a:cubicBezTo>
                        <a:pt x="244642" y="439462"/>
                        <a:pt x="238232" y="453315"/>
                        <a:pt x="240595" y="467144"/>
                      </a:cubicBezTo>
                      <a:cubicBezTo>
                        <a:pt x="232963" y="465671"/>
                        <a:pt x="225057" y="466864"/>
                        <a:pt x="218201" y="470525"/>
                      </a:cubicBezTo>
                      <a:cubicBezTo>
                        <a:pt x="211334" y="474420"/>
                        <a:pt x="205913" y="480435"/>
                        <a:pt x="202752" y="487670"/>
                      </a:cubicBezTo>
                      <a:cubicBezTo>
                        <a:pt x="197589" y="498756"/>
                        <a:pt x="194183" y="510579"/>
                        <a:pt x="192655" y="522712"/>
                      </a:cubicBezTo>
                      <a:cubicBezTo>
                        <a:pt x="190987" y="534893"/>
                        <a:pt x="196060" y="547018"/>
                        <a:pt x="205905" y="554383"/>
                      </a:cubicBezTo>
                      <a:cubicBezTo>
                        <a:pt x="196557" y="559659"/>
                        <a:pt x="190265" y="569056"/>
                        <a:pt x="188950" y="579710"/>
                      </a:cubicBezTo>
                      <a:cubicBezTo>
                        <a:pt x="188128" y="585728"/>
                        <a:pt x="186477" y="591604"/>
                        <a:pt x="184045" y="597169"/>
                      </a:cubicBezTo>
                      <a:cubicBezTo>
                        <a:pt x="180865" y="604413"/>
                        <a:pt x="180349" y="612548"/>
                        <a:pt x="182587" y="620134"/>
                      </a:cubicBezTo>
                      <a:cubicBezTo>
                        <a:pt x="180826" y="620330"/>
                        <a:pt x="179084" y="620669"/>
                        <a:pt x="177377" y="621144"/>
                      </a:cubicBezTo>
                      <a:cubicBezTo>
                        <a:pt x="168756" y="623674"/>
                        <a:pt x="161510" y="629554"/>
                        <a:pt x="157260" y="637470"/>
                      </a:cubicBezTo>
                      <a:cubicBezTo>
                        <a:pt x="154337" y="643073"/>
                        <a:pt x="150637" y="648236"/>
                        <a:pt x="146268" y="652805"/>
                      </a:cubicBezTo>
                      <a:cubicBezTo>
                        <a:pt x="134056" y="665434"/>
                        <a:pt x="133575" y="685320"/>
                        <a:pt x="145164" y="698525"/>
                      </a:cubicBezTo>
                      <a:cubicBezTo>
                        <a:pt x="137184" y="708473"/>
                        <a:pt x="128517" y="717849"/>
                        <a:pt x="119227" y="726586"/>
                      </a:cubicBezTo>
                      <a:cubicBezTo>
                        <a:pt x="116907" y="728766"/>
                        <a:pt x="113994" y="730214"/>
                        <a:pt x="110855" y="730748"/>
                      </a:cubicBezTo>
                      <a:cubicBezTo>
                        <a:pt x="52752" y="740587"/>
                        <a:pt x="25330" y="712650"/>
                        <a:pt x="24177" y="711431"/>
                      </a:cubicBezTo>
                      <a:cubicBezTo>
                        <a:pt x="20763" y="707429"/>
                        <a:pt x="14751" y="706953"/>
                        <a:pt x="10749" y="710367"/>
                      </a:cubicBezTo>
                      <a:cubicBezTo>
                        <a:pt x="6747" y="713781"/>
                        <a:pt x="6270" y="719793"/>
                        <a:pt x="9684" y="723796"/>
                      </a:cubicBezTo>
                      <a:cubicBezTo>
                        <a:pt x="9841" y="723979"/>
                        <a:pt x="10005" y="724157"/>
                        <a:pt x="10175" y="724328"/>
                      </a:cubicBezTo>
                      <a:cubicBezTo>
                        <a:pt x="11414" y="725681"/>
                        <a:pt x="36312" y="751951"/>
                        <a:pt x="86928" y="751951"/>
                      </a:cubicBezTo>
                      <a:lnTo>
                        <a:pt x="87594" y="751951"/>
                      </a:lnTo>
                      <a:cubicBezTo>
                        <a:pt x="64153" y="768510"/>
                        <a:pt x="37331" y="779668"/>
                        <a:pt x="9061" y="784621"/>
                      </a:cubicBezTo>
                      <a:cubicBezTo>
                        <a:pt x="3800" y="784884"/>
                        <a:pt x="-251" y="789362"/>
                        <a:pt x="12" y="794623"/>
                      </a:cubicBezTo>
                      <a:cubicBezTo>
                        <a:pt x="275" y="799883"/>
                        <a:pt x="4753" y="803934"/>
                        <a:pt x="10013" y="803671"/>
                      </a:cubicBezTo>
                      <a:cubicBezTo>
                        <a:pt x="10318" y="803671"/>
                        <a:pt x="10642" y="803671"/>
                        <a:pt x="10966" y="803624"/>
                      </a:cubicBezTo>
                      <a:cubicBezTo>
                        <a:pt x="36907" y="799630"/>
                        <a:pt x="61793" y="790512"/>
                        <a:pt x="84175" y="776801"/>
                      </a:cubicBezTo>
                      <a:cubicBezTo>
                        <a:pt x="72844" y="797562"/>
                        <a:pt x="67856" y="821193"/>
                        <a:pt x="69830" y="844762"/>
                      </a:cubicBezTo>
                      <a:cubicBezTo>
                        <a:pt x="70421" y="849529"/>
                        <a:pt x="74467" y="853109"/>
                        <a:pt x="79270" y="853116"/>
                      </a:cubicBezTo>
                      <a:cubicBezTo>
                        <a:pt x="79664" y="853117"/>
                        <a:pt x="80058" y="853095"/>
                        <a:pt x="80451" y="853049"/>
                      </a:cubicBezTo>
                      <a:cubicBezTo>
                        <a:pt x="85671" y="852400"/>
                        <a:pt x="89378" y="847643"/>
                        <a:pt x="88728" y="842422"/>
                      </a:cubicBezTo>
                      <a:cubicBezTo>
                        <a:pt x="88728" y="842421"/>
                        <a:pt x="88728" y="842420"/>
                        <a:pt x="88728" y="842419"/>
                      </a:cubicBezTo>
                      <a:cubicBezTo>
                        <a:pt x="83861" y="803090"/>
                        <a:pt x="114055" y="759694"/>
                        <a:pt x="132667" y="740254"/>
                      </a:cubicBezTo>
                      <a:lnTo>
                        <a:pt x="132753" y="740130"/>
                      </a:lnTo>
                      <a:cubicBezTo>
                        <a:pt x="143005" y="730393"/>
                        <a:pt x="152555" y="719940"/>
                        <a:pt x="161328" y="708850"/>
                      </a:cubicBezTo>
                      <a:cubicBezTo>
                        <a:pt x="173238" y="712423"/>
                        <a:pt x="186144" y="709002"/>
                        <a:pt x="194722" y="700001"/>
                      </a:cubicBezTo>
                      <a:cubicBezTo>
                        <a:pt x="203428" y="690953"/>
                        <a:pt x="210828" y="680731"/>
                        <a:pt x="216706" y="669636"/>
                      </a:cubicBezTo>
                      <a:cubicBezTo>
                        <a:pt x="220896" y="661912"/>
                        <a:pt x="221887" y="652852"/>
                        <a:pt x="219468" y="644404"/>
                      </a:cubicBezTo>
                      <a:cubicBezTo>
                        <a:pt x="231064" y="642810"/>
                        <a:pt x="241019" y="635350"/>
                        <a:pt x="245805" y="624668"/>
                      </a:cubicBezTo>
                      <a:cubicBezTo>
                        <a:pt x="250855" y="613177"/>
                        <a:pt x="254273" y="601036"/>
                        <a:pt x="255958" y="588597"/>
                      </a:cubicBezTo>
                      <a:cubicBezTo>
                        <a:pt x="257709" y="576345"/>
                        <a:pt x="252636" y="564114"/>
                        <a:pt x="242728" y="556698"/>
                      </a:cubicBezTo>
                      <a:cubicBezTo>
                        <a:pt x="251899" y="551500"/>
                        <a:pt x="258124" y="542326"/>
                        <a:pt x="259568" y="531885"/>
                      </a:cubicBezTo>
                      <a:cubicBezTo>
                        <a:pt x="260207" y="526244"/>
                        <a:pt x="261788" y="520752"/>
                        <a:pt x="264245" y="515635"/>
                      </a:cubicBezTo>
                      <a:cubicBezTo>
                        <a:pt x="267560" y="509155"/>
                        <a:pt x="268673" y="501773"/>
                        <a:pt x="267417" y="494604"/>
                      </a:cubicBezTo>
                      <a:cubicBezTo>
                        <a:pt x="275538" y="496151"/>
                        <a:pt x="283945" y="494699"/>
                        <a:pt x="291077" y="490518"/>
                      </a:cubicBezTo>
                      <a:cubicBezTo>
                        <a:pt x="297983" y="486488"/>
                        <a:pt x="305138" y="482903"/>
                        <a:pt x="312499" y="479783"/>
                      </a:cubicBezTo>
                      <a:cubicBezTo>
                        <a:pt x="323719" y="475088"/>
                        <a:pt x="331435" y="464586"/>
                        <a:pt x="332558" y="452475"/>
                      </a:cubicBezTo>
                      <a:lnTo>
                        <a:pt x="332768" y="452551"/>
                      </a:lnTo>
                      <a:lnTo>
                        <a:pt x="336464" y="450799"/>
                      </a:lnTo>
                      <a:cubicBezTo>
                        <a:pt x="354294" y="442994"/>
                        <a:pt x="373479" y="438749"/>
                        <a:pt x="392937" y="438302"/>
                      </a:cubicBezTo>
                      <a:cubicBezTo>
                        <a:pt x="407390" y="437964"/>
                        <a:pt x="421659" y="441587"/>
                        <a:pt x="434200" y="448779"/>
                      </a:cubicBezTo>
                      <a:cubicBezTo>
                        <a:pt x="434200" y="448779"/>
                        <a:pt x="436181" y="449789"/>
                        <a:pt x="437819" y="450770"/>
                      </a:cubicBezTo>
                      <a:close/>
                      <a:moveTo>
                        <a:pt x="199989" y="660577"/>
                      </a:moveTo>
                      <a:cubicBezTo>
                        <a:pt x="194941" y="670118"/>
                        <a:pt x="188580" y="678902"/>
                        <a:pt x="181092" y="686676"/>
                      </a:cubicBezTo>
                      <a:cubicBezTo>
                        <a:pt x="175408" y="692523"/>
                        <a:pt x="166060" y="692655"/>
                        <a:pt x="160213" y="686971"/>
                      </a:cubicBezTo>
                      <a:cubicBezTo>
                        <a:pt x="154366" y="681287"/>
                        <a:pt x="154234" y="671940"/>
                        <a:pt x="159918" y="666092"/>
                      </a:cubicBezTo>
                      <a:cubicBezTo>
                        <a:pt x="165525" y="660273"/>
                        <a:pt x="170274" y="653686"/>
                        <a:pt x="174024" y="646528"/>
                      </a:cubicBezTo>
                      <a:cubicBezTo>
                        <a:pt x="178037" y="639430"/>
                        <a:pt x="187044" y="636929"/>
                        <a:pt x="194142" y="640941"/>
                      </a:cubicBezTo>
                      <a:cubicBezTo>
                        <a:pt x="201055" y="644849"/>
                        <a:pt x="203639" y="653524"/>
                        <a:pt x="199989" y="660577"/>
                      </a:cubicBezTo>
                      <a:close/>
                      <a:moveTo>
                        <a:pt x="237137" y="585892"/>
                      </a:moveTo>
                      <a:cubicBezTo>
                        <a:pt x="235698" y="596587"/>
                        <a:pt x="232771" y="607030"/>
                        <a:pt x="228441" y="616915"/>
                      </a:cubicBezTo>
                      <a:cubicBezTo>
                        <a:pt x="225020" y="624256"/>
                        <a:pt x="216398" y="627567"/>
                        <a:pt x="208943" y="624401"/>
                      </a:cubicBezTo>
                      <a:cubicBezTo>
                        <a:pt x="201503" y="621079"/>
                        <a:pt x="198155" y="612363"/>
                        <a:pt x="201456" y="604913"/>
                      </a:cubicBezTo>
                      <a:cubicBezTo>
                        <a:pt x="204697" y="597517"/>
                        <a:pt x="206874" y="589698"/>
                        <a:pt x="207924" y="581691"/>
                      </a:cubicBezTo>
                      <a:cubicBezTo>
                        <a:pt x="208978" y="574448"/>
                        <a:pt x="215169" y="569064"/>
                        <a:pt x="222488" y="569023"/>
                      </a:cubicBezTo>
                      <a:cubicBezTo>
                        <a:pt x="223201" y="569027"/>
                        <a:pt x="223914" y="569077"/>
                        <a:pt x="224621" y="569175"/>
                      </a:cubicBezTo>
                      <a:cubicBezTo>
                        <a:pt x="232689" y="570344"/>
                        <a:pt x="238288" y="577822"/>
                        <a:pt x="237137" y="585892"/>
                      </a:cubicBezTo>
                      <a:close/>
                      <a:moveTo>
                        <a:pt x="247300" y="507025"/>
                      </a:moveTo>
                      <a:cubicBezTo>
                        <a:pt x="243880" y="514027"/>
                        <a:pt x="241664" y="521555"/>
                        <a:pt x="240747" y="529294"/>
                      </a:cubicBezTo>
                      <a:cubicBezTo>
                        <a:pt x="239639" y="537370"/>
                        <a:pt x="232196" y="543018"/>
                        <a:pt x="224121" y="541910"/>
                      </a:cubicBezTo>
                      <a:cubicBezTo>
                        <a:pt x="216046" y="540802"/>
                        <a:pt x="210397" y="533359"/>
                        <a:pt x="211505" y="525284"/>
                      </a:cubicBezTo>
                      <a:cubicBezTo>
                        <a:pt x="212876" y="514285"/>
                        <a:pt x="216096" y="503597"/>
                        <a:pt x="221030" y="493671"/>
                      </a:cubicBezTo>
                      <a:cubicBezTo>
                        <a:pt x="224491" y="486294"/>
                        <a:pt x="233277" y="483118"/>
                        <a:pt x="240654" y="486578"/>
                      </a:cubicBezTo>
                      <a:cubicBezTo>
                        <a:pt x="248031" y="490039"/>
                        <a:pt x="251206" y="498825"/>
                        <a:pt x="247746" y="506202"/>
                      </a:cubicBezTo>
                      <a:cubicBezTo>
                        <a:pt x="247618" y="506473"/>
                        <a:pt x="247482" y="506742"/>
                        <a:pt x="247338" y="507006"/>
                      </a:cubicBezTo>
                      <a:close/>
                      <a:moveTo>
                        <a:pt x="312851" y="454190"/>
                      </a:moveTo>
                      <a:cubicBezTo>
                        <a:pt x="311421" y="457834"/>
                        <a:pt x="308591" y="460752"/>
                        <a:pt x="304993" y="462295"/>
                      </a:cubicBezTo>
                      <a:cubicBezTo>
                        <a:pt x="296894" y="465735"/>
                        <a:pt x="289020" y="469683"/>
                        <a:pt x="281419" y="474116"/>
                      </a:cubicBezTo>
                      <a:cubicBezTo>
                        <a:pt x="274368" y="478046"/>
                        <a:pt x="265475" y="475764"/>
                        <a:pt x="261188" y="468925"/>
                      </a:cubicBezTo>
                      <a:cubicBezTo>
                        <a:pt x="257055" y="461905"/>
                        <a:pt x="259375" y="452865"/>
                        <a:pt x="266379" y="448703"/>
                      </a:cubicBezTo>
                      <a:cubicBezTo>
                        <a:pt x="275053" y="443646"/>
                        <a:pt x="284034" y="439132"/>
                        <a:pt x="293268" y="435187"/>
                      </a:cubicBezTo>
                      <a:cubicBezTo>
                        <a:pt x="300759" y="431974"/>
                        <a:pt x="309438" y="435418"/>
                        <a:pt x="312689" y="442893"/>
                      </a:cubicBezTo>
                      <a:cubicBezTo>
                        <a:pt x="314250" y="446486"/>
                        <a:pt x="314309" y="450554"/>
                        <a:pt x="312851" y="454190"/>
                      </a:cubicBezTo>
                      <a:close/>
                      <a:moveTo>
                        <a:pt x="418779" y="246992"/>
                      </a:moveTo>
                      <a:cubicBezTo>
                        <a:pt x="431975" y="232347"/>
                        <a:pt x="448475" y="221061"/>
                        <a:pt x="466909" y="214074"/>
                      </a:cubicBezTo>
                      <a:lnTo>
                        <a:pt x="468623" y="213521"/>
                      </a:lnTo>
                      <a:cubicBezTo>
                        <a:pt x="487014" y="206991"/>
                        <a:pt x="503415" y="195839"/>
                        <a:pt x="516248" y="181136"/>
                      </a:cubicBezTo>
                      <a:cubicBezTo>
                        <a:pt x="520346" y="192770"/>
                        <a:pt x="528409" y="202590"/>
                        <a:pt x="539022" y="208873"/>
                      </a:cubicBezTo>
                      <a:lnTo>
                        <a:pt x="543051" y="210502"/>
                      </a:lnTo>
                      <a:cubicBezTo>
                        <a:pt x="549136" y="212134"/>
                        <a:pt x="555090" y="214219"/>
                        <a:pt x="560863" y="216741"/>
                      </a:cubicBezTo>
                      <a:cubicBezTo>
                        <a:pt x="575793" y="222456"/>
                        <a:pt x="589045" y="231833"/>
                        <a:pt x="599401" y="244011"/>
                      </a:cubicBezTo>
                      <a:lnTo>
                        <a:pt x="605116" y="250078"/>
                      </a:lnTo>
                      <a:cubicBezTo>
                        <a:pt x="614216" y="257615"/>
                        <a:pt x="625629" y="261795"/>
                        <a:pt x="637444" y="261918"/>
                      </a:cubicBezTo>
                      <a:cubicBezTo>
                        <a:pt x="630802" y="274209"/>
                        <a:pt x="628367" y="288336"/>
                        <a:pt x="630510" y="302142"/>
                      </a:cubicBezTo>
                      <a:lnTo>
                        <a:pt x="631339" y="306104"/>
                      </a:lnTo>
                      <a:cubicBezTo>
                        <a:pt x="636866" y="330413"/>
                        <a:pt x="633968" y="355878"/>
                        <a:pt x="623119" y="378323"/>
                      </a:cubicBezTo>
                      <a:cubicBezTo>
                        <a:pt x="618010" y="392427"/>
                        <a:pt x="618643" y="407972"/>
                        <a:pt x="624881" y="421614"/>
                      </a:cubicBezTo>
                      <a:cubicBezTo>
                        <a:pt x="620412" y="420774"/>
                        <a:pt x="615874" y="420350"/>
                        <a:pt x="611327" y="420347"/>
                      </a:cubicBezTo>
                      <a:cubicBezTo>
                        <a:pt x="602146" y="420080"/>
                        <a:pt x="593066" y="422332"/>
                        <a:pt x="585076" y="426862"/>
                      </a:cubicBezTo>
                      <a:lnTo>
                        <a:pt x="584723" y="427091"/>
                      </a:lnTo>
                      <a:lnTo>
                        <a:pt x="584371" y="427329"/>
                      </a:lnTo>
                      <a:lnTo>
                        <a:pt x="579389" y="430796"/>
                      </a:lnTo>
                      <a:lnTo>
                        <a:pt x="579151" y="430968"/>
                      </a:lnTo>
                      <a:lnTo>
                        <a:pt x="578913" y="431139"/>
                      </a:lnTo>
                      <a:cubicBezTo>
                        <a:pt x="571498" y="436712"/>
                        <a:pt x="563205" y="441010"/>
                        <a:pt x="554377" y="443855"/>
                      </a:cubicBezTo>
                      <a:cubicBezTo>
                        <a:pt x="549094" y="446049"/>
                        <a:pt x="543602" y="447695"/>
                        <a:pt x="537984" y="448770"/>
                      </a:cubicBezTo>
                      <a:lnTo>
                        <a:pt x="534174" y="449618"/>
                      </a:lnTo>
                      <a:lnTo>
                        <a:pt x="532345" y="450122"/>
                      </a:lnTo>
                      <a:cubicBezTo>
                        <a:pt x="519325" y="455377"/>
                        <a:pt x="508041" y="464182"/>
                        <a:pt x="499779" y="475535"/>
                      </a:cubicBezTo>
                      <a:cubicBezTo>
                        <a:pt x="492001" y="461113"/>
                        <a:pt x="479699" y="449647"/>
                        <a:pt x="464765" y="442902"/>
                      </a:cubicBezTo>
                      <a:lnTo>
                        <a:pt x="464356" y="442741"/>
                      </a:lnTo>
                      <a:cubicBezTo>
                        <a:pt x="458609" y="440387"/>
                        <a:pt x="453038" y="437624"/>
                        <a:pt x="447687" y="434473"/>
                      </a:cubicBezTo>
                      <a:cubicBezTo>
                        <a:pt x="446563" y="433806"/>
                        <a:pt x="443572" y="432120"/>
                        <a:pt x="443572" y="432120"/>
                      </a:cubicBezTo>
                      <a:cubicBezTo>
                        <a:pt x="428188" y="423331"/>
                        <a:pt x="410708" y="418884"/>
                        <a:pt x="392995" y="419252"/>
                      </a:cubicBezTo>
                      <a:cubicBezTo>
                        <a:pt x="372183" y="419662"/>
                        <a:pt x="351629" y="423931"/>
                        <a:pt x="332377" y="431844"/>
                      </a:cubicBezTo>
                      <a:lnTo>
                        <a:pt x="331339" y="431339"/>
                      </a:lnTo>
                      <a:cubicBezTo>
                        <a:pt x="384613" y="391134"/>
                        <a:pt x="387746" y="345671"/>
                        <a:pt x="387813" y="336689"/>
                      </a:cubicBezTo>
                      <a:lnTo>
                        <a:pt x="387813" y="335108"/>
                      </a:lnTo>
                      <a:cubicBezTo>
                        <a:pt x="387159" y="322735"/>
                        <a:pt x="388389" y="310335"/>
                        <a:pt x="391461" y="298332"/>
                      </a:cubicBezTo>
                      <a:lnTo>
                        <a:pt x="392071" y="295760"/>
                      </a:lnTo>
                      <a:cubicBezTo>
                        <a:pt x="394324" y="283380"/>
                        <a:pt x="392023" y="270602"/>
                        <a:pt x="385594" y="259784"/>
                      </a:cubicBezTo>
                      <a:cubicBezTo>
                        <a:pt x="396824" y="259417"/>
                        <a:pt x="407678" y="255657"/>
                        <a:pt x="416731" y="249002"/>
                      </a:cubicBezTo>
                      <a:close/>
                    </a:path>
                  </a:pathLst>
                </a:custGeom>
                <a:grpFill/>
                <a:ln w="9525" cap="flat">
                  <a:solidFill>
                    <a:srgbClr val="347475"/>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sp>
              <p:nvSpPr>
                <p:cNvPr id="150" name="Freeform 87">
                  <a:extLst>
                    <a:ext uri="{FF2B5EF4-FFF2-40B4-BE49-F238E27FC236}">
                      <a16:creationId xmlns:a16="http://schemas.microsoft.com/office/drawing/2014/main" id="{53EA9175-0B65-464C-38C7-231C6EACA596}"/>
                    </a:ext>
                  </a:extLst>
                </p:cNvPr>
                <p:cNvSpPr/>
                <p:nvPr/>
              </p:nvSpPr>
              <p:spPr>
                <a:xfrm>
                  <a:off x="6352298" y="3692153"/>
                  <a:ext cx="114300" cy="114300"/>
                </a:xfrm>
                <a:custGeom>
                  <a:avLst/>
                  <a:gdLst>
                    <a:gd name="connsiteX0" fmla="*/ 57150 w 114300"/>
                    <a:gd name="connsiteY0" fmla="*/ 0 h 114300"/>
                    <a:gd name="connsiteX1" fmla="*/ 0 w 114300"/>
                    <a:gd name="connsiteY1" fmla="*/ 57150 h 114300"/>
                    <a:gd name="connsiteX2" fmla="*/ 57150 w 114300"/>
                    <a:gd name="connsiteY2" fmla="*/ 114300 h 114300"/>
                    <a:gd name="connsiteX3" fmla="*/ 114300 w 114300"/>
                    <a:gd name="connsiteY3" fmla="*/ 57150 h 114300"/>
                    <a:gd name="connsiteX4" fmla="*/ 57150 w 114300"/>
                    <a:gd name="connsiteY4" fmla="*/ 0 h 114300"/>
                    <a:gd name="connsiteX5" fmla="*/ 57150 w 114300"/>
                    <a:gd name="connsiteY5" fmla="*/ 95250 h 114300"/>
                    <a:gd name="connsiteX6" fmla="*/ 19050 w 114300"/>
                    <a:gd name="connsiteY6" fmla="*/ 57150 h 114300"/>
                    <a:gd name="connsiteX7" fmla="*/ 57150 w 114300"/>
                    <a:gd name="connsiteY7" fmla="*/ 19050 h 114300"/>
                    <a:gd name="connsiteX8" fmla="*/ 95250 w 114300"/>
                    <a:gd name="connsiteY8" fmla="*/ 57150 h 114300"/>
                    <a:gd name="connsiteX9" fmla="*/ 57150 w 114300"/>
                    <a:gd name="connsiteY9" fmla="*/ 9525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 h="114300">
                      <a:moveTo>
                        <a:pt x="57150" y="0"/>
                      </a:moveTo>
                      <a:cubicBezTo>
                        <a:pt x="25587" y="0"/>
                        <a:pt x="0" y="25587"/>
                        <a:pt x="0" y="57150"/>
                      </a:cubicBezTo>
                      <a:cubicBezTo>
                        <a:pt x="0" y="88713"/>
                        <a:pt x="25587" y="114300"/>
                        <a:pt x="57150" y="114300"/>
                      </a:cubicBezTo>
                      <a:cubicBezTo>
                        <a:pt x="88713" y="114300"/>
                        <a:pt x="114300" y="88713"/>
                        <a:pt x="114300" y="57150"/>
                      </a:cubicBezTo>
                      <a:cubicBezTo>
                        <a:pt x="114263" y="25602"/>
                        <a:pt x="88698" y="37"/>
                        <a:pt x="57150" y="0"/>
                      </a:cubicBezTo>
                      <a:close/>
                      <a:moveTo>
                        <a:pt x="57150" y="95250"/>
                      </a:moveTo>
                      <a:cubicBezTo>
                        <a:pt x="36108" y="95250"/>
                        <a:pt x="19050" y="78192"/>
                        <a:pt x="19050" y="57150"/>
                      </a:cubicBezTo>
                      <a:cubicBezTo>
                        <a:pt x="19050" y="36108"/>
                        <a:pt x="36108" y="19050"/>
                        <a:pt x="57150" y="19050"/>
                      </a:cubicBezTo>
                      <a:cubicBezTo>
                        <a:pt x="78192" y="19050"/>
                        <a:pt x="95250" y="36108"/>
                        <a:pt x="95250" y="57150"/>
                      </a:cubicBezTo>
                      <a:cubicBezTo>
                        <a:pt x="95250" y="78192"/>
                        <a:pt x="78192" y="95250"/>
                        <a:pt x="57150" y="95250"/>
                      </a:cubicBezTo>
                      <a:close/>
                    </a:path>
                  </a:pathLst>
                </a:custGeom>
                <a:grpFill/>
                <a:ln w="9525" cap="flat">
                  <a:solidFill>
                    <a:srgbClr val="347475"/>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mn-cs"/>
                  </a:endParaRPr>
                </a:p>
              </p:txBody>
            </p:sp>
          </p:grpSp>
          <p:sp>
            <p:nvSpPr>
              <p:cNvPr id="148" name="Oval 19">
                <a:extLst>
                  <a:ext uri="{FF2B5EF4-FFF2-40B4-BE49-F238E27FC236}">
                    <a16:creationId xmlns:a16="http://schemas.microsoft.com/office/drawing/2014/main" id="{347C029A-9B65-1A52-0CAF-EB9CD01764CD}"/>
                  </a:ext>
                </a:extLst>
              </p:cNvPr>
              <p:cNvSpPr/>
              <p:nvPr/>
            </p:nvSpPr>
            <p:spPr>
              <a:xfrm>
                <a:off x="6390973" y="3709986"/>
                <a:ext cx="77415" cy="77414"/>
              </a:xfrm>
              <a:prstGeom prst="ellipse">
                <a:avLst/>
              </a:prstGeom>
              <a:grpFill/>
              <a:ln w="25400" cap="flat" cmpd="sng" algn="ctr">
                <a:solidFill>
                  <a:srgbClr val="347475"/>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ea typeface="+mn-ea"/>
                  <a:cs typeface="+mn-cs"/>
                </a:endParaRPr>
              </a:p>
            </p:txBody>
          </p:sp>
        </p:grpSp>
      </p:grpSp>
      <p:sp>
        <p:nvSpPr>
          <p:cNvPr id="151" name="Rectangle: Top Corners Rounded 15">
            <a:extLst>
              <a:ext uri="{FF2B5EF4-FFF2-40B4-BE49-F238E27FC236}">
                <a16:creationId xmlns:a16="http://schemas.microsoft.com/office/drawing/2014/main" id="{0F6281D2-ECBD-A479-464C-617B09D00438}"/>
              </a:ext>
            </a:extLst>
          </p:cNvPr>
          <p:cNvSpPr/>
          <p:nvPr/>
        </p:nvSpPr>
        <p:spPr>
          <a:xfrm rot="16200000">
            <a:off x="7145566" y="728917"/>
            <a:ext cx="763379" cy="3233491"/>
          </a:xfrm>
          <a:prstGeom prst="round2SameRect">
            <a:avLst>
              <a:gd name="adj1" fmla="val 50000"/>
              <a:gd name="adj2" fmla="val 0"/>
            </a:avLst>
          </a:prstGeom>
          <a:solidFill>
            <a:srgbClr val="C7E7E4"/>
          </a:solidFill>
          <a:ln w="25400" cap="flat" cmpd="sng" algn="ctr">
            <a:noFill/>
            <a:prstDash val="solid"/>
          </a:ln>
          <a:effectLst/>
        </p:spPr>
        <p:txBody>
          <a:bodyPr vert="vert" lIns="54000" tIns="378000" rIns="54000" bIns="144000" rtlCol="0" anchor="ctr"/>
          <a:lstStyle/>
          <a:p>
            <a:pPr marL="0" marR="0" lvl="1" indent="0" algn="l" defTabSz="685800" rtl="0" eaLnBrk="1" fontAlgn="auto" latinLnBrk="0" hangingPunct="1">
              <a:lnSpc>
                <a:spcPct val="90000"/>
              </a:lnSpc>
              <a:spcBef>
                <a:spcPts val="90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ea typeface="+mn-ea"/>
                <a:cs typeface="Arial" panose="020B0604020202020204" pitchFamily="34" charset="0"/>
              </a:rPr>
              <a:t>Adäquate</a:t>
            </a:r>
            <a:r>
              <a:rPr kumimoji="0" lang="en-US" sz="1200" b="1" i="0" u="none" strike="noStrike" kern="0" cap="none" spc="0" normalizeH="0" baseline="0" noProof="0" dirty="0">
                <a:ln>
                  <a:noFill/>
                </a:ln>
                <a:solidFill>
                  <a:srgbClr val="2F3651"/>
                </a:solidFill>
                <a:effectLst/>
                <a:uLnTx/>
                <a:uFillTx/>
                <a:ea typeface="+mn-ea"/>
                <a:cs typeface="Arial" panose="020B0604020202020204" pitchFamily="34" charset="0"/>
              </a:rPr>
              <a:t> </a:t>
            </a:r>
            <a:r>
              <a:rPr kumimoji="0" lang="en-US" sz="1200" b="1" i="0" u="none" strike="noStrike" kern="0" cap="none" spc="0" normalizeH="0" baseline="0" noProof="0" dirty="0" err="1">
                <a:ln>
                  <a:noFill/>
                </a:ln>
                <a:solidFill>
                  <a:srgbClr val="2F3651"/>
                </a:solidFill>
                <a:effectLst/>
                <a:uLnTx/>
                <a:uFillTx/>
                <a:ea typeface="+mn-ea"/>
                <a:cs typeface="Arial" panose="020B0604020202020204" pitchFamily="34" charset="0"/>
              </a:rPr>
              <a:t>Blutzuckerkontrolle</a:t>
            </a:r>
            <a:br>
              <a:rPr kumimoji="0" lang="en-US" sz="1200" b="1" i="0" u="none" strike="noStrike" kern="0" cap="none" spc="0" normalizeH="0" baseline="0" noProof="0" dirty="0">
                <a:ln>
                  <a:noFill/>
                </a:ln>
                <a:solidFill>
                  <a:srgbClr val="2F3651"/>
                </a:solidFill>
                <a:effectLst/>
                <a:uLnTx/>
                <a:uFillTx/>
                <a:ea typeface="+mn-ea"/>
                <a:cs typeface="Arial" panose="020B0604020202020204" pitchFamily="34" charset="0"/>
              </a:rPr>
            </a:br>
            <a:r>
              <a:rPr kumimoji="0" lang="en-US" sz="1200" b="0" i="0" u="none" strike="noStrike" kern="0" cap="none" spc="0" normalizeH="0" baseline="0" noProof="0" dirty="0" err="1">
                <a:ln>
                  <a:noFill/>
                </a:ln>
                <a:solidFill>
                  <a:srgbClr val="2F3651"/>
                </a:solidFill>
                <a:effectLst/>
                <a:uLnTx/>
                <a:uFillTx/>
                <a:ea typeface="+mn-ea"/>
                <a:cs typeface="Arial" panose="020B0604020202020204" pitchFamily="34" charset="0"/>
              </a:rPr>
              <a:t>verringert</a:t>
            </a:r>
            <a:r>
              <a:rPr kumimoji="0" lang="en-US" sz="1200" b="0" i="0" u="none" strike="noStrike" kern="0" cap="none" spc="0" normalizeH="0" baseline="0" noProof="0" dirty="0">
                <a:ln>
                  <a:noFill/>
                </a:ln>
                <a:solidFill>
                  <a:srgbClr val="2F3651"/>
                </a:solidFill>
                <a:effectLst/>
                <a:uLnTx/>
                <a:uFillTx/>
                <a:ea typeface="+mn-ea"/>
                <a:cs typeface="Arial" panose="020B0604020202020204" pitchFamily="34" charset="0"/>
              </a:rPr>
              <a:t> das </a:t>
            </a:r>
            <a:r>
              <a:rPr kumimoji="0" lang="en-US" sz="1200" b="0" i="0" u="none" strike="noStrike" kern="0" cap="none" spc="0" normalizeH="0" baseline="0" noProof="0" dirty="0" err="1">
                <a:ln>
                  <a:noFill/>
                </a:ln>
                <a:solidFill>
                  <a:srgbClr val="2F3651"/>
                </a:solidFill>
                <a:effectLst/>
                <a:uLnTx/>
                <a:uFillTx/>
                <a:ea typeface="+mn-ea"/>
                <a:cs typeface="Arial" panose="020B0604020202020204" pitchFamily="34" charset="0"/>
              </a:rPr>
              <a:t>Risiko</a:t>
            </a:r>
            <a:r>
              <a:rPr kumimoji="0" lang="en-US" sz="1200" b="0" i="0" u="none" strike="noStrike" kern="0" cap="none" spc="0" normalizeH="0" baseline="0" noProof="0" dirty="0">
                <a:ln>
                  <a:noFill/>
                </a:ln>
                <a:solidFill>
                  <a:srgbClr val="2F3651"/>
                </a:solidFill>
                <a:effectLst/>
                <a:uLnTx/>
                <a:uFillTx/>
                <a:ea typeface="+mn-ea"/>
                <a:cs typeface="Arial" panose="020B0604020202020204" pitchFamily="34" charset="0"/>
              </a:rPr>
              <a:t> von T1D-assoziierten Komplikationen</a:t>
            </a:r>
            <a:r>
              <a:rPr kumimoji="0" lang="en-US" sz="1200" b="0" i="0" u="none" strike="noStrike" kern="0" cap="none" spc="0" normalizeH="0" baseline="30000" noProof="0" dirty="0">
                <a:ln>
                  <a:noFill/>
                </a:ln>
                <a:solidFill>
                  <a:srgbClr val="2F3651"/>
                </a:solidFill>
                <a:effectLst/>
                <a:uLnTx/>
                <a:uFillTx/>
                <a:ea typeface="+mn-ea"/>
                <a:cs typeface="Arial" panose="020B0604020202020204" pitchFamily="34" charset="0"/>
              </a:rPr>
              <a:t>5</a:t>
            </a:r>
          </a:p>
        </p:txBody>
      </p:sp>
      <p:sp>
        <p:nvSpPr>
          <p:cNvPr id="152" name="Rectangle: Top Corners Rounded 15">
            <a:extLst>
              <a:ext uri="{FF2B5EF4-FFF2-40B4-BE49-F238E27FC236}">
                <a16:creationId xmlns:a16="http://schemas.microsoft.com/office/drawing/2014/main" id="{6205B8C9-E066-93BF-B41A-CEE4E5D78CEA}"/>
              </a:ext>
            </a:extLst>
          </p:cNvPr>
          <p:cNvSpPr/>
          <p:nvPr/>
        </p:nvSpPr>
        <p:spPr>
          <a:xfrm rot="16200000">
            <a:off x="6956667" y="1775064"/>
            <a:ext cx="1141178" cy="3233491"/>
          </a:xfrm>
          <a:prstGeom prst="round2SameRect">
            <a:avLst>
              <a:gd name="adj1" fmla="val 50000"/>
              <a:gd name="adj2" fmla="val 0"/>
            </a:avLst>
          </a:prstGeom>
          <a:solidFill>
            <a:srgbClr val="C7E7E4"/>
          </a:solidFill>
          <a:ln w="25400" cap="flat" cmpd="sng" algn="ctr">
            <a:noFill/>
            <a:prstDash val="solid"/>
          </a:ln>
          <a:effectLst/>
        </p:spPr>
        <p:txBody>
          <a:bodyPr vert="vert" tIns="351000" bIns="144000" rtlCol="0" anchor="ctr"/>
          <a:lstStyle/>
          <a:p>
            <a:pPr marL="0" marR="0" lvl="1" indent="0" algn="l" defTabSz="685800" rtl="0" eaLnBrk="1" fontAlgn="auto" latinLnBrk="0" hangingPunct="1">
              <a:lnSpc>
                <a:spcPct val="90000"/>
              </a:lnSpc>
              <a:spcBef>
                <a:spcPts val="900"/>
              </a:spcBef>
              <a:spcAft>
                <a:spcPts val="0"/>
              </a:spcAft>
              <a:buClrTx/>
              <a:buSzTx/>
              <a:buFontTx/>
              <a:buNone/>
              <a:tabLst/>
              <a:defRPr/>
            </a:pPr>
            <a:r>
              <a:rPr kumimoji="0" lang="de-DE" sz="1200" b="0" i="0" u="none" strike="noStrike" kern="0" cap="none" spc="0" normalizeH="0" baseline="0" noProof="0" dirty="0">
                <a:ln>
                  <a:noFill/>
                </a:ln>
                <a:solidFill>
                  <a:srgbClr val="2F3651"/>
                </a:solidFill>
                <a:effectLst/>
                <a:uLnTx/>
                <a:uFillTx/>
                <a:ea typeface="+mn-ea"/>
                <a:cs typeface="Arial" panose="020B0604020202020204" pitchFamily="34" charset="0"/>
              </a:rPr>
              <a:t>Allerdings erreichen nur wenige Menschen einen Grad der Blut-</a:t>
            </a:r>
            <a:r>
              <a:rPr kumimoji="0" lang="de-DE" sz="1200" b="0" i="0" u="none" strike="noStrike" kern="0" cap="none" spc="0" normalizeH="0" baseline="0" noProof="0" dirty="0" err="1">
                <a:ln>
                  <a:noFill/>
                </a:ln>
                <a:solidFill>
                  <a:srgbClr val="2F3651"/>
                </a:solidFill>
                <a:effectLst/>
                <a:uLnTx/>
                <a:uFillTx/>
                <a:ea typeface="+mn-ea"/>
                <a:cs typeface="Arial" panose="020B0604020202020204" pitchFamily="34" charset="0"/>
              </a:rPr>
              <a:t>zuckerkontrolle</a:t>
            </a:r>
            <a:r>
              <a:rPr kumimoji="0" lang="de-DE" sz="1200" b="0" i="0" u="none" strike="noStrike" kern="0" cap="none" spc="0" normalizeH="0" baseline="0" noProof="0" dirty="0">
                <a:ln>
                  <a:noFill/>
                </a:ln>
                <a:solidFill>
                  <a:srgbClr val="2F3651"/>
                </a:solidFill>
                <a:effectLst/>
                <a:uLnTx/>
                <a:uFillTx/>
                <a:ea typeface="+mn-ea"/>
                <a:cs typeface="Arial" panose="020B0604020202020204" pitchFamily="34" charset="0"/>
              </a:rPr>
              <a:t>, der adäquat ist,  um </a:t>
            </a:r>
            <a:r>
              <a:rPr kumimoji="0" lang="de-DE" sz="1200" b="1" i="0" u="none" strike="noStrike" kern="0" cap="none" spc="0" normalizeH="0" baseline="0" noProof="0" dirty="0">
                <a:ln>
                  <a:noFill/>
                </a:ln>
                <a:solidFill>
                  <a:srgbClr val="2F3651"/>
                </a:solidFill>
                <a:effectLst/>
                <a:uLnTx/>
                <a:uFillTx/>
                <a:ea typeface="+mn-ea"/>
                <a:cs typeface="Arial" panose="020B0604020202020204" pitchFamily="34" charset="0"/>
              </a:rPr>
              <a:t>langfristige </a:t>
            </a:r>
            <a:r>
              <a:rPr kumimoji="0" lang="de-DE" sz="1200" b="1" i="0" u="none" strike="noStrike" kern="0" cap="none" spc="0" normalizeH="0" baseline="0" noProof="0" dirty="0" err="1">
                <a:ln>
                  <a:noFill/>
                </a:ln>
                <a:solidFill>
                  <a:srgbClr val="2F3651"/>
                </a:solidFill>
                <a:effectLst/>
                <a:uLnTx/>
                <a:uFillTx/>
                <a:ea typeface="+mn-ea"/>
                <a:cs typeface="Arial" panose="020B0604020202020204" pitchFamily="34" charset="0"/>
              </a:rPr>
              <a:t>Komplikatio-nen</a:t>
            </a:r>
            <a:r>
              <a:rPr kumimoji="0" lang="de-DE" sz="1200" b="1" i="0" u="none" strike="noStrike" kern="0" cap="none" spc="0" normalizeH="0" baseline="0" noProof="0" dirty="0">
                <a:ln>
                  <a:noFill/>
                </a:ln>
                <a:solidFill>
                  <a:srgbClr val="2F3651"/>
                </a:solidFill>
                <a:effectLst/>
                <a:uLnTx/>
                <a:uFillTx/>
                <a:ea typeface="+mn-ea"/>
                <a:cs typeface="Arial" panose="020B0604020202020204" pitchFamily="34" charset="0"/>
              </a:rPr>
              <a:t> </a:t>
            </a:r>
            <a:r>
              <a:rPr kumimoji="0" lang="de-DE" sz="1200" b="0" i="0" u="none" strike="noStrike" kern="0" cap="none" spc="0" normalizeH="0" baseline="0" noProof="0" dirty="0">
                <a:ln>
                  <a:noFill/>
                </a:ln>
                <a:solidFill>
                  <a:srgbClr val="2F3651"/>
                </a:solidFill>
                <a:effectLst/>
                <a:uLnTx/>
                <a:uFillTx/>
                <a:ea typeface="+mn-ea"/>
                <a:cs typeface="Arial" panose="020B0604020202020204" pitchFamily="34" charset="0"/>
              </a:rPr>
              <a:t>der Hyperglykämie zu </a:t>
            </a:r>
            <a:r>
              <a:rPr kumimoji="0" lang="de-DE" sz="1200" b="0" i="0" u="none" strike="noStrike" kern="0" cap="none" spc="0" normalizeH="0" baseline="0" noProof="0" dirty="0" err="1">
                <a:ln>
                  <a:noFill/>
                </a:ln>
                <a:solidFill>
                  <a:srgbClr val="2F3651"/>
                </a:solidFill>
                <a:effectLst/>
                <a:uLnTx/>
                <a:uFillTx/>
                <a:ea typeface="+mn-ea"/>
                <a:cs typeface="Arial" panose="020B0604020202020204" pitchFamily="34" charset="0"/>
              </a:rPr>
              <a:t>ver</a:t>
            </a:r>
            <a:r>
              <a:rPr kumimoji="0" lang="de-DE" sz="1200" b="0" i="0" u="none" strike="noStrike" kern="0" cap="none" spc="0" normalizeH="0" baseline="0" noProof="0" dirty="0">
                <a:ln>
                  <a:noFill/>
                </a:ln>
                <a:solidFill>
                  <a:srgbClr val="2F3651"/>
                </a:solidFill>
                <a:effectLst/>
                <a:uLnTx/>
                <a:uFillTx/>
                <a:ea typeface="+mn-ea"/>
                <a:cs typeface="Arial" panose="020B0604020202020204" pitchFamily="34" charset="0"/>
              </a:rPr>
              <a:t>-meiden</a:t>
            </a:r>
            <a:r>
              <a:rPr kumimoji="0" lang="en-US" sz="1200" b="0" i="0" u="none" strike="noStrike" kern="0" cap="none" spc="0" normalizeH="0" baseline="30000" noProof="0" dirty="0">
                <a:ln>
                  <a:noFill/>
                </a:ln>
                <a:solidFill>
                  <a:srgbClr val="2F3651"/>
                </a:solidFill>
                <a:effectLst/>
                <a:uLnTx/>
                <a:uFillTx/>
                <a:ea typeface="+mn-ea"/>
                <a:cs typeface="Arial" panose="020B0604020202020204" pitchFamily="34" charset="0"/>
              </a:rPr>
              <a:t>6</a:t>
            </a:r>
          </a:p>
        </p:txBody>
      </p:sp>
      <p:grpSp>
        <p:nvGrpSpPr>
          <p:cNvPr id="153" name="Group 28">
            <a:extLst>
              <a:ext uri="{FF2B5EF4-FFF2-40B4-BE49-F238E27FC236}">
                <a16:creationId xmlns:a16="http://schemas.microsoft.com/office/drawing/2014/main" id="{E7EE50B9-232F-C1C4-3DE9-30BDD3A1D8A8}"/>
              </a:ext>
            </a:extLst>
          </p:cNvPr>
          <p:cNvGrpSpPr/>
          <p:nvPr/>
        </p:nvGrpSpPr>
        <p:grpSpPr>
          <a:xfrm>
            <a:off x="418700" y="1740196"/>
            <a:ext cx="714675" cy="714675"/>
            <a:chOff x="558266" y="2320261"/>
            <a:chExt cx="952900" cy="952900"/>
          </a:xfrm>
        </p:grpSpPr>
        <p:sp>
          <p:nvSpPr>
            <p:cNvPr id="154" name="Oval 7">
              <a:extLst>
                <a:ext uri="{FF2B5EF4-FFF2-40B4-BE49-F238E27FC236}">
                  <a16:creationId xmlns:a16="http://schemas.microsoft.com/office/drawing/2014/main" id="{65ACC537-FA80-81BC-86B4-AC9A4F2EF64B}"/>
                </a:ext>
              </a:extLst>
            </p:cNvPr>
            <p:cNvSpPr/>
            <p:nvPr/>
          </p:nvSpPr>
          <p:spPr>
            <a:xfrm>
              <a:off x="558266" y="2320261"/>
              <a:ext cx="952900" cy="952900"/>
            </a:xfrm>
            <a:prstGeom prst="ellipse">
              <a:avLst/>
            </a:prstGeom>
            <a:solidFill>
              <a:srgbClr val="347475"/>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55" name="Graphic 26">
              <a:extLst>
                <a:ext uri="{FF2B5EF4-FFF2-40B4-BE49-F238E27FC236}">
                  <a16:creationId xmlns:a16="http://schemas.microsoft.com/office/drawing/2014/main" id="{49D215A3-DCEB-4ECC-7A75-78CBA3C0771F}"/>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6694" y="2500436"/>
              <a:ext cx="626806" cy="626806"/>
            </a:xfrm>
            <a:prstGeom prst="rect">
              <a:avLst/>
            </a:prstGeom>
          </p:spPr>
        </p:pic>
      </p:grpSp>
      <p:grpSp>
        <p:nvGrpSpPr>
          <p:cNvPr id="156" name="Group 53">
            <a:extLst>
              <a:ext uri="{FF2B5EF4-FFF2-40B4-BE49-F238E27FC236}">
                <a16:creationId xmlns:a16="http://schemas.microsoft.com/office/drawing/2014/main" id="{86B6D0BE-B8D9-E416-EDB7-64DCA4E505B2}"/>
              </a:ext>
            </a:extLst>
          </p:cNvPr>
          <p:cNvGrpSpPr/>
          <p:nvPr/>
        </p:nvGrpSpPr>
        <p:grpSpPr>
          <a:xfrm>
            <a:off x="418700" y="3059997"/>
            <a:ext cx="714675" cy="714675"/>
            <a:chOff x="558266" y="4079996"/>
            <a:chExt cx="952900" cy="952900"/>
          </a:xfrm>
        </p:grpSpPr>
        <p:sp>
          <p:nvSpPr>
            <p:cNvPr id="157" name="Oval 25">
              <a:extLst>
                <a:ext uri="{FF2B5EF4-FFF2-40B4-BE49-F238E27FC236}">
                  <a16:creationId xmlns:a16="http://schemas.microsoft.com/office/drawing/2014/main" id="{CB55D0B5-759F-3BDA-1CB8-2FE3D0F436F5}"/>
                </a:ext>
              </a:extLst>
            </p:cNvPr>
            <p:cNvSpPr/>
            <p:nvPr/>
          </p:nvSpPr>
          <p:spPr>
            <a:xfrm>
              <a:off x="558266" y="4079996"/>
              <a:ext cx="952900" cy="9529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pic>
          <p:nvPicPr>
            <p:cNvPr id="158" name="Graphic 41" descr="Heart organ outline">
              <a:extLst>
                <a:ext uri="{FF2B5EF4-FFF2-40B4-BE49-F238E27FC236}">
                  <a16:creationId xmlns:a16="http://schemas.microsoft.com/office/drawing/2014/main" id="{F3A388A2-C99C-4103-55FE-AE2F2279718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67322" y="4192893"/>
              <a:ext cx="704278" cy="704278"/>
            </a:xfrm>
            <a:prstGeom prst="rect">
              <a:avLst/>
            </a:prstGeom>
          </p:spPr>
        </p:pic>
      </p:grpSp>
      <p:sp>
        <p:nvSpPr>
          <p:cNvPr id="2" name="Textfeld 1">
            <a:extLst>
              <a:ext uri="{FF2B5EF4-FFF2-40B4-BE49-F238E27FC236}">
                <a16:creationId xmlns:a16="http://schemas.microsoft.com/office/drawing/2014/main" id="{F2503C35-0693-5729-3F53-6B21B53842F5}"/>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86024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9B1F2E41-BF0F-9087-9C3B-9155DFF16EE4}"/>
              </a:ext>
            </a:extLst>
          </p:cNvPr>
          <p:cNvSpPr txBox="1">
            <a:spLocks/>
          </p:cNvSpPr>
          <p:nvPr/>
        </p:nvSpPr>
        <p:spPr>
          <a:xfrm>
            <a:off x="314921" y="11637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Risiko für schwere Hypoglykämien bei Menschen mit T1D steigt mit dem Alter und der Dauer der T1D-Erkrankung</a:t>
            </a:r>
          </a:p>
        </p:txBody>
      </p:sp>
      <p:grpSp>
        <p:nvGrpSpPr>
          <p:cNvPr id="25" name="Group 24">
            <a:extLst>
              <a:ext uri="{FF2B5EF4-FFF2-40B4-BE49-F238E27FC236}">
                <a16:creationId xmlns:a16="http://schemas.microsoft.com/office/drawing/2014/main" id="{9ECF6049-9BBC-1B03-7E59-1A5013C08B41}"/>
              </a:ext>
            </a:extLst>
          </p:cNvPr>
          <p:cNvGrpSpPr/>
          <p:nvPr/>
        </p:nvGrpSpPr>
        <p:grpSpPr>
          <a:xfrm>
            <a:off x="1075399" y="1082465"/>
            <a:ext cx="6993202" cy="3638273"/>
            <a:chOff x="950802" y="1171840"/>
            <a:chExt cx="12296374" cy="4966597"/>
          </a:xfrm>
        </p:grpSpPr>
        <p:graphicFrame>
          <p:nvGraphicFramePr>
            <p:cNvPr id="26" name="Chart 25">
              <a:extLst>
                <a:ext uri="{FF2B5EF4-FFF2-40B4-BE49-F238E27FC236}">
                  <a16:creationId xmlns:a16="http://schemas.microsoft.com/office/drawing/2014/main" id="{1705C26A-A6C7-D1F6-9D7D-CB2BBB8456BF}"/>
                </a:ext>
              </a:extLst>
            </p:cNvPr>
            <p:cNvGraphicFramePr>
              <a:graphicFrameLocks/>
            </p:cNvGraphicFramePr>
            <p:nvPr>
              <p:extLst>
                <p:ext uri="{D42A27DB-BD31-4B8C-83A1-F6EECF244321}">
                  <p14:modId xmlns:p14="http://schemas.microsoft.com/office/powerpoint/2010/main" val="2417520147"/>
                </p:ext>
              </p:extLst>
            </p:nvPr>
          </p:nvGraphicFramePr>
          <p:xfrm>
            <a:off x="1508166" y="1866929"/>
            <a:ext cx="9759602" cy="4271508"/>
          </p:xfrm>
          <a:graphic>
            <a:graphicData uri="http://schemas.openxmlformats.org/drawingml/2006/chart">
              <c:chart xmlns:c="http://schemas.openxmlformats.org/drawingml/2006/chart" xmlns:r="http://schemas.openxmlformats.org/officeDocument/2006/relationships" r:id="rId4"/>
            </a:graphicData>
          </a:graphic>
        </p:graphicFrame>
        <p:sp>
          <p:nvSpPr>
            <p:cNvPr id="27" name="Title 32">
              <a:extLst>
                <a:ext uri="{FF2B5EF4-FFF2-40B4-BE49-F238E27FC236}">
                  <a16:creationId xmlns:a16="http://schemas.microsoft.com/office/drawing/2014/main" id="{D2CFAB7A-7836-D031-24AD-A8934E7093CC}"/>
                </a:ext>
              </a:extLst>
            </p:cNvPr>
            <p:cNvSpPr txBox="1">
              <a:spLocks/>
            </p:cNvSpPr>
            <p:nvPr/>
          </p:nvSpPr>
          <p:spPr>
            <a:xfrm>
              <a:off x="950802" y="1171840"/>
              <a:ext cx="12296374" cy="338554"/>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2800" b="1" kern="1200">
                  <a:solidFill>
                    <a:schemeClr val="tx2"/>
                  </a:solidFill>
                  <a:latin typeface="Arial" panose="020B0604020202020204" pitchFamily="34" charset="0"/>
                  <a:ea typeface="+mj-ea"/>
                  <a:cs typeface="Arial" panose="020B0604020202020204" pitchFamily="34" charset="0"/>
                </a:defRPr>
              </a:lvl1pPr>
            </a:lstStyle>
            <a:p>
              <a:pPr algn="ctr" defTabSz="685783">
                <a:lnSpc>
                  <a:spcPct val="100000"/>
                </a:lnSpc>
                <a:spcBef>
                  <a:spcPts val="0"/>
                </a:spcBef>
                <a:defRPr/>
              </a:pPr>
              <a:r>
                <a:rPr lang="de-DE" sz="1200" dirty="0">
                  <a:solidFill>
                    <a:srgbClr val="404040"/>
                  </a:solidFill>
                  <a:latin typeface="Verdana"/>
                </a:rPr>
                <a:t>Selbstberichtete schwere Hypoglykämien und DKA bei Patienten im</a:t>
              </a:r>
              <a:br>
                <a:rPr lang="de-DE" sz="1200" dirty="0">
                  <a:solidFill>
                    <a:srgbClr val="404040"/>
                  </a:solidFill>
                  <a:latin typeface="Verdana"/>
                </a:rPr>
              </a:br>
              <a:r>
                <a:rPr lang="de-DE" sz="1200" dirty="0">
                  <a:solidFill>
                    <a:srgbClr val="404040"/>
                  </a:solidFill>
                  <a:latin typeface="Verdana"/>
                </a:rPr>
                <a:t>T1D Exchange Registry (2016-2018; N = 22.697)</a:t>
              </a:r>
              <a:endParaRPr lang="en-US" sz="1200" baseline="30000" dirty="0">
                <a:solidFill>
                  <a:srgbClr val="404040"/>
                </a:solidFill>
                <a:latin typeface="Verdana"/>
              </a:endParaRPr>
            </a:p>
          </p:txBody>
        </p:sp>
      </p:grpSp>
      <p:grpSp>
        <p:nvGrpSpPr>
          <p:cNvPr id="29" name="Group 28">
            <a:extLst>
              <a:ext uri="{FF2B5EF4-FFF2-40B4-BE49-F238E27FC236}">
                <a16:creationId xmlns:a16="http://schemas.microsoft.com/office/drawing/2014/main" id="{C0BFC03B-337A-D5CB-EDCC-5E06AF0E3D0C}"/>
              </a:ext>
            </a:extLst>
          </p:cNvPr>
          <p:cNvGrpSpPr/>
          <p:nvPr/>
        </p:nvGrpSpPr>
        <p:grpSpPr>
          <a:xfrm>
            <a:off x="6931742" y="2708515"/>
            <a:ext cx="1723198" cy="428682"/>
            <a:chOff x="6851452" y="5784669"/>
            <a:chExt cx="2172875" cy="652683"/>
          </a:xfrm>
        </p:grpSpPr>
        <p:sp>
          <p:nvSpPr>
            <p:cNvPr id="30" name="TextBox 29">
              <a:extLst>
                <a:ext uri="{FF2B5EF4-FFF2-40B4-BE49-F238E27FC236}">
                  <a16:creationId xmlns:a16="http://schemas.microsoft.com/office/drawing/2014/main" id="{BB166002-25B2-4C76-BA93-A67E3BC4A65C}"/>
                </a:ext>
              </a:extLst>
            </p:cNvPr>
            <p:cNvSpPr txBox="1"/>
            <p:nvPr/>
          </p:nvSpPr>
          <p:spPr>
            <a:xfrm>
              <a:off x="6979296" y="5784669"/>
              <a:ext cx="2045031" cy="328021"/>
            </a:xfrm>
            <a:prstGeom prst="rect">
              <a:avLst/>
            </a:prstGeom>
            <a:noFill/>
            <a:ln>
              <a:noFill/>
            </a:ln>
          </p:spPr>
          <p:txBody>
            <a:bodyPr wrap="square" rtlCol="0" anchor="ctr">
              <a:noAutofit/>
            </a:bodyPr>
            <a:lstStyle/>
            <a:p>
              <a:pPr defTabSz="685783">
                <a:defRPr/>
              </a:pPr>
              <a:r>
                <a:rPr lang="de-DE" sz="800" kern="0">
                  <a:solidFill>
                    <a:srgbClr val="404040"/>
                  </a:solidFill>
                  <a:cs typeface="Arial" panose="020B0604020202020204" pitchFamily="34" charset="0"/>
                </a:rPr>
                <a:t>Schwere Hypoglykämie</a:t>
              </a:r>
              <a:endParaRPr lang="de-DE" sz="800" kern="0">
                <a:solidFill>
                  <a:srgbClr val="404040"/>
                </a:solidFill>
                <a:latin typeface="Verdana"/>
                <a:cs typeface="Arial" panose="020B0604020202020204" pitchFamily="34" charset="0"/>
              </a:endParaRPr>
            </a:p>
          </p:txBody>
        </p:sp>
        <p:sp>
          <p:nvSpPr>
            <p:cNvPr id="31" name="TextBox 30">
              <a:extLst>
                <a:ext uri="{FF2B5EF4-FFF2-40B4-BE49-F238E27FC236}">
                  <a16:creationId xmlns:a16="http://schemas.microsoft.com/office/drawing/2014/main" id="{86C347C5-19B3-52D6-D82B-4AD4A172F27E}"/>
                </a:ext>
              </a:extLst>
            </p:cNvPr>
            <p:cNvSpPr txBox="1"/>
            <p:nvPr/>
          </p:nvSpPr>
          <p:spPr>
            <a:xfrm>
              <a:off x="6979281" y="6109331"/>
              <a:ext cx="841000" cy="328021"/>
            </a:xfrm>
            <a:prstGeom prst="rect">
              <a:avLst/>
            </a:prstGeom>
            <a:noFill/>
            <a:ln>
              <a:noFill/>
            </a:ln>
          </p:spPr>
          <p:txBody>
            <a:bodyPr wrap="square" rtlCol="0" anchor="ctr">
              <a:noAutofit/>
            </a:bodyPr>
            <a:lstStyle/>
            <a:p>
              <a:pPr defTabSz="685783">
                <a:defRPr/>
              </a:pPr>
              <a:r>
                <a:rPr lang="en-US" sz="800" kern="0">
                  <a:solidFill>
                    <a:srgbClr val="404040"/>
                  </a:solidFill>
                  <a:latin typeface="Verdana"/>
                  <a:cs typeface="Arial" panose="020B0604020202020204" pitchFamily="34" charset="0"/>
                </a:rPr>
                <a:t>DKA</a:t>
              </a:r>
            </a:p>
          </p:txBody>
        </p:sp>
        <p:sp>
          <p:nvSpPr>
            <p:cNvPr id="32" name="Rectangle 31">
              <a:extLst>
                <a:ext uri="{FF2B5EF4-FFF2-40B4-BE49-F238E27FC236}">
                  <a16:creationId xmlns:a16="http://schemas.microsoft.com/office/drawing/2014/main" id="{FDFDABD2-BB0D-ED9E-C10D-0ACE135EB3F8}"/>
                </a:ext>
              </a:extLst>
            </p:cNvPr>
            <p:cNvSpPr/>
            <p:nvPr/>
          </p:nvSpPr>
          <p:spPr>
            <a:xfrm>
              <a:off x="6851452" y="5870302"/>
              <a:ext cx="126832" cy="156756"/>
            </a:xfrm>
            <a:prstGeom prst="rect">
              <a:avLst/>
            </a:prstGeom>
            <a:solidFill>
              <a:schemeClr val="accent1"/>
            </a:solidFill>
            <a:ln w="12700" cap="flat" cmpd="sng" algn="ctr">
              <a:noFill/>
              <a:prstDash val="solid"/>
              <a:miter lim="800000"/>
            </a:ln>
            <a:effectLst/>
          </p:spPr>
          <p:txBody>
            <a:bodyPr rtlCol="0" anchor="ctr"/>
            <a:lstStyle/>
            <a:p>
              <a:pPr algn="ctr" defTabSz="685783">
                <a:defRPr/>
              </a:pPr>
              <a:endParaRPr lang="en-US" sz="800" kern="0">
                <a:solidFill>
                  <a:srgbClr val="404040"/>
                </a:solidFill>
                <a:latin typeface="Verdana"/>
              </a:endParaRPr>
            </a:p>
          </p:txBody>
        </p:sp>
        <p:sp>
          <p:nvSpPr>
            <p:cNvPr id="33" name="Rectangle 32">
              <a:extLst>
                <a:ext uri="{FF2B5EF4-FFF2-40B4-BE49-F238E27FC236}">
                  <a16:creationId xmlns:a16="http://schemas.microsoft.com/office/drawing/2014/main" id="{5C7EF88C-6AE3-C4E2-B89A-BA4EA8CE08E5}"/>
                </a:ext>
              </a:extLst>
            </p:cNvPr>
            <p:cNvSpPr/>
            <p:nvPr/>
          </p:nvSpPr>
          <p:spPr>
            <a:xfrm>
              <a:off x="6851452" y="6209025"/>
              <a:ext cx="126832" cy="156756"/>
            </a:xfrm>
            <a:prstGeom prst="rect">
              <a:avLst/>
            </a:prstGeom>
            <a:solidFill>
              <a:schemeClr val="accent2"/>
            </a:solidFill>
            <a:ln w="12700" cap="flat" cmpd="sng" algn="ctr">
              <a:noFill/>
              <a:prstDash val="solid"/>
              <a:miter lim="800000"/>
            </a:ln>
            <a:effectLst/>
          </p:spPr>
          <p:txBody>
            <a:bodyPr rtlCol="0" anchor="ctr"/>
            <a:lstStyle/>
            <a:p>
              <a:pPr algn="ctr" defTabSz="685783">
                <a:defRPr/>
              </a:pPr>
              <a:endParaRPr lang="en-US" sz="800" kern="0">
                <a:solidFill>
                  <a:srgbClr val="404040"/>
                </a:solidFill>
                <a:latin typeface="Verdana"/>
              </a:endParaRPr>
            </a:p>
          </p:txBody>
        </p:sp>
      </p:grpSp>
      <p:sp>
        <p:nvSpPr>
          <p:cNvPr id="34" name="TextBox 33">
            <a:extLst>
              <a:ext uri="{FF2B5EF4-FFF2-40B4-BE49-F238E27FC236}">
                <a16:creationId xmlns:a16="http://schemas.microsoft.com/office/drawing/2014/main" id="{D1C016C4-B8D4-1000-4786-23AE0212ADB6}"/>
              </a:ext>
            </a:extLst>
          </p:cNvPr>
          <p:cNvSpPr txBox="1"/>
          <p:nvPr/>
        </p:nvSpPr>
        <p:spPr>
          <a:xfrm rot="16200000">
            <a:off x="-81512" y="2690885"/>
            <a:ext cx="2442949" cy="430887"/>
          </a:xfrm>
          <a:prstGeom prst="rect">
            <a:avLst/>
          </a:prstGeom>
          <a:noFill/>
        </p:spPr>
        <p:txBody>
          <a:bodyPr wrap="square" rtlCol="0">
            <a:spAutoFit/>
          </a:bodyPr>
          <a:lstStyle/>
          <a:p>
            <a:pPr algn="ctr" defTabSz="457189"/>
            <a:r>
              <a:rPr lang="de-DE" sz="1100" dirty="0">
                <a:solidFill>
                  <a:srgbClr val="404040"/>
                </a:solidFill>
                <a:cs typeface="Arial" panose="020B0604020202020204" pitchFamily="34" charset="0"/>
              </a:rPr>
              <a:t>Häufigkeit von ≥ 1 Ereignis in den letzten 3 Monaten [%]</a:t>
            </a:r>
            <a:endParaRPr lang="en-US" sz="1100" dirty="0">
              <a:solidFill>
                <a:srgbClr val="404040"/>
              </a:solidFill>
              <a:latin typeface="Verdana"/>
              <a:cs typeface="Arial" panose="020B0604020202020204" pitchFamily="34" charset="0"/>
            </a:endParaRPr>
          </a:p>
        </p:txBody>
      </p:sp>
      <p:sp>
        <p:nvSpPr>
          <p:cNvPr id="7" name="TextBox 3037">
            <a:extLst>
              <a:ext uri="{FF2B5EF4-FFF2-40B4-BE49-F238E27FC236}">
                <a16:creationId xmlns:a16="http://schemas.microsoft.com/office/drawing/2014/main" id="{4E7D10FF-0C5A-6812-7193-AFC733DEA5EB}"/>
              </a:ext>
            </a:extLst>
          </p:cNvPr>
          <p:cNvSpPr txBox="1"/>
          <p:nvPr/>
        </p:nvSpPr>
        <p:spPr>
          <a:xfrm>
            <a:off x="314921" y="4941866"/>
            <a:ext cx="7469052" cy="184666"/>
          </a:xfrm>
          <a:prstGeom prst="rect">
            <a:avLst/>
          </a:prstGeom>
          <a:noFill/>
        </p:spPr>
        <p:txBody>
          <a:bodyPr wrap="square" rtlCol="0" anchor="b">
            <a:spAutoFit/>
          </a:bodyPr>
          <a:lstStyle/>
          <a:p>
            <a:pPr defTabSz="685766">
              <a:buClr>
                <a:srgbClr val="2F4B95"/>
              </a:buClr>
              <a:defRPr/>
            </a:pPr>
            <a:r>
              <a:rPr lang="da-DK" sz="600" b="1" dirty="0">
                <a:solidFill>
                  <a:srgbClr val="404040"/>
                </a:solidFill>
                <a:ea typeface="Arial"/>
                <a:cs typeface="Arial"/>
              </a:rPr>
              <a:t>1. </a:t>
            </a:r>
            <a:r>
              <a:rPr lang="da-DK" sz="600" dirty="0">
                <a:solidFill>
                  <a:srgbClr val="404040"/>
                </a:solidFill>
                <a:ea typeface="Arial"/>
                <a:cs typeface="Arial"/>
              </a:rPr>
              <a:t>Foster NC </a:t>
            </a:r>
            <a:r>
              <a:rPr lang="da-DK" sz="600" i="1" dirty="0">
                <a:solidFill>
                  <a:srgbClr val="404040"/>
                </a:solidFill>
                <a:ea typeface="Arial"/>
                <a:cs typeface="Arial"/>
              </a:rPr>
              <a:t>et al. Diabetes Technol Ther </a:t>
            </a:r>
            <a:r>
              <a:rPr lang="da-DK" sz="600" dirty="0">
                <a:solidFill>
                  <a:srgbClr val="404040"/>
                </a:solidFill>
                <a:ea typeface="Arial"/>
                <a:cs typeface="Arial"/>
              </a:rPr>
              <a:t>2019; 21: 66</a:t>
            </a:r>
            <a:r>
              <a:rPr lang="pt-BR" sz="600" dirty="0">
                <a:solidFill>
                  <a:srgbClr val="404040"/>
                </a:solidFill>
              </a:rPr>
              <a:t>–72</a:t>
            </a:r>
            <a:r>
              <a:rPr lang="da-DK" sz="600" dirty="0">
                <a:solidFill>
                  <a:srgbClr val="404040"/>
                </a:solidFill>
                <a:ea typeface="Arial"/>
                <a:cs typeface="Arial"/>
              </a:rPr>
              <a:t>.</a:t>
            </a:r>
          </a:p>
        </p:txBody>
      </p:sp>
      <p:sp>
        <p:nvSpPr>
          <p:cNvPr id="3" name="TextBox 28">
            <a:extLst>
              <a:ext uri="{FF2B5EF4-FFF2-40B4-BE49-F238E27FC236}">
                <a16:creationId xmlns:a16="http://schemas.microsoft.com/office/drawing/2014/main" id="{D95072E0-BF1D-F792-30B8-84EDDD619A91}"/>
              </a:ext>
            </a:extLst>
          </p:cNvPr>
          <p:cNvSpPr txBox="1"/>
          <p:nvPr/>
        </p:nvSpPr>
        <p:spPr>
          <a:xfrm>
            <a:off x="314921" y="4809916"/>
            <a:ext cx="6514927"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en-US" altLang="de-DE" sz="600" dirty="0" err="1">
                <a:solidFill>
                  <a:srgbClr val="404040"/>
                </a:solidFill>
              </a:rPr>
              <a:t>Abbildung</a:t>
            </a:r>
            <a:r>
              <a:rPr lang="en-US" altLang="de-DE" sz="600" dirty="0">
                <a:solidFill>
                  <a:srgbClr val="404040"/>
                </a:solidFill>
              </a:rPr>
              <a:t> </a:t>
            </a:r>
            <a:r>
              <a:rPr lang="en-US" altLang="de-DE" sz="600" dirty="0" err="1">
                <a:solidFill>
                  <a:srgbClr val="404040"/>
                </a:solidFill>
              </a:rPr>
              <a:t>modifiziert</a:t>
            </a:r>
            <a:r>
              <a:rPr lang="en-US" altLang="de-DE" sz="600" dirty="0">
                <a:solidFill>
                  <a:srgbClr val="404040"/>
                </a:solidFill>
              </a:rPr>
              <a:t> </a:t>
            </a:r>
            <a:r>
              <a:rPr lang="en-US" altLang="de-DE" sz="600" dirty="0" err="1">
                <a:solidFill>
                  <a:srgbClr val="404040"/>
                </a:solidFill>
              </a:rPr>
              <a:t>nach</a:t>
            </a:r>
            <a:r>
              <a:rPr lang="en-US" altLang="de-DE" sz="600" dirty="0">
                <a:solidFill>
                  <a:srgbClr val="404040"/>
                </a:solidFill>
              </a:rPr>
              <a:t> Foster NC 2019</a:t>
            </a:r>
            <a:r>
              <a:rPr lang="en-US" altLang="de-DE" sz="600" baseline="30000" dirty="0">
                <a:solidFill>
                  <a:srgbClr val="404040"/>
                </a:solidFill>
              </a:rPr>
              <a:t>1</a:t>
            </a:r>
            <a:r>
              <a:rPr lang="en-US" altLang="de-DE" sz="600" dirty="0">
                <a:solidFill>
                  <a:srgbClr val="404040"/>
                </a:solidFill>
              </a:rPr>
              <a:t>. DKA: </a:t>
            </a:r>
            <a:r>
              <a:rPr lang="en-US" altLang="de-DE" sz="600" dirty="0" err="1">
                <a:solidFill>
                  <a:srgbClr val="404040"/>
                </a:solidFill>
              </a:rPr>
              <a:t>Diabetische</a:t>
            </a:r>
            <a:r>
              <a:rPr lang="en-US" altLang="de-DE" sz="600" dirty="0">
                <a:solidFill>
                  <a:srgbClr val="404040"/>
                </a:solidFill>
              </a:rPr>
              <a:t> </a:t>
            </a:r>
            <a:r>
              <a:rPr lang="en-US" altLang="de-DE" sz="600" dirty="0" err="1">
                <a:solidFill>
                  <a:srgbClr val="404040"/>
                </a:solidFill>
              </a:rPr>
              <a:t>Ketoazidose</a:t>
            </a:r>
            <a:r>
              <a:rPr lang="en-US" altLang="de-DE" sz="600" dirty="0">
                <a:solidFill>
                  <a:srgbClr val="404040"/>
                </a:solidFill>
              </a:rPr>
              <a:t>; T1D: Typ-1-Diabetes.</a:t>
            </a:r>
            <a:endParaRPr lang="en-US" altLang="de-DE" sz="600" baseline="30000" dirty="0">
              <a:solidFill>
                <a:srgbClr val="404040"/>
              </a:solidFill>
            </a:endParaRPr>
          </a:p>
        </p:txBody>
      </p:sp>
    </p:spTree>
    <p:extLst>
      <p:ext uri="{BB962C8B-B14F-4D97-AF65-F5344CB8AC3E}">
        <p14:creationId xmlns:p14="http://schemas.microsoft.com/office/powerpoint/2010/main" val="2662976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2022" y="113596"/>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Jüngeres Alter bei T1D-Diagnose ist mit verringerter Lebenserwartung verbunden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8" name="Text Placeholder 4">
            <a:extLst>
              <a:ext uri="{FF2B5EF4-FFF2-40B4-BE49-F238E27FC236}">
                <a16:creationId xmlns:a16="http://schemas.microsoft.com/office/drawing/2014/main" id="{FD3D0B6D-7260-12BE-F1A2-E8B444FC43B6}"/>
              </a:ext>
            </a:extLst>
          </p:cNvPr>
          <p:cNvSpPr txBox="1">
            <a:spLocks/>
          </p:cNvSpPr>
          <p:nvPr/>
        </p:nvSpPr>
        <p:spPr>
          <a:xfrm>
            <a:off x="413900" y="4793138"/>
            <a:ext cx="8373222" cy="29289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tabLst>
                <a:tab pos="342900" algn="l"/>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lang="de-DE" sz="600" dirty="0">
                <a:solidFill>
                  <a:srgbClr val="404040"/>
                </a:solidFill>
                <a:latin typeface="Verdana"/>
              </a:rPr>
              <a:t>Die dargestellten Daten stammen von Personen mit T1D, die im Alter von ≤ 30 Jahren zwischen Januar 1998 und Dezember 2012 im schwedischen Nationalen Diabetesregister diagnostiziert wurden (n = 27.195), sowie von passenden Kontrollpersonen ohne Diabetes aus der Allgemeinbevölkerung (n = 135.178). Personen, bei denen vor &gt; 20 Jahren T1D diagnostiziert wurde, wurden ausgeschlossen.</a:t>
            </a:r>
            <a:endPar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tab pos="342900" algn="l"/>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T1D: Typ-1-Diabetes.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tab pos="342900" algn="l"/>
              </a:tabLst>
              <a:defRPr/>
            </a:pP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Rawshani</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Lancet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2018; 392: 477–86.</a:t>
            </a:r>
          </a:p>
        </p:txBody>
      </p:sp>
      <p:grpSp>
        <p:nvGrpSpPr>
          <p:cNvPr id="12" name="Group 3">
            <a:extLst>
              <a:ext uri="{FF2B5EF4-FFF2-40B4-BE49-F238E27FC236}">
                <a16:creationId xmlns:a16="http://schemas.microsoft.com/office/drawing/2014/main" id="{63F1514F-51C4-2343-AAE9-EE2B4682EACB}"/>
              </a:ext>
            </a:extLst>
          </p:cNvPr>
          <p:cNvGrpSpPr/>
          <p:nvPr/>
        </p:nvGrpSpPr>
        <p:grpSpPr>
          <a:xfrm>
            <a:off x="4488493" y="1572893"/>
            <a:ext cx="4232008" cy="2746612"/>
            <a:chOff x="3046749" y="1203021"/>
            <a:chExt cx="5232484" cy="3365218"/>
          </a:xfrm>
        </p:grpSpPr>
        <p:grpSp>
          <p:nvGrpSpPr>
            <p:cNvPr id="13" name="Graphic 6">
              <a:extLst>
                <a:ext uri="{FF2B5EF4-FFF2-40B4-BE49-F238E27FC236}">
                  <a16:creationId xmlns:a16="http://schemas.microsoft.com/office/drawing/2014/main" id="{9181DFE3-6B3E-BEA9-2422-5CAA533C9CF0}"/>
                </a:ext>
              </a:extLst>
            </p:cNvPr>
            <p:cNvGrpSpPr/>
            <p:nvPr/>
          </p:nvGrpSpPr>
          <p:grpSpPr>
            <a:xfrm>
              <a:off x="3979870" y="3997453"/>
              <a:ext cx="4038149" cy="282822"/>
              <a:chOff x="4176513" y="4577557"/>
              <a:chExt cx="4038149" cy="282822"/>
            </a:xfrm>
            <a:solidFill>
              <a:srgbClr val="23004C"/>
            </a:solidFill>
          </p:grpSpPr>
          <p:sp>
            <p:nvSpPr>
              <p:cNvPr id="124" name="TextBox 81">
                <a:extLst>
                  <a:ext uri="{FF2B5EF4-FFF2-40B4-BE49-F238E27FC236}">
                    <a16:creationId xmlns:a16="http://schemas.microsoft.com/office/drawing/2014/main" id="{BBB4FA3D-3CF6-2C2E-85E7-1AC660385D14}"/>
                  </a:ext>
                </a:extLst>
              </p:cNvPr>
              <p:cNvSpPr txBox="1"/>
              <p:nvPr/>
            </p:nvSpPr>
            <p:spPr>
              <a:xfrm>
                <a:off x="4176513" y="4577557"/>
                <a:ext cx="593004" cy="282822"/>
              </a:xfrm>
              <a:prstGeom prst="rect">
                <a:avLst/>
              </a:prstGeom>
              <a:noFill/>
            </p:spPr>
            <p:txBody>
              <a:bodyPr wrap="none" rtlCol="0">
                <a:spAutoFit/>
              </a:bodyPr>
              <a:lstStyle/>
              <a:p>
                <a:pPr marL="0" marR="0" lvl="0" indent="0" algn="ct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solidFill>
                      <a:srgbClr val="595959"/>
                    </a:solidFill>
                    <a:effectLst/>
                    <a:uLnTx/>
                    <a:uFillTx/>
                    <a:latin typeface="Verdana"/>
                    <a:ea typeface="Verdana"/>
                    <a:cs typeface="Verdana"/>
                    <a:sym typeface="Verdana"/>
                    <a:rtl val="0"/>
                  </a:rPr>
                  <a:t>0–10</a:t>
                </a:r>
              </a:p>
            </p:txBody>
          </p:sp>
          <p:sp>
            <p:nvSpPr>
              <p:cNvPr id="125" name="TextBox 82">
                <a:extLst>
                  <a:ext uri="{FF2B5EF4-FFF2-40B4-BE49-F238E27FC236}">
                    <a16:creationId xmlns:a16="http://schemas.microsoft.com/office/drawing/2014/main" id="{2A3A66BD-1464-30EB-A95A-BB9F3B175642}"/>
                  </a:ext>
                </a:extLst>
              </p:cNvPr>
              <p:cNvSpPr txBox="1"/>
              <p:nvPr/>
            </p:nvSpPr>
            <p:spPr>
              <a:xfrm>
                <a:off x="4984491" y="4577557"/>
                <a:ext cx="684174" cy="282821"/>
              </a:xfrm>
              <a:prstGeom prst="rect">
                <a:avLst/>
              </a:prstGeom>
              <a:noFill/>
            </p:spPr>
            <p:txBody>
              <a:bodyPr wrap="none" rtlCol="0">
                <a:spAutoFit/>
              </a:bodyPr>
              <a:lstStyle/>
              <a:p>
                <a:pPr marL="0" marR="0" lvl="0" indent="0" algn="ct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solidFill>
                      <a:srgbClr val="595959"/>
                    </a:solidFill>
                    <a:effectLst/>
                    <a:uLnTx/>
                    <a:uFillTx/>
                    <a:latin typeface="Verdana"/>
                    <a:ea typeface="Verdana"/>
                    <a:cs typeface="Verdana"/>
                    <a:sym typeface="Verdana"/>
                    <a:rtl val="0"/>
                  </a:rPr>
                  <a:t>11–15</a:t>
                </a:r>
              </a:p>
            </p:txBody>
          </p:sp>
          <p:sp>
            <p:nvSpPr>
              <p:cNvPr id="126" name="TextBox 83">
                <a:extLst>
                  <a:ext uri="{FF2B5EF4-FFF2-40B4-BE49-F238E27FC236}">
                    <a16:creationId xmlns:a16="http://schemas.microsoft.com/office/drawing/2014/main" id="{8E2EEBB1-6906-6363-7B67-C1A0605D8FAE}"/>
                  </a:ext>
                </a:extLst>
              </p:cNvPr>
              <p:cNvSpPr txBox="1"/>
              <p:nvPr/>
            </p:nvSpPr>
            <p:spPr>
              <a:xfrm>
                <a:off x="5837452" y="4577557"/>
                <a:ext cx="684174" cy="282821"/>
              </a:xfrm>
              <a:prstGeom prst="rect">
                <a:avLst/>
              </a:prstGeom>
              <a:noFill/>
            </p:spPr>
            <p:txBody>
              <a:bodyPr wrap="none" rtlCol="0">
                <a:spAutoFit/>
              </a:bodyPr>
              <a:lstStyle/>
              <a:p>
                <a:pPr marL="0" marR="0" lvl="0" indent="0" algn="ct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solidFill>
                      <a:srgbClr val="595959"/>
                    </a:solidFill>
                    <a:effectLst/>
                    <a:uLnTx/>
                    <a:uFillTx/>
                    <a:latin typeface="Verdana"/>
                    <a:ea typeface="Verdana"/>
                    <a:cs typeface="Verdana"/>
                    <a:sym typeface="Verdana"/>
                    <a:rtl val="0"/>
                  </a:rPr>
                  <a:t>16–20</a:t>
                </a:r>
              </a:p>
            </p:txBody>
          </p:sp>
          <p:sp>
            <p:nvSpPr>
              <p:cNvPr id="127" name="TextBox 84">
                <a:extLst>
                  <a:ext uri="{FF2B5EF4-FFF2-40B4-BE49-F238E27FC236}">
                    <a16:creationId xmlns:a16="http://schemas.microsoft.com/office/drawing/2014/main" id="{1083C306-74C0-4DBF-F58A-2627D41FD631}"/>
                  </a:ext>
                </a:extLst>
              </p:cNvPr>
              <p:cNvSpPr txBox="1"/>
              <p:nvPr/>
            </p:nvSpPr>
            <p:spPr>
              <a:xfrm>
                <a:off x="6703165" y="4577557"/>
                <a:ext cx="658409" cy="282821"/>
              </a:xfrm>
              <a:prstGeom prst="rect">
                <a:avLst/>
              </a:prstGeom>
              <a:noFill/>
            </p:spPr>
            <p:txBody>
              <a:bodyPr wrap="none" rtlCol="0">
                <a:spAutoFit/>
              </a:bodyPr>
              <a:lstStyle/>
              <a:p>
                <a:pPr marL="0" marR="0" lvl="0" indent="0" algn="ct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solidFill>
                      <a:srgbClr val="595959"/>
                    </a:solidFill>
                    <a:effectLst/>
                    <a:uLnTx/>
                    <a:uFillTx/>
                    <a:latin typeface="Verdana"/>
                    <a:ea typeface="Verdana"/>
                    <a:cs typeface="Verdana"/>
                    <a:sym typeface="Verdana"/>
                    <a:rtl val="0"/>
                  </a:rPr>
                  <a:t>21-25</a:t>
                </a:r>
              </a:p>
            </p:txBody>
          </p:sp>
          <p:sp>
            <p:nvSpPr>
              <p:cNvPr id="128" name="TextBox 85">
                <a:extLst>
                  <a:ext uri="{FF2B5EF4-FFF2-40B4-BE49-F238E27FC236}">
                    <a16:creationId xmlns:a16="http://schemas.microsoft.com/office/drawing/2014/main" id="{1414DCE6-207C-3DAA-0C6D-0E7AF5748001}"/>
                  </a:ext>
                </a:extLst>
              </p:cNvPr>
              <p:cNvSpPr txBox="1"/>
              <p:nvPr/>
            </p:nvSpPr>
            <p:spPr>
              <a:xfrm>
                <a:off x="7556253" y="4577557"/>
                <a:ext cx="658409" cy="282821"/>
              </a:xfrm>
              <a:prstGeom prst="rect">
                <a:avLst/>
              </a:prstGeom>
              <a:noFill/>
            </p:spPr>
            <p:txBody>
              <a:bodyPr wrap="none" rtlCol="0">
                <a:spAutoFit/>
              </a:bodyPr>
              <a:lstStyle/>
              <a:p>
                <a:pPr marL="0" marR="0" lvl="0" indent="0" algn="ct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solidFill>
                      <a:srgbClr val="595959"/>
                    </a:solidFill>
                    <a:effectLst/>
                    <a:uLnTx/>
                    <a:uFillTx/>
                    <a:latin typeface="Verdana"/>
                    <a:ea typeface="Verdana"/>
                    <a:cs typeface="Verdana"/>
                    <a:sym typeface="Verdana"/>
                    <a:rtl val="0"/>
                  </a:rPr>
                  <a:t>26-30</a:t>
                </a:r>
              </a:p>
            </p:txBody>
          </p:sp>
        </p:grpSp>
        <p:sp>
          <p:nvSpPr>
            <p:cNvPr id="14" name="TextBox 6">
              <a:extLst>
                <a:ext uri="{FF2B5EF4-FFF2-40B4-BE49-F238E27FC236}">
                  <a16:creationId xmlns:a16="http://schemas.microsoft.com/office/drawing/2014/main" id="{E9B6FB03-0985-2A17-278D-B7399FD3A3A8}"/>
                </a:ext>
              </a:extLst>
            </p:cNvPr>
            <p:cNvSpPr txBox="1"/>
            <p:nvPr/>
          </p:nvSpPr>
          <p:spPr>
            <a:xfrm rot="16200000">
              <a:off x="1913895" y="2404596"/>
              <a:ext cx="2760407" cy="494699"/>
            </a:xfrm>
            <a:prstGeom prst="rect">
              <a:avLst/>
            </a:prstGeom>
            <a:noFill/>
          </p:spPr>
          <p:txBody>
            <a:bodyPr wrap="square" rtlCol="0">
              <a:spAutoFit/>
            </a:bodyPr>
            <a:lstStyle/>
            <a:p>
              <a:pPr marL="0" marR="0" lvl="0" indent="0" algn="ctr" defTabSz="457178"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err="1">
                  <a:ln/>
                  <a:solidFill>
                    <a:srgbClr val="595959"/>
                  </a:solidFill>
                  <a:effectLst/>
                  <a:uLnTx/>
                  <a:uFillTx/>
                  <a:latin typeface="Verdana"/>
                  <a:ea typeface="Verdana"/>
                  <a:cs typeface="Verdana"/>
                  <a:sym typeface="Verdana"/>
                  <a:rtl val="0"/>
                </a:rPr>
                <a:t>Erwartetes</a:t>
              </a:r>
              <a:r>
                <a:rPr kumimoji="0" lang="en-US" sz="1000" b="1" i="0" u="none" strike="noStrike" kern="1200" cap="none" spc="0" normalizeH="0" baseline="0" noProof="0" dirty="0">
                  <a:ln/>
                  <a:solidFill>
                    <a:srgbClr val="595959"/>
                  </a:solidFill>
                  <a:effectLst/>
                  <a:uLnTx/>
                  <a:uFillTx/>
                  <a:latin typeface="Verdana"/>
                  <a:ea typeface="Verdana"/>
                  <a:cs typeface="Verdana"/>
                  <a:sym typeface="Verdana"/>
                  <a:rtl val="0"/>
                </a:rPr>
                <a:t> </a:t>
              </a:r>
              <a:r>
                <a:rPr kumimoji="0" lang="en-US" sz="1000" b="1" i="0" u="none" strike="noStrike" kern="1200" cap="none" spc="0" normalizeH="0" baseline="0" noProof="0" dirty="0" err="1">
                  <a:ln/>
                  <a:solidFill>
                    <a:srgbClr val="595959"/>
                  </a:solidFill>
                  <a:effectLst/>
                  <a:uLnTx/>
                  <a:uFillTx/>
                  <a:latin typeface="Verdana"/>
                  <a:ea typeface="Verdana"/>
                  <a:cs typeface="Verdana"/>
                  <a:sym typeface="Verdana"/>
                  <a:rtl val="0"/>
                </a:rPr>
                <a:t>medianes</a:t>
              </a:r>
              <a:r>
                <a:rPr kumimoji="0" lang="en-US" sz="1000" b="1" i="0" u="none" strike="noStrike" kern="1200" cap="none" spc="0" normalizeH="0" baseline="0" noProof="0" dirty="0">
                  <a:ln/>
                  <a:solidFill>
                    <a:srgbClr val="595959"/>
                  </a:solidFill>
                  <a:effectLst/>
                  <a:uLnTx/>
                  <a:uFillTx/>
                  <a:latin typeface="Verdana"/>
                  <a:ea typeface="Verdana"/>
                  <a:cs typeface="Verdana"/>
                  <a:sym typeface="Verdana"/>
                  <a:rtl val="0"/>
                </a:rPr>
                <a:t> </a:t>
              </a:r>
              <a:r>
                <a:rPr kumimoji="0" lang="en-US" sz="1000" b="1" i="0" u="none" strike="noStrike" kern="1200" cap="none" spc="0" normalizeH="0" baseline="0" noProof="0" dirty="0" err="1">
                  <a:ln/>
                  <a:solidFill>
                    <a:srgbClr val="595959"/>
                  </a:solidFill>
                  <a:effectLst/>
                  <a:uLnTx/>
                  <a:uFillTx/>
                  <a:latin typeface="Verdana"/>
                  <a:ea typeface="Verdana"/>
                  <a:cs typeface="Verdana"/>
                  <a:sym typeface="Verdana"/>
                  <a:rtl val="0"/>
                </a:rPr>
                <a:t>Überleben</a:t>
              </a:r>
              <a:r>
                <a:rPr kumimoji="0" lang="en-US" sz="1000" b="1" i="0" u="none" strike="noStrike" kern="1200" cap="none" spc="0" normalizeH="0" baseline="0" noProof="0" dirty="0">
                  <a:ln/>
                  <a:solidFill>
                    <a:srgbClr val="595959"/>
                  </a:solidFill>
                  <a:effectLst/>
                  <a:uLnTx/>
                  <a:uFillTx/>
                  <a:latin typeface="Verdana"/>
                  <a:ea typeface="Verdana"/>
                  <a:cs typeface="Verdana"/>
                  <a:sym typeface="Verdana"/>
                  <a:rtl val="0"/>
                </a:rPr>
                <a:t> [Jahre]</a:t>
              </a:r>
            </a:p>
          </p:txBody>
        </p:sp>
        <p:sp>
          <p:nvSpPr>
            <p:cNvPr id="15" name="TextBox 7">
              <a:extLst>
                <a:ext uri="{FF2B5EF4-FFF2-40B4-BE49-F238E27FC236}">
                  <a16:creationId xmlns:a16="http://schemas.microsoft.com/office/drawing/2014/main" id="{33FD8912-05CD-C306-6AA6-1D2A252A6046}"/>
                </a:ext>
              </a:extLst>
            </p:cNvPr>
            <p:cNvSpPr txBox="1"/>
            <p:nvPr/>
          </p:nvSpPr>
          <p:spPr>
            <a:xfrm>
              <a:off x="3814134" y="4266563"/>
              <a:ext cx="4378555" cy="301676"/>
            </a:xfrm>
            <a:prstGeom prst="rect">
              <a:avLst/>
            </a:prstGeom>
            <a:noFill/>
          </p:spPr>
          <p:txBody>
            <a:bodyPr wrap="none" rtlCol="0">
              <a:spAutoFit/>
            </a:bodyPr>
            <a:lstStyle/>
            <a:p>
              <a:pPr marL="0" marR="0" lvl="0" indent="0" algn="ctr" defTabSz="457178"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err="1">
                  <a:ln/>
                  <a:solidFill>
                    <a:srgbClr val="595959"/>
                  </a:solidFill>
                  <a:effectLst/>
                  <a:uLnTx/>
                  <a:uFillTx/>
                  <a:latin typeface="Verdana"/>
                  <a:ea typeface="Verdana"/>
                  <a:cs typeface="Verdana"/>
                  <a:sym typeface="Verdana"/>
                  <a:rtl val="0"/>
                </a:rPr>
                <a:t>Altersgruppe</a:t>
              </a:r>
              <a:r>
                <a:rPr kumimoji="0" lang="en-US" sz="1000" b="1" i="0" u="none" strike="noStrike" kern="1200" cap="none" spc="0" normalizeH="0" baseline="0" noProof="0" dirty="0">
                  <a:ln/>
                  <a:solidFill>
                    <a:srgbClr val="595959"/>
                  </a:solidFill>
                  <a:effectLst/>
                  <a:uLnTx/>
                  <a:uFillTx/>
                  <a:latin typeface="Verdana"/>
                  <a:ea typeface="Verdana"/>
                  <a:cs typeface="Verdana"/>
                  <a:sym typeface="Verdana"/>
                  <a:rtl val="0"/>
                </a:rPr>
                <a:t> [Jahre (Alter </a:t>
              </a:r>
              <a:r>
                <a:rPr kumimoji="0" lang="en-US" sz="1000" b="1" i="0" u="none" strike="noStrike" kern="1200" cap="none" spc="0" normalizeH="0" baseline="0" noProof="0" dirty="0" err="1">
                  <a:ln/>
                  <a:solidFill>
                    <a:srgbClr val="595959"/>
                  </a:solidFill>
                  <a:effectLst/>
                  <a:uLnTx/>
                  <a:uFillTx/>
                  <a:latin typeface="Verdana"/>
                  <a:ea typeface="Verdana"/>
                  <a:cs typeface="Verdana"/>
                  <a:sym typeface="Verdana"/>
                  <a:rtl val="0"/>
                </a:rPr>
                <a:t>bei</a:t>
              </a:r>
              <a:r>
                <a:rPr kumimoji="0" lang="en-US" sz="1000" b="1" i="0" u="none" strike="noStrike" kern="1200" cap="none" spc="0" normalizeH="0" baseline="0" noProof="0" dirty="0">
                  <a:ln/>
                  <a:solidFill>
                    <a:srgbClr val="595959"/>
                  </a:solidFill>
                  <a:effectLst/>
                  <a:uLnTx/>
                  <a:uFillTx/>
                  <a:latin typeface="Verdana"/>
                  <a:ea typeface="Verdana"/>
                  <a:cs typeface="Verdana"/>
                  <a:sym typeface="Verdana"/>
                  <a:rtl val="0"/>
                </a:rPr>
                <a:t> T1D-Diagnose)]</a:t>
              </a:r>
            </a:p>
          </p:txBody>
        </p:sp>
        <p:sp>
          <p:nvSpPr>
            <p:cNvPr id="16" name="TextBox 9">
              <a:extLst>
                <a:ext uri="{FF2B5EF4-FFF2-40B4-BE49-F238E27FC236}">
                  <a16:creationId xmlns:a16="http://schemas.microsoft.com/office/drawing/2014/main" id="{4AD455EA-938C-7BA2-965C-CD7E554AAA6E}"/>
                </a:ext>
              </a:extLst>
            </p:cNvPr>
            <p:cNvSpPr txBox="1"/>
            <p:nvPr/>
          </p:nvSpPr>
          <p:spPr>
            <a:xfrm>
              <a:off x="6435609" y="1203021"/>
              <a:ext cx="1843624" cy="282821"/>
            </a:xfrm>
            <a:prstGeom prst="rect">
              <a:avLst/>
            </a:prstGeom>
            <a:noFill/>
          </p:spPr>
          <p:txBody>
            <a:bodyPr wrap="non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err="1">
                  <a:ln/>
                  <a:solidFill>
                    <a:srgbClr val="595959"/>
                  </a:solidFill>
                  <a:effectLst/>
                  <a:uLnTx/>
                  <a:uFillTx/>
                  <a:latin typeface="Verdana"/>
                  <a:ea typeface="Verdana"/>
                  <a:cs typeface="Verdana"/>
                  <a:sym typeface="Verdana"/>
                  <a:rtl val="0"/>
                </a:rPr>
                <a:t>Angepasste</a:t>
              </a:r>
              <a:r>
                <a:rPr kumimoji="0" lang="en-US" sz="900" b="0" i="0" u="none" strike="noStrike" kern="1200" cap="none" spc="0" normalizeH="0" baseline="0" noProof="0" dirty="0">
                  <a:ln/>
                  <a:solidFill>
                    <a:srgbClr val="595959"/>
                  </a:solidFill>
                  <a:effectLst/>
                  <a:uLnTx/>
                  <a:uFillTx/>
                  <a:latin typeface="Verdana"/>
                  <a:ea typeface="Verdana"/>
                  <a:cs typeface="Verdana"/>
                  <a:sym typeface="Verdana"/>
                  <a:rtl val="0"/>
                </a:rPr>
                <a:t> </a:t>
              </a:r>
              <a:r>
                <a:rPr kumimoji="0" lang="en-US" sz="900" b="0" i="0" u="none" strike="noStrike" kern="1200" cap="none" spc="0" normalizeH="0" baseline="0" noProof="0" dirty="0" err="1">
                  <a:ln/>
                  <a:solidFill>
                    <a:srgbClr val="595959"/>
                  </a:solidFill>
                  <a:effectLst/>
                  <a:uLnTx/>
                  <a:uFillTx/>
                  <a:latin typeface="Verdana"/>
                  <a:ea typeface="Verdana"/>
                  <a:cs typeface="Verdana"/>
                  <a:sym typeface="Verdana"/>
                  <a:rtl val="0"/>
                </a:rPr>
                <a:t>Kontrollen</a:t>
              </a:r>
              <a:endParaRPr kumimoji="0" lang="en-US" sz="900" b="0" i="0" u="none" strike="noStrike" kern="1200" cap="none" spc="0" normalizeH="0" baseline="0" noProof="0" dirty="0">
                <a:ln/>
                <a:solidFill>
                  <a:srgbClr val="595959"/>
                </a:solidFill>
                <a:effectLst/>
                <a:uLnTx/>
                <a:uFillTx/>
                <a:latin typeface="Verdana"/>
                <a:ea typeface="Verdana"/>
                <a:cs typeface="Verdana"/>
                <a:sym typeface="Verdana"/>
                <a:rtl val="0"/>
              </a:endParaRPr>
            </a:p>
          </p:txBody>
        </p:sp>
        <p:sp>
          <p:nvSpPr>
            <p:cNvPr id="17" name="TextBox 10">
              <a:extLst>
                <a:ext uri="{FF2B5EF4-FFF2-40B4-BE49-F238E27FC236}">
                  <a16:creationId xmlns:a16="http://schemas.microsoft.com/office/drawing/2014/main" id="{E7A3491A-6FE7-FEA0-E9A3-3D497C25129D}"/>
                </a:ext>
              </a:extLst>
            </p:cNvPr>
            <p:cNvSpPr txBox="1"/>
            <p:nvPr/>
          </p:nvSpPr>
          <p:spPr>
            <a:xfrm>
              <a:off x="6435609" y="1362154"/>
              <a:ext cx="1564166" cy="282821"/>
            </a:xfrm>
            <a:prstGeom prst="rect">
              <a:avLst/>
            </a:prstGeom>
            <a:noFill/>
          </p:spPr>
          <p:txBody>
            <a:bodyPr wrap="none" rtlCol="0">
              <a:spAutoFit/>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solidFill>
                    <a:srgbClr val="595959"/>
                  </a:solidFill>
                  <a:effectLst/>
                  <a:uLnTx/>
                  <a:uFillTx/>
                  <a:latin typeface="Verdana"/>
                  <a:ea typeface="Verdana"/>
                  <a:cs typeface="Verdana"/>
                  <a:sym typeface="Verdana"/>
                  <a:rtl val="0"/>
                </a:rPr>
                <a:t>Menschen </a:t>
              </a:r>
              <a:r>
                <a:rPr kumimoji="0" lang="en-US" sz="900" b="0" i="0" u="none" strike="noStrike" kern="1200" cap="none" spc="0" normalizeH="0" baseline="0" noProof="0" dirty="0" err="1">
                  <a:ln/>
                  <a:solidFill>
                    <a:srgbClr val="595959"/>
                  </a:solidFill>
                  <a:effectLst/>
                  <a:uLnTx/>
                  <a:uFillTx/>
                  <a:latin typeface="Verdana"/>
                  <a:ea typeface="Verdana"/>
                  <a:cs typeface="Verdana"/>
                  <a:sym typeface="Verdana"/>
                  <a:rtl val="0"/>
                </a:rPr>
                <a:t>mit</a:t>
              </a:r>
              <a:r>
                <a:rPr kumimoji="0" lang="en-US" sz="900" b="0" i="0" u="none" strike="noStrike" kern="1200" cap="none" spc="0" normalizeH="0" baseline="0" noProof="0" dirty="0">
                  <a:ln/>
                  <a:solidFill>
                    <a:srgbClr val="595959"/>
                  </a:solidFill>
                  <a:effectLst/>
                  <a:uLnTx/>
                  <a:uFillTx/>
                  <a:latin typeface="Verdana"/>
                  <a:ea typeface="Verdana"/>
                  <a:cs typeface="Verdana"/>
                  <a:sym typeface="Verdana"/>
                  <a:rtl val="0"/>
                </a:rPr>
                <a:t> T1D</a:t>
              </a:r>
            </a:p>
          </p:txBody>
        </p:sp>
        <p:grpSp>
          <p:nvGrpSpPr>
            <p:cNvPr id="18" name="Graphic 6">
              <a:extLst>
                <a:ext uri="{FF2B5EF4-FFF2-40B4-BE49-F238E27FC236}">
                  <a16:creationId xmlns:a16="http://schemas.microsoft.com/office/drawing/2014/main" id="{2DFF0DD6-C35F-0458-ABEC-7B5F9ECD370C}"/>
                </a:ext>
              </a:extLst>
            </p:cNvPr>
            <p:cNvGrpSpPr/>
            <p:nvPr/>
          </p:nvGrpSpPr>
          <p:grpSpPr>
            <a:xfrm>
              <a:off x="3449465" y="1213790"/>
              <a:ext cx="418402" cy="2906592"/>
              <a:chOff x="3646108" y="1793894"/>
              <a:chExt cx="418402" cy="2906592"/>
            </a:xfrm>
            <a:solidFill>
              <a:srgbClr val="23004C"/>
            </a:solidFill>
          </p:grpSpPr>
          <p:sp>
            <p:nvSpPr>
              <p:cNvPr id="118" name="TextBox 75">
                <a:extLst>
                  <a:ext uri="{FF2B5EF4-FFF2-40B4-BE49-F238E27FC236}">
                    <a16:creationId xmlns:a16="http://schemas.microsoft.com/office/drawing/2014/main" id="{8AD46FF2-6781-3AED-53FE-49D9B975DE0C}"/>
                  </a:ext>
                </a:extLst>
              </p:cNvPr>
              <p:cNvSpPr txBox="1"/>
              <p:nvPr/>
            </p:nvSpPr>
            <p:spPr>
              <a:xfrm>
                <a:off x="3646108" y="4417665"/>
                <a:ext cx="410663" cy="282821"/>
              </a:xfrm>
              <a:prstGeom prst="rect">
                <a:avLst/>
              </a:prstGeom>
              <a:noFill/>
            </p:spPr>
            <p:txBody>
              <a:bodyPr wrap="none" rtlCol="0">
                <a:spAutoFit/>
              </a:bodyPr>
              <a:lstStyle/>
              <a:p>
                <a:pPr marL="0" marR="0" lvl="0" indent="0" algn="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solidFill>
                      <a:srgbClr val="595959"/>
                    </a:solidFill>
                    <a:effectLst/>
                    <a:uLnTx/>
                    <a:uFillTx/>
                    <a:latin typeface="Verdana"/>
                    <a:ea typeface="Verdana"/>
                    <a:cs typeface="Verdana"/>
                    <a:sym typeface="Verdana"/>
                    <a:rtl val="0"/>
                  </a:rPr>
                  <a:t>65</a:t>
                </a:r>
              </a:p>
            </p:txBody>
          </p:sp>
          <p:sp>
            <p:nvSpPr>
              <p:cNvPr id="119" name="TextBox 76">
                <a:extLst>
                  <a:ext uri="{FF2B5EF4-FFF2-40B4-BE49-F238E27FC236}">
                    <a16:creationId xmlns:a16="http://schemas.microsoft.com/office/drawing/2014/main" id="{CFA33A45-3A7B-5B43-2E44-2B3F2199B49B}"/>
                  </a:ext>
                </a:extLst>
              </p:cNvPr>
              <p:cNvSpPr txBox="1"/>
              <p:nvPr/>
            </p:nvSpPr>
            <p:spPr>
              <a:xfrm>
                <a:off x="3650041" y="3892885"/>
                <a:ext cx="410663" cy="282821"/>
              </a:xfrm>
              <a:prstGeom prst="rect">
                <a:avLst/>
              </a:prstGeom>
              <a:noFill/>
            </p:spPr>
            <p:txBody>
              <a:bodyPr wrap="none" rtlCol="0">
                <a:spAutoFit/>
              </a:bodyPr>
              <a:lstStyle/>
              <a:p>
                <a:pPr marL="0" marR="0" lvl="0" indent="0" algn="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solidFill>
                      <a:srgbClr val="595959"/>
                    </a:solidFill>
                    <a:effectLst/>
                    <a:uLnTx/>
                    <a:uFillTx/>
                    <a:latin typeface="Verdana"/>
                    <a:ea typeface="Verdana"/>
                    <a:cs typeface="Verdana"/>
                    <a:sym typeface="Verdana"/>
                    <a:rtl val="0"/>
                  </a:rPr>
                  <a:t>70</a:t>
                </a:r>
              </a:p>
            </p:txBody>
          </p:sp>
          <p:sp>
            <p:nvSpPr>
              <p:cNvPr id="120" name="TextBox 77">
                <a:extLst>
                  <a:ext uri="{FF2B5EF4-FFF2-40B4-BE49-F238E27FC236}">
                    <a16:creationId xmlns:a16="http://schemas.microsoft.com/office/drawing/2014/main" id="{81577186-5BA6-AAC1-AF9D-BBCD7DB710B2}"/>
                  </a:ext>
                </a:extLst>
              </p:cNvPr>
              <p:cNvSpPr txBox="1"/>
              <p:nvPr/>
            </p:nvSpPr>
            <p:spPr>
              <a:xfrm>
                <a:off x="3650041" y="3368106"/>
                <a:ext cx="410663" cy="282821"/>
              </a:xfrm>
              <a:prstGeom prst="rect">
                <a:avLst/>
              </a:prstGeom>
              <a:noFill/>
            </p:spPr>
            <p:txBody>
              <a:bodyPr wrap="none" rtlCol="0">
                <a:spAutoFit/>
              </a:bodyPr>
              <a:lstStyle/>
              <a:p>
                <a:pPr marL="0" marR="0" lvl="0" indent="0" algn="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solidFill>
                      <a:srgbClr val="595959"/>
                    </a:solidFill>
                    <a:effectLst/>
                    <a:uLnTx/>
                    <a:uFillTx/>
                    <a:latin typeface="Verdana"/>
                    <a:ea typeface="Verdana"/>
                    <a:cs typeface="Verdana"/>
                    <a:sym typeface="Verdana"/>
                    <a:rtl val="0"/>
                  </a:rPr>
                  <a:t>75</a:t>
                </a:r>
              </a:p>
            </p:txBody>
          </p:sp>
          <p:sp>
            <p:nvSpPr>
              <p:cNvPr id="121" name="TextBox 78">
                <a:extLst>
                  <a:ext uri="{FF2B5EF4-FFF2-40B4-BE49-F238E27FC236}">
                    <a16:creationId xmlns:a16="http://schemas.microsoft.com/office/drawing/2014/main" id="{6D13DF76-9C41-D377-D924-713B92E9A810}"/>
                  </a:ext>
                </a:extLst>
              </p:cNvPr>
              <p:cNvSpPr txBox="1"/>
              <p:nvPr/>
            </p:nvSpPr>
            <p:spPr>
              <a:xfrm>
                <a:off x="3650041" y="2843453"/>
                <a:ext cx="410663" cy="282821"/>
              </a:xfrm>
              <a:prstGeom prst="rect">
                <a:avLst/>
              </a:prstGeom>
              <a:noFill/>
            </p:spPr>
            <p:txBody>
              <a:bodyPr wrap="none" rtlCol="0">
                <a:spAutoFit/>
              </a:bodyPr>
              <a:lstStyle/>
              <a:p>
                <a:pPr marL="0" marR="0" lvl="0" indent="0" algn="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solidFill>
                      <a:srgbClr val="595959"/>
                    </a:solidFill>
                    <a:effectLst/>
                    <a:uLnTx/>
                    <a:uFillTx/>
                    <a:latin typeface="Verdana"/>
                    <a:ea typeface="Verdana"/>
                    <a:cs typeface="Verdana"/>
                    <a:sym typeface="Verdana"/>
                    <a:rtl val="0"/>
                  </a:rPr>
                  <a:t>80</a:t>
                </a:r>
              </a:p>
            </p:txBody>
          </p:sp>
          <p:sp>
            <p:nvSpPr>
              <p:cNvPr id="122" name="TextBox 79">
                <a:extLst>
                  <a:ext uri="{FF2B5EF4-FFF2-40B4-BE49-F238E27FC236}">
                    <a16:creationId xmlns:a16="http://schemas.microsoft.com/office/drawing/2014/main" id="{C60B9151-DD2B-EAC9-644B-24D9077CE33C}"/>
                  </a:ext>
                </a:extLst>
              </p:cNvPr>
              <p:cNvSpPr txBox="1"/>
              <p:nvPr/>
            </p:nvSpPr>
            <p:spPr>
              <a:xfrm>
                <a:off x="3653847" y="1793894"/>
                <a:ext cx="410663" cy="282821"/>
              </a:xfrm>
              <a:prstGeom prst="rect">
                <a:avLst/>
              </a:prstGeom>
              <a:noFill/>
            </p:spPr>
            <p:txBody>
              <a:bodyPr wrap="none" rtlCol="0">
                <a:spAutoFit/>
              </a:bodyPr>
              <a:lstStyle/>
              <a:p>
                <a:pPr marL="0" marR="0" lvl="0" indent="0" algn="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solidFill>
                      <a:srgbClr val="595959"/>
                    </a:solidFill>
                    <a:effectLst/>
                    <a:uLnTx/>
                    <a:uFillTx/>
                    <a:latin typeface="Verdana"/>
                    <a:ea typeface="Verdana"/>
                    <a:cs typeface="Verdana"/>
                    <a:sym typeface="Verdana"/>
                    <a:rtl val="0"/>
                  </a:rPr>
                  <a:t>90</a:t>
                </a:r>
              </a:p>
            </p:txBody>
          </p:sp>
          <p:sp>
            <p:nvSpPr>
              <p:cNvPr id="123" name="TextBox 80">
                <a:extLst>
                  <a:ext uri="{FF2B5EF4-FFF2-40B4-BE49-F238E27FC236}">
                    <a16:creationId xmlns:a16="http://schemas.microsoft.com/office/drawing/2014/main" id="{3C833AB6-202D-59E0-64CA-AC37495C4DA3}"/>
                  </a:ext>
                </a:extLst>
              </p:cNvPr>
              <p:cNvSpPr txBox="1"/>
              <p:nvPr/>
            </p:nvSpPr>
            <p:spPr>
              <a:xfrm>
                <a:off x="3653847" y="2318674"/>
                <a:ext cx="410663" cy="282821"/>
              </a:xfrm>
              <a:prstGeom prst="rect">
                <a:avLst/>
              </a:prstGeom>
              <a:noFill/>
            </p:spPr>
            <p:txBody>
              <a:bodyPr wrap="none" rtlCol="0">
                <a:spAutoFit/>
              </a:bodyPr>
              <a:lstStyle/>
              <a:p>
                <a:pPr marL="0" marR="0" lvl="0" indent="0" algn="r" defTabSz="45717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solidFill>
                      <a:srgbClr val="595959"/>
                    </a:solidFill>
                    <a:effectLst/>
                    <a:uLnTx/>
                    <a:uFillTx/>
                    <a:latin typeface="Verdana"/>
                    <a:ea typeface="Verdana"/>
                    <a:cs typeface="Verdana"/>
                    <a:sym typeface="Verdana"/>
                    <a:rtl val="0"/>
                  </a:rPr>
                  <a:t>85</a:t>
                </a:r>
              </a:p>
            </p:txBody>
          </p:sp>
        </p:grpSp>
        <p:grpSp>
          <p:nvGrpSpPr>
            <p:cNvPr id="19" name="Graphic 6">
              <a:extLst>
                <a:ext uri="{FF2B5EF4-FFF2-40B4-BE49-F238E27FC236}">
                  <a16:creationId xmlns:a16="http://schemas.microsoft.com/office/drawing/2014/main" id="{93733DB4-0A68-771A-2AFC-FC2773AC6E6A}"/>
                </a:ext>
              </a:extLst>
            </p:cNvPr>
            <p:cNvGrpSpPr/>
            <p:nvPr/>
          </p:nvGrpSpPr>
          <p:grpSpPr>
            <a:xfrm>
              <a:off x="3796226" y="1351366"/>
              <a:ext cx="50756" cy="2630105"/>
              <a:chOff x="3992869" y="1931470"/>
              <a:chExt cx="50756" cy="2630105"/>
            </a:xfrm>
          </p:grpSpPr>
          <p:sp>
            <p:nvSpPr>
              <p:cNvPr id="112" name="Freeform 151">
                <a:extLst>
                  <a:ext uri="{FF2B5EF4-FFF2-40B4-BE49-F238E27FC236}">
                    <a16:creationId xmlns:a16="http://schemas.microsoft.com/office/drawing/2014/main" id="{0D37D52F-343A-804F-CF04-3FB294D09C49}"/>
                  </a:ext>
                </a:extLst>
              </p:cNvPr>
              <p:cNvSpPr/>
              <p:nvPr/>
            </p:nvSpPr>
            <p:spPr>
              <a:xfrm>
                <a:off x="3992869" y="4561575"/>
                <a:ext cx="50756" cy="12669"/>
              </a:xfrm>
              <a:custGeom>
                <a:avLst/>
                <a:gdLst>
                  <a:gd name="connsiteX0" fmla="*/ 50756 w 50756"/>
                  <a:gd name="connsiteY0" fmla="*/ 0 h 12669"/>
                  <a:gd name="connsiteX1" fmla="*/ 0 w 50756"/>
                  <a:gd name="connsiteY1" fmla="*/ 0 h 12669"/>
                </a:gdLst>
                <a:ahLst/>
                <a:cxnLst>
                  <a:cxn ang="0">
                    <a:pos x="connsiteX0" y="connsiteY0"/>
                  </a:cxn>
                  <a:cxn ang="0">
                    <a:pos x="connsiteX1" y="connsiteY1"/>
                  </a:cxn>
                </a:cxnLst>
                <a:rect l="l" t="t" r="r" b="b"/>
                <a:pathLst>
                  <a:path w="50756" h="12669">
                    <a:moveTo>
                      <a:pt x="50756" y="0"/>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13" name="Freeform 152">
                <a:extLst>
                  <a:ext uri="{FF2B5EF4-FFF2-40B4-BE49-F238E27FC236}">
                    <a16:creationId xmlns:a16="http://schemas.microsoft.com/office/drawing/2014/main" id="{D0B6ED0B-0CBA-0F5C-75E5-91A5B2E9C5CB}"/>
                  </a:ext>
                </a:extLst>
              </p:cNvPr>
              <p:cNvSpPr/>
              <p:nvPr/>
            </p:nvSpPr>
            <p:spPr>
              <a:xfrm>
                <a:off x="3992869" y="4035529"/>
                <a:ext cx="50756" cy="12669"/>
              </a:xfrm>
              <a:custGeom>
                <a:avLst/>
                <a:gdLst>
                  <a:gd name="connsiteX0" fmla="*/ 50756 w 50756"/>
                  <a:gd name="connsiteY0" fmla="*/ 0 h 12669"/>
                  <a:gd name="connsiteX1" fmla="*/ 0 w 50756"/>
                  <a:gd name="connsiteY1" fmla="*/ 0 h 12669"/>
                </a:gdLst>
                <a:ahLst/>
                <a:cxnLst>
                  <a:cxn ang="0">
                    <a:pos x="connsiteX0" y="connsiteY0"/>
                  </a:cxn>
                  <a:cxn ang="0">
                    <a:pos x="connsiteX1" y="connsiteY1"/>
                  </a:cxn>
                </a:cxnLst>
                <a:rect l="l" t="t" r="r" b="b"/>
                <a:pathLst>
                  <a:path w="50756" h="12669">
                    <a:moveTo>
                      <a:pt x="50756" y="0"/>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14" name="Freeform 153">
                <a:extLst>
                  <a:ext uri="{FF2B5EF4-FFF2-40B4-BE49-F238E27FC236}">
                    <a16:creationId xmlns:a16="http://schemas.microsoft.com/office/drawing/2014/main" id="{71C1714C-5CD5-3D9C-F049-9CBE0FD3D158}"/>
                  </a:ext>
                </a:extLst>
              </p:cNvPr>
              <p:cNvSpPr/>
              <p:nvPr/>
            </p:nvSpPr>
            <p:spPr>
              <a:xfrm>
                <a:off x="3992869" y="3509482"/>
                <a:ext cx="50756" cy="12669"/>
              </a:xfrm>
              <a:custGeom>
                <a:avLst/>
                <a:gdLst>
                  <a:gd name="connsiteX0" fmla="*/ 50756 w 50756"/>
                  <a:gd name="connsiteY0" fmla="*/ 0 h 12669"/>
                  <a:gd name="connsiteX1" fmla="*/ 0 w 50756"/>
                  <a:gd name="connsiteY1" fmla="*/ 0 h 12669"/>
                </a:gdLst>
                <a:ahLst/>
                <a:cxnLst>
                  <a:cxn ang="0">
                    <a:pos x="connsiteX0" y="connsiteY0"/>
                  </a:cxn>
                  <a:cxn ang="0">
                    <a:pos x="connsiteX1" y="connsiteY1"/>
                  </a:cxn>
                </a:cxnLst>
                <a:rect l="l" t="t" r="r" b="b"/>
                <a:pathLst>
                  <a:path w="50756" h="12669">
                    <a:moveTo>
                      <a:pt x="50756" y="0"/>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15" name="Freeform 154">
                <a:extLst>
                  <a:ext uri="{FF2B5EF4-FFF2-40B4-BE49-F238E27FC236}">
                    <a16:creationId xmlns:a16="http://schemas.microsoft.com/office/drawing/2014/main" id="{EE3B0D55-5257-ED08-E82C-CAE6561ADFF7}"/>
                  </a:ext>
                </a:extLst>
              </p:cNvPr>
              <p:cNvSpPr/>
              <p:nvPr/>
            </p:nvSpPr>
            <p:spPr>
              <a:xfrm>
                <a:off x="3992869" y="2983562"/>
                <a:ext cx="50756" cy="12669"/>
              </a:xfrm>
              <a:custGeom>
                <a:avLst/>
                <a:gdLst>
                  <a:gd name="connsiteX0" fmla="*/ 50756 w 50756"/>
                  <a:gd name="connsiteY0" fmla="*/ 0 h 12669"/>
                  <a:gd name="connsiteX1" fmla="*/ 0 w 50756"/>
                  <a:gd name="connsiteY1" fmla="*/ 0 h 12669"/>
                </a:gdLst>
                <a:ahLst/>
                <a:cxnLst>
                  <a:cxn ang="0">
                    <a:pos x="connsiteX0" y="connsiteY0"/>
                  </a:cxn>
                  <a:cxn ang="0">
                    <a:pos x="connsiteX1" y="connsiteY1"/>
                  </a:cxn>
                </a:cxnLst>
                <a:rect l="l" t="t" r="r" b="b"/>
                <a:pathLst>
                  <a:path w="50756" h="12669">
                    <a:moveTo>
                      <a:pt x="50756" y="0"/>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16" name="Freeform 155">
                <a:extLst>
                  <a:ext uri="{FF2B5EF4-FFF2-40B4-BE49-F238E27FC236}">
                    <a16:creationId xmlns:a16="http://schemas.microsoft.com/office/drawing/2014/main" id="{266EF08E-7543-99B9-1662-49E14FA34E5C}"/>
                  </a:ext>
                </a:extLst>
              </p:cNvPr>
              <p:cNvSpPr/>
              <p:nvPr/>
            </p:nvSpPr>
            <p:spPr>
              <a:xfrm>
                <a:off x="3992869" y="1931470"/>
                <a:ext cx="50756" cy="12669"/>
              </a:xfrm>
              <a:custGeom>
                <a:avLst/>
                <a:gdLst>
                  <a:gd name="connsiteX0" fmla="*/ 50756 w 50756"/>
                  <a:gd name="connsiteY0" fmla="*/ 0 h 12669"/>
                  <a:gd name="connsiteX1" fmla="*/ 0 w 50756"/>
                  <a:gd name="connsiteY1" fmla="*/ 0 h 12669"/>
                </a:gdLst>
                <a:ahLst/>
                <a:cxnLst>
                  <a:cxn ang="0">
                    <a:pos x="connsiteX0" y="connsiteY0"/>
                  </a:cxn>
                  <a:cxn ang="0">
                    <a:pos x="connsiteX1" y="connsiteY1"/>
                  </a:cxn>
                </a:cxnLst>
                <a:rect l="l" t="t" r="r" b="b"/>
                <a:pathLst>
                  <a:path w="50756" h="12669">
                    <a:moveTo>
                      <a:pt x="50756" y="0"/>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17" name="Freeform 156">
                <a:extLst>
                  <a:ext uri="{FF2B5EF4-FFF2-40B4-BE49-F238E27FC236}">
                    <a16:creationId xmlns:a16="http://schemas.microsoft.com/office/drawing/2014/main" id="{77FA0066-4CDE-564A-1126-292198A740EE}"/>
                  </a:ext>
                </a:extLst>
              </p:cNvPr>
              <p:cNvSpPr/>
              <p:nvPr/>
            </p:nvSpPr>
            <p:spPr>
              <a:xfrm>
                <a:off x="3992869" y="2457516"/>
                <a:ext cx="50756" cy="12669"/>
              </a:xfrm>
              <a:custGeom>
                <a:avLst/>
                <a:gdLst>
                  <a:gd name="connsiteX0" fmla="*/ 50756 w 50756"/>
                  <a:gd name="connsiteY0" fmla="*/ 0 h 12669"/>
                  <a:gd name="connsiteX1" fmla="*/ 0 w 50756"/>
                  <a:gd name="connsiteY1" fmla="*/ 0 h 12669"/>
                </a:gdLst>
                <a:ahLst/>
                <a:cxnLst>
                  <a:cxn ang="0">
                    <a:pos x="connsiteX0" y="connsiteY0"/>
                  </a:cxn>
                  <a:cxn ang="0">
                    <a:pos x="connsiteX1" y="connsiteY1"/>
                  </a:cxn>
                </a:cxnLst>
                <a:rect l="l" t="t" r="r" b="b"/>
                <a:pathLst>
                  <a:path w="50756" h="12669">
                    <a:moveTo>
                      <a:pt x="50756" y="0"/>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grpSp>
        <p:grpSp>
          <p:nvGrpSpPr>
            <p:cNvPr id="20" name="Graphic 6">
              <a:extLst>
                <a:ext uri="{FF2B5EF4-FFF2-40B4-BE49-F238E27FC236}">
                  <a16:creationId xmlns:a16="http://schemas.microsoft.com/office/drawing/2014/main" id="{6CDA0723-7661-8A46-4795-00D8F928278F}"/>
                </a:ext>
              </a:extLst>
            </p:cNvPr>
            <p:cNvGrpSpPr/>
            <p:nvPr/>
          </p:nvGrpSpPr>
          <p:grpSpPr>
            <a:xfrm>
              <a:off x="3846983" y="3981471"/>
              <a:ext cx="4264936" cy="50678"/>
              <a:chOff x="4043626" y="4561575"/>
              <a:chExt cx="4264936" cy="50678"/>
            </a:xfrm>
          </p:grpSpPr>
          <p:sp>
            <p:nvSpPr>
              <p:cNvPr id="106" name="Freeform 145">
                <a:extLst>
                  <a:ext uri="{FF2B5EF4-FFF2-40B4-BE49-F238E27FC236}">
                    <a16:creationId xmlns:a16="http://schemas.microsoft.com/office/drawing/2014/main" id="{A529348F-9EEF-ECA2-A933-1F6A3504B9AD}"/>
                  </a:ext>
                </a:extLst>
              </p:cNvPr>
              <p:cNvSpPr/>
              <p:nvPr/>
            </p:nvSpPr>
            <p:spPr>
              <a:xfrm>
                <a:off x="4043626" y="4561575"/>
                <a:ext cx="12689" cy="50678"/>
              </a:xfrm>
              <a:custGeom>
                <a:avLst/>
                <a:gdLst>
                  <a:gd name="connsiteX0" fmla="*/ 0 w 12689"/>
                  <a:gd name="connsiteY0" fmla="*/ 50679 h 50678"/>
                  <a:gd name="connsiteX1" fmla="*/ 0 w 12689"/>
                  <a:gd name="connsiteY1" fmla="*/ 0 h 50678"/>
                </a:gdLst>
                <a:ahLst/>
                <a:cxnLst>
                  <a:cxn ang="0">
                    <a:pos x="connsiteX0" y="connsiteY0"/>
                  </a:cxn>
                  <a:cxn ang="0">
                    <a:pos x="connsiteX1" y="connsiteY1"/>
                  </a:cxn>
                </a:cxnLst>
                <a:rect l="l" t="t" r="r" b="b"/>
                <a:pathLst>
                  <a:path w="12689" h="50678">
                    <a:moveTo>
                      <a:pt x="0" y="50679"/>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07" name="Freeform 146">
                <a:extLst>
                  <a:ext uri="{FF2B5EF4-FFF2-40B4-BE49-F238E27FC236}">
                    <a16:creationId xmlns:a16="http://schemas.microsoft.com/office/drawing/2014/main" id="{FF9EDB2A-AD8D-E5DF-2E67-1A212B1B6519}"/>
                  </a:ext>
                </a:extLst>
              </p:cNvPr>
              <p:cNvSpPr/>
              <p:nvPr/>
            </p:nvSpPr>
            <p:spPr>
              <a:xfrm>
                <a:off x="4896588" y="4561575"/>
                <a:ext cx="12689" cy="50678"/>
              </a:xfrm>
              <a:custGeom>
                <a:avLst/>
                <a:gdLst>
                  <a:gd name="connsiteX0" fmla="*/ 0 w 12689"/>
                  <a:gd name="connsiteY0" fmla="*/ 50679 h 50678"/>
                  <a:gd name="connsiteX1" fmla="*/ 0 w 12689"/>
                  <a:gd name="connsiteY1" fmla="*/ 0 h 50678"/>
                </a:gdLst>
                <a:ahLst/>
                <a:cxnLst>
                  <a:cxn ang="0">
                    <a:pos x="connsiteX0" y="connsiteY0"/>
                  </a:cxn>
                  <a:cxn ang="0">
                    <a:pos x="connsiteX1" y="connsiteY1"/>
                  </a:cxn>
                </a:cxnLst>
                <a:rect l="l" t="t" r="r" b="b"/>
                <a:pathLst>
                  <a:path w="12689" h="50678">
                    <a:moveTo>
                      <a:pt x="0" y="50679"/>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08" name="Freeform 147">
                <a:extLst>
                  <a:ext uri="{FF2B5EF4-FFF2-40B4-BE49-F238E27FC236}">
                    <a16:creationId xmlns:a16="http://schemas.microsoft.com/office/drawing/2014/main" id="{30C9DB51-6488-E154-E3D7-CC0E2E45E611}"/>
                  </a:ext>
                </a:extLst>
              </p:cNvPr>
              <p:cNvSpPr/>
              <p:nvPr/>
            </p:nvSpPr>
            <p:spPr>
              <a:xfrm>
                <a:off x="5749549" y="4561575"/>
                <a:ext cx="12689" cy="50678"/>
              </a:xfrm>
              <a:custGeom>
                <a:avLst/>
                <a:gdLst>
                  <a:gd name="connsiteX0" fmla="*/ 0 w 12689"/>
                  <a:gd name="connsiteY0" fmla="*/ 50679 h 50678"/>
                  <a:gd name="connsiteX1" fmla="*/ 0 w 12689"/>
                  <a:gd name="connsiteY1" fmla="*/ 0 h 50678"/>
                </a:gdLst>
                <a:ahLst/>
                <a:cxnLst>
                  <a:cxn ang="0">
                    <a:pos x="connsiteX0" y="connsiteY0"/>
                  </a:cxn>
                  <a:cxn ang="0">
                    <a:pos x="connsiteX1" y="connsiteY1"/>
                  </a:cxn>
                </a:cxnLst>
                <a:rect l="l" t="t" r="r" b="b"/>
                <a:pathLst>
                  <a:path w="12689" h="50678">
                    <a:moveTo>
                      <a:pt x="0" y="50679"/>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09" name="Freeform 148">
                <a:extLst>
                  <a:ext uri="{FF2B5EF4-FFF2-40B4-BE49-F238E27FC236}">
                    <a16:creationId xmlns:a16="http://schemas.microsoft.com/office/drawing/2014/main" id="{D87F2E4F-C7B6-854B-2633-94801CDAF109}"/>
                  </a:ext>
                </a:extLst>
              </p:cNvPr>
              <p:cNvSpPr/>
              <p:nvPr/>
            </p:nvSpPr>
            <p:spPr>
              <a:xfrm>
                <a:off x="6602638" y="4561575"/>
                <a:ext cx="12689" cy="50678"/>
              </a:xfrm>
              <a:custGeom>
                <a:avLst/>
                <a:gdLst>
                  <a:gd name="connsiteX0" fmla="*/ 0 w 12689"/>
                  <a:gd name="connsiteY0" fmla="*/ 50679 h 50678"/>
                  <a:gd name="connsiteX1" fmla="*/ 0 w 12689"/>
                  <a:gd name="connsiteY1" fmla="*/ 0 h 50678"/>
                </a:gdLst>
                <a:ahLst/>
                <a:cxnLst>
                  <a:cxn ang="0">
                    <a:pos x="connsiteX0" y="connsiteY0"/>
                  </a:cxn>
                  <a:cxn ang="0">
                    <a:pos x="connsiteX1" y="connsiteY1"/>
                  </a:cxn>
                </a:cxnLst>
                <a:rect l="l" t="t" r="r" b="b"/>
                <a:pathLst>
                  <a:path w="12689" h="50678">
                    <a:moveTo>
                      <a:pt x="0" y="50679"/>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10" name="Freeform 149">
                <a:extLst>
                  <a:ext uri="{FF2B5EF4-FFF2-40B4-BE49-F238E27FC236}">
                    <a16:creationId xmlns:a16="http://schemas.microsoft.com/office/drawing/2014/main" id="{321447EB-7708-BE67-551A-210AC5DBE9B4}"/>
                  </a:ext>
                </a:extLst>
              </p:cNvPr>
              <p:cNvSpPr/>
              <p:nvPr/>
            </p:nvSpPr>
            <p:spPr>
              <a:xfrm>
                <a:off x="8308562" y="4561575"/>
                <a:ext cx="12689" cy="50678"/>
              </a:xfrm>
              <a:custGeom>
                <a:avLst/>
                <a:gdLst>
                  <a:gd name="connsiteX0" fmla="*/ 0 w 12689"/>
                  <a:gd name="connsiteY0" fmla="*/ 50679 h 50678"/>
                  <a:gd name="connsiteX1" fmla="*/ 0 w 12689"/>
                  <a:gd name="connsiteY1" fmla="*/ 0 h 50678"/>
                </a:gdLst>
                <a:ahLst/>
                <a:cxnLst>
                  <a:cxn ang="0">
                    <a:pos x="connsiteX0" y="connsiteY0"/>
                  </a:cxn>
                  <a:cxn ang="0">
                    <a:pos x="connsiteX1" y="connsiteY1"/>
                  </a:cxn>
                </a:cxnLst>
                <a:rect l="l" t="t" r="r" b="b"/>
                <a:pathLst>
                  <a:path w="12689" h="50678">
                    <a:moveTo>
                      <a:pt x="0" y="50679"/>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11" name="Freeform 150">
                <a:extLst>
                  <a:ext uri="{FF2B5EF4-FFF2-40B4-BE49-F238E27FC236}">
                    <a16:creationId xmlns:a16="http://schemas.microsoft.com/office/drawing/2014/main" id="{E522FB80-CEA3-EFA9-AC32-C64FD60CBB86}"/>
                  </a:ext>
                </a:extLst>
              </p:cNvPr>
              <p:cNvSpPr/>
              <p:nvPr/>
            </p:nvSpPr>
            <p:spPr>
              <a:xfrm>
                <a:off x="7455600" y="4561575"/>
                <a:ext cx="12689" cy="50678"/>
              </a:xfrm>
              <a:custGeom>
                <a:avLst/>
                <a:gdLst>
                  <a:gd name="connsiteX0" fmla="*/ 0 w 12689"/>
                  <a:gd name="connsiteY0" fmla="*/ 50679 h 50678"/>
                  <a:gd name="connsiteX1" fmla="*/ 0 w 12689"/>
                  <a:gd name="connsiteY1" fmla="*/ 0 h 50678"/>
                </a:gdLst>
                <a:ahLst/>
                <a:cxnLst>
                  <a:cxn ang="0">
                    <a:pos x="connsiteX0" y="connsiteY0"/>
                  </a:cxn>
                  <a:cxn ang="0">
                    <a:pos x="connsiteX1" y="connsiteY1"/>
                  </a:cxn>
                </a:cxnLst>
                <a:rect l="l" t="t" r="r" b="b"/>
                <a:pathLst>
                  <a:path w="12689" h="50678">
                    <a:moveTo>
                      <a:pt x="0" y="50679"/>
                    </a:moveTo>
                    <a:lnTo>
                      <a:pt x="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grpSp>
        <p:sp>
          <p:nvSpPr>
            <p:cNvPr id="21" name="Freeform 96">
              <a:extLst>
                <a:ext uri="{FF2B5EF4-FFF2-40B4-BE49-F238E27FC236}">
                  <a16:creationId xmlns:a16="http://schemas.microsoft.com/office/drawing/2014/main" id="{934EF6E8-ECCF-73B1-04DD-9472896CE206}"/>
                </a:ext>
              </a:extLst>
            </p:cNvPr>
            <p:cNvSpPr/>
            <p:nvPr/>
          </p:nvSpPr>
          <p:spPr>
            <a:xfrm>
              <a:off x="3846983" y="1351366"/>
              <a:ext cx="4264936" cy="2630105"/>
            </a:xfrm>
            <a:custGeom>
              <a:avLst/>
              <a:gdLst>
                <a:gd name="connsiteX0" fmla="*/ 0 w 4264936"/>
                <a:gd name="connsiteY0" fmla="*/ 0 h 2630105"/>
                <a:gd name="connsiteX1" fmla="*/ 0 w 4264936"/>
                <a:gd name="connsiteY1" fmla="*/ 2630106 h 2630105"/>
                <a:gd name="connsiteX2" fmla="*/ 4264937 w 4264936"/>
                <a:gd name="connsiteY2" fmla="*/ 2630106 h 2630105"/>
              </a:gdLst>
              <a:ahLst/>
              <a:cxnLst>
                <a:cxn ang="0">
                  <a:pos x="connsiteX0" y="connsiteY0"/>
                </a:cxn>
                <a:cxn ang="0">
                  <a:pos x="connsiteX1" y="connsiteY1"/>
                </a:cxn>
                <a:cxn ang="0">
                  <a:pos x="connsiteX2" y="connsiteY2"/>
                </a:cxn>
              </a:cxnLst>
              <a:rect l="l" t="t" r="r" b="b"/>
              <a:pathLst>
                <a:path w="4264936" h="2630105">
                  <a:moveTo>
                    <a:pt x="0" y="0"/>
                  </a:moveTo>
                  <a:lnTo>
                    <a:pt x="0" y="2630106"/>
                  </a:lnTo>
                  <a:lnTo>
                    <a:pt x="4264937" y="2630106"/>
                  </a:lnTo>
                </a:path>
              </a:pathLst>
            </a:custGeom>
            <a:noFill/>
            <a:ln w="12684" cap="sq">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22" name="Freeform 97">
              <a:extLst>
                <a:ext uri="{FF2B5EF4-FFF2-40B4-BE49-F238E27FC236}">
                  <a16:creationId xmlns:a16="http://schemas.microsoft.com/office/drawing/2014/main" id="{FB093A5C-0A9C-735B-EC11-3CB0E2834108}"/>
                </a:ext>
              </a:extLst>
            </p:cNvPr>
            <p:cNvSpPr/>
            <p:nvPr/>
          </p:nvSpPr>
          <p:spPr>
            <a:xfrm>
              <a:off x="6388611" y="1295365"/>
              <a:ext cx="82225" cy="82099"/>
            </a:xfrm>
            <a:custGeom>
              <a:avLst/>
              <a:gdLst>
                <a:gd name="connsiteX0" fmla="*/ 82226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6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6" y="41050"/>
                  </a:moveTo>
                  <a:cubicBezTo>
                    <a:pt x="82226" y="63721"/>
                    <a:pt x="63819" y="82100"/>
                    <a:pt x="41113" y="82100"/>
                  </a:cubicBezTo>
                  <a:cubicBezTo>
                    <a:pt x="18407" y="82100"/>
                    <a:pt x="0" y="63721"/>
                    <a:pt x="0" y="41050"/>
                  </a:cubicBezTo>
                  <a:cubicBezTo>
                    <a:pt x="0" y="18379"/>
                    <a:pt x="18407" y="0"/>
                    <a:pt x="41113" y="0"/>
                  </a:cubicBezTo>
                  <a:cubicBezTo>
                    <a:pt x="63819" y="0"/>
                    <a:pt x="82226" y="18379"/>
                    <a:pt x="82226" y="41050"/>
                  </a:cubicBezTo>
                  <a:close/>
                </a:path>
              </a:pathLst>
            </a:custGeom>
            <a:solidFill>
              <a:srgbClr val="23004C"/>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23" name="Freeform 98">
              <a:extLst>
                <a:ext uri="{FF2B5EF4-FFF2-40B4-BE49-F238E27FC236}">
                  <a16:creationId xmlns:a16="http://schemas.microsoft.com/office/drawing/2014/main" id="{AB127512-A4AD-1DDD-608C-8BC43DCA9509}"/>
                </a:ext>
              </a:extLst>
            </p:cNvPr>
            <p:cNvSpPr/>
            <p:nvPr/>
          </p:nvSpPr>
          <p:spPr>
            <a:xfrm>
              <a:off x="6388611" y="1465139"/>
              <a:ext cx="82225" cy="82800"/>
            </a:xfrm>
            <a:custGeom>
              <a:avLst/>
              <a:gdLst>
                <a:gd name="connsiteX0" fmla="*/ 82226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6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6" y="41050"/>
                  </a:moveTo>
                  <a:cubicBezTo>
                    <a:pt x="82226" y="63721"/>
                    <a:pt x="63819" y="82100"/>
                    <a:pt x="41113" y="82100"/>
                  </a:cubicBezTo>
                  <a:cubicBezTo>
                    <a:pt x="18407" y="82100"/>
                    <a:pt x="0" y="63721"/>
                    <a:pt x="0" y="41050"/>
                  </a:cubicBezTo>
                  <a:cubicBezTo>
                    <a:pt x="0" y="18379"/>
                    <a:pt x="18407" y="0"/>
                    <a:pt x="41113" y="0"/>
                  </a:cubicBezTo>
                  <a:cubicBezTo>
                    <a:pt x="63819" y="0"/>
                    <a:pt x="82226" y="18379"/>
                    <a:pt x="82226" y="41050"/>
                  </a:cubicBezTo>
                  <a:close/>
                </a:path>
              </a:pathLst>
            </a:custGeom>
            <a:solidFill>
              <a:srgbClr val="7A00E6"/>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grpSp>
          <p:nvGrpSpPr>
            <p:cNvPr id="24" name="Graphic 6">
              <a:extLst>
                <a:ext uri="{FF2B5EF4-FFF2-40B4-BE49-F238E27FC236}">
                  <a16:creationId xmlns:a16="http://schemas.microsoft.com/office/drawing/2014/main" id="{48E9DADE-4BCD-8142-04FD-6083D73FE594}"/>
                </a:ext>
              </a:extLst>
            </p:cNvPr>
            <p:cNvGrpSpPr/>
            <p:nvPr/>
          </p:nvGrpSpPr>
          <p:grpSpPr>
            <a:xfrm>
              <a:off x="4223849" y="1620850"/>
              <a:ext cx="3500163" cy="418733"/>
              <a:chOff x="4420492" y="2200954"/>
              <a:chExt cx="3500163" cy="418733"/>
            </a:xfrm>
          </p:grpSpPr>
          <p:sp>
            <p:nvSpPr>
              <p:cNvPr id="53" name="Freeform 128">
                <a:extLst>
                  <a:ext uri="{FF2B5EF4-FFF2-40B4-BE49-F238E27FC236}">
                    <a16:creationId xmlns:a16="http://schemas.microsoft.com/office/drawing/2014/main" id="{7D0DF5D2-760E-5747-A452-E1B0F0668E52}"/>
                  </a:ext>
                </a:extLst>
              </p:cNvPr>
              <p:cNvSpPr/>
              <p:nvPr/>
            </p:nvSpPr>
            <p:spPr>
              <a:xfrm>
                <a:off x="4420492" y="2200954"/>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54" name="Freeform 129">
                <a:extLst>
                  <a:ext uri="{FF2B5EF4-FFF2-40B4-BE49-F238E27FC236}">
                    <a16:creationId xmlns:a16="http://schemas.microsoft.com/office/drawing/2014/main" id="{A097FCEF-DDDD-ECE5-0AF8-FC0AF7936178}"/>
                  </a:ext>
                </a:extLst>
              </p:cNvPr>
              <p:cNvSpPr/>
              <p:nvPr/>
            </p:nvSpPr>
            <p:spPr>
              <a:xfrm>
                <a:off x="4420492" y="2459797"/>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55" name="Freeform 130">
                <a:extLst>
                  <a:ext uri="{FF2B5EF4-FFF2-40B4-BE49-F238E27FC236}">
                    <a16:creationId xmlns:a16="http://schemas.microsoft.com/office/drawing/2014/main" id="{3F07FE86-A5FE-DB22-49C9-EF128259676E}"/>
                  </a:ext>
                </a:extLst>
              </p:cNvPr>
              <p:cNvSpPr/>
              <p:nvPr/>
            </p:nvSpPr>
            <p:spPr>
              <a:xfrm>
                <a:off x="4456275" y="2200954"/>
                <a:ext cx="12689" cy="258842"/>
              </a:xfrm>
              <a:custGeom>
                <a:avLst/>
                <a:gdLst>
                  <a:gd name="connsiteX0" fmla="*/ 0 w 12689"/>
                  <a:gd name="connsiteY0" fmla="*/ 0 h 258842"/>
                  <a:gd name="connsiteX1" fmla="*/ 0 w 12689"/>
                  <a:gd name="connsiteY1" fmla="*/ 258842 h 258842"/>
                </a:gdLst>
                <a:ahLst/>
                <a:cxnLst>
                  <a:cxn ang="0">
                    <a:pos x="connsiteX0" y="connsiteY0"/>
                  </a:cxn>
                  <a:cxn ang="0">
                    <a:pos x="connsiteX1" y="connsiteY1"/>
                  </a:cxn>
                </a:cxnLst>
                <a:rect l="l" t="t" r="r" b="b"/>
                <a:pathLst>
                  <a:path w="12689" h="258842">
                    <a:moveTo>
                      <a:pt x="0" y="0"/>
                    </a:moveTo>
                    <a:lnTo>
                      <a:pt x="0" y="258842"/>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56" name="Freeform 131">
                <a:extLst>
                  <a:ext uri="{FF2B5EF4-FFF2-40B4-BE49-F238E27FC236}">
                    <a16:creationId xmlns:a16="http://schemas.microsoft.com/office/drawing/2014/main" id="{3EB0AF36-1ABF-DB7A-844C-79CB1F7E0FB9}"/>
                  </a:ext>
                </a:extLst>
              </p:cNvPr>
              <p:cNvSpPr/>
              <p:nvPr/>
            </p:nvSpPr>
            <p:spPr>
              <a:xfrm>
                <a:off x="5278149" y="2389100"/>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57" name="Freeform 132">
                <a:extLst>
                  <a:ext uri="{FF2B5EF4-FFF2-40B4-BE49-F238E27FC236}">
                    <a16:creationId xmlns:a16="http://schemas.microsoft.com/office/drawing/2014/main" id="{701657F2-B408-5FA3-B104-D2B1BB18FBC3}"/>
                  </a:ext>
                </a:extLst>
              </p:cNvPr>
              <p:cNvSpPr/>
              <p:nvPr/>
            </p:nvSpPr>
            <p:spPr>
              <a:xfrm>
                <a:off x="5278149" y="2561914"/>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58" name="Freeform 133">
                <a:extLst>
                  <a:ext uri="{FF2B5EF4-FFF2-40B4-BE49-F238E27FC236}">
                    <a16:creationId xmlns:a16="http://schemas.microsoft.com/office/drawing/2014/main" id="{97DBD909-0CD2-8D48-D9F6-D472BBB6C735}"/>
                  </a:ext>
                </a:extLst>
              </p:cNvPr>
              <p:cNvSpPr/>
              <p:nvPr/>
            </p:nvSpPr>
            <p:spPr>
              <a:xfrm>
                <a:off x="5313805" y="2389100"/>
                <a:ext cx="12689" cy="172814"/>
              </a:xfrm>
              <a:custGeom>
                <a:avLst/>
                <a:gdLst>
                  <a:gd name="connsiteX0" fmla="*/ 0 w 12689"/>
                  <a:gd name="connsiteY0" fmla="*/ 0 h 172814"/>
                  <a:gd name="connsiteX1" fmla="*/ 0 w 12689"/>
                  <a:gd name="connsiteY1" fmla="*/ 172815 h 172814"/>
                </a:gdLst>
                <a:ahLst/>
                <a:cxnLst>
                  <a:cxn ang="0">
                    <a:pos x="connsiteX0" y="connsiteY0"/>
                  </a:cxn>
                  <a:cxn ang="0">
                    <a:pos x="connsiteX1" y="connsiteY1"/>
                  </a:cxn>
                </a:cxnLst>
                <a:rect l="l" t="t" r="r" b="b"/>
                <a:pathLst>
                  <a:path w="12689" h="172814">
                    <a:moveTo>
                      <a:pt x="0" y="0"/>
                    </a:moveTo>
                    <a:lnTo>
                      <a:pt x="0" y="172815"/>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59" name="Freeform 134">
                <a:extLst>
                  <a:ext uri="{FF2B5EF4-FFF2-40B4-BE49-F238E27FC236}">
                    <a16:creationId xmlns:a16="http://schemas.microsoft.com/office/drawing/2014/main" id="{EFB809BC-533F-1423-0871-CBE0C92A7D72}"/>
                  </a:ext>
                </a:extLst>
              </p:cNvPr>
              <p:cNvSpPr/>
              <p:nvPr/>
            </p:nvSpPr>
            <p:spPr>
              <a:xfrm>
                <a:off x="6134918" y="2414059"/>
                <a:ext cx="71566" cy="12669"/>
              </a:xfrm>
              <a:custGeom>
                <a:avLst/>
                <a:gdLst>
                  <a:gd name="connsiteX0" fmla="*/ 0 w 71566"/>
                  <a:gd name="connsiteY0" fmla="*/ 0 h 12669"/>
                  <a:gd name="connsiteX1" fmla="*/ 71567 w 71566"/>
                  <a:gd name="connsiteY1" fmla="*/ 0 h 12669"/>
                </a:gdLst>
                <a:ahLst/>
                <a:cxnLst>
                  <a:cxn ang="0">
                    <a:pos x="connsiteX0" y="connsiteY0"/>
                  </a:cxn>
                  <a:cxn ang="0">
                    <a:pos x="connsiteX1" y="connsiteY1"/>
                  </a:cxn>
                </a:cxnLst>
                <a:rect l="l" t="t" r="r" b="b"/>
                <a:pathLst>
                  <a:path w="71566" h="12669">
                    <a:moveTo>
                      <a:pt x="0" y="0"/>
                    </a:moveTo>
                    <a:lnTo>
                      <a:pt x="71567"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60" name="Freeform 135">
                <a:extLst>
                  <a:ext uri="{FF2B5EF4-FFF2-40B4-BE49-F238E27FC236}">
                    <a16:creationId xmlns:a16="http://schemas.microsoft.com/office/drawing/2014/main" id="{7656553D-C571-BDA9-6520-945FFAE1EFBA}"/>
                  </a:ext>
                </a:extLst>
              </p:cNvPr>
              <p:cNvSpPr/>
              <p:nvPr/>
            </p:nvSpPr>
            <p:spPr>
              <a:xfrm>
                <a:off x="6134918" y="2543163"/>
                <a:ext cx="71566" cy="12669"/>
              </a:xfrm>
              <a:custGeom>
                <a:avLst/>
                <a:gdLst>
                  <a:gd name="connsiteX0" fmla="*/ 0 w 71566"/>
                  <a:gd name="connsiteY0" fmla="*/ 0 h 12669"/>
                  <a:gd name="connsiteX1" fmla="*/ 71567 w 71566"/>
                  <a:gd name="connsiteY1" fmla="*/ 0 h 12669"/>
                </a:gdLst>
                <a:ahLst/>
                <a:cxnLst>
                  <a:cxn ang="0">
                    <a:pos x="connsiteX0" y="connsiteY0"/>
                  </a:cxn>
                  <a:cxn ang="0">
                    <a:pos x="connsiteX1" y="connsiteY1"/>
                  </a:cxn>
                </a:cxnLst>
                <a:rect l="l" t="t" r="r" b="b"/>
                <a:pathLst>
                  <a:path w="71566" h="12669">
                    <a:moveTo>
                      <a:pt x="0" y="0"/>
                    </a:moveTo>
                    <a:lnTo>
                      <a:pt x="71567"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97" name="Freeform 136">
                <a:extLst>
                  <a:ext uri="{FF2B5EF4-FFF2-40B4-BE49-F238E27FC236}">
                    <a16:creationId xmlns:a16="http://schemas.microsoft.com/office/drawing/2014/main" id="{25E548E7-9AB5-65AD-6D86-1359F0125C75}"/>
                  </a:ext>
                </a:extLst>
              </p:cNvPr>
              <p:cNvSpPr/>
              <p:nvPr/>
            </p:nvSpPr>
            <p:spPr>
              <a:xfrm>
                <a:off x="6170701" y="2414059"/>
                <a:ext cx="12689" cy="129104"/>
              </a:xfrm>
              <a:custGeom>
                <a:avLst/>
                <a:gdLst>
                  <a:gd name="connsiteX0" fmla="*/ 0 w 12689"/>
                  <a:gd name="connsiteY0" fmla="*/ 0 h 129104"/>
                  <a:gd name="connsiteX1" fmla="*/ 0 w 12689"/>
                  <a:gd name="connsiteY1" fmla="*/ 129104 h 129104"/>
                </a:gdLst>
                <a:ahLst/>
                <a:cxnLst>
                  <a:cxn ang="0">
                    <a:pos x="connsiteX0" y="connsiteY0"/>
                  </a:cxn>
                  <a:cxn ang="0">
                    <a:pos x="connsiteX1" y="connsiteY1"/>
                  </a:cxn>
                </a:cxnLst>
                <a:rect l="l" t="t" r="r" b="b"/>
                <a:pathLst>
                  <a:path w="12689" h="129104">
                    <a:moveTo>
                      <a:pt x="0" y="0"/>
                    </a:moveTo>
                    <a:lnTo>
                      <a:pt x="0" y="129104"/>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grpSp>
            <p:nvGrpSpPr>
              <p:cNvPr id="98" name="Graphic 6">
                <a:extLst>
                  <a:ext uri="{FF2B5EF4-FFF2-40B4-BE49-F238E27FC236}">
                    <a16:creationId xmlns:a16="http://schemas.microsoft.com/office/drawing/2014/main" id="{870A12F8-8B33-A8E4-7238-E4830F8AFA0A}"/>
                  </a:ext>
                </a:extLst>
              </p:cNvPr>
              <p:cNvGrpSpPr/>
              <p:nvPr/>
            </p:nvGrpSpPr>
            <p:grpSpPr>
              <a:xfrm>
                <a:off x="6992321" y="2423308"/>
                <a:ext cx="71566" cy="155837"/>
                <a:chOff x="6992321" y="2423308"/>
                <a:chExt cx="71566" cy="155837"/>
              </a:xfrm>
            </p:grpSpPr>
            <p:sp>
              <p:nvSpPr>
                <p:cNvPr id="103" name="Freeform 142">
                  <a:extLst>
                    <a:ext uri="{FF2B5EF4-FFF2-40B4-BE49-F238E27FC236}">
                      <a16:creationId xmlns:a16="http://schemas.microsoft.com/office/drawing/2014/main" id="{280483B8-EA36-5CDC-4B7F-68BEC5F8A2DD}"/>
                    </a:ext>
                  </a:extLst>
                </p:cNvPr>
                <p:cNvSpPr/>
                <p:nvPr/>
              </p:nvSpPr>
              <p:spPr>
                <a:xfrm>
                  <a:off x="6992321" y="2423308"/>
                  <a:ext cx="71566" cy="12669"/>
                </a:xfrm>
                <a:custGeom>
                  <a:avLst/>
                  <a:gdLst>
                    <a:gd name="connsiteX0" fmla="*/ 0 w 71566"/>
                    <a:gd name="connsiteY0" fmla="*/ 0 h 12669"/>
                    <a:gd name="connsiteX1" fmla="*/ 71567 w 71566"/>
                    <a:gd name="connsiteY1" fmla="*/ 0 h 12669"/>
                  </a:gdLst>
                  <a:ahLst/>
                  <a:cxnLst>
                    <a:cxn ang="0">
                      <a:pos x="connsiteX0" y="connsiteY0"/>
                    </a:cxn>
                    <a:cxn ang="0">
                      <a:pos x="connsiteX1" y="connsiteY1"/>
                    </a:cxn>
                  </a:cxnLst>
                  <a:rect l="l" t="t" r="r" b="b"/>
                  <a:pathLst>
                    <a:path w="71566" h="12669">
                      <a:moveTo>
                        <a:pt x="0" y="0"/>
                      </a:moveTo>
                      <a:lnTo>
                        <a:pt x="71567"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04" name="Freeform 143">
                  <a:extLst>
                    <a:ext uri="{FF2B5EF4-FFF2-40B4-BE49-F238E27FC236}">
                      <a16:creationId xmlns:a16="http://schemas.microsoft.com/office/drawing/2014/main" id="{720B812E-FF23-5164-84C3-F849A3CCF737}"/>
                    </a:ext>
                  </a:extLst>
                </p:cNvPr>
                <p:cNvSpPr/>
                <p:nvPr/>
              </p:nvSpPr>
              <p:spPr>
                <a:xfrm>
                  <a:off x="6992321" y="2579145"/>
                  <a:ext cx="71566" cy="12669"/>
                </a:xfrm>
                <a:custGeom>
                  <a:avLst/>
                  <a:gdLst>
                    <a:gd name="connsiteX0" fmla="*/ 0 w 71566"/>
                    <a:gd name="connsiteY0" fmla="*/ 0 h 12669"/>
                    <a:gd name="connsiteX1" fmla="*/ 71567 w 71566"/>
                    <a:gd name="connsiteY1" fmla="*/ 0 h 12669"/>
                  </a:gdLst>
                  <a:ahLst/>
                  <a:cxnLst>
                    <a:cxn ang="0">
                      <a:pos x="connsiteX0" y="connsiteY0"/>
                    </a:cxn>
                    <a:cxn ang="0">
                      <a:pos x="connsiteX1" y="connsiteY1"/>
                    </a:cxn>
                  </a:cxnLst>
                  <a:rect l="l" t="t" r="r" b="b"/>
                  <a:pathLst>
                    <a:path w="71566" h="12669">
                      <a:moveTo>
                        <a:pt x="0" y="0"/>
                      </a:moveTo>
                      <a:lnTo>
                        <a:pt x="71567"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05" name="Freeform 144">
                  <a:extLst>
                    <a:ext uri="{FF2B5EF4-FFF2-40B4-BE49-F238E27FC236}">
                      <a16:creationId xmlns:a16="http://schemas.microsoft.com/office/drawing/2014/main" id="{F653B5A0-2744-35F2-320D-AF3481C1C746}"/>
                    </a:ext>
                  </a:extLst>
                </p:cNvPr>
                <p:cNvSpPr/>
                <p:nvPr/>
              </p:nvSpPr>
              <p:spPr>
                <a:xfrm>
                  <a:off x="7028104" y="2423308"/>
                  <a:ext cx="12689" cy="155837"/>
                </a:xfrm>
                <a:custGeom>
                  <a:avLst/>
                  <a:gdLst>
                    <a:gd name="connsiteX0" fmla="*/ 0 w 12689"/>
                    <a:gd name="connsiteY0" fmla="*/ 0 h 155837"/>
                    <a:gd name="connsiteX1" fmla="*/ 0 w 12689"/>
                    <a:gd name="connsiteY1" fmla="*/ 155837 h 155837"/>
                  </a:gdLst>
                  <a:ahLst/>
                  <a:cxnLst>
                    <a:cxn ang="0">
                      <a:pos x="connsiteX0" y="connsiteY0"/>
                    </a:cxn>
                    <a:cxn ang="0">
                      <a:pos x="connsiteX1" y="connsiteY1"/>
                    </a:cxn>
                  </a:cxnLst>
                  <a:rect l="l" t="t" r="r" b="b"/>
                  <a:pathLst>
                    <a:path w="12689" h="155837">
                      <a:moveTo>
                        <a:pt x="0" y="0"/>
                      </a:moveTo>
                      <a:lnTo>
                        <a:pt x="0" y="155837"/>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grpSp>
          <p:grpSp>
            <p:nvGrpSpPr>
              <p:cNvPr id="99" name="Graphic 6">
                <a:extLst>
                  <a:ext uri="{FF2B5EF4-FFF2-40B4-BE49-F238E27FC236}">
                    <a16:creationId xmlns:a16="http://schemas.microsoft.com/office/drawing/2014/main" id="{0C1D3FDD-9669-B4D2-1403-8E7DF1DFA6AD}"/>
                  </a:ext>
                </a:extLst>
              </p:cNvPr>
              <p:cNvGrpSpPr/>
              <p:nvPr/>
            </p:nvGrpSpPr>
            <p:grpSpPr>
              <a:xfrm>
                <a:off x="7849216" y="2499326"/>
                <a:ext cx="71439" cy="120362"/>
                <a:chOff x="7849216" y="2499326"/>
                <a:chExt cx="71439" cy="120362"/>
              </a:xfrm>
            </p:grpSpPr>
            <p:sp>
              <p:nvSpPr>
                <p:cNvPr id="100" name="Freeform 139">
                  <a:extLst>
                    <a:ext uri="{FF2B5EF4-FFF2-40B4-BE49-F238E27FC236}">
                      <a16:creationId xmlns:a16="http://schemas.microsoft.com/office/drawing/2014/main" id="{120CA600-D875-6404-8C15-3E23E34414F4}"/>
                    </a:ext>
                  </a:extLst>
                </p:cNvPr>
                <p:cNvSpPr/>
                <p:nvPr/>
              </p:nvSpPr>
              <p:spPr>
                <a:xfrm>
                  <a:off x="7849216" y="2499326"/>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01" name="Freeform 140">
                  <a:extLst>
                    <a:ext uri="{FF2B5EF4-FFF2-40B4-BE49-F238E27FC236}">
                      <a16:creationId xmlns:a16="http://schemas.microsoft.com/office/drawing/2014/main" id="{B72B4DA3-A490-5D24-358A-DBDAF1640034}"/>
                    </a:ext>
                  </a:extLst>
                </p:cNvPr>
                <p:cNvSpPr/>
                <p:nvPr/>
              </p:nvSpPr>
              <p:spPr>
                <a:xfrm>
                  <a:off x="7849216" y="2619688"/>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102" name="Freeform 141">
                  <a:extLst>
                    <a:ext uri="{FF2B5EF4-FFF2-40B4-BE49-F238E27FC236}">
                      <a16:creationId xmlns:a16="http://schemas.microsoft.com/office/drawing/2014/main" id="{546BC565-0DFA-7C90-2CC1-C19E6D000DD2}"/>
                    </a:ext>
                  </a:extLst>
                </p:cNvPr>
                <p:cNvSpPr/>
                <p:nvPr/>
              </p:nvSpPr>
              <p:spPr>
                <a:xfrm>
                  <a:off x="7885000" y="2499326"/>
                  <a:ext cx="12689" cy="120362"/>
                </a:xfrm>
                <a:custGeom>
                  <a:avLst/>
                  <a:gdLst>
                    <a:gd name="connsiteX0" fmla="*/ 0 w 12689"/>
                    <a:gd name="connsiteY0" fmla="*/ 0 h 120362"/>
                    <a:gd name="connsiteX1" fmla="*/ 0 w 12689"/>
                    <a:gd name="connsiteY1" fmla="*/ 120362 h 120362"/>
                  </a:gdLst>
                  <a:ahLst/>
                  <a:cxnLst>
                    <a:cxn ang="0">
                      <a:pos x="connsiteX0" y="connsiteY0"/>
                    </a:cxn>
                    <a:cxn ang="0">
                      <a:pos x="connsiteX1" y="connsiteY1"/>
                    </a:cxn>
                  </a:cxnLst>
                  <a:rect l="l" t="t" r="r" b="b"/>
                  <a:pathLst>
                    <a:path w="12689" h="120362">
                      <a:moveTo>
                        <a:pt x="0" y="0"/>
                      </a:moveTo>
                      <a:lnTo>
                        <a:pt x="0" y="120362"/>
                      </a:lnTo>
                    </a:path>
                  </a:pathLst>
                </a:custGeom>
                <a:ln w="12684" cap="flat">
                  <a:solidFill>
                    <a:srgbClr val="23004C"/>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grpSp>
        </p:grpSp>
        <p:grpSp>
          <p:nvGrpSpPr>
            <p:cNvPr id="25" name="Graphic 6">
              <a:extLst>
                <a:ext uri="{FF2B5EF4-FFF2-40B4-BE49-F238E27FC236}">
                  <a16:creationId xmlns:a16="http://schemas.microsoft.com/office/drawing/2014/main" id="{8D8E94CE-DF72-4AE5-DA1D-C3C4A83D1142}"/>
                </a:ext>
              </a:extLst>
            </p:cNvPr>
            <p:cNvGrpSpPr/>
            <p:nvPr/>
          </p:nvGrpSpPr>
          <p:grpSpPr>
            <a:xfrm>
              <a:off x="4218520" y="1721701"/>
              <a:ext cx="3510949" cy="310788"/>
              <a:chOff x="4415163" y="2301805"/>
              <a:chExt cx="3510949" cy="310788"/>
            </a:xfrm>
            <a:solidFill>
              <a:srgbClr val="23004C"/>
            </a:solidFill>
          </p:grpSpPr>
          <p:sp>
            <p:nvSpPr>
              <p:cNvPr id="48" name="Freeform 123">
                <a:extLst>
                  <a:ext uri="{FF2B5EF4-FFF2-40B4-BE49-F238E27FC236}">
                    <a16:creationId xmlns:a16="http://schemas.microsoft.com/office/drawing/2014/main" id="{BE68738F-D0FE-1089-E1A9-55BCDA654D0A}"/>
                  </a:ext>
                </a:extLst>
              </p:cNvPr>
              <p:cNvSpPr/>
              <p:nvPr/>
            </p:nvSpPr>
            <p:spPr>
              <a:xfrm>
                <a:off x="4415163" y="2301805"/>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9"/>
                      <a:pt x="82225" y="41050"/>
                    </a:cubicBezTo>
                    <a:close/>
                  </a:path>
                </a:pathLst>
              </a:custGeom>
              <a:solidFill>
                <a:srgbClr val="23004C"/>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49" name="Freeform 124">
                <a:extLst>
                  <a:ext uri="{FF2B5EF4-FFF2-40B4-BE49-F238E27FC236}">
                    <a16:creationId xmlns:a16="http://schemas.microsoft.com/office/drawing/2014/main" id="{0F902BC8-9113-C55A-B7B1-19396323C305}"/>
                  </a:ext>
                </a:extLst>
              </p:cNvPr>
              <p:cNvSpPr/>
              <p:nvPr/>
            </p:nvSpPr>
            <p:spPr>
              <a:xfrm>
                <a:off x="5272693" y="2443833"/>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9"/>
                      <a:pt x="82225" y="41050"/>
                    </a:cubicBezTo>
                    <a:close/>
                  </a:path>
                </a:pathLst>
              </a:custGeom>
              <a:solidFill>
                <a:srgbClr val="23004C"/>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50" name="Freeform 125">
                <a:extLst>
                  <a:ext uri="{FF2B5EF4-FFF2-40B4-BE49-F238E27FC236}">
                    <a16:creationId xmlns:a16="http://schemas.microsoft.com/office/drawing/2014/main" id="{78A5BEC4-C285-8952-F19D-5D0CFF56E7CB}"/>
                  </a:ext>
                </a:extLst>
              </p:cNvPr>
              <p:cNvSpPr/>
              <p:nvPr/>
            </p:nvSpPr>
            <p:spPr>
              <a:xfrm>
                <a:off x="6129588" y="2436611"/>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9"/>
                      <a:pt x="82225" y="41050"/>
                    </a:cubicBezTo>
                    <a:close/>
                  </a:path>
                </a:pathLst>
              </a:custGeom>
              <a:solidFill>
                <a:srgbClr val="23004C"/>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51" name="Freeform 126">
                <a:extLst>
                  <a:ext uri="{FF2B5EF4-FFF2-40B4-BE49-F238E27FC236}">
                    <a16:creationId xmlns:a16="http://schemas.microsoft.com/office/drawing/2014/main" id="{2BB0D421-FEDE-0A56-DD36-5261EB427FE4}"/>
                  </a:ext>
                </a:extLst>
              </p:cNvPr>
              <p:cNvSpPr/>
              <p:nvPr/>
            </p:nvSpPr>
            <p:spPr>
              <a:xfrm>
                <a:off x="6986991" y="2459163"/>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9"/>
                      <a:pt x="82225" y="41050"/>
                    </a:cubicBezTo>
                    <a:close/>
                  </a:path>
                </a:pathLst>
              </a:custGeom>
              <a:solidFill>
                <a:srgbClr val="23004C"/>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52" name="Freeform 127">
                <a:extLst>
                  <a:ext uri="{FF2B5EF4-FFF2-40B4-BE49-F238E27FC236}">
                    <a16:creationId xmlns:a16="http://schemas.microsoft.com/office/drawing/2014/main" id="{53B78A30-960B-28E5-2D7C-535D61B41FEF}"/>
                  </a:ext>
                </a:extLst>
              </p:cNvPr>
              <p:cNvSpPr/>
              <p:nvPr/>
            </p:nvSpPr>
            <p:spPr>
              <a:xfrm>
                <a:off x="7843887" y="2530494"/>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9"/>
                      <a:pt x="82225" y="41050"/>
                    </a:cubicBezTo>
                    <a:close/>
                  </a:path>
                </a:pathLst>
              </a:custGeom>
              <a:solidFill>
                <a:srgbClr val="23004C"/>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grpSp>
        <p:grpSp>
          <p:nvGrpSpPr>
            <p:cNvPr id="26" name="Graphic 6">
              <a:extLst>
                <a:ext uri="{FF2B5EF4-FFF2-40B4-BE49-F238E27FC236}">
                  <a16:creationId xmlns:a16="http://schemas.microsoft.com/office/drawing/2014/main" id="{E0CA8748-2747-AE67-CB43-576AFB2B766E}"/>
                </a:ext>
              </a:extLst>
            </p:cNvPr>
            <p:cNvGrpSpPr/>
            <p:nvPr/>
          </p:nvGrpSpPr>
          <p:grpSpPr>
            <a:xfrm>
              <a:off x="4223849" y="2855641"/>
              <a:ext cx="3500163" cy="666806"/>
              <a:chOff x="4420492" y="3435745"/>
              <a:chExt cx="3500163" cy="666806"/>
            </a:xfrm>
          </p:grpSpPr>
          <p:sp>
            <p:nvSpPr>
              <p:cNvPr id="33" name="Freeform 108">
                <a:extLst>
                  <a:ext uri="{FF2B5EF4-FFF2-40B4-BE49-F238E27FC236}">
                    <a16:creationId xmlns:a16="http://schemas.microsoft.com/office/drawing/2014/main" id="{EE27DFB3-D6A9-A478-6185-0F66455D0C91}"/>
                  </a:ext>
                </a:extLst>
              </p:cNvPr>
              <p:cNvSpPr/>
              <p:nvPr/>
            </p:nvSpPr>
            <p:spPr>
              <a:xfrm>
                <a:off x="4420492" y="3926696"/>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34" name="Freeform 109">
                <a:extLst>
                  <a:ext uri="{FF2B5EF4-FFF2-40B4-BE49-F238E27FC236}">
                    <a16:creationId xmlns:a16="http://schemas.microsoft.com/office/drawing/2014/main" id="{E0D7A558-E9F5-2A26-BD43-11F4DA92EBD5}"/>
                  </a:ext>
                </a:extLst>
              </p:cNvPr>
              <p:cNvSpPr/>
              <p:nvPr/>
            </p:nvSpPr>
            <p:spPr>
              <a:xfrm>
                <a:off x="4420492" y="4102551"/>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35" name="Freeform 110">
                <a:extLst>
                  <a:ext uri="{FF2B5EF4-FFF2-40B4-BE49-F238E27FC236}">
                    <a16:creationId xmlns:a16="http://schemas.microsoft.com/office/drawing/2014/main" id="{71D9B115-BC76-44A2-10B4-D00F31D783FB}"/>
                  </a:ext>
                </a:extLst>
              </p:cNvPr>
              <p:cNvSpPr/>
              <p:nvPr/>
            </p:nvSpPr>
            <p:spPr>
              <a:xfrm>
                <a:off x="4456275" y="3926696"/>
                <a:ext cx="12689" cy="175855"/>
              </a:xfrm>
              <a:custGeom>
                <a:avLst/>
                <a:gdLst>
                  <a:gd name="connsiteX0" fmla="*/ 0 w 12689"/>
                  <a:gd name="connsiteY0" fmla="*/ 0 h 175855"/>
                  <a:gd name="connsiteX1" fmla="*/ 0 w 12689"/>
                  <a:gd name="connsiteY1" fmla="*/ 175856 h 175855"/>
                </a:gdLst>
                <a:ahLst/>
                <a:cxnLst>
                  <a:cxn ang="0">
                    <a:pos x="connsiteX0" y="connsiteY0"/>
                  </a:cxn>
                  <a:cxn ang="0">
                    <a:pos x="connsiteX1" y="connsiteY1"/>
                  </a:cxn>
                </a:cxnLst>
                <a:rect l="l" t="t" r="r" b="b"/>
                <a:pathLst>
                  <a:path w="12689" h="175855">
                    <a:moveTo>
                      <a:pt x="0" y="0"/>
                    </a:moveTo>
                    <a:lnTo>
                      <a:pt x="0" y="175856"/>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36" name="Freeform 111">
                <a:extLst>
                  <a:ext uri="{FF2B5EF4-FFF2-40B4-BE49-F238E27FC236}">
                    <a16:creationId xmlns:a16="http://schemas.microsoft.com/office/drawing/2014/main" id="{79BEBE92-B0DA-37AB-61AF-3FCA16CF05A0}"/>
                  </a:ext>
                </a:extLst>
              </p:cNvPr>
              <p:cNvSpPr/>
              <p:nvPr/>
            </p:nvSpPr>
            <p:spPr>
              <a:xfrm>
                <a:off x="5278149" y="3638460"/>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37" name="Freeform 112">
                <a:extLst>
                  <a:ext uri="{FF2B5EF4-FFF2-40B4-BE49-F238E27FC236}">
                    <a16:creationId xmlns:a16="http://schemas.microsoft.com/office/drawing/2014/main" id="{B54EE0F1-E11C-1CCA-3ADD-871445FBFD54}"/>
                  </a:ext>
                </a:extLst>
              </p:cNvPr>
              <p:cNvSpPr/>
              <p:nvPr/>
            </p:nvSpPr>
            <p:spPr>
              <a:xfrm>
                <a:off x="5278149" y="3842822"/>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38" name="Freeform 113">
                <a:extLst>
                  <a:ext uri="{FF2B5EF4-FFF2-40B4-BE49-F238E27FC236}">
                    <a16:creationId xmlns:a16="http://schemas.microsoft.com/office/drawing/2014/main" id="{C325B235-5FE9-F77E-6F2E-E65F47C4AD20}"/>
                  </a:ext>
                </a:extLst>
              </p:cNvPr>
              <p:cNvSpPr/>
              <p:nvPr/>
            </p:nvSpPr>
            <p:spPr>
              <a:xfrm>
                <a:off x="5313805" y="3638460"/>
                <a:ext cx="12689" cy="204362"/>
              </a:xfrm>
              <a:custGeom>
                <a:avLst/>
                <a:gdLst>
                  <a:gd name="connsiteX0" fmla="*/ 0 w 12689"/>
                  <a:gd name="connsiteY0" fmla="*/ 0 h 204362"/>
                  <a:gd name="connsiteX1" fmla="*/ 0 w 12689"/>
                  <a:gd name="connsiteY1" fmla="*/ 204363 h 204362"/>
                </a:gdLst>
                <a:ahLst/>
                <a:cxnLst>
                  <a:cxn ang="0">
                    <a:pos x="connsiteX0" y="connsiteY0"/>
                  </a:cxn>
                  <a:cxn ang="0">
                    <a:pos x="connsiteX1" y="connsiteY1"/>
                  </a:cxn>
                </a:cxnLst>
                <a:rect l="l" t="t" r="r" b="b"/>
                <a:pathLst>
                  <a:path w="12689" h="204362">
                    <a:moveTo>
                      <a:pt x="0" y="0"/>
                    </a:moveTo>
                    <a:lnTo>
                      <a:pt x="0" y="204363"/>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39" name="Freeform 114">
                <a:extLst>
                  <a:ext uri="{FF2B5EF4-FFF2-40B4-BE49-F238E27FC236}">
                    <a16:creationId xmlns:a16="http://schemas.microsoft.com/office/drawing/2014/main" id="{932A68DB-AB79-62D7-C0FA-3F90C8117DF2}"/>
                  </a:ext>
                </a:extLst>
              </p:cNvPr>
              <p:cNvSpPr/>
              <p:nvPr/>
            </p:nvSpPr>
            <p:spPr>
              <a:xfrm>
                <a:off x="6134918" y="3435745"/>
                <a:ext cx="71566" cy="12669"/>
              </a:xfrm>
              <a:custGeom>
                <a:avLst/>
                <a:gdLst>
                  <a:gd name="connsiteX0" fmla="*/ 0 w 71566"/>
                  <a:gd name="connsiteY0" fmla="*/ 0 h 12669"/>
                  <a:gd name="connsiteX1" fmla="*/ 71567 w 71566"/>
                  <a:gd name="connsiteY1" fmla="*/ 0 h 12669"/>
                </a:gdLst>
                <a:ahLst/>
                <a:cxnLst>
                  <a:cxn ang="0">
                    <a:pos x="connsiteX0" y="connsiteY0"/>
                  </a:cxn>
                  <a:cxn ang="0">
                    <a:pos x="connsiteX1" y="connsiteY1"/>
                  </a:cxn>
                </a:cxnLst>
                <a:rect l="l" t="t" r="r" b="b"/>
                <a:pathLst>
                  <a:path w="71566" h="12669">
                    <a:moveTo>
                      <a:pt x="0" y="0"/>
                    </a:moveTo>
                    <a:lnTo>
                      <a:pt x="71567"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40" name="Freeform 115">
                <a:extLst>
                  <a:ext uri="{FF2B5EF4-FFF2-40B4-BE49-F238E27FC236}">
                    <a16:creationId xmlns:a16="http://schemas.microsoft.com/office/drawing/2014/main" id="{3855DDBB-516E-E6D4-9787-5585A2DF0272}"/>
                  </a:ext>
                </a:extLst>
              </p:cNvPr>
              <p:cNvSpPr/>
              <p:nvPr/>
            </p:nvSpPr>
            <p:spPr>
              <a:xfrm>
                <a:off x="6134918" y="3651130"/>
                <a:ext cx="71566" cy="12669"/>
              </a:xfrm>
              <a:custGeom>
                <a:avLst/>
                <a:gdLst>
                  <a:gd name="connsiteX0" fmla="*/ 0 w 71566"/>
                  <a:gd name="connsiteY0" fmla="*/ 0 h 12669"/>
                  <a:gd name="connsiteX1" fmla="*/ 71567 w 71566"/>
                  <a:gd name="connsiteY1" fmla="*/ 0 h 12669"/>
                </a:gdLst>
                <a:ahLst/>
                <a:cxnLst>
                  <a:cxn ang="0">
                    <a:pos x="connsiteX0" y="connsiteY0"/>
                  </a:cxn>
                  <a:cxn ang="0">
                    <a:pos x="connsiteX1" y="connsiteY1"/>
                  </a:cxn>
                </a:cxnLst>
                <a:rect l="l" t="t" r="r" b="b"/>
                <a:pathLst>
                  <a:path w="71566" h="12669">
                    <a:moveTo>
                      <a:pt x="0" y="0"/>
                    </a:moveTo>
                    <a:lnTo>
                      <a:pt x="71567"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41" name="Freeform 116">
                <a:extLst>
                  <a:ext uri="{FF2B5EF4-FFF2-40B4-BE49-F238E27FC236}">
                    <a16:creationId xmlns:a16="http://schemas.microsoft.com/office/drawing/2014/main" id="{7D91614A-1EA2-B364-8608-6D81FF441D83}"/>
                  </a:ext>
                </a:extLst>
              </p:cNvPr>
              <p:cNvSpPr/>
              <p:nvPr/>
            </p:nvSpPr>
            <p:spPr>
              <a:xfrm>
                <a:off x="6170701" y="3435745"/>
                <a:ext cx="12689" cy="215385"/>
              </a:xfrm>
              <a:custGeom>
                <a:avLst/>
                <a:gdLst>
                  <a:gd name="connsiteX0" fmla="*/ 0 w 12689"/>
                  <a:gd name="connsiteY0" fmla="*/ 0 h 215385"/>
                  <a:gd name="connsiteX1" fmla="*/ 0 w 12689"/>
                  <a:gd name="connsiteY1" fmla="*/ 215385 h 215385"/>
                </a:gdLst>
                <a:ahLst/>
                <a:cxnLst>
                  <a:cxn ang="0">
                    <a:pos x="connsiteX0" y="connsiteY0"/>
                  </a:cxn>
                  <a:cxn ang="0">
                    <a:pos x="connsiteX1" y="connsiteY1"/>
                  </a:cxn>
                </a:cxnLst>
                <a:rect l="l" t="t" r="r" b="b"/>
                <a:pathLst>
                  <a:path w="12689" h="215385">
                    <a:moveTo>
                      <a:pt x="0" y="0"/>
                    </a:moveTo>
                    <a:lnTo>
                      <a:pt x="0" y="215385"/>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42" name="Freeform 117">
                <a:extLst>
                  <a:ext uri="{FF2B5EF4-FFF2-40B4-BE49-F238E27FC236}">
                    <a16:creationId xmlns:a16="http://schemas.microsoft.com/office/drawing/2014/main" id="{544B3083-032E-6BD3-5935-87F53C64D47C}"/>
                  </a:ext>
                </a:extLst>
              </p:cNvPr>
              <p:cNvSpPr/>
              <p:nvPr/>
            </p:nvSpPr>
            <p:spPr>
              <a:xfrm>
                <a:off x="6992321" y="3436378"/>
                <a:ext cx="71566" cy="12669"/>
              </a:xfrm>
              <a:custGeom>
                <a:avLst/>
                <a:gdLst>
                  <a:gd name="connsiteX0" fmla="*/ 0 w 71566"/>
                  <a:gd name="connsiteY0" fmla="*/ 0 h 12669"/>
                  <a:gd name="connsiteX1" fmla="*/ 71567 w 71566"/>
                  <a:gd name="connsiteY1" fmla="*/ 0 h 12669"/>
                </a:gdLst>
                <a:ahLst/>
                <a:cxnLst>
                  <a:cxn ang="0">
                    <a:pos x="connsiteX0" y="connsiteY0"/>
                  </a:cxn>
                  <a:cxn ang="0">
                    <a:pos x="connsiteX1" y="connsiteY1"/>
                  </a:cxn>
                </a:cxnLst>
                <a:rect l="l" t="t" r="r" b="b"/>
                <a:pathLst>
                  <a:path w="71566" h="12669">
                    <a:moveTo>
                      <a:pt x="0" y="0"/>
                    </a:moveTo>
                    <a:lnTo>
                      <a:pt x="71567"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43" name="Freeform 118">
                <a:extLst>
                  <a:ext uri="{FF2B5EF4-FFF2-40B4-BE49-F238E27FC236}">
                    <a16:creationId xmlns:a16="http://schemas.microsoft.com/office/drawing/2014/main" id="{B9239994-A1A5-3143-A88C-CA0CB0A1BB56}"/>
                  </a:ext>
                </a:extLst>
              </p:cNvPr>
              <p:cNvSpPr/>
              <p:nvPr/>
            </p:nvSpPr>
            <p:spPr>
              <a:xfrm>
                <a:off x="6992321" y="3639727"/>
                <a:ext cx="71566" cy="12669"/>
              </a:xfrm>
              <a:custGeom>
                <a:avLst/>
                <a:gdLst>
                  <a:gd name="connsiteX0" fmla="*/ 0 w 71566"/>
                  <a:gd name="connsiteY0" fmla="*/ 0 h 12669"/>
                  <a:gd name="connsiteX1" fmla="*/ 71567 w 71566"/>
                  <a:gd name="connsiteY1" fmla="*/ 0 h 12669"/>
                </a:gdLst>
                <a:ahLst/>
                <a:cxnLst>
                  <a:cxn ang="0">
                    <a:pos x="connsiteX0" y="connsiteY0"/>
                  </a:cxn>
                  <a:cxn ang="0">
                    <a:pos x="connsiteX1" y="connsiteY1"/>
                  </a:cxn>
                </a:cxnLst>
                <a:rect l="l" t="t" r="r" b="b"/>
                <a:pathLst>
                  <a:path w="71566" h="12669">
                    <a:moveTo>
                      <a:pt x="0" y="0"/>
                    </a:moveTo>
                    <a:lnTo>
                      <a:pt x="71567"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44" name="Freeform 119">
                <a:extLst>
                  <a:ext uri="{FF2B5EF4-FFF2-40B4-BE49-F238E27FC236}">
                    <a16:creationId xmlns:a16="http://schemas.microsoft.com/office/drawing/2014/main" id="{7BF1271F-CDD2-1698-41FB-8AE72BE1760E}"/>
                  </a:ext>
                </a:extLst>
              </p:cNvPr>
              <p:cNvSpPr/>
              <p:nvPr/>
            </p:nvSpPr>
            <p:spPr>
              <a:xfrm>
                <a:off x="7028104" y="3436378"/>
                <a:ext cx="12689" cy="203348"/>
              </a:xfrm>
              <a:custGeom>
                <a:avLst/>
                <a:gdLst>
                  <a:gd name="connsiteX0" fmla="*/ 0 w 12689"/>
                  <a:gd name="connsiteY0" fmla="*/ 0 h 203348"/>
                  <a:gd name="connsiteX1" fmla="*/ 0 w 12689"/>
                  <a:gd name="connsiteY1" fmla="*/ 203349 h 203348"/>
                </a:gdLst>
                <a:ahLst/>
                <a:cxnLst>
                  <a:cxn ang="0">
                    <a:pos x="connsiteX0" y="connsiteY0"/>
                  </a:cxn>
                  <a:cxn ang="0">
                    <a:pos x="connsiteX1" y="connsiteY1"/>
                  </a:cxn>
                </a:cxnLst>
                <a:rect l="l" t="t" r="r" b="b"/>
                <a:pathLst>
                  <a:path w="12689" h="203348">
                    <a:moveTo>
                      <a:pt x="0" y="0"/>
                    </a:moveTo>
                    <a:lnTo>
                      <a:pt x="0" y="203349"/>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45" name="Freeform 120">
                <a:extLst>
                  <a:ext uri="{FF2B5EF4-FFF2-40B4-BE49-F238E27FC236}">
                    <a16:creationId xmlns:a16="http://schemas.microsoft.com/office/drawing/2014/main" id="{019E5553-4EAF-3B19-3FED-18CDB58540AA}"/>
                  </a:ext>
                </a:extLst>
              </p:cNvPr>
              <p:cNvSpPr/>
              <p:nvPr/>
            </p:nvSpPr>
            <p:spPr>
              <a:xfrm>
                <a:off x="7849216" y="3487057"/>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46" name="Freeform 121">
                <a:extLst>
                  <a:ext uri="{FF2B5EF4-FFF2-40B4-BE49-F238E27FC236}">
                    <a16:creationId xmlns:a16="http://schemas.microsoft.com/office/drawing/2014/main" id="{91A7F9CD-53C0-BF8C-F7EA-23FBCC89E004}"/>
                  </a:ext>
                </a:extLst>
              </p:cNvPr>
              <p:cNvSpPr/>
              <p:nvPr/>
            </p:nvSpPr>
            <p:spPr>
              <a:xfrm>
                <a:off x="7849216" y="3676342"/>
                <a:ext cx="71439" cy="12669"/>
              </a:xfrm>
              <a:custGeom>
                <a:avLst/>
                <a:gdLst>
                  <a:gd name="connsiteX0" fmla="*/ 0 w 71439"/>
                  <a:gd name="connsiteY0" fmla="*/ 0 h 12669"/>
                  <a:gd name="connsiteX1" fmla="*/ 71440 w 71439"/>
                  <a:gd name="connsiteY1" fmla="*/ 0 h 12669"/>
                </a:gdLst>
                <a:ahLst/>
                <a:cxnLst>
                  <a:cxn ang="0">
                    <a:pos x="connsiteX0" y="connsiteY0"/>
                  </a:cxn>
                  <a:cxn ang="0">
                    <a:pos x="connsiteX1" y="connsiteY1"/>
                  </a:cxn>
                </a:cxnLst>
                <a:rect l="l" t="t" r="r" b="b"/>
                <a:pathLst>
                  <a:path w="71439" h="12669">
                    <a:moveTo>
                      <a:pt x="0" y="0"/>
                    </a:moveTo>
                    <a:lnTo>
                      <a:pt x="71440" y="0"/>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47" name="Freeform 122">
                <a:extLst>
                  <a:ext uri="{FF2B5EF4-FFF2-40B4-BE49-F238E27FC236}">
                    <a16:creationId xmlns:a16="http://schemas.microsoft.com/office/drawing/2014/main" id="{BF5D1758-18B4-8660-E6CF-7D69335D56FE}"/>
                  </a:ext>
                </a:extLst>
              </p:cNvPr>
              <p:cNvSpPr/>
              <p:nvPr/>
            </p:nvSpPr>
            <p:spPr>
              <a:xfrm>
                <a:off x="7885000" y="3487057"/>
                <a:ext cx="12689" cy="189285"/>
              </a:xfrm>
              <a:custGeom>
                <a:avLst/>
                <a:gdLst>
                  <a:gd name="connsiteX0" fmla="*/ 0 w 12689"/>
                  <a:gd name="connsiteY0" fmla="*/ 0 h 189285"/>
                  <a:gd name="connsiteX1" fmla="*/ 0 w 12689"/>
                  <a:gd name="connsiteY1" fmla="*/ 189286 h 189285"/>
                </a:gdLst>
                <a:ahLst/>
                <a:cxnLst>
                  <a:cxn ang="0">
                    <a:pos x="connsiteX0" y="connsiteY0"/>
                  </a:cxn>
                  <a:cxn ang="0">
                    <a:pos x="connsiteX1" y="connsiteY1"/>
                  </a:cxn>
                </a:cxnLst>
                <a:rect l="l" t="t" r="r" b="b"/>
                <a:pathLst>
                  <a:path w="12689" h="189285">
                    <a:moveTo>
                      <a:pt x="0" y="0"/>
                    </a:moveTo>
                    <a:lnTo>
                      <a:pt x="0" y="189286"/>
                    </a:lnTo>
                  </a:path>
                </a:pathLst>
              </a:custGeom>
              <a:ln w="12684" cap="flat">
                <a:solidFill>
                  <a:srgbClr val="7A00E6"/>
                </a:solidFill>
                <a:prstDash val="solid"/>
                <a:round/>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grpSp>
        <p:grpSp>
          <p:nvGrpSpPr>
            <p:cNvPr id="27" name="Graphic 6">
              <a:extLst>
                <a:ext uri="{FF2B5EF4-FFF2-40B4-BE49-F238E27FC236}">
                  <a16:creationId xmlns:a16="http://schemas.microsoft.com/office/drawing/2014/main" id="{C6C314EB-62DC-52F2-6634-8CE03F5F8A54}"/>
                </a:ext>
              </a:extLst>
            </p:cNvPr>
            <p:cNvGrpSpPr/>
            <p:nvPr/>
          </p:nvGrpSpPr>
          <p:grpSpPr>
            <a:xfrm>
              <a:off x="4218520" y="2919242"/>
              <a:ext cx="3510949" cy="565449"/>
              <a:chOff x="4415163" y="3499346"/>
              <a:chExt cx="3510949" cy="565449"/>
            </a:xfrm>
            <a:solidFill>
              <a:srgbClr val="7A00E6"/>
            </a:solidFill>
          </p:grpSpPr>
          <p:sp>
            <p:nvSpPr>
              <p:cNvPr id="28" name="Freeform 103">
                <a:extLst>
                  <a:ext uri="{FF2B5EF4-FFF2-40B4-BE49-F238E27FC236}">
                    <a16:creationId xmlns:a16="http://schemas.microsoft.com/office/drawing/2014/main" id="{17DCEEE9-A680-BBCD-7976-BD0EF188B1A0}"/>
                  </a:ext>
                </a:extLst>
              </p:cNvPr>
              <p:cNvSpPr/>
              <p:nvPr/>
            </p:nvSpPr>
            <p:spPr>
              <a:xfrm>
                <a:off x="4415163" y="3982696"/>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9"/>
                      <a:pt x="82225" y="41050"/>
                    </a:cubicBezTo>
                    <a:close/>
                  </a:path>
                </a:pathLst>
              </a:custGeom>
              <a:solidFill>
                <a:srgbClr val="7A00E6"/>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29" name="Freeform 104">
                <a:extLst>
                  <a:ext uri="{FF2B5EF4-FFF2-40B4-BE49-F238E27FC236}">
                    <a16:creationId xmlns:a16="http://schemas.microsoft.com/office/drawing/2014/main" id="{E726C056-78AF-F307-A8F2-7281AF152823}"/>
                  </a:ext>
                </a:extLst>
              </p:cNvPr>
              <p:cNvSpPr/>
              <p:nvPr/>
            </p:nvSpPr>
            <p:spPr>
              <a:xfrm>
                <a:off x="5272693" y="3699148"/>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9"/>
                      <a:pt x="82225" y="41050"/>
                    </a:cubicBezTo>
                    <a:close/>
                  </a:path>
                </a:pathLst>
              </a:custGeom>
              <a:solidFill>
                <a:srgbClr val="7A00E6"/>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30" name="Freeform 105">
                <a:extLst>
                  <a:ext uri="{FF2B5EF4-FFF2-40B4-BE49-F238E27FC236}">
                    <a16:creationId xmlns:a16="http://schemas.microsoft.com/office/drawing/2014/main" id="{1A6532F8-40F0-4CCA-C9E9-A99AF12EE971}"/>
                  </a:ext>
                </a:extLst>
              </p:cNvPr>
              <p:cNvSpPr/>
              <p:nvPr/>
            </p:nvSpPr>
            <p:spPr>
              <a:xfrm>
                <a:off x="6129588" y="3499346"/>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8"/>
                      <a:pt x="82225" y="41050"/>
                    </a:cubicBezTo>
                    <a:close/>
                  </a:path>
                </a:pathLst>
              </a:custGeom>
              <a:solidFill>
                <a:srgbClr val="7A00E6"/>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31" name="Freeform 106">
                <a:extLst>
                  <a:ext uri="{FF2B5EF4-FFF2-40B4-BE49-F238E27FC236}">
                    <a16:creationId xmlns:a16="http://schemas.microsoft.com/office/drawing/2014/main" id="{14EE46F2-BE82-CF2D-9CEA-42F5EB606214}"/>
                  </a:ext>
                </a:extLst>
              </p:cNvPr>
              <p:cNvSpPr/>
              <p:nvPr/>
            </p:nvSpPr>
            <p:spPr>
              <a:xfrm>
                <a:off x="6986991" y="3511129"/>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9"/>
                      <a:pt x="82225" y="41050"/>
                    </a:cubicBezTo>
                    <a:close/>
                  </a:path>
                </a:pathLst>
              </a:custGeom>
              <a:solidFill>
                <a:srgbClr val="7A00E6"/>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sp>
            <p:nvSpPr>
              <p:cNvPr id="32" name="Freeform 107">
                <a:extLst>
                  <a:ext uri="{FF2B5EF4-FFF2-40B4-BE49-F238E27FC236}">
                    <a16:creationId xmlns:a16="http://schemas.microsoft.com/office/drawing/2014/main" id="{7743C8D1-417C-B2A6-3713-53497EB8AA3E}"/>
                  </a:ext>
                </a:extLst>
              </p:cNvPr>
              <p:cNvSpPr/>
              <p:nvPr/>
            </p:nvSpPr>
            <p:spPr>
              <a:xfrm>
                <a:off x="7843887" y="3550532"/>
                <a:ext cx="82225" cy="82099"/>
              </a:xfrm>
              <a:custGeom>
                <a:avLst/>
                <a:gdLst>
                  <a:gd name="connsiteX0" fmla="*/ 82225 w 82225"/>
                  <a:gd name="connsiteY0" fmla="*/ 41050 h 82099"/>
                  <a:gd name="connsiteX1" fmla="*/ 41113 w 82225"/>
                  <a:gd name="connsiteY1" fmla="*/ 82100 h 82099"/>
                  <a:gd name="connsiteX2" fmla="*/ 0 w 82225"/>
                  <a:gd name="connsiteY2" fmla="*/ 41050 h 82099"/>
                  <a:gd name="connsiteX3" fmla="*/ 41113 w 82225"/>
                  <a:gd name="connsiteY3" fmla="*/ 0 h 82099"/>
                  <a:gd name="connsiteX4" fmla="*/ 82225 w 82225"/>
                  <a:gd name="connsiteY4" fmla="*/ 41050 h 82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25" h="82099">
                    <a:moveTo>
                      <a:pt x="82225" y="41050"/>
                    </a:moveTo>
                    <a:cubicBezTo>
                      <a:pt x="82225" y="63721"/>
                      <a:pt x="63819" y="82100"/>
                      <a:pt x="41113" y="82100"/>
                    </a:cubicBezTo>
                    <a:cubicBezTo>
                      <a:pt x="18407" y="82100"/>
                      <a:pt x="0" y="63721"/>
                      <a:pt x="0" y="41050"/>
                    </a:cubicBezTo>
                    <a:cubicBezTo>
                      <a:pt x="0" y="18379"/>
                      <a:pt x="18407" y="0"/>
                      <a:pt x="41113" y="0"/>
                    </a:cubicBezTo>
                    <a:cubicBezTo>
                      <a:pt x="63819" y="0"/>
                      <a:pt x="82225" y="18379"/>
                      <a:pt x="82225" y="41050"/>
                    </a:cubicBezTo>
                    <a:close/>
                  </a:path>
                </a:pathLst>
              </a:custGeom>
              <a:solidFill>
                <a:srgbClr val="7A00E6"/>
              </a:solidFill>
              <a:ln w="0" cap="flat">
                <a:noFill/>
                <a:prstDash val="solid"/>
                <a:miter/>
              </a:ln>
            </p:spPr>
            <p:txBody>
              <a:bodyPr rtlCol="0" anchor="ctr"/>
              <a:lstStyle/>
              <a:p>
                <a:pPr marL="0" marR="0" lvl="0" indent="0" algn="l" defTabSz="457178"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595959"/>
                  </a:solidFill>
                  <a:effectLst/>
                  <a:uLnTx/>
                  <a:uFillTx/>
                  <a:latin typeface="Verdana"/>
                  <a:ea typeface="+mn-ea"/>
                  <a:cs typeface="+mn-cs"/>
                </a:endParaRPr>
              </a:p>
            </p:txBody>
          </p:sp>
        </p:grpSp>
      </p:grpSp>
      <p:sp>
        <p:nvSpPr>
          <p:cNvPr id="10" name="Rectangle: Rounded Corners 30">
            <a:extLst>
              <a:ext uri="{FF2B5EF4-FFF2-40B4-BE49-F238E27FC236}">
                <a16:creationId xmlns:a16="http://schemas.microsoft.com/office/drawing/2014/main" id="{066290A9-7A77-C5C3-967E-2392C8E59E15}"/>
              </a:ext>
            </a:extLst>
          </p:cNvPr>
          <p:cNvSpPr/>
          <p:nvPr/>
        </p:nvSpPr>
        <p:spPr>
          <a:xfrm>
            <a:off x="4494520" y="1052193"/>
            <a:ext cx="4292602" cy="421200"/>
          </a:xfrm>
          <a:prstGeom prst="roundRect">
            <a:avLst>
              <a:gd name="adj" fmla="val 50000"/>
            </a:avLst>
          </a:prstGeom>
          <a:solidFill>
            <a:srgbClr val="3474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lnSpc>
                <a:spcPct val="90000"/>
              </a:lnSpc>
              <a:defRPr/>
            </a:pPr>
            <a:r>
              <a:rPr lang="de-DE" sz="1200" dirty="0">
                <a:solidFill>
                  <a:prstClr val="white"/>
                </a:solidFill>
                <a:latin typeface="Arial" panose="020B0604020202020204" pitchFamily="34" charset="0"/>
                <a:cs typeface="Arial" panose="020B0604020202020204" pitchFamily="34" charset="0"/>
              </a:rPr>
              <a:t>Überleben in Bezug auf das Alter bei der T1D-Diagnose</a:t>
            </a:r>
            <a:r>
              <a:rPr lang="en-US" sz="1200" baseline="30000" dirty="0">
                <a:solidFill>
                  <a:prstClr val="white"/>
                </a:solidFill>
                <a:latin typeface="Arial" panose="020B0604020202020204" pitchFamily="34" charset="0"/>
                <a:cs typeface="Arial" panose="020B0604020202020204" pitchFamily="34" charset="0"/>
              </a:rPr>
              <a:t>1,</a:t>
            </a:r>
            <a:r>
              <a:rPr lang="en-US" sz="1200" dirty="0">
                <a:solidFill>
                  <a:prstClr val="white"/>
                </a:solidFill>
                <a:latin typeface="Arial" panose="020B0604020202020204" pitchFamily="34" charset="0"/>
                <a:cs typeface="Arial" panose="020B0604020202020204" pitchFamily="34" charset="0"/>
              </a:rPr>
              <a:t>*</a:t>
            </a:r>
          </a:p>
        </p:txBody>
      </p:sp>
      <p:sp>
        <p:nvSpPr>
          <p:cNvPr id="81" name="Rectangle: Rounded Corners 44">
            <a:extLst>
              <a:ext uri="{FF2B5EF4-FFF2-40B4-BE49-F238E27FC236}">
                <a16:creationId xmlns:a16="http://schemas.microsoft.com/office/drawing/2014/main" id="{FF3816CE-68AB-1D8C-C143-C9F12C5F746E}"/>
              </a:ext>
            </a:extLst>
          </p:cNvPr>
          <p:cNvSpPr/>
          <p:nvPr/>
        </p:nvSpPr>
        <p:spPr>
          <a:xfrm>
            <a:off x="419475" y="1725328"/>
            <a:ext cx="1759348" cy="1560770"/>
          </a:xfrm>
          <a:prstGeom prst="rect">
            <a:avLst/>
          </a:prstGeom>
          <a:solidFill>
            <a:srgbClr val="F7F0E5"/>
          </a:solidFill>
          <a:ln w="25400" cap="flat" cmpd="sng" algn="ctr">
            <a:noFill/>
            <a:prstDash val="solid"/>
          </a:ln>
          <a:effectLst/>
        </p:spPr>
        <p:txBody>
          <a:bodyPr tIns="486000" rtlCol="0" anchor="t"/>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ea typeface="+mn-ea"/>
              <a:cs typeface="+mn-cs"/>
            </a:endParaRPr>
          </a:p>
        </p:txBody>
      </p:sp>
      <p:sp>
        <p:nvSpPr>
          <p:cNvPr id="82" name="Arrow: Down 45">
            <a:extLst>
              <a:ext uri="{FF2B5EF4-FFF2-40B4-BE49-F238E27FC236}">
                <a16:creationId xmlns:a16="http://schemas.microsoft.com/office/drawing/2014/main" id="{E87E7968-74ED-7FA9-A5A0-A47045EAF162}"/>
              </a:ext>
            </a:extLst>
          </p:cNvPr>
          <p:cNvSpPr/>
          <p:nvPr/>
        </p:nvSpPr>
        <p:spPr>
          <a:xfrm>
            <a:off x="363638" y="1729979"/>
            <a:ext cx="375443" cy="1154381"/>
          </a:xfrm>
          <a:prstGeom prst="downArrow">
            <a:avLst>
              <a:gd name="adj1" fmla="val 71545"/>
              <a:gd name="adj2" fmla="val 37432"/>
            </a:avLst>
          </a:prstGeom>
          <a:solidFill>
            <a:srgbClr val="F7F0E5">
              <a:lumMod val="75000"/>
            </a:srgbClr>
          </a:solidFill>
          <a:ln w="12700" cap="flat" cmpd="sng" algn="ctr">
            <a:noFill/>
            <a:prstDash val="solid"/>
            <a:miter lim="800000"/>
          </a:ln>
          <a:effectLst/>
        </p:spPr>
        <p:txBody>
          <a:bodyPr rtlCol="0" anchor="ctr"/>
          <a:lstStyle/>
          <a:p>
            <a:pPr marL="0" marR="0" lvl="0" indent="0" algn="ctr" defTabSz="3429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endParaRPr>
          </a:p>
        </p:txBody>
      </p:sp>
      <p:sp>
        <p:nvSpPr>
          <p:cNvPr id="83" name="TextBox 40">
            <a:extLst>
              <a:ext uri="{FF2B5EF4-FFF2-40B4-BE49-F238E27FC236}">
                <a16:creationId xmlns:a16="http://schemas.microsoft.com/office/drawing/2014/main" id="{86BFAF98-5FC2-CDFC-5819-B564EC4AAD2F}"/>
              </a:ext>
            </a:extLst>
          </p:cNvPr>
          <p:cNvSpPr txBox="1"/>
          <p:nvPr/>
        </p:nvSpPr>
        <p:spPr>
          <a:xfrm>
            <a:off x="713865" y="2532863"/>
            <a:ext cx="1450718" cy="377026"/>
          </a:xfrm>
          <a:prstGeom prst="rect">
            <a:avLst/>
          </a:prstGeom>
          <a:noFill/>
        </p:spPr>
        <p:txBody>
          <a:bodyPr wrap="none" lIns="0" tIns="0" rIns="0" bIns="0" anchor="ctr">
            <a:spAutoFit/>
          </a:bodyPr>
          <a:lstStyle/>
          <a:p>
            <a:pPr algn="ctr" defTabSz="685800">
              <a:spcBef>
                <a:spcPts val="300"/>
              </a:spcBef>
              <a:buClr>
                <a:srgbClr val="FFFFFF"/>
              </a:buClr>
              <a:defRPr/>
            </a:pPr>
            <a:r>
              <a:rPr lang="en-US" sz="1200" b="1" kern="0" dirty="0">
                <a:solidFill>
                  <a:srgbClr val="2F3651"/>
                </a:solidFill>
                <a:cs typeface="Arial" panose="020B0604020202020204" pitchFamily="34" charset="0"/>
              </a:rPr>
              <a:t>17,7 </a:t>
            </a:r>
            <a:r>
              <a:rPr lang="en-US" sz="1000" kern="0" dirty="0">
                <a:solidFill>
                  <a:srgbClr val="2F3651"/>
                </a:solidFill>
                <a:cs typeface="Arial" panose="020B0604020202020204" pitchFamily="34" charset="0"/>
              </a:rPr>
              <a:t>Jahre</a:t>
            </a:r>
          </a:p>
          <a:p>
            <a:pPr algn="ctr" defTabSz="685800">
              <a:spcBef>
                <a:spcPts val="300"/>
              </a:spcBef>
              <a:buClr>
                <a:srgbClr val="FFFFFF"/>
              </a:buClr>
              <a:defRPr/>
            </a:pPr>
            <a:r>
              <a:rPr lang="en-US" sz="1000" kern="0" dirty="0">
                <a:solidFill>
                  <a:srgbClr val="2F3651"/>
                </a:solidFill>
                <a:cs typeface="Arial" panose="020B0604020202020204" pitchFamily="34" charset="0"/>
              </a:rPr>
              <a:t>(95 %-KI: 14,5; 20,4)</a:t>
            </a:r>
            <a:endParaRPr lang="en-US" sz="1200" kern="0" dirty="0">
              <a:solidFill>
                <a:srgbClr val="2F3651"/>
              </a:solidFill>
              <a:cs typeface="Arial" panose="020B0604020202020204" pitchFamily="34" charset="0"/>
            </a:endParaRPr>
          </a:p>
        </p:txBody>
      </p:sp>
      <p:sp>
        <p:nvSpPr>
          <p:cNvPr id="84" name="Rectangle: Rounded Corners 150">
            <a:extLst>
              <a:ext uri="{FF2B5EF4-FFF2-40B4-BE49-F238E27FC236}">
                <a16:creationId xmlns:a16="http://schemas.microsoft.com/office/drawing/2014/main" id="{B84F9F12-A71D-1972-5395-8053D246D293}"/>
              </a:ext>
            </a:extLst>
          </p:cNvPr>
          <p:cNvSpPr/>
          <p:nvPr/>
        </p:nvSpPr>
        <p:spPr>
          <a:xfrm>
            <a:off x="833590" y="2980557"/>
            <a:ext cx="1058507" cy="210318"/>
          </a:xfrm>
          <a:prstGeom prst="roundRect">
            <a:avLst>
              <a:gd name="adj" fmla="val 50000"/>
            </a:avLst>
          </a:prstGeom>
          <a:solidFill>
            <a:srgbClr val="CC9C50"/>
          </a:solidFill>
          <a:ln w="25400" cap="flat" cmpd="sng" algn="ctr">
            <a:noFill/>
            <a:prstDash val="solid"/>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bei</a:t>
            </a:r>
            <a:r>
              <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rPr>
              <a:t> Frauen</a:t>
            </a:r>
          </a:p>
        </p:txBody>
      </p:sp>
      <p:sp>
        <p:nvSpPr>
          <p:cNvPr id="85" name="Rectangle: Rounded Corners 44">
            <a:extLst>
              <a:ext uri="{FF2B5EF4-FFF2-40B4-BE49-F238E27FC236}">
                <a16:creationId xmlns:a16="http://schemas.microsoft.com/office/drawing/2014/main" id="{AE5DF461-1C7F-1650-4927-1D17DFD4FCEE}"/>
              </a:ext>
            </a:extLst>
          </p:cNvPr>
          <p:cNvSpPr/>
          <p:nvPr/>
        </p:nvSpPr>
        <p:spPr>
          <a:xfrm>
            <a:off x="2350748" y="1729979"/>
            <a:ext cx="1759348" cy="1560770"/>
          </a:xfrm>
          <a:prstGeom prst="rect">
            <a:avLst/>
          </a:prstGeom>
          <a:solidFill>
            <a:srgbClr val="2F3651">
              <a:lumMod val="20000"/>
              <a:lumOff val="80000"/>
              <a:alpha val="60000"/>
            </a:srgbClr>
          </a:solidFill>
          <a:ln w="25400" cap="flat" cmpd="sng" algn="ctr">
            <a:noFill/>
            <a:prstDash val="solid"/>
          </a:ln>
          <a:effectLst/>
        </p:spPr>
        <p:txBody>
          <a:bodyPr tIns="486000" rtlCol="0" anchor="t"/>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ea typeface="+mn-ea"/>
              <a:cs typeface="+mn-cs"/>
            </a:endParaRPr>
          </a:p>
        </p:txBody>
      </p:sp>
      <p:sp>
        <p:nvSpPr>
          <p:cNvPr id="86" name="TextBox 40">
            <a:extLst>
              <a:ext uri="{FF2B5EF4-FFF2-40B4-BE49-F238E27FC236}">
                <a16:creationId xmlns:a16="http://schemas.microsoft.com/office/drawing/2014/main" id="{BCF36973-3F29-1653-250D-6ECCE3CDA8E8}"/>
              </a:ext>
            </a:extLst>
          </p:cNvPr>
          <p:cNvSpPr txBox="1"/>
          <p:nvPr/>
        </p:nvSpPr>
        <p:spPr>
          <a:xfrm>
            <a:off x="2597614" y="2532862"/>
            <a:ext cx="1393009" cy="377026"/>
          </a:xfrm>
          <a:prstGeom prst="rect">
            <a:avLst/>
          </a:prstGeom>
          <a:noFill/>
        </p:spPr>
        <p:txBody>
          <a:bodyPr wrap="none" lIns="0" tIns="0" rIns="0" bIns="0" anchor="ctr">
            <a:spAutoFit/>
          </a:bodyPr>
          <a:lstStyle/>
          <a:p>
            <a:pPr algn="ctr" defTabSz="685800">
              <a:spcBef>
                <a:spcPts val="300"/>
              </a:spcBef>
              <a:buClr>
                <a:srgbClr val="FFFFFF"/>
              </a:buClr>
              <a:defRPr/>
            </a:pPr>
            <a:r>
              <a:rPr lang="en-US" sz="1200" b="1" kern="0" dirty="0">
                <a:solidFill>
                  <a:srgbClr val="2F3651"/>
                </a:solidFill>
                <a:cs typeface="Arial" panose="020B0604020202020204" pitchFamily="34" charset="0"/>
              </a:rPr>
              <a:t>14,2 </a:t>
            </a:r>
            <a:r>
              <a:rPr lang="en-US" sz="1000" kern="0" dirty="0">
                <a:solidFill>
                  <a:srgbClr val="2F3651"/>
                </a:solidFill>
                <a:cs typeface="Arial" panose="020B0604020202020204" pitchFamily="34" charset="0"/>
              </a:rPr>
              <a:t>Jahre</a:t>
            </a:r>
          </a:p>
          <a:p>
            <a:pPr algn="ctr" defTabSz="685800">
              <a:spcBef>
                <a:spcPts val="300"/>
              </a:spcBef>
              <a:buClr>
                <a:srgbClr val="FFFFFF"/>
              </a:buClr>
              <a:defRPr/>
            </a:pPr>
            <a:r>
              <a:rPr lang="en-US" sz="1000" kern="0" dirty="0">
                <a:solidFill>
                  <a:srgbClr val="2F3651"/>
                </a:solidFill>
                <a:cs typeface="Arial" panose="020B0604020202020204" pitchFamily="34" charset="0"/>
              </a:rPr>
              <a:t>95 %-KI: 12,1; 18,2)</a:t>
            </a:r>
          </a:p>
        </p:txBody>
      </p:sp>
      <p:sp>
        <p:nvSpPr>
          <p:cNvPr id="87" name="Rectangle: Rounded Corners 150">
            <a:extLst>
              <a:ext uri="{FF2B5EF4-FFF2-40B4-BE49-F238E27FC236}">
                <a16:creationId xmlns:a16="http://schemas.microsoft.com/office/drawing/2014/main" id="{4894C830-F48C-8EDE-1F28-273E0C6B046C}"/>
              </a:ext>
            </a:extLst>
          </p:cNvPr>
          <p:cNvSpPr/>
          <p:nvPr/>
        </p:nvSpPr>
        <p:spPr>
          <a:xfrm>
            <a:off x="2764864" y="2980557"/>
            <a:ext cx="1058507" cy="210318"/>
          </a:xfrm>
          <a:prstGeom prst="roundRect">
            <a:avLst>
              <a:gd name="adj" fmla="val 50000"/>
            </a:avLst>
          </a:prstGeom>
          <a:solidFill>
            <a:srgbClr val="575D72">
              <a:lumMod val="60000"/>
              <a:lumOff val="40000"/>
            </a:srgbClr>
          </a:solidFill>
          <a:ln w="25400" cap="flat" cmpd="sng" algn="ctr">
            <a:noFill/>
            <a:prstDash val="solid"/>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bei</a:t>
            </a:r>
            <a:r>
              <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rPr>
              <a:t> </a:t>
            </a:r>
            <a:r>
              <a:rPr kumimoji="0" lang="en-US" sz="1000" b="0" i="0" u="none" strike="noStrike" kern="0" cap="none" spc="0" normalizeH="0" baseline="0" noProof="0" dirty="0" err="1">
                <a:ln>
                  <a:noFill/>
                </a:ln>
                <a:solidFill>
                  <a:prstClr val="white"/>
                </a:solidFill>
                <a:effectLst/>
                <a:uLnTx/>
                <a:uFillTx/>
                <a:ea typeface="+mn-ea"/>
                <a:cs typeface="Arial" panose="020B0604020202020204" pitchFamily="34" charset="0"/>
              </a:rPr>
              <a:t>Männern</a:t>
            </a:r>
            <a:endParaRPr kumimoji="0" lang="en-US" sz="1000" b="0" i="0" u="none" strike="noStrike" kern="0" cap="none" spc="0" normalizeH="0" baseline="0" noProof="0" dirty="0">
              <a:ln>
                <a:noFill/>
              </a:ln>
              <a:solidFill>
                <a:prstClr val="white"/>
              </a:solidFill>
              <a:effectLst/>
              <a:uLnTx/>
              <a:uFillTx/>
              <a:ea typeface="+mn-ea"/>
              <a:cs typeface="Arial" panose="020B0604020202020204" pitchFamily="34" charset="0"/>
            </a:endParaRPr>
          </a:p>
        </p:txBody>
      </p:sp>
      <p:sp>
        <p:nvSpPr>
          <p:cNvPr id="88" name="Arrow: Down 45">
            <a:extLst>
              <a:ext uri="{FF2B5EF4-FFF2-40B4-BE49-F238E27FC236}">
                <a16:creationId xmlns:a16="http://schemas.microsoft.com/office/drawing/2014/main" id="{9B892690-2E52-9208-83F3-3D8215CFE32C}"/>
              </a:ext>
            </a:extLst>
          </p:cNvPr>
          <p:cNvSpPr/>
          <p:nvPr/>
        </p:nvSpPr>
        <p:spPr>
          <a:xfrm>
            <a:off x="2295119" y="1729979"/>
            <a:ext cx="375443" cy="1154381"/>
          </a:xfrm>
          <a:prstGeom prst="downArrow">
            <a:avLst>
              <a:gd name="adj1" fmla="val 71545"/>
              <a:gd name="adj2" fmla="val 37432"/>
            </a:avLst>
          </a:prstGeom>
          <a:solidFill>
            <a:srgbClr val="B9BDCA"/>
          </a:solidFill>
          <a:ln w="12700" cap="flat" cmpd="sng" algn="ctr">
            <a:noFill/>
            <a:prstDash val="solid"/>
            <a:miter lim="800000"/>
          </a:ln>
          <a:effectLst/>
        </p:spPr>
        <p:txBody>
          <a:bodyPr rtlCol="0" anchor="ctr"/>
          <a:lstStyle/>
          <a:p>
            <a:pPr algn="ctr" defTabSz="342900">
              <a:defRPr/>
            </a:pPr>
            <a:endParaRPr lang="en-US" sz="1050" kern="0">
              <a:solidFill>
                <a:prstClr val="white"/>
              </a:solidFill>
            </a:endParaRPr>
          </a:p>
        </p:txBody>
      </p:sp>
      <p:sp>
        <p:nvSpPr>
          <p:cNvPr id="89" name="Rectangle: Rounded Corners 30">
            <a:extLst>
              <a:ext uri="{FF2B5EF4-FFF2-40B4-BE49-F238E27FC236}">
                <a16:creationId xmlns:a16="http://schemas.microsoft.com/office/drawing/2014/main" id="{DF40FED5-FD80-41B8-51C8-7C4CC8E9CF20}"/>
              </a:ext>
            </a:extLst>
          </p:cNvPr>
          <p:cNvSpPr/>
          <p:nvPr/>
        </p:nvSpPr>
        <p:spPr>
          <a:xfrm>
            <a:off x="363638" y="1057470"/>
            <a:ext cx="3746458" cy="421200"/>
          </a:xfrm>
          <a:prstGeom prst="roundRect">
            <a:avLst>
              <a:gd name="adj" fmla="val 50000"/>
            </a:avLst>
          </a:prstGeom>
          <a:solidFill>
            <a:srgbClr val="347475"/>
          </a:solidFill>
          <a:ln w="25400" cap="flat" cmpd="sng" algn="ctr">
            <a:noFill/>
            <a:prstDash val="solid"/>
          </a:ln>
          <a:effectLst/>
        </p:spPr>
        <p:txBody>
          <a:bodyPr rtlCol="0" anchor="ctr"/>
          <a:lstStyle/>
          <a:p>
            <a:pPr lvl="0" algn="ctr" defTabSz="514350">
              <a:lnSpc>
                <a:spcPct val="90000"/>
              </a:lnSpc>
              <a:defRPr/>
            </a:pPr>
            <a:r>
              <a:rPr lang="de-DE" sz="1200" kern="0" dirty="0">
                <a:solidFill>
                  <a:prstClr val="white"/>
                </a:solidFill>
                <a:latin typeface="Arial" panose="020B0604020202020204" pitchFamily="34" charset="0"/>
                <a:cs typeface="Arial" panose="020B0604020202020204" pitchFamily="34" charset="0"/>
              </a:rPr>
              <a:t>Verringerung der Lebenserwartung bei Diagnose vor dem 10. Lebensjahr</a:t>
            </a:r>
            <a:r>
              <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t>
            </a:r>
            <a:r>
              <a:rPr kumimoji="0" lang="en-US" sz="1200" b="0" i="0" u="none" strike="noStrike" kern="0" cap="none" spc="0" normalizeH="0" baseline="30000" noProof="0" dirty="0">
                <a:ln>
                  <a:noFill/>
                </a:ln>
                <a:solidFill>
                  <a:prstClr val="white"/>
                </a:solidFill>
                <a:effectLst/>
                <a:uLnTx/>
                <a:uFillTx/>
                <a:latin typeface="Arial" panose="020B0604020202020204" pitchFamily="34" charset="0"/>
                <a:ea typeface="+mn-ea"/>
                <a:cs typeface="Arial" panose="020B0604020202020204" pitchFamily="34" charset="0"/>
              </a:rPr>
              <a:t>1,</a:t>
            </a:r>
            <a:r>
              <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t>
            </a:r>
          </a:p>
        </p:txBody>
      </p:sp>
      <p:grpSp>
        <p:nvGrpSpPr>
          <p:cNvPr id="90" name="Group 9">
            <a:extLst>
              <a:ext uri="{FF2B5EF4-FFF2-40B4-BE49-F238E27FC236}">
                <a16:creationId xmlns:a16="http://schemas.microsoft.com/office/drawing/2014/main" id="{6C22FDD1-C2F1-3F7D-28CE-EC43727A11AE}"/>
              </a:ext>
            </a:extLst>
          </p:cNvPr>
          <p:cNvGrpSpPr/>
          <p:nvPr/>
        </p:nvGrpSpPr>
        <p:grpSpPr>
          <a:xfrm>
            <a:off x="1027375" y="1847375"/>
            <a:ext cx="670937" cy="670937"/>
            <a:chOff x="1477414" y="2463167"/>
            <a:chExt cx="894582" cy="894582"/>
          </a:xfrm>
        </p:grpSpPr>
        <p:sp>
          <p:nvSpPr>
            <p:cNvPr id="91" name="Oval 10">
              <a:extLst>
                <a:ext uri="{FF2B5EF4-FFF2-40B4-BE49-F238E27FC236}">
                  <a16:creationId xmlns:a16="http://schemas.microsoft.com/office/drawing/2014/main" id="{4D38C5E1-9914-894A-B12F-53A79DD98B15}"/>
                </a:ext>
              </a:extLst>
            </p:cNvPr>
            <p:cNvSpPr/>
            <p:nvPr/>
          </p:nvSpPr>
          <p:spPr>
            <a:xfrm flipH="1">
              <a:off x="1477414" y="2463167"/>
              <a:ext cx="894582" cy="89458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ea typeface="+mn-ea"/>
                <a:cs typeface="+mn-cs"/>
              </a:endParaRPr>
            </a:p>
          </p:txBody>
        </p:sp>
        <p:pic>
          <p:nvPicPr>
            <p:cNvPr id="92" name="Graphic 6" descr="Female Profile outline">
              <a:extLst>
                <a:ext uri="{FF2B5EF4-FFF2-40B4-BE49-F238E27FC236}">
                  <a16:creationId xmlns:a16="http://schemas.microsoft.com/office/drawing/2014/main" id="{30846F3C-629C-B652-71BA-E80929FF77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09022" y="2594296"/>
              <a:ext cx="651253" cy="651253"/>
            </a:xfrm>
            <a:prstGeom prst="rect">
              <a:avLst/>
            </a:prstGeom>
          </p:spPr>
        </p:pic>
      </p:grpSp>
      <p:grpSp>
        <p:nvGrpSpPr>
          <p:cNvPr id="93" name="Group 15">
            <a:extLst>
              <a:ext uri="{FF2B5EF4-FFF2-40B4-BE49-F238E27FC236}">
                <a16:creationId xmlns:a16="http://schemas.microsoft.com/office/drawing/2014/main" id="{B817B248-0BE6-E91A-A2E6-C2558AF99230}"/>
              </a:ext>
            </a:extLst>
          </p:cNvPr>
          <p:cNvGrpSpPr/>
          <p:nvPr/>
        </p:nvGrpSpPr>
        <p:grpSpPr>
          <a:xfrm>
            <a:off x="2958649" y="1847375"/>
            <a:ext cx="670937" cy="670937"/>
            <a:chOff x="3944865" y="2463167"/>
            <a:chExt cx="894582" cy="894582"/>
          </a:xfrm>
        </p:grpSpPr>
        <p:sp>
          <p:nvSpPr>
            <p:cNvPr id="94" name="Oval 10">
              <a:extLst>
                <a:ext uri="{FF2B5EF4-FFF2-40B4-BE49-F238E27FC236}">
                  <a16:creationId xmlns:a16="http://schemas.microsoft.com/office/drawing/2014/main" id="{CDA9AC2D-A94B-EE5A-15B1-1FE7EC6CEBD3}"/>
                </a:ext>
              </a:extLst>
            </p:cNvPr>
            <p:cNvSpPr/>
            <p:nvPr/>
          </p:nvSpPr>
          <p:spPr>
            <a:xfrm flipH="1">
              <a:off x="3944865" y="2463167"/>
              <a:ext cx="894582" cy="894582"/>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ea typeface="+mn-ea"/>
                <a:cs typeface="+mn-cs"/>
              </a:endParaRPr>
            </a:p>
          </p:txBody>
        </p:sp>
        <p:pic>
          <p:nvPicPr>
            <p:cNvPr id="95" name="Graphic 13" descr="Male profile outline">
              <a:extLst>
                <a:ext uri="{FF2B5EF4-FFF2-40B4-BE49-F238E27FC236}">
                  <a16:creationId xmlns:a16="http://schemas.microsoft.com/office/drawing/2014/main" id="{180CAF94-126D-5F43-78D0-9B7AC7E9F9E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045202" y="2546655"/>
              <a:ext cx="692974" cy="692974"/>
            </a:xfrm>
            <a:prstGeom prst="rect">
              <a:avLst/>
            </a:prstGeom>
          </p:spPr>
        </p:pic>
      </p:grpSp>
      <p:grpSp>
        <p:nvGrpSpPr>
          <p:cNvPr id="96" name="Group 21">
            <a:extLst>
              <a:ext uri="{FF2B5EF4-FFF2-40B4-BE49-F238E27FC236}">
                <a16:creationId xmlns:a16="http://schemas.microsoft.com/office/drawing/2014/main" id="{0B1868A9-1288-C8BE-AAA6-D45FC1454B92}"/>
              </a:ext>
            </a:extLst>
          </p:cNvPr>
          <p:cNvGrpSpPr/>
          <p:nvPr/>
        </p:nvGrpSpPr>
        <p:grpSpPr>
          <a:xfrm>
            <a:off x="0" y="3537106"/>
            <a:ext cx="4108367" cy="766267"/>
            <a:chOff x="0" y="4716139"/>
            <a:chExt cx="5477822" cy="1021689"/>
          </a:xfrm>
        </p:grpSpPr>
        <p:sp>
          <p:nvSpPr>
            <p:cNvPr id="129" name="Rectangle: Top Corners Rounded 9">
              <a:extLst>
                <a:ext uri="{FF2B5EF4-FFF2-40B4-BE49-F238E27FC236}">
                  <a16:creationId xmlns:a16="http://schemas.microsoft.com/office/drawing/2014/main" id="{C44AADAD-006F-DE43-6737-648D5B1BF4B8}"/>
                </a:ext>
              </a:extLst>
            </p:cNvPr>
            <p:cNvSpPr/>
            <p:nvPr/>
          </p:nvSpPr>
          <p:spPr>
            <a:xfrm rot="16200000" flipH="1" flipV="1">
              <a:off x="2223862" y="2492277"/>
              <a:ext cx="1021689" cy="5469413"/>
            </a:xfrm>
            <a:prstGeom prst="round2SameRect">
              <a:avLst>
                <a:gd name="adj1" fmla="val 50000"/>
                <a:gd name="adj2" fmla="val 0"/>
              </a:avLst>
            </a:prstGeom>
            <a:solidFill>
              <a:srgbClr val="AFDDD9">
                <a:lumMod val="60000"/>
                <a:lumOff val="40000"/>
              </a:srgbClr>
            </a:solidFill>
            <a:ln w="25400" cap="flat" cmpd="sng" algn="ctr">
              <a:noFill/>
              <a:prstDash val="solid"/>
            </a:ln>
            <a:effectLst/>
          </p:spPr>
          <p:txBody>
            <a:bodyPr vert="vert270" tIns="729000" bIns="72000" rtlCol="0" anchor="ctr"/>
            <a:lstStyle/>
            <a:p>
              <a:pPr marL="204788" lvl="0" algn="r" defTabSz="685800">
                <a:lnSpc>
                  <a:spcPct val="90000"/>
                </a:lnSpc>
                <a:buClr>
                  <a:srgbClr val="347475"/>
                </a:buClr>
                <a:defRPr/>
              </a:pPr>
              <a:r>
                <a:rPr lang="de-DE" sz="1000" kern="0" dirty="0">
                  <a:solidFill>
                    <a:srgbClr val="2F3651"/>
                  </a:solidFill>
                  <a:cs typeface="Arial" panose="020B0604020202020204" pitchFamily="34" charset="0"/>
                </a:rPr>
                <a:t>Früh auftretender T1D ist mit einem bis zu </a:t>
              </a:r>
              <a:r>
                <a:rPr lang="de-DE" sz="1000" b="1" kern="0" dirty="0">
                  <a:solidFill>
                    <a:srgbClr val="2F3651"/>
                  </a:solidFill>
                  <a:cs typeface="Arial" panose="020B0604020202020204" pitchFamily="34" charset="0"/>
                </a:rPr>
                <a:t>30-fach erhöhten Risiko für schwer-wiegende kardiovaskuläre Ereignisse</a:t>
              </a:r>
              <a:r>
                <a:rPr lang="de-DE" sz="1000" kern="0" dirty="0">
                  <a:solidFill>
                    <a:srgbClr val="2F3651"/>
                  </a:solidFill>
                  <a:cs typeface="Arial" panose="020B0604020202020204" pitchFamily="34" charset="0"/>
                </a:rPr>
                <a:t> verbunden</a:t>
              </a:r>
              <a:r>
                <a:rPr kumimoji="0" lang="en-US" sz="1000" b="0" i="0" u="none" strike="noStrike" kern="0" cap="none" spc="0" normalizeH="0" baseline="30000" noProof="0" dirty="0">
                  <a:ln>
                    <a:noFill/>
                  </a:ln>
                  <a:solidFill>
                    <a:srgbClr val="2F3651"/>
                  </a:solidFill>
                  <a:effectLst/>
                  <a:uLnTx/>
                  <a:uFillTx/>
                  <a:ea typeface="+mn-ea"/>
                  <a:cs typeface="Arial" panose="020B0604020202020204" pitchFamily="34" charset="0"/>
                </a:rPr>
                <a:t>1</a:t>
              </a:r>
            </a:p>
          </p:txBody>
        </p:sp>
        <p:grpSp>
          <p:nvGrpSpPr>
            <p:cNvPr id="131" name="Group 20">
              <a:extLst>
                <a:ext uri="{FF2B5EF4-FFF2-40B4-BE49-F238E27FC236}">
                  <a16:creationId xmlns:a16="http://schemas.microsoft.com/office/drawing/2014/main" id="{F91315FA-D8B4-3DF8-8E72-B7F71023A335}"/>
                </a:ext>
              </a:extLst>
            </p:cNvPr>
            <p:cNvGrpSpPr/>
            <p:nvPr/>
          </p:nvGrpSpPr>
          <p:grpSpPr>
            <a:xfrm>
              <a:off x="4645274" y="4802493"/>
              <a:ext cx="832548" cy="845569"/>
              <a:chOff x="4645274" y="4802493"/>
              <a:chExt cx="832548" cy="845569"/>
            </a:xfrm>
          </p:grpSpPr>
          <p:sp>
            <p:nvSpPr>
              <p:cNvPr id="132" name="Oval 10">
                <a:extLst>
                  <a:ext uri="{FF2B5EF4-FFF2-40B4-BE49-F238E27FC236}">
                    <a16:creationId xmlns:a16="http://schemas.microsoft.com/office/drawing/2014/main" id="{3F2BE675-0776-3E3C-0F6B-D1742907886B}"/>
                  </a:ext>
                </a:extLst>
              </p:cNvPr>
              <p:cNvSpPr/>
              <p:nvPr/>
            </p:nvSpPr>
            <p:spPr>
              <a:xfrm flipH="1">
                <a:off x="4645274" y="4815514"/>
                <a:ext cx="832548" cy="832548"/>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133" name="Graphic 16" descr="Heart organ outline">
                <a:extLst>
                  <a:ext uri="{FF2B5EF4-FFF2-40B4-BE49-F238E27FC236}">
                    <a16:creationId xmlns:a16="http://schemas.microsoft.com/office/drawing/2014/main" id="{60E0C77F-CEDF-6925-A4D4-C9AA7E067D2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18622" y="4802493"/>
                <a:ext cx="645807" cy="645807"/>
              </a:xfrm>
              <a:prstGeom prst="rect">
                <a:avLst/>
              </a:prstGeom>
            </p:spPr>
          </p:pic>
        </p:grpSp>
      </p:grpSp>
      <p:sp>
        <p:nvSpPr>
          <p:cNvPr id="134" name="TextBox 1">
            <a:extLst>
              <a:ext uri="{FF2B5EF4-FFF2-40B4-BE49-F238E27FC236}">
                <a16:creationId xmlns:a16="http://schemas.microsoft.com/office/drawing/2014/main" id="{6DF70E8A-9136-AD1F-08C1-6B38304EC837}"/>
              </a:ext>
            </a:extLst>
          </p:cNvPr>
          <p:cNvSpPr txBox="1"/>
          <p:nvPr/>
        </p:nvSpPr>
        <p:spPr>
          <a:xfrm>
            <a:off x="4551022" y="4420022"/>
            <a:ext cx="1760097" cy="92333"/>
          </a:xfrm>
          <a:prstGeom prst="rect">
            <a:avLst/>
          </a:prstGeom>
          <a:noFill/>
        </p:spPr>
        <p:txBody>
          <a:bodyPr wrap="none" lIns="0" tIns="0" rIns="0" bIns="0" rtlCol="0">
            <a:spAutoFit/>
          </a:bodyPr>
          <a:lstStyle/>
          <a:p>
            <a:pPr defTabSz="685800">
              <a:defRPr/>
            </a:pPr>
            <a:r>
              <a:rPr lang="en-US" sz="600" dirty="0" err="1">
                <a:solidFill>
                  <a:srgbClr val="404040"/>
                </a:solidFill>
              </a:rPr>
              <a:t>Abbildung</a:t>
            </a:r>
            <a:r>
              <a:rPr lang="en-US" sz="600" dirty="0">
                <a:solidFill>
                  <a:srgbClr val="404040"/>
                </a:solidFill>
              </a:rPr>
              <a:t> </a:t>
            </a:r>
            <a:r>
              <a:rPr lang="en-US" sz="600" dirty="0" err="1">
                <a:solidFill>
                  <a:srgbClr val="404040"/>
                </a:solidFill>
              </a:rPr>
              <a:t>modifiziert</a:t>
            </a:r>
            <a:r>
              <a:rPr lang="en-US" sz="600" dirty="0">
                <a:solidFill>
                  <a:srgbClr val="404040"/>
                </a:solidFill>
              </a:rPr>
              <a:t> </a:t>
            </a:r>
            <a:r>
              <a:rPr lang="en-US" sz="600" dirty="0" err="1">
                <a:solidFill>
                  <a:srgbClr val="404040"/>
                </a:solidFill>
              </a:rPr>
              <a:t>nach</a:t>
            </a:r>
            <a:r>
              <a:rPr lang="en-US" sz="600" dirty="0">
                <a:solidFill>
                  <a:srgbClr val="404040"/>
                </a:solidFill>
              </a:rPr>
              <a:t> </a:t>
            </a:r>
            <a:r>
              <a:rPr lang="en-US" sz="600" dirty="0" err="1">
                <a:solidFill>
                  <a:srgbClr val="404040"/>
                </a:solidFill>
              </a:rPr>
              <a:t>Rawshani</a:t>
            </a:r>
            <a:r>
              <a:rPr lang="en-US" sz="600" dirty="0">
                <a:solidFill>
                  <a:srgbClr val="404040"/>
                </a:solidFill>
              </a:rPr>
              <a:t> A 2018</a:t>
            </a:r>
            <a:r>
              <a:rPr lang="en-US" sz="600" baseline="30000" dirty="0">
                <a:solidFill>
                  <a:srgbClr val="404040"/>
                </a:solidFill>
              </a:rPr>
              <a:t>1</a:t>
            </a:r>
          </a:p>
        </p:txBody>
      </p:sp>
    </p:spTree>
    <p:extLst>
      <p:ext uri="{BB962C8B-B14F-4D97-AF65-F5344CB8AC3E}">
        <p14:creationId xmlns:p14="http://schemas.microsoft.com/office/powerpoint/2010/main" val="84529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533066-76D2-DAF2-3724-86182A0D23D5}"/>
            </a:ext>
          </a:extLst>
        </p:cNvPr>
        <p:cNvGrpSpPr/>
        <p:nvPr/>
      </p:nvGrpSpPr>
      <p:grpSpPr>
        <a:xfrm>
          <a:off x="0" y="0"/>
          <a:ext cx="0" cy="0"/>
          <a:chOff x="0" y="0"/>
          <a:chExt cx="0" cy="0"/>
        </a:xfrm>
      </p:grpSpPr>
      <p:cxnSp>
        <p:nvCxnSpPr>
          <p:cNvPr id="10" name="Verbinder: gewinkelt 9">
            <a:extLst>
              <a:ext uri="{FF2B5EF4-FFF2-40B4-BE49-F238E27FC236}">
                <a16:creationId xmlns:a16="http://schemas.microsoft.com/office/drawing/2014/main" id="{CB059A9F-AC4F-F7C0-A61C-D753C8B178E5}"/>
              </a:ext>
            </a:extLst>
          </p:cNvPr>
          <p:cNvCxnSpPr/>
          <p:nvPr/>
        </p:nvCxnSpPr>
        <p:spPr>
          <a:xfrm flipV="1">
            <a:off x="1414581" y="3797060"/>
            <a:ext cx="2975608" cy="68017"/>
          </a:xfrm>
          <a:prstGeom prst="bentConnector3">
            <a:avLst>
              <a:gd name="adj1" fmla="val 99958"/>
            </a:avLst>
          </a:prstGeom>
          <a:ln w="9525">
            <a:solidFill>
              <a:srgbClr val="6E7AAB"/>
            </a:solidFill>
          </a:ln>
        </p:spPr>
        <p:style>
          <a:lnRef idx="1">
            <a:schemeClr val="accent1"/>
          </a:lnRef>
          <a:fillRef idx="0">
            <a:schemeClr val="accent1"/>
          </a:fillRef>
          <a:effectRef idx="0">
            <a:schemeClr val="accent1"/>
          </a:effectRef>
          <a:fontRef idx="minor">
            <a:schemeClr val="tx1"/>
          </a:fontRef>
        </p:style>
      </p:cxnSp>
      <p:sp>
        <p:nvSpPr>
          <p:cNvPr id="7" name="Textplatzhalter 9">
            <a:extLst>
              <a:ext uri="{FF2B5EF4-FFF2-40B4-BE49-F238E27FC236}">
                <a16:creationId xmlns:a16="http://schemas.microsoft.com/office/drawing/2014/main" id="{11458351-2EC3-9586-9D80-4B013F6A3D1C}"/>
              </a:ext>
            </a:extLst>
          </p:cNvPr>
          <p:cNvSpPr txBox="1">
            <a:spLocks/>
          </p:cNvSpPr>
          <p:nvPr/>
        </p:nvSpPr>
        <p:spPr>
          <a:xfrm>
            <a:off x="314921" y="11377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ist für die Betroffenen eine lebenslange Belastung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p>
        </p:txBody>
      </p:sp>
      <p:grpSp>
        <p:nvGrpSpPr>
          <p:cNvPr id="97" name="Gruppieren 96">
            <a:extLst>
              <a:ext uri="{FF2B5EF4-FFF2-40B4-BE49-F238E27FC236}">
                <a16:creationId xmlns:a16="http://schemas.microsoft.com/office/drawing/2014/main" id="{5BB46BB3-3E7A-FB50-8CA7-06A347BAC14F}"/>
              </a:ext>
            </a:extLst>
          </p:cNvPr>
          <p:cNvGrpSpPr/>
          <p:nvPr/>
        </p:nvGrpSpPr>
        <p:grpSpPr>
          <a:xfrm>
            <a:off x="334476" y="902123"/>
            <a:ext cx="8478000" cy="3451582"/>
            <a:chOff x="261214" y="1334509"/>
            <a:chExt cx="11400414" cy="4624575"/>
          </a:xfrm>
        </p:grpSpPr>
        <p:cxnSp>
          <p:nvCxnSpPr>
            <p:cNvPr id="98" name="Straight Connector 75">
              <a:extLst>
                <a:ext uri="{FF2B5EF4-FFF2-40B4-BE49-F238E27FC236}">
                  <a16:creationId xmlns:a16="http://schemas.microsoft.com/office/drawing/2014/main" id="{8E02BABD-3AFE-57B0-161E-4A50213BDDB4}"/>
                </a:ext>
              </a:extLst>
            </p:cNvPr>
            <p:cNvCxnSpPr>
              <a:cxnSpLocks/>
            </p:cNvCxnSpPr>
            <p:nvPr/>
          </p:nvCxnSpPr>
          <p:spPr>
            <a:xfrm>
              <a:off x="830584" y="2855213"/>
              <a:ext cx="3270991" cy="0"/>
            </a:xfrm>
            <a:prstGeom prst="line">
              <a:avLst/>
            </a:prstGeom>
            <a:noFill/>
            <a:ln w="9525" cap="flat" cmpd="sng" algn="ctr">
              <a:solidFill>
                <a:srgbClr val="CC9C50"/>
              </a:solidFill>
              <a:prstDash val="solid"/>
            </a:ln>
            <a:effectLst/>
          </p:spPr>
        </p:cxnSp>
        <p:cxnSp>
          <p:nvCxnSpPr>
            <p:cNvPr id="99" name="Straight Connector 70">
              <a:extLst>
                <a:ext uri="{FF2B5EF4-FFF2-40B4-BE49-F238E27FC236}">
                  <a16:creationId xmlns:a16="http://schemas.microsoft.com/office/drawing/2014/main" id="{30D6BA03-7923-0438-E863-B0D27A4861B5}"/>
                </a:ext>
              </a:extLst>
            </p:cNvPr>
            <p:cNvCxnSpPr>
              <a:cxnSpLocks/>
            </p:cNvCxnSpPr>
            <p:nvPr/>
          </p:nvCxnSpPr>
          <p:spPr>
            <a:xfrm>
              <a:off x="8025633" y="3374375"/>
              <a:ext cx="2973575" cy="0"/>
            </a:xfrm>
            <a:prstGeom prst="line">
              <a:avLst/>
            </a:prstGeom>
            <a:noFill/>
            <a:ln w="9525" cap="flat" cmpd="sng" algn="ctr">
              <a:solidFill>
                <a:srgbClr val="71BFC0"/>
              </a:solidFill>
              <a:prstDash val="solid"/>
            </a:ln>
            <a:effectLst/>
          </p:spPr>
        </p:cxnSp>
        <p:graphicFrame>
          <p:nvGraphicFramePr>
            <p:cNvPr id="100" name="Chart 48">
              <a:extLst>
                <a:ext uri="{FF2B5EF4-FFF2-40B4-BE49-F238E27FC236}">
                  <a16:creationId xmlns:a16="http://schemas.microsoft.com/office/drawing/2014/main" id="{CF2735FE-B51C-6ABD-037A-EA52BDAC5EC7}"/>
                </a:ext>
              </a:extLst>
            </p:cNvPr>
            <p:cNvGraphicFramePr/>
            <p:nvPr/>
          </p:nvGraphicFramePr>
          <p:xfrm>
            <a:off x="2881486" y="1334509"/>
            <a:ext cx="6301037" cy="3960127"/>
          </p:xfrm>
          <a:graphic>
            <a:graphicData uri="http://schemas.openxmlformats.org/drawingml/2006/chart">
              <c:chart xmlns:c="http://schemas.openxmlformats.org/drawingml/2006/chart" xmlns:r="http://schemas.openxmlformats.org/officeDocument/2006/relationships" r:id="rId3"/>
            </a:graphicData>
          </a:graphic>
        </p:graphicFrame>
        <p:sp>
          <p:nvSpPr>
            <p:cNvPr id="101" name="Oval 7">
              <a:extLst>
                <a:ext uri="{FF2B5EF4-FFF2-40B4-BE49-F238E27FC236}">
                  <a16:creationId xmlns:a16="http://schemas.microsoft.com/office/drawing/2014/main" id="{1ED7964B-35D4-79E0-820C-F8701C19E106}"/>
                </a:ext>
              </a:extLst>
            </p:cNvPr>
            <p:cNvSpPr/>
            <p:nvPr/>
          </p:nvSpPr>
          <p:spPr>
            <a:xfrm>
              <a:off x="5136129" y="2421472"/>
              <a:ext cx="1800000" cy="1800000"/>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000000"/>
                  </a:solidFill>
                  <a:effectLst/>
                  <a:uLnTx/>
                  <a:uFillTx/>
                  <a:latin typeface="Verdana"/>
                  <a:ea typeface="+mn-ea"/>
                  <a:cs typeface="Arial" panose="020B0604020202020204" pitchFamily="34" charset="0"/>
                </a:rPr>
                <a:t>T1D</a:t>
              </a:r>
            </a:p>
          </p:txBody>
        </p:sp>
        <p:sp>
          <p:nvSpPr>
            <p:cNvPr id="102" name="Oval 11">
              <a:extLst>
                <a:ext uri="{FF2B5EF4-FFF2-40B4-BE49-F238E27FC236}">
                  <a16:creationId xmlns:a16="http://schemas.microsoft.com/office/drawing/2014/main" id="{D57FE34B-7C3C-7680-36DC-B811091B8B86}"/>
                </a:ext>
              </a:extLst>
            </p:cNvPr>
            <p:cNvSpPr/>
            <p:nvPr/>
          </p:nvSpPr>
          <p:spPr>
            <a:xfrm>
              <a:off x="4676003" y="2204168"/>
              <a:ext cx="231434" cy="231434"/>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3" name="Oval 12">
              <a:extLst>
                <a:ext uri="{FF2B5EF4-FFF2-40B4-BE49-F238E27FC236}">
                  <a16:creationId xmlns:a16="http://schemas.microsoft.com/office/drawing/2014/main" id="{F503BB4E-A698-8503-F247-3D58F2766212}"/>
                </a:ext>
              </a:extLst>
            </p:cNvPr>
            <p:cNvSpPr/>
            <p:nvPr/>
          </p:nvSpPr>
          <p:spPr>
            <a:xfrm>
              <a:off x="7164821" y="2216467"/>
              <a:ext cx="231434" cy="231434"/>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4" name="Oval 13">
              <a:extLst>
                <a:ext uri="{FF2B5EF4-FFF2-40B4-BE49-F238E27FC236}">
                  <a16:creationId xmlns:a16="http://schemas.microsoft.com/office/drawing/2014/main" id="{71CA8379-DAE2-4CE8-1128-2A3EBA94E007}"/>
                </a:ext>
              </a:extLst>
            </p:cNvPr>
            <p:cNvSpPr/>
            <p:nvPr/>
          </p:nvSpPr>
          <p:spPr>
            <a:xfrm>
              <a:off x="5903433" y="1599210"/>
              <a:ext cx="231434" cy="231434"/>
            </a:xfrm>
            <a:prstGeom prst="ellipse">
              <a:avLst/>
            </a:prstGeom>
            <a:solidFill>
              <a:srgbClr val="CC9C50">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5" name="Oval 14">
              <a:extLst>
                <a:ext uri="{FF2B5EF4-FFF2-40B4-BE49-F238E27FC236}">
                  <a16:creationId xmlns:a16="http://schemas.microsoft.com/office/drawing/2014/main" id="{9AEE0DA0-C870-18F7-2033-0990FDD8AC20}"/>
                </a:ext>
              </a:extLst>
            </p:cNvPr>
            <p:cNvSpPr/>
            <p:nvPr/>
          </p:nvSpPr>
          <p:spPr>
            <a:xfrm>
              <a:off x="7466275" y="3556326"/>
              <a:ext cx="231434" cy="231434"/>
            </a:xfrm>
            <a:prstGeom prst="ellipse">
              <a:avLst/>
            </a:prstGeom>
            <a:solidFill>
              <a:srgbClr val="347475">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6" name="TextBox 15">
              <a:extLst>
                <a:ext uri="{FF2B5EF4-FFF2-40B4-BE49-F238E27FC236}">
                  <a16:creationId xmlns:a16="http://schemas.microsoft.com/office/drawing/2014/main" id="{DD902077-7C3B-9608-3A14-D05A45C845DF}"/>
                </a:ext>
              </a:extLst>
            </p:cNvPr>
            <p:cNvSpPr txBox="1"/>
            <p:nvPr/>
          </p:nvSpPr>
          <p:spPr>
            <a:xfrm>
              <a:off x="2270052" y="551372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6E7AAB"/>
                  </a:solidFill>
                  <a:effectLst/>
                  <a:uLnTx/>
                  <a:uFillTx/>
                  <a:latin typeface="Verdana"/>
                  <a:ea typeface="+mn-ea"/>
                  <a:cs typeface="Arial" panose="020B0604020202020204" pitchFamily="34" charset="0"/>
                </a:rPr>
                <a:t>Arbeits</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a:t>
              </a:r>
              <a:r>
                <a:rPr kumimoji="0" lang="en-US" sz="1200" b="1" i="0" u="none" strike="noStrike" kern="0" cap="none" spc="0" normalizeH="0" baseline="0" noProof="0" dirty="0" err="1">
                  <a:ln>
                    <a:noFill/>
                  </a:ln>
                  <a:solidFill>
                    <a:srgbClr val="6E7AAB"/>
                  </a:solidFill>
                  <a:effectLst/>
                  <a:uLnTx/>
                  <a:uFillTx/>
                  <a:latin typeface="Verdana"/>
                  <a:ea typeface="+mn-ea"/>
                  <a:cs typeface="Arial" panose="020B0604020202020204" pitchFamily="34" charset="0"/>
                </a:rPr>
                <a:t>schulische</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6E7AAB"/>
                  </a:solidFill>
                  <a:effectLst/>
                  <a:uLnTx/>
                  <a:uFillTx/>
                  <a:latin typeface="Verdana"/>
                  <a:ea typeface="+mn-ea"/>
                  <a:cs typeface="Arial" panose="020B0604020202020204" pitchFamily="34" charset="0"/>
                </a:rPr>
                <a:t>5,6</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  </a:t>
              </a:r>
            </a:p>
          </p:txBody>
        </p:sp>
        <p:cxnSp>
          <p:nvCxnSpPr>
            <p:cNvPr id="107" name="Straight Connector 16">
              <a:extLst>
                <a:ext uri="{FF2B5EF4-FFF2-40B4-BE49-F238E27FC236}">
                  <a16:creationId xmlns:a16="http://schemas.microsoft.com/office/drawing/2014/main" id="{C91D455D-B677-C5F1-491B-4F22E902C3D8}"/>
                </a:ext>
              </a:extLst>
            </p:cNvPr>
            <p:cNvCxnSpPr>
              <a:cxnSpLocks/>
            </p:cNvCxnSpPr>
            <p:nvPr/>
          </p:nvCxnSpPr>
          <p:spPr>
            <a:xfrm>
              <a:off x="1448715" y="1573310"/>
              <a:ext cx="3687414" cy="22048"/>
            </a:xfrm>
            <a:prstGeom prst="line">
              <a:avLst/>
            </a:prstGeom>
            <a:noFill/>
            <a:ln w="9525" cap="flat" cmpd="sng" algn="ctr">
              <a:solidFill>
                <a:srgbClr val="E0C496"/>
              </a:solidFill>
              <a:prstDash val="solid"/>
            </a:ln>
            <a:effectLst/>
          </p:spPr>
        </p:cxnSp>
        <p:sp>
          <p:nvSpPr>
            <p:cNvPr id="108" name="TextBox 17">
              <a:extLst>
                <a:ext uri="{FF2B5EF4-FFF2-40B4-BE49-F238E27FC236}">
                  <a16:creationId xmlns:a16="http://schemas.microsoft.com/office/drawing/2014/main" id="{B61BE273-B43F-B471-2D04-955D6AF134E5}"/>
                </a:ext>
              </a:extLst>
            </p:cNvPr>
            <p:cNvSpPr txBox="1"/>
            <p:nvPr/>
          </p:nvSpPr>
          <p:spPr>
            <a:xfrm>
              <a:off x="1945684" y="4291825"/>
              <a:ext cx="2299838"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969BAF"/>
                  </a:solidFill>
                  <a:effectLst/>
                  <a:uLnTx/>
                  <a:uFillTx/>
                  <a:latin typeface="Verdana"/>
                  <a:ea typeface="+mn-ea"/>
                  <a:cs typeface="Arial" panose="020B0604020202020204" pitchFamily="34" charset="0"/>
                </a:rPr>
                <a:t>Psychosoziale</a:t>
              </a:r>
              <a:r>
                <a:rPr kumimoji="0" lang="en-US" sz="1200" b="1" i="0" u="none" strike="noStrike" kern="0" cap="none" spc="0" normalizeH="0" baseline="0" noProof="0" dirty="0">
                  <a:ln>
                    <a:noFill/>
                  </a:ln>
                  <a:solidFill>
                    <a:srgbClr val="969BAF"/>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969BAF"/>
                  </a:solidFill>
                  <a:effectLst/>
                  <a:uLnTx/>
                  <a:uFillTx/>
                  <a:latin typeface="Verdana"/>
                  <a:ea typeface="+mn-ea"/>
                  <a:cs typeface="Arial" panose="020B0604020202020204" pitchFamily="34" charset="0"/>
                </a:rPr>
                <a:t>4</a:t>
              </a:r>
            </a:p>
          </p:txBody>
        </p:sp>
        <p:cxnSp>
          <p:nvCxnSpPr>
            <p:cNvPr id="110" name="Straight Connector 20">
              <a:extLst>
                <a:ext uri="{FF2B5EF4-FFF2-40B4-BE49-F238E27FC236}">
                  <a16:creationId xmlns:a16="http://schemas.microsoft.com/office/drawing/2014/main" id="{96254AC2-D42B-A61D-2718-133A05439ACC}"/>
                </a:ext>
              </a:extLst>
            </p:cNvPr>
            <p:cNvCxnSpPr>
              <a:cxnSpLocks/>
            </p:cNvCxnSpPr>
            <p:nvPr/>
          </p:nvCxnSpPr>
          <p:spPr>
            <a:xfrm>
              <a:off x="7526994" y="4644088"/>
              <a:ext cx="3217136" cy="0"/>
            </a:xfrm>
            <a:prstGeom prst="line">
              <a:avLst/>
            </a:prstGeom>
            <a:noFill/>
            <a:ln w="9525" cap="flat" cmpd="sng" algn="ctr">
              <a:solidFill>
                <a:srgbClr val="2F3651"/>
              </a:solidFill>
              <a:prstDash val="solid"/>
            </a:ln>
            <a:effectLst/>
          </p:spPr>
        </p:cxnSp>
        <p:cxnSp>
          <p:nvCxnSpPr>
            <p:cNvPr id="111" name="Straight Connector 22">
              <a:extLst>
                <a:ext uri="{FF2B5EF4-FFF2-40B4-BE49-F238E27FC236}">
                  <a16:creationId xmlns:a16="http://schemas.microsoft.com/office/drawing/2014/main" id="{2F306ABC-7C9F-C578-B761-1A7722024408}"/>
                </a:ext>
              </a:extLst>
            </p:cNvPr>
            <p:cNvCxnSpPr>
              <a:cxnSpLocks/>
            </p:cNvCxnSpPr>
            <p:nvPr/>
          </p:nvCxnSpPr>
          <p:spPr>
            <a:xfrm>
              <a:off x="1318654" y="4093965"/>
              <a:ext cx="2926867" cy="0"/>
            </a:xfrm>
            <a:prstGeom prst="line">
              <a:avLst/>
            </a:prstGeom>
            <a:noFill/>
            <a:ln w="9525" cap="flat" cmpd="sng" algn="ctr">
              <a:solidFill>
                <a:srgbClr val="969BAF"/>
              </a:solidFill>
              <a:prstDash val="solid"/>
            </a:ln>
            <a:effectLst/>
          </p:spPr>
        </p:cxnSp>
        <p:grpSp>
          <p:nvGrpSpPr>
            <p:cNvPr id="112" name="Group 33">
              <a:extLst>
                <a:ext uri="{FF2B5EF4-FFF2-40B4-BE49-F238E27FC236}">
                  <a16:creationId xmlns:a16="http://schemas.microsoft.com/office/drawing/2014/main" id="{392D6EA7-AC60-1C7E-5E5B-E6644FA3348E}"/>
                </a:ext>
              </a:extLst>
            </p:cNvPr>
            <p:cNvGrpSpPr/>
            <p:nvPr/>
          </p:nvGrpSpPr>
          <p:grpSpPr>
            <a:xfrm>
              <a:off x="980727" y="4986871"/>
              <a:ext cx="864693" cy="864693"/>
              <a:chOff x="1444167" y="1454817"/>
              <a:chExt cx="864693" cy="864693"/>
            </a:xfrm>
          </p:grpSpPr>
          <p:sp>
            <p:nvSpPr>
              <p:cNvPr id="140" name="Oval 34">
                <a:extLst>
                  <a:ext uri="{FF2B5EF4-FFF2-40B4-BE49-F238E27FC236}">
                    <a16:creationId xmlns:a16="http://schemas.microsoft.com/office/drawing/2014/main" id="{37117519-50E1-74F0-3BBB-0952E3BB6B8A}"/>
                  </a:ext>
                </a:extLst>
              </p:cNvPr>
              <p:cNvSpPr/>
              <p:nvPr/>
            </p:nvSpPr>
            <p:spPr>
              <a:xfrm>
                <a:off x="1444167" y="1454817"/>
                <a:ext cx="864693" cy="864693"/>
              </a:xfrm>
              <a:prstGeom prst="ellipse">
                <a:avLst/>
              </a:prstGeom>
              <a:solidFill>
                <a:srgbClr val="6E7AAB"/>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41" name="Graphic 35" descr="Professor female outline">
                <a:extLst>
                  <a:ext uri="{FF2B5EF4-FFF2-40B4-BE49-F238E27FC236}">
                    <a16:creationId xmlns:a16="http://schemas.microsoft.com/office/drawing/2014/main" id="{A9C5E373-4060-BCA3-97EC-87E23EAE2A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7143" y="1532837"/>
                <a:ext cx="589934" cy="589934"/>
              </a:xfrm>
              <a:prstGeom prst="rect">
                <a:avLst/>
              </a:prstGeom>
            </p:spPr>
          </p:pic>
        </p:grpSp>
        <p:grpSp>
          <p:nvGrpSpPr>
            <p:cNvPr id="113" name="Group 36">
              <a:extLst>
                <a:ext uri="{FF2B5EF4-FFF2-40B4-BE49-F238E27FC236}">
                  <a16:creationId xmlns:a16="http://schemas.microsoft.com/office/drawing/2014/main" id="{8BF93C22-8A71-C621-F8DD-006281411227}"/>
                </a:ext>
              </a:extLst>
            </p:cNvPr>
            <p:cNvGrpSpPr/>
            <p:nvPr/>
          </p:nvGrpSpPr>
          <p:grpSpPr>
            <a:xfrm>
              <a:off x="534145" y="3826907"/>
              <a:ext cx="864693" cy="864693"/>
              <a:chOff x="9808616" y="1411833"/>
              <a:chExt cx="864693" cy="864693"/>
            </a:xfrm>
          </p:grpSpPr>
          <p:sp>
            <p:nvSpPr>
              <p:cNvPr id="138" name="Oval 37">
                <a:extLst>
                  <a:ext uri="{FF2B5EF4-FFF2-40B4-BE49-F238E27FC236}">
                    <a16:creationId xmlns:a16="http://schemas.microsoft.com/office/drawing/2014/main" id="{EFCF2973-D2F1-FBF8-0E10-F6B41496151A}"/>
                  </a:ext>
                </a:extLst>
              </p:cNvPr>
              <p:cNvSpPr/>
              <p:nvPr/>
            </p:nvSpPr>
            <p:spPr>
              <a:xfrm>
                <a:off x="9808616" y="1411833"/>
                <a:ext cx="864693" cy="864693"/>
              </a:xfrm>
              <a:prstGeom prst="ellipse">
                <a:avLst/>
              </a:prstGeom>
              <a:solidFill>
                <a:srgbClr val="969BA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9" name="Graphic 38" descr="Head with gears outline">
                <a:extLst>
                  <a:ext uri="{FF2B5EF4-FFF2-40B4-BE49-F238E27FC236}">
                    <a16:creationId xmlns:a16="http://schemas.microsoft.com/office/drawing/2014/main" id="{7BDAAEAE-9516-F201-DEB7-189CC016DE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34180" y="1536232"/>
                <a:ext cx="630243" cy="630243"/>
              </a:xfrm>
              <a:prstGeom prst="rect">
                <a:avLst/>
              </a:prstGeom>
            </p:spPr>
          </p:pic>
        </p:grpSp>
        <p:grpSp>
          <p:nvGrpSpPr>
            <p:cNvPr id="114" name="Group 39">
              <a:extLst>
                <a:ext uri="{FF2B5EF4-FFF2-40B4-BE49-F238E27FC236}">
                  <a16:creationId xmlns:a16="http://schemas.microsoft.com/office/drawing/2014/main" id="{98F73524-C543-49C3-A744-BE76AA46235E}"/>
                </a:ext>
              </a:extLst>
            </p:cNvPr>
            <p:cNvGrpSpPr/>
            <p:nvPr/>
          </p:nvGrpSpPr>
          <p:grpSpPr>
            <a:xfrm>
              <a:off x="261214" y="2647681"/>
              <a:ext cx="864693" cy="864693"/>
              <a:chOff x="1444167" y="4715637"/>
              <a:chExt cx="864693" cy="864693"/>
            </a:xfrm>
          </p:grpSpPr>
          <p:sp>
            <p:nvSpPr>
              <p:cNvPr id="136" name="Oval 40">
                <a:extLst>
                  <a:ext uri="{FF2B5EF4-FFF2-40B4-BE49-F238E27FC236}">
                    <a16:creationId xmlns:a16="http://schemas.microsoft.com/office/drawing/2014/main" id="{CFCF2990-4B10-E91C-BCBD-4A355C6C4792}"/>
                  </a:ext>
                </a:extLst>
              </p:cNvPr>
              <p:cNvSpPr/>
              <p:nvPr/>
            </p:nvSpPr>
            <p:spPr>
              <a:xfrm>
                <a:off x="1444167" y="4715637"/>
                <a:ext cx="864693" cy="864693"/>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7" name="Graphic 41" descr="Hospital with solid fill">
                <a:extLst>
                  <a:ext uri="{FF2B5EF4-FFF2-40B4-BE49-F238E27FC236}">
                    <a16:creationId xmlns:a16="http://schemas.microsoft.com/office/drawing/2014/main" id="{1EB8A038-C28C-0679-CC1C-56F6BD70A5A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74320" y="4825617"/>
                <a:ext cx="610610" cy="610610"/>
              </a:xfrm>
              <a:prstGeom prst="rect">
                <a:avLst/>
              </a:prstGeom>
            </p:spPr>
          </p:pic>
        </p:grpSp>
        <p:grpSp>
          <p:nvGrpSpPr>
            <p:cNvPr id="115" name="Group 42">
              <a:extLst>
                <a:ext uri="{FF2B5EF4-FFF2-40B4-BE49-F238E27FC236}">
                  <a16:creationId xmlns:a16="http://schemas.microsoft.com/office/drawing/2014/main" id="{C5E5459E-7DC3-AB40-AC51-E82BC47366D3}"/>
                </a:ext>
              </a:extLst>
            </p:cNvPr>
            <p:cNvGrpSpPr/>
            <p:nvPr/>
          </p:nvGrpSpPr>
          <p:grpSpPr>
            <a:xfrm>
              <a:off x="10771576" y="1565570"/>
              <a:ext cx="864693" cy="864693"/>
              <a:chOff x="9808616" y="4715637"/>
              <a:chExt cx="864693" cy="864693"/>
            </a:xfrm>
          </p:grpSpPr>
          <p:sp>
            <p:nvSpPr>
              <p:cNvPr id="134" name="Oval 43">
                <a:extLst>
                  <a:ext uri="{FF2B5EF4-FFF2-40B4-BE49-F238E27FC236}">
                    <a16:creationId xmlns:a16="http://schemas.microsoft.com/office/drawing/2014/main" id="{304A0159-57BC-0FCB-0830-D97491A0CEF1}"/>
                  </a:ext>
                </a:extLst>
              </p:cNvPr>
              <p:cNvSpPr/>
              <p:nvPr/>
            </p:nvSpPr>
            <p:spPr>
              <a:xfrm>
                <a:off x="9808616" y="4715637"/>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5" name="Graphic 44" descr="Inpatient outline">
                <a:extLst>
                  <a:ext uri="{FF2B5EF4-FFF2-40B4-BE49-F238E27FC236}">
                    <a16:creationId xmlns:a16="http://schemas.microsoft.com/office/drawing/2014/main" id="{067D06CB-6D0B-F32C-F2BC-3CF3A2ADC88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47036" y="4848309"/>
                <a:ext cx="585011" cy="585011"/>
              </a:xfrm>
              <a:prstGeom prst="rect">
                <a:avLst/>
              </a:prstGeom>
            </p:spPr>
          </p:pic>
        </p:grpSp>
        <p:sp>
          <p:nvSpPr>
            <p:cNvPr id="116" name="TextBox 50">
              <a:extLst>
                <a:ext uri="{FF2B5EF4-FFF2-40B4-BE49-F238E27FC236}">
                  <a16:creationId xmlns:a16="http://schemas.microsoft.com/office/drawing/2014/main" id="{F2C04A32-8976-B57C-3E4B-0F716B0DD515}"/>
                </a:ext>
              </a:extLst>
            </p:cNvPr>
            <p:cNvSpPr txBox="1"/>
            <p:nvPr/>
          </p:nvSpPr>
          <p:spPr>
            <a:xfrm>
              <a:off x="1929721" y="1595359"/>
              <a:ext cx="2391251" cy="86598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Belastung</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durch</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tägliches</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Selbst-Management</a:t>
              </a:r>
              <a:r>
                <a:rPr kumimoji="0" lang="en-US" sz="1200" b="1" i="0" u="none" strike="noStrike" kern="0" cap="none" spc="0" normalizeH="0" baseline="30000" noProof="0" dirty="0">
                  <a:ln>
                    <a:noFill/>
                  </a:ln>
                  <a:solidFill>
                    <a:srgbClr val="E0C496"/>
                  </a:solidFill>
                  <a:effectLst/>
                  <a:uLnTx/>
                  <a:uFillTx/>
                  <a:latin typeface="Verdana"/>
                  <a:ea typeface="+mn-ea"/>
                  <a:cs typeface="Arial" panose="020B0604020202020204" pitchFamily="34" charset="0"/>
                </a:rPr>
                <a:t>1</a:t>
              </a:r>
              <a:endParaRPr kumimoji="0" lang="en-NZ" sz="1200" b="0" i="0" u="none" strike="noStrike" kern="0" cap="none" spc="0" normalizeH="0" baseline="0" noProof="0" dirty="0">
                <a:ln>
                  <a:noFill/>
                </a:ln>
                <a:solidFill>
                  <a:srgbClr val="E0C496"/>
                </a:solidFill>
                <a:effectLst/>
                <a:uLnTx/>
                <a:uFillTx/>
                <a:latin typeface="Verdana"/>
                <a:ea typeface="+mn-ea"/>
                <a:cs typeface="+mn-cs"/>
              </a:endParaRPr>
            </a:p>
          </p:txBody>
        </p:sp>
        <p:sp>
          <p:nvSpPr>
            <p:cNvPr id="117" name="TextBox 51">
              <a:extLst>
                <a:ext uri="{FF2B5EF4-FFF2-40B4-BE49-F238E27FC236}">
                  <a16:creationId xmlns:a16="http://schemas.microsoft.com/office/drawing/2014/main" id="{68A24EF5-00C2-4AAC-37BC-A833508C69D6}"/>
                </a:ext>
              </a:extLst>
            </p:cNvPr>
            <p:cNvSpPr txBox="1"/>
            <p:nvPr/>
          </p:nvSpPr>
          <p:spPr>
            <a:xfrm>
              <a:off x="7972404" y="4830780"/>
              <a:ext cx="1812449"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latin typeface="Verdana"/>
                  <a:ea typeface="+mn-ea"/>
                  <a:cs typeface="Arial" panose="020B0604020202020204" pitchFamily="34" charset="0"/>
                </a:rPr>
                <a:t>Familiäre</a:t>
              </a:r>
              <a:r>
                <a:rPr kumimoji="0" lang="en-US" sz="12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2F3651"/>
                  </a:solidFill>
                  <a:effectLst/>
                  <a:uLnTx/>
                  <a:uFillTx/>
                  <a:latin typeface="Verdana"/>
                  <a:ea typeface="+mn-ea"/>
                  <a:cs typeface="Arial" panose="020B0604020202020204" pitchFamily="34" charset="0"/>
                </a:rPr>
                <a:t>7</a:t>
              </a:r>
              <a:r>
                <a:rPr kumimoji="0" lang="en-US" sz="12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  </a:t>
              </a:r>
            </a:p>
          </p:txBody>
        </p:sp>
        <p:sp>
          <p:nvSpPr>
            <p:cNvPr id="118" name="TextBox 52">
              <a:extLst>
                <a:ext uri="{FF2B5EF4-FFF2-40B4-BE49-F238E27FC236}">
                  <a16:creationId xmlns:a16="http://schemas.microsoft.com/office/drawing/2014/main" id="{98EE444A-2469-3FA4-E76E-670FD26B6372}"/>
                </a:ext>
              </a:extLst>
            </p:cNvPr>
            <p:cNvSpPr txBox="1"/>
            <p:nvPr/>
          </p:nvSpPr>
          <p:spPr>
            <a:xfrm>
              <a:off x="8256205" y="355457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71BFC0"/>
                  </a:solidFill>
                  <a:effectLst/>
                  <a:uLnTx/>
                  <a:uFillTx/>
                  <a:latin typeface="Verdana"/>
                  <a:ea typeface="+mn-ea"/>
                  <a:cs typeface="Arial" panose="020B0604020202020204" pitchFamily="34" charset="0"/>
                </a:rPr>
                <a:t>Sozioökonomische</a:t>
              </a:r>
              <a:r>
                <a:rPr kumimoji="0" lang="en-US" sz="1200" b="1" i="0" u="none" strike="noStrike" kern="0" cap="none" spc="0" normalizeH="0" baseline="0" noProof="0" dirty="0">
                  <a:ln>
                    <a:noFill/>
                  </a:ln>
                  <a:solidFill>
                    <a:srgbClr val="71BFC0"/>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71BFC0"/>
                  </a:solidFill>
                  <a:effectLst/>
                  <a:uLnTx/>
                  <a:uFillTx/>
                  <a:latin typeface="Verdana"/>
                  <a:ea typeface="+mn-ea"/>
                  <a:cs typeface="Arial" panose="020B0604020202020204" pitchFamily="34" charset="0"/>
                </a:rPr>
                <a:t>7</a:t>
              </a:r>
              <a:r>
                <a:rPr kumimoji="0" lang="en-US" sz="1200" b="1" i="0" u="none" strike="noStrike" kern="0" cap="none" spc="0" normalizeH="0" baseline="0" noProof="0" dirty="0">
                  <a:ln>
                    <a:noFill/>
                  </a:ln>
                  <a:solidFill>
                    <a:srgbClr val="71BFC0"/>
                  </a:solidFill>
                  <a:effectLst/>
                  <a:uLnTx/>
                  <a:uFillTx/>
                  <a:latin typeface="Verdana"/>
                  <a:ea typeface="+mn-ea"/>
                  <a:cs typeface="Arial" panose="020B0604020202020204" pitchFamily="34" charset="0"/>
                </a:rPr>
                <a:t>  </a:t>
              </a:r>
            </a:p>
          </p:txBody>
        </p:sp>
        <p:sp>
          <p:nvSpPr>
            <p:cNvPr id="119" name="TextBox 53">
              <a:extLst>
                <a:ext uri="{FF2B5EF4-FFF2-40B4-BE49-F238E27FC236}">
                  <a16:creationId xmlns:a16="http://schemas.microsoft.com/office/drawing/2014/main" id="{9364D7FE-54A2-5433-7EF4-AB717C0C9563}"/>
                </a:ext>
              </a:extLst>
            </p:cNvPr>
            <p:cNvSpPr txBox="1"/>
            <p:nvPr/>
          </p:nvSpPr>
          <p:spPr>
            <a:xfrm>
              <a:off x="1471733" y="3033941"/>
              <a:ext cx="2773789"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CC9C50"/>
                  </a:solidFill>
                  <a:effectLst/>
                  <a:uLnTx/>
                  <a:uFillTx/>
                  <a:latin typeface="Verdana"/>
                  <a:ea typeface="+mn-ea"/>
                  <a:cs typeface="Arial" panose="020B0604020202020204" pitchFamily="34" charset="0"/>
                </a:rPr>
                <a:t>Hypoglykämien</a:t>
              </a: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 und </a:t>
              </a:r>
              <a:b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b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DKA-Komplikationen</a:t>
              </a:r>
              <a:r>
                <a:rPr kumimoji="0" lang="en-US" sz="1200" b="1" i="0" u="none" strike="noStrike" kern="0" cap="none" spc="0" normalizeH="0" baseline="30000" noProof="0" dirty="0">
                  <a:ln>
                    <a:noFill/>
                  </a:ln>
                  <a:solidFill>
                    <a:srgbClr val="CC9C50"/>
                  </a:solidFill>
                  <a:effectLst/>
                  <a:uLnTx/>
                  <a:uFillTx/>
                  <a:latin typeface="Verdana"/>
                  <a:ea typeface="+mn-ea"/>
                  <a:cs typeface="Arial" panose="020B0604020202020204" pitchFamily="34" charset="0"/>
                </a:rPr>
                <a:t>2,3</a:t>
              </a: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 </a:t>
              </a:r>
            </a:p>
          </p:txBody>
        </p:sp>
        <p:sp>
          <p:nvSpPr>
            <p:cNvPr id="120" name="TextBox 54">
              <a:extLst>
                <a:ext uri="{FF2B5EF4-FFF2-40B4-BE49-F238E27FC236}">
                  <a16:creationId xmlns:a16="http://schemas.microsoft.com/office/drawing/2014/main" id="{AACF8BD1-DCA7-B20F-A66F-6D6ECE2BFCE9}"/>
                </a:ext>
              </a:extLst>
            </p:cNvPr>
            <p:cNvSpPr txBox="1"/>
            <p:nvPr/>
          </p:nvSpPr>
          <p:spPr>
            <a:xfrm>
              <a:off x="7903941" y="1937493"/>
              <a:ext cx="2835421"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347475"/>
                  </a:solidFill>
                  <a:effectLst/>
                  <a:uLnTx/>
                  <a:uFillTx/>
                  <a:latin typeface="Verdana"/>
                  <a:ea typeface="+mn-ea"/>
                  <a:cs typeface="Arial" panose="020B0604020202020204" pitchFamily="34" charset="0"/>
                </a:rPr>
                <a:t>Langzeit-Komlikationen</a:t>
              </a:r>
              <a:r>
                <a:rPr kumimoji="0" lang="en-US" sz="1200" b="1" i="0" u="none" strike="noStrike" kern="0" cap="none" spc="0" normalizeH="0" baseline="0" noProof="0" dirty="0">
                  <a:ln>
                    <a:noFill/>
                  </a:ln>
                  <a:solidFill>
                    <a:srgbClr val="347475"/>
                  </a:solidFill>
                  <a:effectLst/>
                  <a:uLnTx/>
                  <a:uFillTx/>
                  <a:latin typeface="Verdana"/>
                  <a:ea typeface="+mn-ea"/>
                  <a:cs typeface="Arial" panose="020B0604020202020204" pitchFamily="34" charset="0"/>
                </a:rPr>
                <a:t> des Diabetes</a:t>
              </a:r>
              <a:r>
                <a:rPr kumimoji="0" lang="en-US" sz="1200" b="1" i="0" u="none" strike="noStrike" kern="0" cap="none" spc="0" normalizeH="0" baseline="30000" noProof="0" dirty="0">
                  <a:ln>
                    <a:noFill/>
                  </a:ln>
                  <a:solidFill>
                    <a:srgbClr val="347475"/>
                  </a:solidFill>
                  <a:effectLst/>
                  <a:uLnTx/>
                  <a:uFillTx/>
                  <a:latin typeface="Verdana"/>
                  <a:ea typeface="+mn-ea"/>
                  <a:cs typeface="Arial" panose="020B0604020202020204" pitchFamily="34" charset="0"/>
                </a:rPr>
                <a:t>8,9</a:t>
              </a:r>
              <a:endParaRPr kumimoji="0" lang="en-NZ" sz="1200" b="1" i="0" u="none" strike="noStrike" kern="0" cap="none" spc="0" normalizeH="0" baseline="30000" noProof="0" dirty="0">
                <a:ln>
                  <a:noFill/>
                </a:ln>
                <a:solidFill>
                  <a:srgbClr val="347475"/>
                </a:solidFill>
                <a:effectLst/>
                <a:uLnTx/>
                <a:uFillTx/>
                <a:latin typeface="Verdana"/>
                <a:ea typeface="+mn-ea"/>
                <a:cs typeface="Arial" panose="020B0604020202020204" pitchFamily="34" charset="0"/>
              </a:endParaRPr>
            </a:p>
          </p:txBody>
        </p:sp>
        <p:sp>
          <p:nvSpPr>
            <p:cNvPr id="121" name="Oval 55">
              <a:extLst>
                <a:ext uri="{FF2B5EF4-FFF2-40B4-BE49-F238E27FC236}">
                  <a16:creationId xmlns:a16="http://schemas.microsoft.com/office/drawing/2014/main" id="{9B6CE0F3-BF58-0AE6-BFD8-CE1293CAAA64}"/>
                </a:ext>
              </a:extLst>
            </p:cNvPr>
            <p:cNvSpPr/>
            <p:nvPr/>
          </p:nvSpPr>
          <p:spPr>
            <a:xfrm>
              <a:off x="6624694" y="4625089"/>
              <a:ext cx="231434" cy="231434"/>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22" name="Oval 56">
              <a:extLst>
                <a:ext uri="{FF2B5EF4-FFF2-40B4-BE49-F238E27FC236}">
                  <a16:creationId xmlns:a16="http://schemas.microsoft.com/office/drawing/2014/main" id="{422D5C82-0411-EB6D-A115-AA93329E01F1}"/>
                </a:ext>
              </a:extLst>
            </p:cNvPr>
            <p:cNvSpPr/>
            <p:nvPr/>
          </p:nvSpPr>
          <p:spPr>
            <a:xfrm>
              <a:off x="5272716" y="4654386"/>
              <a:ext cx="231434" cy="231434"/>
            </a:xfrm>
            <a:prstGeom prst="ellipse">
              <a:avLst/>
            </a:prstGeom>
            <a:solidFill>
              <a:srgbClr val="2F3651">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23" name="Oval 57">
              <a:extLst>
                <a:ext uri="{FF2B5EF4-FFF2-40B4-BE49-F238E27FC236}">
                  <a16:creationId xmlns:a16="http://schemas.microsoft.com/office/drawing/2014/main" id="{9EF38C11-BC81-CF44-757D-D0A04346FECA}"/>
                </a:ext>
              </a:extLst>
            </p:cNvPr>
            <p:cNvSpPr/>
            <p:nvPr/>
          </p:nvSpPr>
          <p:spPr>
            <a:xfrm>
              <a:off x="4357847" y="3540311"/>
              <a:ext cx="231434" cy="231434"/>
            </a:xfrm>
            <a:prstGeom prst="ellipse">
              <a:avLst/>
            </a:prstGeom>
            <a:solidFill>
              <a:srgbClr val="575D72">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grpSp>
          <p:nvGrpSpPr>
            <p:cNvPr id="124" name="Group 2">
              <a:extLst>
                <a:ext uri="{FF2B5EF4-FFF2-40B4-BE49-F238E27FC236}">
                  <a16:creationId xmlns:a16="http://schemas.microsoft.com/office/drawing/2014/main" id="{B63D92B4-E50A-1487-3919-1DCECAD2CA50}"/>
                </a:ext>
              </a:extLst>
            </p:cNvPr>
            <p:cNvGrpSpPr/>
            <p:nvPr/>
          </p:nvGrpSpPr>
          <p:grpSpPr>
            <a:xfrm>
              <a:off x="595271" y="1361997"/>
              <a:ext cx="864693" cy="864693"/>
              <a:chOff x="4332902" y="1361997"/>
              <a:chExt cx="864693" cy="864693"/>
            </a:xfrm>
          </p:grpSpPr>
          <p:sp>
            <p:nvSpPr>
              <p:cNvPr id="132" name="Oval 63">
                <a:extLst>
                  <a:ext uri="{FF2B5EF4-FFF2-40B4-BE49-F238E27FC236}">
                    <a16:creationId xmlns:a16="http://schemas.microsoft.com/office/drawing/2014/main" id="{6905F0F9-1847-20C9-58B8-ED3DBC8AFFF2}"/>
                  </a:ext>
                </a:extLst>
              </p:cNvPr>
              <p:cNvSpPr/>
              <p:nvPr/>
            </p:nvSpPr>
            <p:spPr>
              <a:xfrm>
                <a:off x="4332902" y="1361997"/>
                <a:ext cx="864693" cy="864693"/>
              </a:xfrm>
              <a:prstGeom prst="ellipse">
                <a:avLst/>
              </a:prstGeom>
              <a:solidFill>
                <a:srgbClr val="E0C496"/>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3" name="Graphic 66" descr="Checklist with solid fill">
                <a:extLst>
                  <a:ext uri="{FF2B5EF4-FFF2-40B4-BE49-F238E27FC236}">
                    <a16:creationId xmlns:a16="http://schemas.microsoft.com/office/drawing/2014/main" id="{65964C97-162D-58C6-BEBB-2264B490E01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22434" y="1544271"/>
                <a:ext cx="497766" cy="497766"/>
              </a:xfrm>
              <a:prstGeom prst="rect">
                <a:avLst/>
              </a:prstGeom>
            </p:spPr>
          </p:pic>
        </p:grpSp>
        <p:grpSp>
          <p:nvGrpSpPr>
            <p:cNvPr id="125" name="Group 8">
              <a:extLst>
                <a:ext uri="{FF2B5EF4-FFF2-40B4-BE49-F238E27FC236}">
                  <a16:creationId xmlns:a16="http://schemas.microsoft.com/office/drawing/2014/main" id="{D9173473-9C53-B2F6-CC3C-ED685467F75B}"/>
                </a:ext>
              </a:extLst>
            </p:cNvPr>
            <p:cNvGrpSpPr/>
            <p:nvPr/>
          </p:nvGrpSpPr>
          <p:grpSpPr>
            <a:xfrm>
              <a:off x="10796935" y="3099279"/>
              <a:ext cx="864693" cy="864693"/>
              <a:chOff x="10692879" y="4232328"/>
              <a:chExt cx="864693" cy="864693"/>
            </a:xfrm>
          </p:grpSpPr>
          <p:sp>
            <p:nvSpPr>
              <p:cNvPr id="130" name="Oval 60">
                <a:extLst>
                  <a:ext uri="{FF2B5EF4-FFF2-40B4-BE49-F238E27FC236}">
                    <a16:creationId xmlns:a16="http://schemas.microsoft.com/office/drawing/2014/main" id="{F4A6F6F9-0502-90BB-761D-F27D7CFF8889}"/>
                  </a:ext>
                </a:extLst>
              </p:cNvPr>
              <p:cNvSpPr/>
              <p:nvPr/>
            </p:nvSpPr>
            <p:spPr>
              <a:xfrm>
                <a:off x="10692879" y="4232328"/>
                <a:ext cx="864693" cy="864693"/>
              </a:xfrm>
              <a:prstGeom prst="ellipse">
                <a:avLst/>
              </a:prstGeom>
              <a:solidFill>
                <a:srgbClr val="71BF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1" name="Graphic 71" descr="Coins outline">
                <a:extLst>
                  <a:ext uri="{FF2B5EF4-FFF2-40B4-BE49-F238E27FC236}">
                    <a16:creationId xmlns:a16="http://schemas.microsoft.com/office/drawing/2014/main" id="{8C9F59C2-2092-9950-8FBA-A2B24D30CB7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776219" y="4305380"/>
                <a:ext cx="698012" cy="698012"/>
              </a:xfrm>
              <a:prstGeom prst="rect">
                <a:avLst/>
              </a:prstGeom>
            </p:spPr>
          </p:pic>
        </p:grpSp>
        <p:grpSp>
          <p:nvGrpSpPr>
            <p:cNvPr id="126" name="Group 5">
              <a:extLst>
                <a:ext uri="{FF2B5EF4-FFF2-40B4-BE49-F238E27FC236}">
                  <a16:creationId xmlns:a16="http://schemas.microsoft.com/office/drawing/2014/main" id="{D96F9F12-7FE9-E4FA-A0C8-CF16DE627B1D}"/>
                </a:ext>
              </a:extLst>
            </p:cNvPr>
            <p:cNvGrpSpPr/>
            <p:nvPr/>
          </p:nvGrpSpPr>
          <p:grpSpPr>
            <a:xfrm>
              <a:off x="10310901" y="4396723"/>
              <a:ext cx="864693" cy="864693"/>
              <a:chOff x="8482298" y="3912732"/>
              <a:chExt cx="864693" cy="864693"/>
            </a:xfrm>
          </p:grpSpPr>
          <p:sp>
            <p:nvSpPr>
              <p:cNvPr id="128" name="Oval 74">
                <a:extLst>
                  <a:ext uri="{FF2B5EF4-FFF2-40B4-BE49-F238E27FC236}">
                    <a16:creationId xmlns:a16="http://schemas.microsoft.com/office/drawing/2014/main" id="{18603D6C-8766-F362-B4E0-C95D38FBD18C}"/>
                  </a:ext>
                </a:extLst>
              </p:cNvPr>
              <p:cNvSpPr/>
              <p:nvPr/>
            </p:nvSpPr>
            <p:spPr>
              <a:xfrm>
                <a:off x="8482298" y="3912732"/>
                <a:ext cx="864693" cy="864693"/>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29" name="Graphic 72" descr="Family with two children outline">
                <a:extLst>
                  <a:ext uri="{FF2B5EF4-FFF2-40B4-BE49-F238E27FC236}">
                    <a16:creationId xmlns:a16="http://schemas.microsoft.com/office/drawing/2014/main" id="{109726A1-84BB-BA82-1DEA-2E3044BB64E5}"/>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32268" y="3935333"/>
                <a:ext cx="750961" cy="750961"/>
              </a:xfrm>
              <a:prstGeom prst="rect">
                <a:avLst/>
              </a:prstGeom>
            </p:spPr>
          </p:pic>
        </p:grpSp>
        <p:cxnSp>
          <p:nvCxnSpPr>
            <p:cNvPr id="127" name="Straight Connector 76">
              <a:extLst>
                <a:ext uri="{FF2B5EF4-FFF2-40B4-BE49-F238E27FC236}">
                  <a16:creationId xmlns:a16="http://schemas.microsoft.com/office/drawing/2014/main" id="{252347DF-E2A7-8084-02D2-162042F57CA1}"/>
                </a:ext>
              </a:extLst>
            </p:cNvPr>
            <p:cNvCxnSpPr>
              <a:cxnSpLocks/>
            </p:cNvCxnSpPr>
            <p:nvPr/>
          </p:nvCxnSpPr>
          <p:spPr>
            <a:xfrm>
              <a:off x="7224988" y="1759484"/>
              <a:ext cx="3652793" cy="0"/>
            </a:xfrm>
            <a:prstGeom prst="line">
              <a:avLst/>
            </a:prstGeom>
            <a:noFill/>
            <a:ln w="9525" cap="flat" cmpd="sng" algn="ctr">
              <a:solidFill>
                <a:srgbClr val="347475"/>
              </a:solidFill>
              <a:prstDash val="solid"/>
            </a:ln>
            <a:effectLst/>
          </p:spPr>
        </p:cxnSp>
      </p:grpSp>
      <p:sp>
        <p:nvSpPr>
          <p:cNvPr id="143" name="Text Placeholder 4">
            <a:extLst>
              <a:ext uri="{FF2B5EF4-FFF2-40B4-BE49-F238E27FC236}">
                <a16:creationId xmlns:a16="http://schemas.microsoft.com/office/drawing/2014/main" id="{7369B6DA-FFC5-82D0-8324-D532AF49EC5A}"/>
              </a:ext>
            </a:extLst>
          </p:cNvPr>
          <p:cNvSpPr txBox="1">
            <a:spLocks/>
          </p:cNvSpPr>
          <p:nvPr/>
        </p:nvSpPr>
        <p:spPr>
          <a:xfrm>
            <a:off x="431265" y="4698126"/>
            <a:ext cx="8319234"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Shrivastava SR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 Diabetes Metab Disord</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2013; 12: 14.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Hammersen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J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2022; 22: 455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Aye T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443</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Butwicka</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2015; 38: 453–9.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Res</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Clin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Dehn-Hindenberg A </a:t>
            </a:r>
            <a:r>
              <a:rPr kumimoji="0" lang="de-DE"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2021; 44: 2656–63.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Rawshani</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Lancet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2018; 392: 477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86.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Duca</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LM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40: 1249</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55.</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2" name="Ellipse 1">
            <a:extLst>
              <a:ext uri="{FF2B5EF4-FFF2-40B4-BE49-F238E27FC236}">
                <a16:creationId xmlns:a16="http://schemas.microsoft.com/office/drawing/2014/main" id="{6868FE75-A814-BDA8-F1FA-2CB7E2BDC994}"/>
              </a:ext>
            </a:extLst>
          </p:cNvPr>
          <p:cNvSpPr/>
          <p:nvPr/>
        </p:nvSpPr>
        <p:spPr>
          <a:xfrm>
            <a:off x="5960632" y="1998460"/>
            <a:ext cx="3090349" cy="1086565"/>
          </a:xfrm>
          <a:prstGeom prst="ellipse">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635852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1484" y="11471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Familien von Kindern mit T1D erleben erhebliche Auswirkungen auf ihre Finanzen und ihre Arbeit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143" name="Text Placeholder 4">
            <a:extLst>
              <a:ext uri="{FF2B5EF4-FFF2-40B4-BE49-F238E27FC236}">
                <a16:creationId xmlns:a16="http://schemas.microsoft.com/office/drawing/2014/main" id="{011FB441-F567-5A16-A125-05C7769EE0B7}"/>
              </a:ext>
            </a:extLst>
          </p:cNvPr>
          <p:cNvSpPr txBox="1">
            <a:spLocks/>
          </p:cNvSpPr>
          <p:nvPr/>
        </p:nvSpPr>
        <p:spPr>
          <a:xfrm>
            <a:off x="493761" y="4691601"/>
            <a:ext cx="8270895"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Dehn-Hindenberg A </a:t>
            </a:r>
            <a:r>
              <a:rPr kumimoji="0" lang="de-DE"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2021; 44: 2656–63.</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grpSp>
        <p:nvGrpSpPr>
          <p:cNvPr id="9" name="Gruppieren 8">
            <a:extLst>
              <a:ext uri="{FF2B5EF4-FFF2-40B4-BE49-F238E27FC236}">
                <a16:creationId xmlns:a16="http://schemas.microsoft.com/office/drawing/2014/main" id="{D2D89755-B4B1-1CEB-B176-C65E122CDE31}"/>
              </a:ext>
            </a:extLst>
          </p:cNvPr>
          <p:cNvGrpSpPr/>
          <p:nvPr/>
        </p:nvGrpSpPr>
        <p:grpSpPr>
          <a:xfrm>
            <a:off x="2408" y="917854"/>
            <a:ext cx="8858158" cy="3478039"/>
            <a:chOff x="-2" y="1141863"/>
            <a:chExt cx="11535869" cy="5031525"/>
          </a:xfrm>
        </p:grpSpPr>
        <p:sp>
          <p:nvSpPr>
            <p:cNvPr id="2" name="Rectangle: Rounded Corners 3">
              <a:extLst>
                <a:ext uri="{FF2B5EF4-FFF2-40B4-BE49-F238E27FC236}">
                  <a16:creationId xmlns:a16="http://schemas.microsoft.com/office/drawing/2014/main" id="{A0BAAEB0-ADDD-7250-C842-24ACFCD2EB86}"/>
                </a:ext>
              </a:extLst>
            </p:cNvPr>
            <p:cNvSpPr/>
            <p:nvPr/>
          </p:nvSpPr>
          <p:spPr>
            <a:xfrm>
              <a:off x="5533001" y="1141863"/>
              <a:ext cx="6002866" cy="698013"/>
            </a:xfrm>
            <a:prstGeom prst="roundRect">
              <a:avLst>
                <a:gd name="adj" fmla="val 50000"/>
              </a:avLst>
            </a:prstGeom>
            <a:solidFill>
              <a:srgbClr val="3474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white"/>
                  </a:solidFill>
                  <a:effectLst/>
                  <a:uLnTx/>
                  <a:uFillTx/>
                  <a:latin typeface="Verdana"/>
                  <a:ea typeface="+mn-ea"/>
                  <a:cs typeface="Arial" panose="020B0604020202020204" pitchFamily="34" charset="0"/>
                </a:rPr>
                <a:t>Erwerbsstatus von zuvor vollzeitbeschäftigten Müttern        (N = 257) im Jahr nach der T1D-Diagnose ihres Kindes </a:t>
              </a:r>
              <a:r>
                <a:rPr kumimoji="0" lang="en-US" sz="1100" b="0" i="0" u="none" strike="noStrike" kern="1200" cap="none" spc="0" normalizeH="0" baseline="30000" noProof="0" dirty="0">
                  <a:ln>
                    <a:noFill/>
                  </a:ln>
                  <a:solidFill>
                    <a:prstClr val="white"/>
                  </a:solidFill>
                  <a:effectLst/>
                  <a:uLnTx/>
                  <a:uFillTx/>
                  <a:latin typeface="Verdana"/>
                  <a:ea typeface="+mn-ea"/>
                  <a:cs typeface="Arial" panose="020B0604020202020204" pitchFamily="34" charset="0"/>
                </a:rPr>
                <a:t>1,</a:t>
              </a:r>
              <a:r>
                <a:rPr kumimoji="0" lang="en-US" sz="1100" b="0" i="0" u="none" strike="noStrike" kern="1200" cap="none" spc="0" normalizeH="0" baseline="0" noProof="0" dirty="0">
                  <a:ln>
                    <a:noFill/>
                  </a:ln>
                  <a:solidFill>
                    <a:prstClr val="white"/>
                  </a:solidFill>
                  <a:effectLst/>
                  <a:uLnTx/>
                  <a:uFillTx/>
                  <a:latin typeface="Verdana"/>
                  <a:ea typeface="+mn-ea"/>
                  <a:cs typeface="Arial" panose="020B0604020202020204" pitchFamily="34" charset="0"/>
                </a:rPr>
                <a:t>*</a:t>
              </a:r>
              <a:endParaRPr kumimoji="0" lang="en-US" sz="1100" b="0" i="0" u="none" strike="noStrike" kern="1200" cap="none" spc="0" normalizeH="0" baseline="30000" noProof="0" dirty="0">
                <a:ln>
                  <a:noFill/>
                </a:ln>
                <a:solidFill>
                  <a:prstClr val="white"/>
                </a:solidFill>
                <a:effectLst/>
                <a:uLnTx/>
                <a:uFillTx/>
                <a:latin typeface="Verdana"/>
                <a:ea typeface="+mn-ea"/>
                <a:cs typeface="Arial" panose="020B0604020202020204" pitchFamily="34" charset="0"/>
              </a:endParaRPr>
            </a:p>
          </p:txBody>
        </p:sp>
        <p:sp>
          <p:nvSpPr>
            <p:cNvPr id="3" name="Rectangle 5">
              <a:extLst>
                <a:ext uri="{FF2B5EF4-FFF2-40B4-BE49-F238E27FC236}">
                  <a16:creationId xmlns:a16="http://schemas.microsoft.com/office/drawing/2014/main" id="{0CD52442-443E-57E0-F66A-8B74E5A82162}"/>
                </a:ext>
              </a:extLst>
            </p:cNvPr>
            <p:cNvSpPr/>
            <p:nvPr/>
          </p:nvSpPr>
          <p:spPr>
            <a:xfrm rot="5400000">
              <a:off x="1638633" y="-213859"/>
              <a:ext cx="1300717" cy="4577982"/>
            </a:xfrm>
            <a:prstGeom prst="round2SameRect">
              <a:avLst>
                <a:gd name="adj1" fmla="val 50000"/>
                <a:gd name="adj2" fmla="val 0"/>
              </a:avLst>
            </a:prstGeom>
            <a:solidFill>
              <a:srgbClr val="4AACA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08000" tIns="108000" rIns="108000" bIns="360000" rtlCol="0" anchor="ctr"/>
            <a:lstStyle/>
            <a:p>
              <a:pPr marL="0" marR="0" lvl="1" indent="0" algn="l" defTabSz="457200" rtl="0" eaLnBrk="1" fontAlgn="auto" latinLnBrk="0" hangingPunct="1">
                <a:lnSpc>
                  <a:spcPct val="100000"/>
                </a:lnSpc>
                <a:spcBef>
                  <a:spcPts val="0"/>
                </a:spcBef>
                <a:spcAft>
                  <a:spcPts val="0"/>
                </a:spcAft>
                <a:buClrTx/>
                <a:buSzTx/>
                <a:buFontTx/>
                <a:buNone/>
                <a:tabLst/>
                <a:defRPr/>
              </a:pPr>
              <a:r>
                <a:rPr kumimoji="0" lang="de-DE" sz="1050" b="1" i="0" u="none" strike="noStrike" kern="1200" cap="none" spc="0" normalizeH="0" baseline="0" noProof="0" dirty="0">
                  <a:ln>
                    <a:noFill/>
                  </a:ln>
                  <a:solidFill>
                    <a:srgbClr val="F5F5F5"/>
                  </a:solidFill>
                  <a:effectLst/>
                  <a:uLnTx/>
                  <a:uFillTx/>
                  <a:latin typeface="Verdana"/>
                  <a:ea typeface="+mn-ea"/>
                  <a:cs typeface="+mn-cs"/>
                </a:rPr>
                <a:t>Fast die Hälfte der Familien (46,4 %) berichtet über mäßige bis schwere finanzielle Verluste </a:t>
              </a:r>
              <a:r>
                <a:rPr kumimoji="0" lang="en-US" sz="1050" b="0" i="0" u="none" strike="noStrike" kern="1200" cap="none" spc="0" normalizeH="0" baseline="0" noProof="0" dirty="0" err="1">
                  <a:ln>
                    <a:noFill/>
                  </a:ln>
                  <a:solidFill>
                    <a:prstClr val="black"/>
                  </a:solidFill>
                  <a:effectLst/>
                  <a:uLnTx/>
                  <a:uFillTx/>
                  <a:latin typeface="Verdana"/>
                  <a:ea typeface="+mn-ea"/>
                  <a:cs typeface="+mn-cs"/>
                </a:rPr>
                <a:t>nach</a:t>
              </a:r>
              <a:r>
                <a:rPr kumimoji="0" lang="en-US" sz="1050" b="0" i="0" u="none" strike="noStrike" kern="1200" cap="none" spc="0" normalizeH="0" baseline="0" noProof="0" dirty="0">
                  <a:ln>
                    <a:noFill/>
                  </a:ln>
                  <a:solidFill>
                    <a:prstClr val="black"/>
                  </a:solidFill>
                  <a:effectLst/>
                  <a:uLnTx/>
                  <a:uFillTx/>
                  <a:latin typeface="Verdana"/>
                  <a:ea typeface="+mn-ea"/>
                  <a:cs typeface="+mn-cs"/>
                </a:rPr>
                <a:t> der T1D-Diagnose </a:t>
              </a:r>
              <a:r>
                <a:rPr kumimoji="0" lang="en-US" sz="1050" b="0" i="0" u="none" strike="noStrike" kern="1200" cap="none" spc="0" normalizeH="0" baseline="0" noProof="0" dirty="0" err="1">
                  <a:ln>
                    <a:noFill/>
                  </a:ln>
                  <a:solidFill>
                    <a:prstClr val="black"/>
                  </a:solidFill>
                  <a:effectLst/>
                  <a:uLnTx/>
                  <a:uFillTx/>
                  <a:latin typeface="Verdana"/>
                  <a:ea typeface="+mn-ea"/>
                  <a:cs typeface="+mn-cs"/>
                </a:rPr>
                <a:t>ihres</a:t>
              </a:r>
              <a:r>
                <a:rPr kumimoji="0" lang="en-US" sz="1050" b="0" i="0" u="none" strike="noStrike" kern="1200" cap="none" spc="0" normalizeH="0" baseline="0" noProof="0" dirty="0">
                  <a:ln>
                    <a:noFill/>
                  </a:ln>
                  <a:solidFill>
                    <a:prstClr val="black"/>
                  </a:solidFill>
                  <a:effectLst/>
                  <a:uLnTx/>
                  <a:uFillTx/>
                  <a:latin typeface="Verdana"/>
                  <a:ea typeface="+mn-ea"/>
                  <a:cs typeface="+mn-cs"/>
                </a:rPr>
                <a:t> Kindes</a:t>
              </a:r>
              <a:r>
                <a:rPr kumimoji="0" lang="en-US" sz="1050" b="0" i="0" u="none" strike="noStrike" kern="1200" cap="none" spc="0" normalizeH="0" baseline="30000" noProof="0" dirty="0">
                  <a:ln>
                    <a:noFill/>
                  </a:ln>
                  <a:solidFill>
                    <a:prstClr val="black"/>
                  </a:solidFill>
                  <a:effectLst/>
                  <a:uLnTx/>
                  <a:uFillTx/>
                  <a:latin typeface="Verdana"/>
                  <a:ea typeface="+mn-ea"/>
                  <a:cs typeface="+mn-cs"/>
                </a:rPr>
                <a:t>1</a:t>
              </a:r>
              <a:endParaRPr kumimoji="0" lang="en-NZ" sz="1050" b="0" i="0" u="none" strike="noStrike" kern="1200" cap="none" spc="0" normalizeH="0" baseline="30000" noProof="0" dirty="0">
                <a:ln>
                  <a:noFill/>
                </a:ln>
                <a:solidFill>
                  <a:prstClr val="black"/>
                </a:solidFill>
                <a:effectLst/>
                <a:uLnTx/>
                <a:uFillTx/>
                <a:latin typeface="Verdana"/>
                <a:ea typeface="+mn-ea"/>
                <a:cs typeface="+mn-cs"/>
              </a:endParaRPr>
            </a:p>
          </p:txBody>
        </p:sp>
        <p:sp>
          <p:nvSpPr>
            <p:cNvPr id="4" name="Rectangle 5">
              <a:extLst>
                <a:ext uri="{FF2B5EF4-FFF2-40B4-BE49-F238E27FC236}">
                  <a16:creationId xmlns:a16="http://schemas.microsoft.com/office/drawing/2014/main" id="{510CE7FB-1082-C340-5629-FD13E3876520}"/>
                </a:ext>
              </a:extLst>
            </p:cNvPr>
            <p:cNvSpPr/>
            <p:nvPr/>
          </p:nvSpPr>
          <p:spPr>
            <a:xfrm rot="5400000">
              <a:off x="1706186" y="2873939"/>
              <a:ext cx="1165611" cy="4577982"/>
            </a:xfrm>
            <a:prstGeom prst="round2SameRect">
              <a:avLst>
                <a:gd name="adj1" fmla="val 50000"/>
                <a:gd name="adj2" fmla="val 0"/>
              </a:avLst>
            </a:prstGeom>
            <a:solidFill>
              <a:srgbClr val="C7E7E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72000" tIns="108000" rIns="72000" bIns="360000" rtlCol="0" anchor="ctr"/>
            <a:lstStyle/>
            <a:p>
              <a:pPr marL="0" marR="0" lvl="1"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err="1">
                  <a:ln>
                    <a:noFill/>
                  </a:ln>
                  <a:solidFill>
                    <a:prstClr val="black"/>
                  </a:solidFill>
                  <a:effectLst/>
                  <a:uLnTx/>
                  <a:uFillTx/>
                  <a:latin typeface="Verdana"/>
                  <a:ea typeface="+mn-ea"/>
                  <a:cs typeface="+mn-cs"/>
                </a:rPr>
                <a:t>Im</a:t>
              </a:r>
              <a:r>
                <a:rPr kumimoji="0" lang="en-US" sz="1050" b="0" i="0" u="none" strike="noStrike" kern="1200" cap="none" spc="0" normalizeH="0" baseline="0" noProof="0" dirty="0">
                  <a:ln>
                    <a:noFill/>
                  </a:ln>
                  <a:solidFill>
                    <a:prstClr val="black"/>
                  </a:solidFill>
                  <a:effectLst/>
                  <a:uLnTx/>
                  <a:uFillTx/>
                  <a:latin typeface="Verdana"/>
                  <a:ea typeface="+mn-ea"/>
                  <a:cs typeface="+mn-cs"/>
                </a:rPr>
                <a:t> </a:t>
              </a:r>
              <a:r>
                <a:rPr kumimoji="0" lang="en-US" sz="1050" b="0" i="0" u="none" strike="noStrike" kern="1200" cap="none" spc="0" normalizeH="0" baseline="0" noProof="0" dirty="0" err="1">
                  <a:ln>
                    <a:noFill/>
                  </a:ln>
                  <a:solidFill>
                    <a:prstClr val="black"/>
                  </a:solidFill>
                  <a:effectLst/>
                  <a:uLnTx/>
                  <a:uFillTx/>
                  <a:latin typeface="Verdana"/>
                  <a:ea typeface="+mn-ea"/>
                  <a:cs typeface="+mn-cs"/>
                </a:rPr>
                <a:t>Jahr</a:t>
              </a:r>
              <a:r>
                <a:rPr kumimoji="0" lang="en-US" sz="1050" b="0" i="0" u="none" strike="noStrike" kern="1200" cap="none" spc="0" normalizeH="0" baseline="0" noProof="0" dirty="0">
                  <a:ln>
                    <a:noFill/>
                  </a:ln>
                  <a:solidFill>
                    <a:prstClr val="black"/>
                  </a:solidFill>
                  <a:effectLst/>
                  <a:uLnTx/>
                  <a:uFillTx/>
                  <a:latin typeface="Verdana"/>
                  <a:ea typeface="+mn-ea"/>
                  <a:cs typeface="+mn-cs"/>
                </a:rPr>
                <a:t> </a:t>
              </a:r>
              <a:r>
                <a:rPr kumimoji="0" lang="en-US" sz="1050" b="0" i="0" u="none" strike="noStrike" kern="1200" cap="none" spc="0" normalizeH="0" baseline="0" noProof="0" dirty="0" err="1">
                  <a:ln>
                    <a:noFill/>
                  </a:ln>
                  <a:solidFill>
                    <a:prstClr val="black"/>
                  </a:solidFill>
                  <a:effectLst/>
                  <a:uLnTx/>
                  <a:uFillTx/>
                  <a:latin typeface="Verdana"/>
                  <a:ea typeface="+mn-ea"/>
                  <a:cs typeface="+mn-cs"/>
                </a:rPr>
                <a:t>nach</a:t>
              </a:r>
              <a:r>
                <a:rPr kumimoji="0" lang="en-US" sz="1050" b="0" i="0" u="none" strike="noStrike" kern="1200" cap="none" spc="0" normalizeH="0" baseline="0" noProof="0" dirty="0">
                  <a:ln>
                    <a:noFill/>
                  </a:ln>
                  <a:solidFill>
                    <a:prstClr val="black"/>
                  </a:solidFill>
                  <a:effectLst/>
                  <a:uLnTx/>
                  <a:uFillTx/>
                  <a:latin typeface="Verdana"/>
                  <a:ea typeface="+mn-ea"/>
                  <a:cs typeface="+mn-cs"/>
                </a:rPr>
                <a:t> der T1D-Diagnose </a:t>
              </a:r>
              <a:r>
                <a:rPr kumimoji="0" lang="en-US" sz="1050" b="0" i="0" u="none" strike="noStrike" kern="1200" cap="none" spc="0" normalizeH="0" baseline="0" noProof="0" dirty="0" err="1">
                  <a:ln>
                    <a:noFill/>
                  </a:ln>
                  <a:solidFill>
                    <a:prstClr val="black"/>
                  </a:solidFill>
                  <a:effectLst/>
                  <a:uLnTx/>
                  <a:uFillTx/>
                  <a:latin typeface="Verdana"/>
                  <a:ea typeface="+mn-ea"/>
                  <a:cs typeface="+mn-cs"/>
                </a:rPr>
                <a:t>ihres</a:t>
              </a:r>
              <a:r>
                <a:rPr kumimoji="0" lang="en-US" sz="1050" b="0" i="0" u="none" strike="noStrike" kern="1200" cap="none" spc="0" normalizeH="0" baseline="0" noProof="0" dirty="0">
                  <a:ln>
                    <a:noFill/>
                  </a:ln>
                  <a:solidFill>
                    <a:prstClr val="black"/>
                  </a:solidFill>
                  <a:effectLst/>
                  <a:uLnTx/>
                  <a:uFillTx/>
                  <a:latin typeface="Verdana"/>
                  <a:ea typeface="+mn-ea"/>
                  <a:cs typeface="+mn-cs"/>
                </a:rPr>
                <a:t> </a:t>
              </a:r>
              <a:r>
                <a:rPr kumimoji="0" lang="en-US" sz="1050" b="0" i="0" u="none" strike="noStrike" kern="1200" cap="none" spc="0" normalizeH="0" baseline="0" noProof="0" dirty="0" err="1">
                  <a:ln>
                    <a:noFill/>
                  </a:ln>
                  <a:solidFill>
                    <a:prstClr val="black"/>
                  </a:solidFill>
                  <a:effectLst/>
                  <a:uLnTx/>
                  <a:uFillTx/>
                  <a:latin typeface="Verdana"/>
                  <a:ea typeface="+mn-ea"/>
                  <a:cs typeface="+mn-cs"/>
                </a:rPr>
                <a:t>Kindes</a:t>
              </a:r>
              <a:r>
                <a:rPr kumimoji="0" lang="en-US" sz="1050" b="0" i="0" u="none" strike="noStrike" kern="1200" cap="none" spc="0" normalizeH="0" baseline="0" noProof="0" dirty="0">
                  <a:ln>
                    <a:noFill/>
                  </a:ln>
                  <a:solidFill>
                    <a:prstClr val="black"/>
                  </a:solidFill>
                  <a:effectLst/>
                  <a:uLnTx/>
                  <a:uFillTx/>
                  <a:latin typeface="Verdana"/>
                  <a:ea typeface="+mn-ea"/>
                  <a:cs typeface="+mn-cs"/>
                </a:rPr>
                <a:t> </a:t>
              </a:r>
              <a:r>
                <a:rPr kumimoji="0" lang="en-US" sz="1050" b="1" i="0" u="none" strike="noStrike" kern="1200" cap="none" spc="0" normalizeH="0" baseline="0" noProof="0" dirty="0" err="1">
                  <a:ln>
                    <a:noFill/>
                  </a:ln>
                  <a:solidFill>
                    <a:prstClr val="black"/>
                  </a:solidFill>
                  <a:effectLst/>
                  <a:uLnTx/>
                  <a:uFillTx/>
                  <a:latin typeface="Verdana"/>
                  <a:ea typeface="+mn-ea"/>
                  <a:cs typeface="+mn-cs"/>
                </a:rPr>
                <a:t>hörten</a:t>
              </a:r>
              <a:r>
                <a:rPr kumimoji="0" lang="en-US" sz="1050" b="1" i="0" u="none" strike="noStrike" kern="1200" cap="none" spc="0" normalizeH="0" baseline="0" noProof="0" dirty="0">
                  <a:ln>
                    <a:noFill/>
                  </a:ln>
                  <a:solidFill>
                    <a:prstClr val="black"/>
                  </a:solidFill>
                  <a:effectLst/>
                  <a:uLnTx/>
                  <a:uFillTx/>
                  <a:latin typeface="Verdana"/>
                  <a:ea typeface="+mn-ea"/>
                  <a:cs typeface="+mn-cs"/>
                </a:rPr>
                <a:t> </a:t>
              </a:r>
              <a:r>
                <a:rPr kumimoji="0" lang="en-US" sz="1050" b="1" i="0" u="none" strike="noStrike" kern="1200" cap="none" spc="0" normalizeH="0" baseline="0" noProof="0" dirty="0">
                  <a:ln>
                    <a:noFill/>
                  </a:ln>
                  <a:solidFill>
                    <a:srgbClr val="23004C"/>
                  </a:solidFill>
                  <a:effectLst/>
                  <a:uLnTx/>
                  <a:uFillTx/>
                  <a:latin typeface="Verdana"/>
                  <a:ea typeface="+mn-ea"/>
                  <a:cs typeface="+mn-cs"/>
                </a:rPr>
                <a:t>15 % der </a:t>
              </a:r>
              <a:r>
                <a:rPr kumimoji="0" lang="en-US" sz="1050" b="1" i="0" u="none" strike="noStrike" kern="1200" cap="none" spc="0" normalizeH="0" baseline="0" noProof="0" dirty="0" err="1">
                  <a:ln>
                    <a:noFill/>
                  </a:ln>
                  <a:solidFill>
                    <a:srgbClr val="23004C"/>
                  </a:solidFill>
                  <a:effectLst/>
                  <a:uLnTx/>
                  <a:uFillTx/>
                  <a:latin typeface="Verdana"/>
                  <a:ea typeface="+mn-ea"/>
                  <a:cs typeface="+mn-cs"/>
                </a:rPr>
                <a:t>Mütter</a:t>
              </a:r>
              <a:r>
                <a:rPr kumimoji="0" lang="en-US" sz="1050" b="1" i="0" u="none" strike="noStrike" kern="1200" cap="none" spc="0" normalizeH="0" baseline="0" noProof="0" dirty="0">
                  <a:ln>
                    <a:noFill/>
                  </a:ln>
                  <a:solidFill>
                    <a:srgbClr val="23004C"/>
                  </a:solidFill>
                  <a:effectLst/>
                  <a:uLnTx/>
                  <a:uFillTx/>
                  <a:latin typeface="Verdana"/>
                  <a:ea typeface="+mn-ea"/>
                  <a:cs typeface="+mn-cs"/>
                </a:rPr>
                <a:t> auf zu </a:t>
              </a:r>
              <a:r>
                <a:rPr kumimoji="0" lang="en-US" sz="1050" b="1" i="0" u="none" strike="noStrike" kern="1200" cap="none" spc="0" normalizeH="0" baseline="0" noProof="0" dirty="0" err="1">
                  <a:ln>
                    <a:noFill/>
                  </a:ln>
                  <a:solidFill>
                    <a:srgbClr val="23004C"/>
                  </a:solidFill>
                  <a:effectLst/>
                  <a:uLnTx/>
                  <a:uFillTx/>
                  <a:latin typeface="Verdana"/>
                  <a:ea typeface="+mn-ea"/>
                  <a:cs typeface="+mn-cs"/>
                </a:rPr>
                <a:t>arbeiten</a:t>
              </a:r>
              <a:r>
                <a:rPr kumimoji="0" lang="en-US" sz="1050" b="1" i="0" u="none" strike="noStrike" kern="1200" cap="none" spc="0" normalizeH="0" baseline="0" noProof="0" dirty="0">
                  <a:ln>
                    <a:noFill/>
                  </a:ln>
                  <a:solidFill>
                    <a:srgbClr val="23004C"/>
                  </a:solidFill>
                  <a:effectLst/>
                  <a:uLnTx/>
                  <a:uFillTx/>
                  <a:latin typeface="Verdana"/>
                  <a:ea typeface="+mn-ea"/>
                  <a:cs typeface="+mn-cs"/>
                </a:rPr>
                <a:t> </a:t>
              </a:r>
              <a:r>
                <a:rPr kumimoji="0" lang="en-US" sz="1050" b="0" i="0" u="none" strike="noStrike" kern="1200" cap="none" spc="0" normalizeH="0" baseline="0" noProof="0" dirty="0">
                  <a:ln>
                    <a:noFill/>
                  </a:ln>
                  <a:solidFill>
                    <a:prstClr val="black"/>
                  </a:solidFill>
                  <a:effectLst/>
                  <a:uLnTx/>
                  <a:uFillTx/>
                  <a:latin typeface="Verdana"/>
                  <a:ea typeface="+mn-ea"/>
                  <a:cs typeface="+mn-cs"/>
                </a:rPr>
                <a:t>und</a:t>
              </a:r>
              <a:r>
                <a:rPr kumimoji="0" lang="en-US" sz="1050" b="1" i="0" u="none" strike="noStrike" kern="1200" cap="none" spc="0" normalizeH="0" baseline="0" noProof="0" dirty="0">
                  <a:ln>
                    <a:noFill/>
                  </a:ln>
                  <a:solidFill>
                    <a:srgbClr val="F5F5F5"/>
                  </a:solidFill>
                  <a:effectLst/>
                  <a:uLnTx/>
                  <a:uFillTx/>
                  <a:latin typeface="Verdana"/>
                  <a:ea typeface="+mn-ea"/>
                  <a:cs typeface="+mn-cs"/>
                </a:rPr>
                <a:t> </a:t>
              </a:r>
              <a:r>
                <a:rPr kumimoji="0" lang="en-US" sz="1050" b="1" i="0" u="none" strike="noStrike" kern="1200" cap="none" spc="0" normalizeH="0" baseline="0" noProof="0" dirty="0">
                  <a:ln>
                    <a:noFill/>
                  </a:ln>
                  <a:solidFill>
                    <a:srgbClr val="23004C"/>
                  </a:solidFill>
                  <a:effectLst/>
                  <a:uLnTx/>
                  <a:uFillTx/>
                  <a:latin typeface="Verdana"/>
                  <a:ea typeface="+mn-ea"/>
                  <a:cs typeface="+mn-cs"/>
                </a:rPr>
                <a:t>11,5 % </a:t>
              </a:r>
              <a:r>
                <a:rPr kumimoji="0" lang="en-US" sz="1050" b="1" i="0" u="none" strike="noStrike" kern="1200" cap="none" spc="0" normalizeH="0" baseline="0" noProof="0" dirty="0" err="1">
                  <a:ln>
                    <a:noFill/>
                  </a:ln>
                  <a:solidFill>
                    <a:srgbClr val="23004C"/>
                  </a:solidFill>
                  <a:effectLst/>
                  <a:uLnTx/>
                  <a:uFillTx/>
                  <a:latin typeface="Verdana"/>
                  <a:ea typeface="+mn-ea"/>
                  <a:cs typeface="+mn-cs"/>
                </a:rPr>
                <a:t>reduzierten</a:t>
              </a:r>
              <a:r>
                <a:rPr kumimoji="0" lang="en-US" sz="1050" b="1" i="0" u="none" strike="noStrike" kern="1200" cap="none" spc="0" normalizeH="0" baseline="0" noProof="0" dirty="0">
                  <a:ln>
                    <a:noFill/>
                  </a:ln>
                  <a:solidFill>
                    <a:srgbClr val="23004C"/>
                  </a:solidFill>
                  <a:effectLst/>
                  <a:uLnTx/>
                  <a:uFillTx/>
                  <a:latin typeface="Verdana"/>
                  <a:ea typeface="+mn-ea"/>
                  <a:cs typeface="+mn-cs"/>
                </a:rPr>
                <a:t> </a:t>
              </a:r>
              <a:r>
                <a:rPr kumimoji="0" lang="en-US" sz="1050" b="1" i="0" u="none" strike="noStrike" kern="1200" cap="none" spc="0" normalizeH="0" baseline="0" noProof="0" dirty="0" err="1">
                  <a:ln>
                    <a:noFill/>
                  </a:ln>
                  <a:solidFill>
                    <a:srgbClr val="23004C"/>
                  </a:solidFill>
                  <a:effectLst/>
                  <a:uLnTx/>
                  <a:uFillTx/>
                  <a:latin typeface="Verdana"/>
                  <a:ea typeface="+mn-ea"/>
                  <a:cs typeface="+mn-cs"/>
                </a:rPr>
                <a:t>ihre</a:t>
              </a:r>
              <a:r>
                <a:rPr kumimoji="0" lang="en-US" sz="1050" b="1" i="0" u="none" strike="noStrike" kern="1200" cap="none" spc="0" normalizeH="0" baseline="0" noProof="0" dirty="0">
                  <a:ln>
                    <a:noFill/>
                  </a:ln>
                  <a:solidFill>
                    <a:srgbClr val="23004C"/>
                  </a:solidFill>
                  <a:effectLst/>
                  <a:uLnTx/>
                  <a:uFillTx/>
                  <a:latin typeface="Verdana"/>
                  <a:ea typeface="+mn-ea"/>
                  <a:cs typeface="+mn-cs"/>
                </a:rPr>
                <a:t> Arbeitszeit</a:t>
              </a:r>
              <a:r>
                <a:rPr kumimoji="0" lang="en-US" sz="1050" b="0" i="0" u="none" strike="noStrike" kern="1200" cap="none" spc="0" normalizeH="0" baseline="30000" noProof="0" dirty="0">
                  <a:ln>
                    <a:noFill/>
                  </a:ln>
                  <a:solidFill>
                    <a:prstClr val="black"/>
                  </a:solidFill>
                  <a:effectLst/>
                  <a:uLnTx/>
                  <a:uFillTx/>
                  <a:latin typeface="Verdana"/>
                  <a:ea typeface="+mn-ea"/>
                  <a:cs typeface="+mn-cs"/>
                </a:rPr>
                <a:t>1</a:t>
              </a:r>
              <a:endParaRPr kumimoji="0" lang="en-NZ" sz="1050" b="0" i="0" u="none" strike="noStrike" kern="1200" cap="none" spc="0" normalizeH="0" baseline="30000" noProof="0" dirty="0">
                <a:ln>
                  <a:noFill/>
                </a:ln>
                <a:solidFill>
                  <a:prstClr val="black"/>
                </a:solidFill>
                <a:effectLst/>
                <a:uLnTx/>
                <a:uFillTx/>
                <a:latin typeface="Verdana"/>
                <a:ea typeface="+mn-ea"/>
                <a:cs typeface="+mn-cs"/>
              </a:endParaRPr>
            </a:p>
          </p:txBody>
        </p:sp>
        <p:sp>
          <p:nvSpPr>
            <p:cNvPr id="5" name="Rectangle 5">
              <a:extLst>
                <a:ext uri="{FF2B5EF4-FFF2-40B4-BE49-F238E27FC236}">
                  <a16:creationId xmlns:a16="http://schemas.microsoft.com/office/drawing/2014/main" id="{A679F835-29A9-0A70-AC37-4864170C3487}"/>
                </a:ext>
              </a:extLst>
            </p:cNvPr>
            <p:cNvSpPr/>
            <p:nvPr/>
          </p:nvSpPr>
          <p:spPr>
            <a:xfrm rot="5400000">
              <a:off x="1706186" y="1363816"/>
              <a:ext cx="1165610" cy="4577985"/>
            </a:xfrm>
            <a:prstGeom prst="round2SameRect">
              <a:avLst>
                <a:gd name="adj1" fmla="val 50000"/>
                <a:gd name="adj2" fmla="val 0"/>
              </a:avLst>
            </a:prstGeom>
            <a:solidFill>
              <a:srgbClr val="96D2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72000" tIns="36000" rIns="72000" bIns="360000" rtlCol="0" anchor="ctr"/>
            <a:lstStyle/>
            <a:p>
              <a:pPr marL="0" marR="0" lvl="0" indent="0" algn="l" defTabSz="685800"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F5F5F5"/>
                  </a:solidFill>
                  <a:effectLst/>
                  <a:uLnTx/>
                  <a:uFillTx/>
                  <a:latin typeface="Verdana"/>
                  <a:ea typeface="+mn-ea"/>
                  <a:cs typeface="Arial" panose="020B0604020202020204" pitchFamily="34" charset="0"/>
                </a:rPr>
                <a:t>Die </a:t>
              </a:r>
              <a:r>
                <a:rPr kumimoji="0" lang="en-US" sz="1050" b="1" i="0" u="none" strike="noStrike" kern="1200" cap="none" spc="0" normalizeH="0" baseline="0" noProof="0" dirty="0" err="1">
                  <a:ln>
                    <a:noFill/>
                  </a:ln>
                  <a:solidFill>
                    <a:srgbClr val="F5F5F5"/>
                  </a:solidFill>
                  <a:effectLst/>
                  <a:uLnTx/>
                  <a:uFillTx/>
                  <a:latin typeface="Verdana"/>
                  <a:ea typeface="+mn-ea"/>
                  <a:cs typeface="Arial" panose="020B0604020202020204" pitchFamily="34" charset="0"/>
                </a:rPr>
                <a:t>bezahlte</a:t>
              </a:r>
              <a:r>
                <a:rPr kumimoji="0" lang="en-US" sz="1050" b="1" i="0" u="none" strike="noStrike" kern="1200" cap="none" spc="0" normalizeH="0" baseline="0" noProof="0" dirty="0">
                  <a:ln>
                    <a:noFill/>
                  </a:ln>
                  <a:solidFill>
                    <a:srgbClr val="F5F5F5"/>
                  </a:solidFill>
                  <a:effectLst/>
                  <a:uLnTx/>
                  <a:uFillTx/>
                  <a:latin typeface="Verdana"/>
                  <a:ea typeface="+mn-ea"/>
                  <a:cs typeface="Arial" panose="020B0604020202020204" pitchFamily="34" charset="0"/>
                </a:rPr>
                <a:t> </a:t>
              </a:r>
              <a:r>
                <a:rPr kumimoji="0" lang="en-US" sz="1050" b="1" i="0" u="none" strike="noStrike" kern="1200" cap="none" spc="0" normalizeH="0" baseline="0" noProof="0" dirty="0" err="1">
                  <a:ln>
                    <a:noFill/>
                  </a:ln>
                  <a:solidFill>
                    <a:srgbClr val="F5F5F5"/>
                  </a:solidFill>
                  <a:effectLst/>
                  <a:uLnTx/>
                  <a:uFillTx/>
                  <a:latin typeface="Verdana"/>
                  <a:ea typeface="+mn-ea"/>
                  <a:cs typeface="Arial" panose="020B0604020202020204" pitchFamily="34" charset="0"/>
                </a:rPr>
                <a:t>Arbeitszeit</a:t>
              </a:r>
              <a:r>
                <a:rPr kumimoji="0" lang="en-US" sz="1050" b="1" i="0" u="none" strike="noStrike" kern="1200" cap="none" spc="0" normalizeH="0" baseline="0" noProof="0" dirty="0">
                  <a:ln>
                    <a:noFill/>
                  </a:ln>
                  <a:solidFill>
                    <a:srgbClr val="F5F5F5"/>
                  </a:solidFill>
                  <a:effectLst/>
                  <a:uLnTx/>
                  <a:uFillTx/>
                  <a:latin typeface="Verdana"/>
                  <a:ea typeface="+mn-ea"/>
                  <a:cs typeface="Arial" panose="020B0604020202020204" pitchFamily="34" charset="0"/>
                </a:rPr>
                <a:t> der </a:t>
              </a:r>
              <a:r>
                <a:rPr kumimoji="0" lang="en-US" sz="1050" b="1" i="0" u="none" strike="noStrike" kern="1200" cap="none" spc="0" normalizeH="0" baseline="0" noProof="0" dirty="0" err="1">
                  <a:ln>
                    <a:noFill/>
                  </a:ln>
                  <a:solidFill>
                    <a:srgbClr val="F5F5F5"/>
                  </a:solidFill>
                  <a:effectLst/>
                  <a:uLnTx/>
                  <a:uFillTx/>
                  <a:latin typeface="Verdana"/>
                  <a:ea typeface="+mn-ea"/>
                  <a:cs typeface="Arial" panose="020B0604020202020204" pitchFamily="34" charset="0"/>
                </a:rPr>
                <a:t>Mütter</a:t>
              </a:r>
              <a:r>
                <a:rPr kumimoji="0" lang="en-US" sz="1050" b="1" i="0" u="none" strike="noStrike" kern="1200" cap="none" spc="0" normalizeH="0" baseline="0" noProof="0" dirty="0">
                  <a:ln>
                    <a:noFill/>
                  </a:ln>
                  <a:solidFill>
                    <a:srgbClr val="F5F5F5"/>
                  </a:solidFill>
                  <a:effectLst/>
                  <a:uLnTx/>
                  <a:uFillTx/>
                  <a:latin typeface="Verdana"/>
                  <a:ea typeface="+mn-ea"/>
                  <a:cs typeface="Arial" panose="020B0604020202020204" pitchFamily="34" charset="0"/>
                </a:rPr>
                <a:t> </a:t>
              </a:r>
              <a:r>
                <a:rPr kumimoji="0" lang="en-US" sz="105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war </a:t>
              </a:r>
              <a:r>
                <a:rPr kumimoji="0" lang="en-US" sz="1050" b="0" i="0" u="none" strike="noStrike" kern="1200" cap="none" spc="0" normalizeH="0" baseline="0" noProof="0" dirty="0" err="1">
                  <a:ln>
                    <a:noFill/>
                  </a:ln>
                  <a:solidFill>
                    <a:prstClr val="black"/>
                  </a:solidFill>
                  <a:effectLst/>
                  <a:uLnTx/>
                  <a:uFillTx/>
                  <a:latin typeface="Verdana"/>
                  <a:ea typeface="+mn-ea"/>
                  <a:cs typeface="Arial" panose="020B0604020202020204" pitchFamily="34" charset="0"/>
                </a:rPr>
                <a:t>im</a:t>
              </a:r>
              <a:r>
                <a:rPr kumimoji="0" lang="en-US" sz="105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 Jahr </a:t>
              </a:r>
              <a:r>
                <a:rPr kumimoji="0" lang="en-US" sz="1050" b="0" i="0" u="none" strike="noStrike" kern="1200" cap="none" spc="0" normalizeH="0" baseline="0" noProof="0" dirty="0" err="1">
                  <a:ln>
                    <a:noFill/>
                  </a:ln>
                  <a:solidFill>
                    <a:prstClr val="black"/>
                  </a:solidFill>
                  <a:effectLst/>
                  <a:uLnTx/>
                  <a:uFillTx/>
                  <a:latin typeface="Verdana"/>
                  <a:ea typeface="+mn-ea"/>
                  <a:cs typeface="Arial" panose="020B0604020202020204" pitchFamily="34" charset="0"/>
                </a:rPr>
                <a:t>nach</a:t>
              </a:r>
              <a:r>
                <a:rPr kumimoji="0" lang="en-US" sz="105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 der T1D-Diagnose </a:t>
              </a:r>
              <a:r>
                <a:rPr kumimoji="0" lang="en-US" sz="1050" b="0" i="0" u="none" strike="noStrike" kern="1200" cap="none" spc="0" normalizeH="0" baseline="0" noProof="0" dirty="0" err="1">
                  <a:ln>
                    <a:noFill/>
                  </a:ln>
                  <a:solidFill>
                    <a:prstClr val="black"/>
                  </a:solidFill>
                  <a:effectLst/>
                  <a:uLnTx/>
                  <a:uFillTx/>
                  <a:latin typeface="Verdana"/>
                  <a:ea typeface="+mn-ea"/>
                  <a:cs typeface="Arial" panose="020B0604020202020204" pitchFamily="34" charset="0"/>
                </a:rPr>
                <a:t>ihres</a:t>
              </a:r>
              <a:r>
                <a:rPr kumimoji="0" lang="en-US" sz="105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 </a:t>
              </a:r>
              <a:r>
                <a:rPr kumimoji="0" lang="en-US" sz="1050" b="0" i="0" u="none" strike="noStrike" kern="1200" cap="none" spc="0" normalizeH="0" baseline="0" noProof="0" dirty="0" err="1">
                  <a:ln>
                    <a:noFill/>
                  </a:ln>
                  <a:solidFill>
                    <a:prstClr val="black"/>
                  </a:solidFill>
                  <a:effectLst/>
                  <a:uLnTx/>
                  <a:uFillTx/>
                  <a:latin typeface="Verdana"/>
                  <a:ea typeface="+mn-ea"/>
                  <a:cs typeface="Arial" panose="020B0604020202020204" pitchFamily="34" charset="0"/>
                </a:rPr>
                <a:t>Kindes</a:t>
              </a:r>
              <a:r>
                <a:rPr kumimoji="0" lang="en-US" sz="105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 </a:t>
              </a:r>
              <a:r>
                <a:rPr kumimoji="0" lang="en-US" sz="1050" b="1" i="0" u="none" strike="noStrike" kern="1200" cap="none" spc="0" normalizeH="0" baseline="0" noProof="0" dirty="0" err="1">
                  <a:ln>
                    <a:noFill/>
                  </a:ln>
                  <a:solidFill>
                    <a:srgbClr val="F5F5F5"/>
                  </a:solidFill>
                  <a:effectLst/>
                  <a:uLnTx/>
                  <a:uFillTx/>
                  <a:latin typeface="Verdana"/>
                  <a:ea typeface="+mn-ea"/>
                  <a:cs typeface="Arial" panose="020B0604020202020204" pitchFamily="34" charset="0"/>
                </a:rPr>
                <a:t>signifikant</a:t>
              </a:r>
              <a:r>
                <a:rPr kumimoji="0" lang="en-US" sz="1050" b="1" i="0" u="none" strike="noStrike" kern="1200" cap="none" spc="0" normalizeH="0" baseline="0" noProof="0" dirty="0">
                  <a:ln>
                    <a:noFill/>
                  </a:ln>
                  <a:solidFill>
                    <a:srgbClr val="F5F5F5"/>
                  </a:solidFill>
                  <a:effectLst/>
                  <a:uLnTx/>
                  <a:uFillTx/>
                  <a:latin typeface="Verdana"/>
                  <a:ea typeface="+mn-ea"/>
                  <a:cs typeface="Arial" panose="020B0604020202020204" pitchFamily="34" charset="0"/>
                </a:rPr>
                <a:t> </a:t>
              </a:r>
              <a:r>
                <a:rPr kumimoji="0" lang="en-US" sz="1050" b="1" i="0" u="none" strike="noStrike" kern="1200" cap="none" spc="0" normalizeH="0" baseline="0" noProof="0" dirty="0" err="1">
                  <a:ln>
                    <a:noFill/>
                  </a:ln>
                  <a:solidFill>
                    <a:srgbClr val="F5F5F5"/>
                  </a:solidFill>
                  <a:effectLst/>
                  <a:uLnTx/>
                  <a:uFillTx/>
                  <a:latin typeface="Verdana"/>
                  <a:ea typeface="+mn-ea"/>
                  <a:cs typeface="Arial" panose="020B0604020202020204" pitchFamily="34" charset="0"/>
                </a:rPr>
                <a:t>verringert</a:t>
              </a:r>
              <a:r>
                <a:rPr kumimoji="0" lang="en-US" sz="1050" b="1" i="0" u="none" strike="noStrike" kern="1200" cap="none" spc="0" normalizeH="0" baseline="0" noProof="0" dirty="0">
                  <a:ln>
                    <a:noFill/>
                  </a:ln>
                  <a:solidFill>
                    <a:srgbClr val="F5F5F5"/>
                  </a:solidFill>
                  <a:effectLst/>
                  <a:uLnTx/>
                  <a:uFillTx/>
                  <a:latin typeface="Verdana"/>
                  <a:ea typeface="+mn-ea"/>
                  <a:cs typeface="Arial" panose="020B0604020202020204" pitchFamily="34" charset="0"/>
                </a:rPr>
                <a:t> </a:t>
              </a:r>
              <a:r>
                <a:rPr kumimoji="0" lang="en-US" sz="105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(p &lt; 0.001)</a:t>
              </a:r>
              <a:r>
                <a:rPr kumimoji="0" lang="en-US" sz="1050" b="0" i="0" u="none" strike="noStrike" kern="1200" cap="none" spc="0" normalizeH="0" baseline="30000" noProof="0" dirty="0">
                  <a:ln>
                    <a:noFill/>
                  </a:ln>
                  <a:solidFill>
                    <a:prstClr val="black"/>
                  </a:solidFill>
                  <a:effectLst/>
                  <a:uLnTx/>
                  <a:uFillTx/>
                  <a:latin typeface="Verdana"/>
                  <a:ea typeface="+mn-ea"/>
                  <a:cs typeface="Arial" panose="020B0604020202020204" pitchFamily="34" charset="0"/>
                </a:rPr>
                <a:t>1</a:t>
              </a:r>
            </a:p>
          </p:txBody>
        </p:sp>
        <p:graphicFrame>
          <p:nvGraphicFramePr>
            <p:cNvPr id="6" name="Chart 14">
              <a:extLst>
                <a:ext uri="{FF2B5EF4-FFF2-40B4-BE49-F238E27FC236}">
                  <a16:creationId xmlns:a16="http://schemas.microsoft.com/office/drawing/2014/main" id="{5EE417A4-6A04-BD34-F21F-AB478BD95567}"/>
                </a:ext>
              </a:extLst>
            </p:cNvPr>
            <p:cNvGraphicFramePr/>
            <p:nvPr>
              <p:extLst>
                <p:ext uri="{D42A27DB-BD31-4B8C-83A1-F6EECF244321}">
                  <p14:modId xmlns:p14="http://schemas.microsoft.com/office/powerpoint/2010/main" val="1837781565"/>
                </p:ext>
              </p:extLst>
            </p:nvPr>
          </p:nvGraphicFramePr>
          <p:xfrm>
            <a:off x="5408100" y="1910962"/>
            <a:ext cx="6002866" cy="4262426"/>
          </p:xfrm>
          <a:graphic>
            <a:graphicData uri="http://schemas.openxmlformats.org/drawingml/2006/chart">
              <c:chart xmlns:c="http://schemas.openxmlformats.org/drawingml/2006/chart" xmlns:r="http://schemas.openxmlformats.org/officeDocument/2006/relationships" r:id="rId4"/>
            </a:graphicData>
          </a:graphic>
        </p:graphicFrame>
      </p:grpSp>
      <p:sp>
        <p:nvSpPr>
          <p:cNvPr id="8" name="TextBox 1">
            <a:extLst>
              <a:ext uri="{FF2B5EF4-FFF2-40B4-BE49-F238E27FC236}">
                <a16:creationId xmlns:a16="http://schemas.microsoft.com/office/drawing/2014/main" id="{9618A1EA-3693-21F9-2BDB-56E2893FDEAC}"/>
              </a:ext>
            </a:extLst>
          </p:cNvPr>
          <p:cNvSpPr txBox="1"/>
          <p:nvPr/>
        </p:nvSpPr>
        <p:spPr>
          <a:xfrm>
            <a:off x="4378899" y="4445031"/>
            <a:ext cx="2125582" cy="92333"/>
          </a:xfrm>
          <a:prstGeom prst="rect">
            <a:avLst/>
          </a:prstGeom>
          <a:noFill/>
        </p:spPr>
        <p:txBody>
          <a:bodyPr wrap="none" lIns="0" tIns="0" rIns="0" bIns="0" rtlCol="0">
            <a:spAutoFit/>
          </a:bodyPr>
          <a:lstStyle/>
          <a:p>
            <a:pPr defTabSz="685800">
              <a:defRPr/>
            </a:pPr>
            <a:r>
              <a:rPr lang="en-US" sz="600" dirty="0" err="1">
                <a:solidFill>
                  <a:srgbClr val="404040"/>
                </a:solidFill>
              </a:rPr>
              <a:t>Abbildung</a:t>
            </a:r>
            <a:r>
              <a:rPr lang="en-US" sz="600" dirty="0">
                <a:solidFill>
                  <a:srgbClr val="404040"/>
                </a:solidFill>
              </a:rPr>
              <a:t> </a:t>
            </a:r>
            <a:r>
              <a:rPr lang="en-US" sz="600" dirty="0" err="1">
                <a:solidFill>
                  <a:srgbClr val="404040"/>
                </a:solidFill>
              </a:rPr>
              <a:t>modifiziert</a:t>
            </a:r>
            <a:r>
              <a:rPr lang="en-US" sz="600" dirty="0">
                <a:solidFill>
                  <a:srgbClr val="404040"/>
                </a:solidFill>
              </a:rPr>
              <a:t> </a:t>
            </a:r>
            <a:r>
              <a:rPr lang="en-US" sz="600" dirty="0" err="1">
                <a:solidFill>
                  <a:srgbClr val="404040"/>
                </a:solidFill>
              </a:rPr>
              <a:t>nach</a:t>
            </a:r>
            <a:r>
              <a:rPr lang="en-US" sz="600" dirty="0">
                <a:solidFill>
                  <a:srgbClr val="404040"/>
                </a:solidFill>
              </a:rPr>
              <a:t> Dehn-</a:t>
            </a:r>
            <a:r>
              <a:rPr lang="en-US" sz="600" dirty="0" err="1">
                <a:solidFill>
                  <a:srgbClr val="404040"/>
                </a:solidFill>
              </a:rPr>
              <a:t>Hindenberg</a:t>
            </a:r>
            <a:r>
              <a:rPr lang="en-US" sz="600" dirty="0">
                <a:solidFill>
                  <a:srgbClr val="404040"/>
                </a:solidFill>
              </a:rPr>
              <a:t> A 2021</a:t>
            </a:r>
            <a:r>
              <a:rPr lang="en-US" sz="600" baseline="30000" dirty="0">
                <a:solidFill>
                  <a:srgbClr val="404040"/>
                </a:solidFill>
              </a:rPr>
              <a:t>1</a:t>
            </a:r>
          </a:p>
        </p:txBody>
      </p:sp>
    </p:spTree>
    <p:extLst>
      <p:ext uri="{BB962C8B-B14F-4D97-AF65-F5344CB8AC3E}">
        <p14:creationId xmlns:p14="http://schemas.microsoft.com/office/powerpoint/2010/main" val="1439832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5939D-F309-D44D-91A7-234BA9006B3E}"/>
            </a:ext>
          </a:extLst>
        </p:cNvPr>
        <p:cNvGrpSpPr/>
        <p:nvPr/>
      </p:nvGrpSpPr>
      <p:grpSpPr>
        <a:xfrm>
          <a:off x="0" y="0"/>
          <a:ext cx="0" cy="0"/>
          <a:chOff x="0" y="0"/>
          <a:chExt cx="0" cy="0"/>
        </a:xfrm>
      </p:grpSpPr>
      <p:cxnSp>
        <p:nvCxnSpPr>
          <p:cNvPr id="10" name="Verbinder: gewinkelt 9">
            <a:extLst>
              <a:ext uri="{FF2B5EF4-FFF2-40B4-BE49-F238E27FC236}">
                <a16:creationId xmlns:a16="http://schemas.microsoft.com/office/drawing/2014/main" id="{9F405EE7-F173-CDE1-3427-CAD14FBC5EBF}"/>
              </a:ext>
            </a:extLst>
          </p:cNvPr>
          <p:cNvCxnSpPr/>
          <p:nvPr/>
        </p:nvCxnSpPr>
        <p:spPr>
          <a:xfrm flipV="1">
            <a:off x="1414581" y="3797060"/>
            <a:ext cx="2975608" cy="68017"/>
          </a:xfrm>
          <a:prstGeom prst="bentConnector3">
            <a:avLst>
              <a:gd name="adj1" fmla="val 99958"/>
            </a:avLst>
          </a:prstGeom>
          <a:ln w="9525">
            <a:solidFill>
              <a:srgbClr val="6E7AAB"/>
            </a:solidFill>
          </a:ln>
        </p:spPr>
        <p:style>
          <a:lnRef idx="1">
            <a:schemeClr val="accent1"/>
          </a:lnRef>
          <a:fillRef idx="0">
            <a:schemeClr val="accent1"/>
          </a:fillRef>
          <a:effectRef idx="0">
            <a:schemeClr val="accent1"/>
          </a:effectRef>
          <a:fontRef idx="minor">
            <a:schemeClr val="tx1"/>
          </a:fontRef>
        </p:style>
      </p:cxnSp>
      <p:sp>
        <p:nvSpPr>
          <p:cNvPr id="7" name="Textplatzhalter 9">
            <a:extLst>
              <a:ext uri="{FF2B5EF4-FFF2-40B4-BE49-F238E27FC236}">
                <a16:creationId xmlns:a16="http://schemas.microsoft.com/office/drawing/2014/main" id="{A97FCD92-9FAE-86C7-C166-F785FDCE1CC2}"/>
              </a:ext>
            </a:extLst>
          </p:cNvPr>
          <p:cNvSpPr txBox="1">
            <a:spLocks/>
          </p:cNvSpPr>
          <p:nvPr/>
        </p:nvSpPr>
        <p:spPr>
          <a:xfrm>
            <a:off x="314921" y="113778"/>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ist für die Betroffenen eine lebenslange Belastung</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1-9</a:t>
            </a:r>
          </a:p>
        </p:txBody>
      </p:sp>
      <p:grpSp>
        <p:nvGrpSpPr>
          <p:cNvPr id="97" name="Gruppieren 96">
            <a:extLst>
              <a:ext uri="{FF2B5EF4-FFF2-40B4-BE49-F238E27FC236}">
                <a16:creationId xmlns:a16="http://schemas.microsoft.com/office/drawing/2014/main" id="{8675439E-7D80-91DF-EC68-AE30587D2563}"/>
              </a:ext>
            </a:extLst>
          </p:cNvPr>
          <p:cNvGrpSpPr/>
          <p:nvPr/>
        </p:nvGrpSpPr>
        <p:grpSpPr>
          <a:xfrm>
            <a:off x="334476" y="902123"/>
            <a:ext cx="8478000" cy="3451582"/>
            <a:chOff x="261214" y="1334509"/>
            <a:chExt cx="11400414" cy="4624575"/>
          </a:xfrm>
        </p:grpSpPr>
        <p:cxnSp>
          <p:nvCxnSpPr>
            <p:cNvPr id="98" name="Straight Connector 75">
              <a:extLst>
                <a:ext uri="{FF2B5EF4-FFF2-40B4-BE49-F238E27FC236}">
                  <a16:creationId xmlns:a16="http://schemas.microsoft.com/office/drawing/2014/main" id="{EBA4CF56-9195-F0EB-1974-14923D73104B}"/>
                </a:ext>
              </a:extLst>
            </p:cNvPr>
            <p:cNvCxnSpPr>
              <a:cxnSpLocks/>
            </p:cNvCxnSpPr>
            <p:nvPr/>
          </p:nvCxnSpPr>
          <p:spPr>
            <a:xfrm>
              <a:off x="830584" y="2855213"/>
              <a:ext cx="3270991" cy="0"/>
            </a:xfrm>
            <a:prstGeom prst="line">
              <a:avLst/>
            </a:prstGeom>
            <a:noFill/>
            <a:ln w="9525" cap="flat" cmpd="sng" algn="ctr">
              <a:solidFill>
                <a:srgbClr val="CC9C50"/>
              </a:solidFill>
              <a:prstDash val="solid"/>
            </a:ln>
            <a:effectLst/>
          </p:spPr>
        </p:cxnSp>
        <p:cxnSp>
          <p:nvCxnSpPr>
            <p:cNvPr id="99" name="Straight Connector 70">
              <a:extLst>
                <a:ext uri="{FF2B5EF4-FFF2-40B4-BE49-F238E27FC236}">
                  <a16:creationId xmlns:a16="http://schemas.microsoft.com/office/drawing/2014/main" id="{49BD6D08-C234-6852-747F-A60F3FE12A9E}"/>
                </a:ext>
              </a:extLst>
            </p:cNvPr>
            <p:cNvCxnSpPr>
              <a:cxnSpLocks/>
            </p:cNvCxnSpPr>
            <p:nvPr/>
          </p:nvCxnSpPr>
          <p:spPr>
            <a:xfrm>
              <a:off x="8025633" y="3374375"/>
              <a:ext cx="2973575" cy="0"/>
            </a:xfrm>
            <a:prstGeom prst="line">
              <a:avLst/>
            </a:prstGeom>
            <a:noFill/>
            <a:ln w="9525" cap="flat" cmpd="sng" algn="ctr">
              <a:solidFill>
                <a:srgbClr val="71BFC0"/>
              </a:solidFill>
              <a:prstDash val="solid"/>
            </a:ln>
            <a:effectLst/>
          </p:spPr>
        </p:cxnSp>
        <p:graphicFrame>
          <p:nvGraphicFramePr>
            <p:cNvPr id="100" name="Chart 48">
              <a:extLst>
                <a:ext uri="{FF2B5EF4-FFF2-40B4-BE49-F238E27FC236}">
                  <a16:creationId xmlns:a16="http://schemas.microsoft.com/office/drawing/2014/main" id="{1142AFBA-25CC-F932-B52B-324D5D3D9F66}"/>
                </a:ext>
              </a:extLst>
            </p:cNvPr>
            <p:cNvGraphicFramePr/>
            <p:nvPr/>
          </p:nvGraphicFramePr>
          <p:xfrm>
            <a:off x="2881486" y="1334509"/>
            <a:ext cx="6301037" cy="3960127"/>
          </p:xfrm>
          <a:graphic>
            <a:graphicData uri="http://schemas.openxmlformats.org/drawingml/2006/chart">
              <c:chart xmlns:c="http://schemas.openxmlformats.org/drawingml/2006/chart" xmlns:r="http://schemas.openxmlformats.org/officeDocument/2006/relationships" r:id="rId3"/>
            </a:graphicData>
          </a:graphic>
        </p:graphicFrame>
        <p:sp>
          <p:nvSpPr>
            <p:cNvPr id="101" name="Oval 7">
              <a:extLst>
                <a:ext uri="{FF2B5EF4-FFF2-40B4-BE49-F238E27FC236}">
                  <a16:creationId xmlns:a16="http://schemas.microsoft.com/office/drawing/2014/main" id="{CB5A52D6-AEC9-DD82-6C42-C127F850D89E}"/>
                </a:ext>
              </a:extLst>
            </p:cNvPr>
            <p:cNvSpPr/>
            <p:nvPr/>
          </p:nvSpPr>
          <p:spPr>
            <a:xfrm>
              <a:off x="5136129" y="2421472"/>
              <a:ext cx="1800000" cy="1800000"/>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000000"/>
                  </a:solidFill>
                  <a:effectLst/>
                  <a:uLnTx/>
                  <a:uFillTx/>
                  <a:latin typeface="Verdana"/>
                  <a:ea typeface="+mn-ea"/>
                  <a:cs typeface="Arial" panose="020B0604020202020204" pitchFamily="34" charset="0"/>
                </a:rPr>
                <a:t>T1D</a:t>
              </a:r>
            </a:p>
          </p:txBody>
        </p:sp>
        <p:sp>
          <p:nvSpPr>
            <p:cNvPr id="102" name="Oval 11">
              <a:extLst>
                <a:ext uri="{FF2B5EF4-FFF2-40B4-BE49-F238E27FC236}">
                  <a16:creationId xmlns:a16="http://schemas.microsoft.com/office/drawing/2014/main" id="{28272676-C4E3-68BC-5BEE-C3246241E2E2}"/>
                </a:ext>
              </a:extLst>
            </p:cNvPr>
            <p:cNvSpPr/>
            <p:nvPr/>
          </p:nvSpPr>
          <p:spPr>
            <a:xfrm>
              <a:off x="4676003" y="2204168"/>
              <a:ext cx="231434" cy="231434"/>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3" name="Oval 12">
              <a:extLst>
                <a:ext uri="{FF2B5EF4-FFF2-40B4-BE49-F238E27FC236}">
                  <a16:creationId xmlns:a16="http://schemas.microsoft.com/office/drawing/2014/main" id="{34B096D7-D743-679F-AD0C-3A5027AB2D4F}"/>
                </a:ext>
              </a:extLst>
            </p:cNvPr>
            <p:cNvSpPr/>
            <p:nvPr/>
          </p:nvSpPr>
          <p:spPr>
            <a:xfrm>
              <a:off x="7164821" y="2216467"/>
              <a:ext cx="231434" cy="231434"/>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4" name="Oval 13">
              <a:extLst>
                <a:ext uri="{FF2B5EF4-FFF2-40B4-BE49-F238E27FC236}">
                  <a16:creationId xmlns:a16="http://schemas.microsoft.com/office/drawing/2014/main" id="{05CD1F56-B135-0758-7A9B-7026198352D3}"/>
                </a:ext>
              </a:extLst>
            </p:cNvPr>
            <p:cNvSpPr/>
            <p:nvPr/>
          </p:nvSpPr>
          <p:spPr>
            <a:xfrm>
              <a:off x="5903433" y="1599210"/>
              <a:ext cx="231434" cy="231434"/>
            </a:xfrm>
            <a:prstGeom prst="ellipse">
              <a:avLst/>
            </a:prstGeom>
            <a:solidFill>
              <a:srgbClr val="CC9C50">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5" name="Oval 14">
              <a:extLst>
                <a:ext uri="{FF2B5EF4-FFF2-40B4-BE49-F238E27FC236}">
                  <a16:creationId xmlns:a16="http://schemas.microsoft.com/office/drawing/2014/main" id="{C2BD9571-1BF9-6FFA-CEB8-9AB49DF7C3EE}"/>
                </a:ext>
              </a:extLst>
            </p:cNvPr>
            <p:cNvSpPr/>
            <p:nvPr/>
          </p:nvSpPr>
          <p:spPr>
            <a:xfrm>
              <a:off x="7466275" y="3556326"/>
              <a:ext cx="231434" cy="231434"/>
            </a:xfrm>
            <a:prstGeom prst="ellipse">
              <a:avLst/>
            </a:prstGeom>
            <a:solidFill>
              <a:srgbClr val="347475">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06" name="TextBox 15">
              <a:extLst>
                <a:ext uri="{FF2B5EF4-FFF2-40B4-BE49-F238E27FC236}">
                  <a16:creationId xmlns:a16="http://schemas.microsoft.com/office/drawing/2014/main" id="{F453AC0E-3E30-1CB2-1080-1ADB5760C9D0}"/>
                </a:ext>
              </a:extLst>
            </p:cNvPr>
            <p:cNvSpPr txBox="1"/>
            <p:nvPr/>
          </p:nvSpPr>
          <p:spPr>
            <a:xfrm>
              <a:off x="2270052" y="551372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6E7AAB"/>
                  </a:solidFill>
                  <a:effectLst/>
                  <a:uLnTx/>
                  <a:uFillTx/>
                  <a:latin typeface="Verdana"/>
                  <a:ea typeface="+mn-ea"/>
                  <a:cs typeface="Arial" panose="020B0604020202020204" pitchFamily="34" charset="0"/>
                </a:rPr>
                <a:t>Arbeits</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a:t>
              </a:r>
              <a:r>
                <a:rPr kumimoji="0" lang="en-US" sz="1200" b="1" i="0" u="none" strike="noStrike" kern="0" cap="none" spc="0" normalizeH="0" baseline="0" noProof="0" dirty="0" err="1">
                  <a:ln>
                    <a:noFill/>
                  </a:ln>
                  <a:solidFill>
                    <a:srgbClr val="6E7AAB"/>
                  </a:solidFill>
                  <a:effectLst/>
                  <a:uLnTx/>
                  <a:uFillTx/>
                  <a:latin typeface="Verdana"/>
                  <a:ea typeface="+mn-ea"/>
                  <a:cs typeface="Arial" panose="020B0604020202020204" pitchFamily="34" charset="0"/>
                </a:rPr>
                <a:t>schulische</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6E7AAB"/>
                  </a:solidFill>
                  <a:effectLst/>
                  <a:uLnTx/>
                  <a:uFillTx/>
                  <a:latin typeface="Verdana"/>
                  <a:ea typeface="+mn-ea"/>
                  <a:cs typeface="Arial" panose="020B0604020202020204" pitchFamily="34" charset="0"/>
                </a:rPr>
                <a:t>5,6</a:t>
              </a:r>
              <a:r>
                <a:rPr kumimoji="0" lang="en-US" sz="1200" b="1" i="0" u="none" strike="noStrike" kern="0" cap="none" spc="0" normalizeH="0" baseline="0" noProof="0" dirty="0">
                  <a:ln>
                    <a:noFill/>
                  </a:ln>
                  <a:solidFill>
                    <a:srgbClr val="6E7AAB"/>
                  </a:solidFill>
                  <a:effectLst/>
                  <a:uLnTx/>
                  <a:uFillTx/>
                  <a:latin typeface="Verdana"/>
                  <a:ea typeface="+mn-ea"/>
                  <a:cs typeface="Arial" panose="020B0604020202020204" pitchFamily="34" charset="0"/>
                </a:rPr>
                <a:t>  </a:t>
              </a:r>
            </a:p>
          </p:txBody>
        </p:sp>
        <p:cxnSp>
          <p:nvCxnSpPr>
            <p:cNvPr id="107" name="Straight Connector 16">
              <a:extLst>
                <a:ext uri="{FF2B5EF4-FFF2-40B4-BE49-F238E27FC236}">
                  <a16:creationId xmlns:a16="http://schemas.microsoft.com/office/drawing/2014/main" id="{9C977BDB-A977-6207-64E6-946AFB8F6F2A}"/>
                </a:ext>
              </a:extLst>
            </p:cNvPr>
            <p:cNvCxnSpPr>
              <a:cxnSpLocks/>
            </p:cNvCxnSpPr>
            <p:nvPr/>
          </p:nvCxnSpPr>
          <p:spPr>
            <a:xfrm>
              <a:off x="1448715" y="1573310"/>
              <a:ext cx="3687414" cy="22048"/>
            </a:xfrm>
            <a:prstGeom prst="line">
              <a:avLst/>
            </a:prstGeom>
            <a:noFill/>
            <a:ln w="9525" cap="flat" cmpd="sng" algn="ctr">
              <a:solidFill>
                <a:srgbClr val="E0C496"/>
              </a:solidFill>
              <a:prstDash val="solid"/>
            </a:ln>
            <a:effectLst/>
          </p:spPr>
        </p:cxnSp>
        <p:sp>
          <p:nvSpPr>
            <p:cNvPr id="108" name="TextBox 17">
              <a:extLst>
                <a:ext uri="{FF2B5EF4-FFF2-40B4-BE49-F238E27FC236}">
                  <a16:creationId xmlns:a16="http://schemas.microsoft.com/office/drawing/2014/main" id="{354F8927-9543-CA6A-8284-C14D95442CE8}"/>
                </a:ext>
              </a:extLst>
            </p:cNvPr>
            <p:cNvSpPr txBox="1"/>
            <p:nvPr/>
          </p:nvSpPr>
          <p:spPr>
            <a:xfrm>
              <a:off x="1945684" y="4291825"/>
              <a:ext cx="2299838"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969BAF"/>
                  </a:solidFill>
                  <a:effectLst/>
                  <a:uLnTx/>
                  <a:uFillTx/>
                  <a:latin typeface="Verdana"/>
                  <a:ea typeface="+mn-ea"/>
                  <a:cs typeface="Arial" panose="020B0604020202020204" pitchFamily="34" charset="0"/>
                </a:rPr>
                <a:t>Psychosoziale</a:t>
              </a:r>
              <a:r>
                <a:rPr kumimoji="0" lang="en-US" sz="1200" b="1" i="0" u="none" strike="noStrike" kern="0" cap="none" spc="0" normalizeH="0" baseline="0" noProof="0" dirty="0">
                  <a:ln>
                    <a:noFill/>
                  </a:ln>
                  <a:solidFill>
                    <a:srgbClr val="969BAF"/>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969BAF"/>
                  </a:solidFill>
                  <a:effectLst/>
                  <a:uLnTx/>
                  <a:uFillTx/>
                  <a:latin typeface="Verdana"/>
                  <a:ea typeface="+mn-ea"/>
                  <a:cs typeface="Arial" panose="020B0604020202020204" pitchFamily="34" charset="0"/>
                </a:rPr>
                <a:t>4</a:t>
              </a:r>
            </a:p>
          </p:txBody>
        </p:sp>
        <p:cxnSp>
          <p:nvCxnSpPr>
            <p:cNvPr id="110" name="Straight Connector 20">
              <a:extLst>
                <a:ext uri="{FF2B5EF4-FFF2-40B4-BE49-F238E27FC236}">
                  <a16:creationId xmlns:a16="http://schemas.microsoft.com/office/drawing/2014/main" id="{2EC23A72-13E6-83E4-8FE7-586F1DEEF7FE}"/>
                </a:ext>
              </a:extLst>
            </p:cNvPr>
            <p:cNvCxnSpPr>
              <a:cxnSpLocks/>
            </p:cNvCxnSpPr>
            <p:nvPr/>
          </p:nvCxnSpPr>
          <p:spPr>
            <a:xfrm>
              <a:off x="7526994" y="4644088"/>
              <a:ext cx="3217136" cy="0"/>
            </a:xfrm>
            <a:prstGeom prst="line">
              <a:avLst/>
            </a:prstGeom>
            <a:noFill/>
            <a:ln w="9525" cap="flat" cmpd="sng" algn="ctr">
              <a:solidFill>
                <a:srgbClr val="2F3651"/>
              </a:solidFill>
              <a:prstDash val="solid"/>
            </a:ln>
            <a:effectLst/>
          </p:spPr>
        </p:cxnSp>
        <p:cxnSp>
          <p:nvCxnSpPr>
            <p:cNvPr id="111" name="Straight Connector 22">
              <a:extLst>
                <a:ext uri="{FF2B5EF4-FFF2-40B4-BE49-F238E27FC236}">
                  <a16:creationId xmlns:a16="http://schemas.microsoft.com/office/drawing/2014/main" id="{32AF34D2-264C-5522-E2C1-60DE4C9BFF19}"/>
                </a:ext>
              </a:extLst>
            </p:cNvPr>
            <p:cNvCxnSpPr>
              <a:cxnSpLocks/>
            </p:cNvCxnSpPr>
            <p:nvPr/>
          </p:nvCxnSpPr>
          <p:spPr>
            <a:xfrm>
              <a:off x="1318654" y="4093965"/>
              <a:ext cx="2926867" cy="0"/>
            </a:xfrm>
            <a:prstGeom prst="line">
              <a:avLst/>
            </a:prstGeom>
            <a:noFill/>
            <a:ln w="9525" cap="flat" cmpd="sng" algn="ctr">
              <a:solidFill>
                <a:srgbClr val="969BAF"/>
              </a:solidFill>
              <a:prstDash val="solid"/>
            </a:ln>
            <a:effectLst/>
          </p:spPr>
        </p:cxnSp>
        <p:grpSp>
          <p:nvGrpSpPr>
            <p:cNvPr id="112" name="Group 33">
              <a:extLst>
                <a:ext uri="{FF2B5EF4-FFF2-40B4-BE49-F238E27FC236}">
                  <a16:creationId xmlns:a16="http://schemas.microsoft.com/office/drawing/2014/main" id="{D1701EE6-D8C9-0B9F-0149-B5862DB7780C}"/>
                </a:ext>
              </a:extLst>
            </p:cNvPr>
            <p:cNvGrpSpPr/>
            <p:nvPr/>
          </p:nvGrpSpPr>
          <p:grpSpPr>
            <a:xfrm>
              <a:off x="980727" y="4986871"/>
              <a:ext cx="864693" cy="864693"/>
              <a:chOff x="1444167" y="1454817"/>
              <a:chExt cx="864693" cy="864693"/>
            </a:xfrm>
          </p:grpSpPr>
          <p:sp>
            <p:nvSpPr>
              <p:cNvPr id="140" name="Oval 34">
                <a:extLst>
                  <a:ext uri="{FF2B5EF4-FFF2-40B4-BE49-F238E27FC236}">
                    <a16:creationId xmlns:a16="http://schemas.microsoft.com/office/drawing/2014/main" id="{87F64B78-AF8F-A909-4B8D-6378F6E8403E}"/>
                  </a:ext>
                </a:extLst>
              </p:cNvPr>
              <p:cNvSpPr/>
              <p:nvPr/>
            </p:nvSpPr>
            <p:spPr>
              <a:xfrm>
                <a:off x="1444167" y="1454817"/>
                <a:ext cx="864693" cy="864693"/>
              </a:xfrm>
              <a:prstGeom prst="ellipse">
                <a:avLst/>
              </a:prstGeom>
              <a:solidFill>
                <a:srgbClr val="6E7AAB"/>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41" name="Graphic 35" descr="Professor female outline">
                <a:extLst>
                  <a:ext uri="{FF2B5EF4-FFF2-40B4-BE49-F238E27FC236}">
                    <a16:creationId xmlns:a16="http://schemas.microsoft.com/office/drawing/2014/main" id="{E541BF99-78EF-8876-8937-6222D75F11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7143" y="1532837"/>
                <a:ext cx="589934" cy="589934"/>
              </a:xfrm>
              <a:prstGeom prst="rect">
                <a:avLst/>
              </a:prstGeom>
            </p:spPr>
          </p:pic>
        </p:grpSp>
        <p:grpSp>
          <p:nvGrpSpPr>
            <p:cNvPr id="113" name="Group 36">
              <a:extLst>
                <a:ext uri="{FF2B5EF4-FFF2-40B4-BE49-F238E27FC236}">
                  <a16:creationId xmlns:a16="http://schemas.microsoft.com/office/drawing/2014/main" id="{87FA5BD4-8EFB-086D-D2DC-46C9125DF631}"/>
                </a:ext>
              </a:extLst>
            </p:cNvPr>
            <p:cNvGrpSpPr/>
            <p:nvPr/>
          </p:nvGrpSpPr>
          <p:grpSpPr>
            <a:xfrm>
              <a:off x="534145" y="3826907"/>
              <a:ext cx="864693" cy="864693"/>
              <a:chOff x="9808616" y="1411833"/>
              <a:chExt cx="864693" cy="864693"/>
            </a:xfrm>
          </p:grpSpPr>
          <p:sp>
            <p:nvSpPr>
              <p:cNvPr id="138" name="Oval 37">
                <a:extLst>
                  <a:ext uri="{FF2B5EF4-FFF2-40B4-BE49-F238E27FC236}">
                    <a16:creationId xmlns:a16="http://schemas.microsoft.com/office/drawing/2014/main" id="{8A105FC8-536B-C78A-1859-DFDB85EB97B4}"/>
                  </a:ext>
                </a:extLst>
              </p:cNvPr>
              <p:cNvSpPr/>
              <p:nvPr/>
            </p:nvSpPr>
            <p:spPr>
              <a:xfrm>
                <a:off x="9808616" y="1411833"/>
                <a:ext cx="864693" cy="864693"/>
              </a:xfrm>
              <a:prstGeom prst="ellipse">
                <a:avLst/>
              </a:prstGeom>
              <a:solidFill>
                <a:srgbClr val="969BA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9" name="Graphic 38" descr="Head with gears outline">
                <a:extLst>
                  <a:ext uri="{FF2B5EF4-FFF2-40B4-BE49-F238E27FC236}">
                    <a16:creationId xmlns:a16="http://schemas.microsoft.com/office/drawing/2014/main" id="{3F8F94B9-F485-4ED3-8253-1508AEF7E50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34180" y="1536232"/>
                <a:ext cx="630243" cy="630243"/>
              </a:xfrm>
              <a:prstGeom prst="rect">
                <a:avLst/>
              </a:prstGeom>
            </p:spPr>
          </p:pic>
        </p:grpSp>
        <p:grpSp>
          <p:nvGrpSpPr>
            <p:cNvPr id="114" name="Group 39">
              <a:extLst>
                <a:ext uri="{FF2B5EF4-FFF2-40B4-BE49-F238E27FC236}">
                  <a16:creationId xmlns:a16="http://schemas.microsoft.com/office/drawing/2014/main" id="{AC2BD94D-84F5-3E14-58E7-C9BD9482E084}"/>
                </a:ext>
              </a:extLst>
            </p:cNvPr>
            <p:cNvGrpSpPr/>
            <p:nvPr/>
          </p:nvGrpSpPr>
          <p:grpSpPr>
            <a:xfrm>
              <a:off x="261214" y="2647681"/>
              <a:ext cx="864693" cy="864693"/>
              <a:chOff x="1444167" y="4715637"/>
              <a:chExt cx="864693" cy="864693"/>
            </a:xfrm>
          </p:grpSpPr>
          <p:sp>
            <p:nvSpPr>
              <p:cNvPr id="136" name="Oval 40">
                <a:extLst>
                  <a:ext uri="{FF2B5EF4-FFF2-40B4-BE49-F238E27FC236}">
                    <a16:creationId xmlns:a16="http://schemas.microsoft.com/office/drawing/2014/main" id="{771D7ED2-1100-8862-9CED-F18B1BD19299}"/>
                  </a:ext>
                </a:extLst>
              </p:cNvPr>
              <p:cNvSpPr/>
              <p:nvPr/>
            </p:nvSpPr>
            <p:spPr>
              <a:xfrm>
                <a:off x="1444167" y="4715637"/>
                <a:ext cx="864693" cy="864693"/>
              </a:xfrm>
              <a:prstGeom prst="ellipse">
                <a:avLst/>
              </a:prstGeom>
              <a:solidFill>
                <a:srgbClr val="CC9C5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7" name="Graphic 41" descr="Hospital with solid fill">
                <a:extLst>
                  <a:ext uri="{FF2B5EF4-FFF2-40B4-BE49-F238E27FC236}">
                    <a16:creationId xmlns:a16="http://schemas.microsoft.com/office/drawing/2014/main" id="{96222DD8-3601-1D6D-75F6-A24AE11895C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74320" y="4825617"/>
                <a:ext cx="610610" cy="610610"/>
              </a:xfrm>
              <a:prstGeom prst="rect">
                <a:avLst/>
              </a:prstGeom>
            </p:spPr>
          </p:pic>
        </p:grpSp>
        <p:grpSp>
          <p:nvGrpSpPr>
            <p:cNvPr id="115" name="Group 42">
              <a:extLst>
                <a:ext uri="{FF2B5EF4-FFF2-40B4-BE49-F238E27FC236}">
                  <a16:creationId xmlns:a16="http://schemas.microsoft.com/office/drawing/2014/main" id="{6CD492E4-4947-49FE-A039-24830690C0E5}"/>
                </a:ext>
              </a:extLst>
            </p:cNvPr>
            <p:cNvGrpSpPr/>
            <p:nvPr/>
          </p:nvGrpSpPr>
          <p:grpSpPr>
            <a:xfrm>
              <a:off x="10771576" y="1565570"/>
              <a:ext cx="864693" cy="864693"/>
              <a:chOff x="9808616" y="4715637"/>
              <a:chExt cx="864693" cy="864693"/>
            </a:xfrm>
          </p:grpSpPr>
          <p:sp>
            <p:nvSpPr>
              <p:cNvPr id="134" name="Oval 43">
                <a:extLst>
                  <a:ext uri="{FF2B5EF4-FFF2-40B4-BE49-F238E27FC236}">
                    <a16:creationId xmlns:a16="http://schemas.microsoft.com/office/drawing/2014/main" id="{3F2477AE-743C-01B8-9173-63E519DF9925}"/>
                  </a:ext>
                </a:extLst>
              </p:cNvPr>
              <p:cNvSpPr/>
              <p:nvPr/>
            </p:nvSpPr>
            <p:spPr>
              <a:xfrm>
                <a:off x="9808616" y="4715637"/>
                <a:ext cx="864693" cy="864693"/>
              </a:xfrm>
              <a:prstGeom prst="ellipse">
                <a:avLst/>
              </a:prstGeom>
              <a:solidFill>
                <a:srgbClr val="347475"/>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5" name="Graphic 44" descr="Inpatient outline">
                <a:extLst>
                  <a:ext uri="{FF2B5EF4-FFF2-40B4-BE49-F238E27FC236}">
                    <a16:creationId xmlns:a16="http://schemas.microsoft.com/office/drawing/2014/main" id="{BFBA3A1E-2304-9E3C-403A-5B047436769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47036" y="4848309"/>
                <a:ext cx="585011" cy="585011"/>
              </a:xfrm>
              <a:prstGeom prst="rect">
                <a:avLst/>
              </a:prstGeom>
            </p:spPr>
          </p:pic>
        </p:grpSp>
        <p:sp>
          <p:nvSpPr>
            <p:cNvPr id="116" name="TextBox 50">
              <a:extLst>
                <a:ext uri="{FF2B5EF4-FFF2-40B4-BE49-F238E27FC236}">
                  <a16:creationId xmlns:a16="http://schemas.microsoft.com/office/drawing/2014/main" id="{A8313595-CA0F-E6B3-A3FC-683E09EAE63B}"/>
                </a:ext>
              </a:extLst>
            </p:cNvPr>
            <p:cNvSpPr txBox="1"/>
            <p:nvPr/>
          </p:nvSpPr>
          <p:spPr>
            <a:xfrm>
              <a:off x="1929721" y="1595359"/>
              <a:ext cx="2391251" cy="86598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Belastung</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durch</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a:t>
              </a:r>
              <a:r>
                <a:rPr kumimoji="0" lang="en-US" sz="1200" b="1" i="0" u="none" strike="noStrike" kern="0" cap="none" spc="0" normalizeH="0" baseline="0" noProof="0" dirty="0" err="1">
                  <a:ln>
                    <a:noFill/>
                  </a:ln>
                  <a:solidFill>
                    <a:srgbClr val="E0C496"/>
                  </a:solidFill>
                  <a:effectLst/>
                  <a:uLnTx/>
                  <a:uFillTx/>
                  <a:latin typeface="Verdana"/>
                  <a:ea typeface="+mn-ea"/>
                  <a:cs typeface="Arial" panose="020B0604020202020204" pitchFamily="34" charset="0"/>
                </a:rPr>
                <a:t>tägliches</a:t>
              </a:r>
              <a:r>
                <a:rPr kumimoji="0" lang="en-US" sz="1200" b="1" i="0" u="none" strike="noStrike" kern="0" cap="none" spc="0" normalizeH="0" baseline="0" noProof="0" dirty="0">
                  <a:ln>
                    <a:noFill/>
                  </a:ln>
                  <a:solidFill>
                    <a:srgbClr val="E0C496"/>
                  </a:solidFill>
                  <a:effectLst/>
                  <a:uLnTx/>
                  <a:uFillTx/>
                  <a:latin typeface="Verdana"/>
                  <a:ea typeface="+mn-ea"/>
                  <a:cs typeface="Arial" panose="020B0604020202020204" pitchFamily="34" charset="0"/>
                </a:rPr>
                <a:t> Selbst-Management</a:t>
              </a:r>
              <a:r>
                <a:rPr kumimoji="0" lang="en-US" sz="1200" b="1" i="0" u="none" strike="noStrike" kern="0" cap="none" spc="0" normalizeH="0" baseline="30000" noProof="0" dirty="0">
                  <a:ln>
                    <a:noFill/>
                  </a:ln>
                  <a:solidFill>
                    <a:srgbClr val="E0C496"/>
                  </a:solidFill>
                  <a:effectLst/>
                  <a:uLnTx/>
                  <a:uFillTx/>
                  <a:latin typeface="Verdana"/>
                  <a:ea typeface="+mn-ea"/>
                  <a:cs typeface="Arial" panose="020B0604020202020204" pitchFamily="34" charset="0"/>
                </a:rPr>
                <a:t>1</a:t>
              </a:r>
              <a:endParaRPr kumimoji="0" lang="en-NZ" sz="1200" b="0" i="0" u="none" strike="noStrike" kern="0" cap="none" spc="0" normalizeH="0" baseline="0" noProof="0" dirty="0">
                <a:ln>
                  <a:noFill/>
                </a:ln>
                <a:solidFill>
                  <a:srgbClr val="E0C496"/>
                </a:solidFill>
                <a:effectLst/>
                <a:uLnTx/>
                <a:uFillTx/>
                <a:latin typeface="Verdana"/>
                <a:ea typeface="+mn-ea"/>
                <a:cs typeface="+mn-cs"/>
              </a:endParaRPr>
            </a:p>
          </p:txBody>
        </p:sp>
        <p:sp>
          <p:nvSpPr>
            <p:cNvPr id="117" name="TextBox 51">
              <a:extLst>
                <a:ext uri="{FF2B5EF4-FFF2-40B4-BE49-F238E27FC236}">
                  <a16:creationId xmlns:a16="http://schemas.microsoft.com/office/drawing/2014/main" id="{93CD0D50-26B3-07E3-C0A8-D2C40C875913}"/>
                </a:ext>
              </a:extLst>
            </p:cNvPr>
            <p:cNvSpPr txBox="1"/>
            <p:nvPr/>
          </p:nvSpPr>
          <p:spPr>
            <a:xfrm>
              <a:off x="7972404" y="4830780"/>
              <a:ext cx="1812449"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2F3651"/>
                  </a:solidFill>
                  <a:effectLst/>
                  <a:uLnTx/>
                  <a:uFillTx/>
                  <a:latin typeface="Verdana"/>
                  <a:ea typeface="+mn-ea"/>
                  <a:cs typeface="Arial" panose="020B0604020202020204" pitchFamily="34" charset="0"/>
                </a:rPr>
                <a:t>Familiäre</a:t>
              </a:r>
              <a:r>
                <a:rPr kumimoji="0" lang="en-US" sz="12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2F3651"/>
                  </a:solidFill>
                  <a:effectLst/>
                  <a:uLnTx/>
                  <a:uFillTx/>
                  <a:latin typeface="Verdana"/>
                  <a:ea typeface="+mn-ea"/>
                  <a:cs typeface="Arial" panose="020B0604020202020204" pitchFamily="34" charset="0"/>
                </a:rPr>
                <a:t>7</a:t>
              </a:r>
              <a:r>
                <a:rPr kumimoji="0" lang="en-US" sz="1200" b="1" i="0" u="none" strike="noStrike" kern="0" cap="none" spc="0" normalizeH="0" baseline="0" noProof="0" dirty="0">
                  <a:ln>
                    <a:noFill/>
                  </a:ln>
                  <a:solidFill>
                    <a:srgbClr val="2F3651"/>
                  </a:solidFill>
                  <a:effectLst/>
                  <a:uLnTx/>
                  <a:uFillTx/>
                  <a:latin typeface="Verdana"/>
                  <a:ea typeface="+mn-ea"/>
                  <a:cs typeface="Arial" panose="020B0604020202020204" pitchFamily="34" charset="0"/>
                </a:rPr>
                <a:t>  </a:t>
              </a:r>
            </a:p>
          </p:txBody>
        </p:sp>
        <p:sp>
          <p:nvSpPr>
            <p:cNvPr id="118" name="TextBox 52">
              <a:extLst>
                <a:ext uri="{FF2B5EF4-FFF2-40B4-BE49-F238E27FC236}">
                  <a16:creationId xmlns:a16="http://schemas.microsoft.com/office/drawing/2014/main" id="{A3FD0317-A07B-BD26-3757-123177A1B7C2}"/>
                </a:ext>
              </a:extLst>
            </p:cNvPr>
            <p:cNvSpPr txBox="1"/>
            <p:nvPr/>
          </p:nvSpPr>
          <p:spPr>
            <a:xfrm>
              <a:off x="8256205" y="3554572"/>
              <a:ext cx="3088406" cy="445362"/>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71BFC0"/>
                  </a:solidFill>
                  <a:effectLst/>
                  <a:uLnTx/>
                  <a:uFillTx/>
                  <a:latin typeface="Verdana"/>
                  <a:ea typeface="+mn-ea"/>
                  <a:cs typeface="Arial" panose="020B0604020202020204" pitchFamily="34" charset="0"/>
                </a:rPr>
                <a:t>Sozioökonomische</a:t>
              </a:r>
              <a:r>
                <a:rPr kumimoji="0" lang="en-US" sz="1200" b="1" i="0" u="none" strike="noStrike" kern="0" cap="none" spc="0" normalizeH="0" baseline="0" noProof="0" dirty="0">
                  <a:ln>
                    <a:noFill/>
                  </a:ln>
                  <a:solidFill>
                    <a:srgbClr val="71BFC0"/>
                  </a:solidFill>
                  <a:effectLst/>
                  <a:uLnTx/>
                  <a:uFillTx/>
                  <a:latin typeface="Verdana"/>
                  <a:ea typeface="+mn-ea"/>
                  <a:cs typeface="Arial" panose="020B0604020202020204" pitchFamily="34" charset="0"/>
                </a:rPr>
                <a:t> Auswirkungen</a:t>
              </a:r>
              <a:r>
                <a:rPr kumimoji="0" lang="en-US" sz="1200" b="1" i="0" u="none" strike="noStrike" kern="0" cap="none" spc="0" normalizeH="0" baseline="30000" noProof="0" dirty="0">
                  <a:ln>
                    <a:noFill/>
                  </a:ln>
                  <a:solidFill>
                    <a:srgbClr val="71BFC0"/>
                  </a:solidFill>
                  <a:effectLst/>
                  <a:uLnTx/>
                  <a:uFillTx/>
                  <a:latin typeface="Verdana"/>
                  <a:ea typeface="+mn-ea"/>
                  <a:cs typeface="Arial" panose="020B0604020202020204" pitchFamily="34" charset="0"/>
                </a:rPr>
                <a:t>7</a:t>
              </a:r>
              <a:r>
                <a:rPr kumimoji="0" lang="en-US" sz="1200" b="1" i="0" u="none" strike="noStrike" kern="0" cap="none" spc="0" normalizeH="0" baseline="0" noProof="0" dirty="0">
                  <a:ln>
                    <a:noFill/>
                  </a:ln>
                  <a:solidFill>
                    <a:srgbClr val="71BFC0"/>
                  </a:solidFill>
                  <a:effectLst/>
                  <a:uLnTx/>
                  <a:uFillTx/>
                  <a:latin typeface="Verdana"/>
                  <a:ea typeface="+mn-ea"/>
                  <a:cs typeface="Arial" panose="020B0604020202020204" pitchFamily="34" charset="0"/>
                </a:rPr>
                <a:t>  </a:t>
              </a:r>
            </a:p>
          </p:txBody>
        </p:sp>
        <p:sp>
          <p:nvSpPr>
            <p:cNvPr id="119" name="TextBox 53">
              <a:extLst>
                <a:ext uri="{FF2B5EF4-FFF2-40B4-BE49-F238E27FC236}">
                  <a16:creationId xmlns:a16="http://schemas.microsoft.com/office/drawing/2014/main" id="{48282862-8022-AD1C-51D1-6630961A13A7}"/>
                </a:ext>
              </a:extLst>
            </p:cNvPr>
            <p:cNvSpPr txBox="1"/>
            <p:nvPr/>
          </p:nvSpPr>
          <p:spPr>
            <a:xfrm>
              <a:off x="1471733" y="3033941"/>
              <a:ext cx="2773789"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CC9C50"/>
                  </a:solidFill>
                  <a:effectLst/>
                  <a:uLnTx/>
                  <a:uFillTx/>
                  <a:latin typeface="Verdana"/>
                  <a:ea typeface="+mn-ea"/>
                  <a:cs typeface="Arial" panose="020B0604020202020204" pitchFamily="34" charset="0"/>
                </a:rPr>
                <a:t>Hypoglykämien</a:t>
              </a: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 und </a:t>
              </a:r>
              <a:b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b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DKA-Komplikationen</a:t>
              </a:r>
              <a:r>
                <a:rPr kumimoji="0" lang="en-US" sz="1200" b="1" i="0" u="none" strike="noStrike" kern="0" cap="none" spc="0" normalizeH="0" baseline="30000" noProof="0" dirty="0">
                  <a:ln>
                    <a:noFill/>
                  </a:ln>
                  <a:solidFill>
                    <a:srgbClr val="CC9C50"/>
                  </a:solidFill>
                  <a:effectLst/>
                  <a:uLnTx/>
                  <a:uFillTx/>
                  <a:latin typeface="Verdana"/>
                  <a:ea typeface="+mn-ea"/>
                  <a:cs typeface="Arial" panose="020B0604020202020204" pitchFamily="34" charset="0"/>
                </a:rPr>
                <a:t>2,3</a:t>
              </a:r>
              <a:r>
                <a:rPr kumimoji="0" lang="en-US" sz="1200" b="1" i="0" u="none" strike="noStrike" kern="0" cap="none" spc="0" normalizeH="0" baseline="0" noProof="0" dirty="0">
                  <a:ln>
                    <a:noFill/>
                  </a:ln>
                  <a:solidFill>
                    <a:srgbClr val="CC9C50"/>
                  </a:solidFill>
                  <a:effectLst/>
                  <a:uLnTx/>
                  <a:uFillTx/>
                  <a:latin typeface="Verdana"/>
                  <a:ea typeface="+mn-ea"/>
                  <a:cs typeface="Arial" panose="020B0604020202020204" pitchFamily="34" charset="0"/>
                </a:rPr>
                <a:t> </a:t>
              </a:r>
            </a:p>
          </p:txBody>
        </p:sp>
        <p:sp>
          <p:nvSpPr>
            <p:cNvPr id="120" name="TextBox 54">
              <a:extLst>
                <a:ext uri="{FF2B5EF4-FFF2-40B4-BE49-F238E27FC236}">
                  <a16:creationId xmlns:a16="http://schemas.microsoft.com/office/drawing/2014/main" id="{9456C07D-C9A9-16E0-F5F2-3F3A7C681B9D}"/>
                </a:ext>
              </a:extLst>
            </p:cNvPr>
            <p:cNvSpPr txBox="1"/>
            <p:nvPr/>
          </p:nvSpPr>
          <p:spPr>
            <a:xfrm>
              <a:off x="7903941" y="1937493"/>
              <a:ext cx="2835421" cy="494847"/>
            </a:xfrm>
            <a:prstGeom prst="rect">
              <a:avLst/>
            </a:prstGeom>
            <a:noFill/>
          </p:spPr>
          <p:txBody>
            <a:bodyPr wrap="square" lIns="0" tIns="0" rIns="0" bIns="0" rtlCol="0" anchor="b"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srgbClr val="347475"/>
                  </a:solidFill>
                  <a:effectLst/>
                  <a:uLnTx/>
                  <a:uFillTx/>
                  <a:latin typeface="Verdana"/>
                  <a:ea typeface="+mn-ea"/>
                  <a:cs typeface="Arial" panose="020B0604020202020204" pitchFamily="34" charset="0"/>
                </a:rPr>
                <a:t>Langzeit-Komlikationen</a:t>
              </a:r>
              <a:r>
                <a:rPr kumimoji="0" lang="en-US" sz="1200" b="1" i="0" u="none" strike="noStrike" kern="0" cap="none" spc="0" normalizeH="0" baseline="0" noProof="0" dirty="0">
                  <a:ln>
                    <a:noFill/>
                  </a:ln>
                  <a:solidFill>
                    <a:srgbClr val="347475"/>
                  </a:solidFill>
                  <a:effectLst/>
                  <a:uLnTx/>
                  <a:uFillTx/>
                  <a:latin typeface="Verdana"/>
                  <a:ea typeface="+mn-ea"/>
                  <a:cs typeface="Arial" panose="020B0604020202020204" pitchFamily="34" charset="0"/>
                </a:rPr>
                <a:t> des Diabetes</a:t>
              </a:r>
              <a:r>
                <a:rPr kumimoji="0" lang="en-US" sz="1200" b="1" i="0" u="none" strike="noStrike" kern="0" cap="none" spc="0" normalizeH="0" baseline="30000" noProof="0" dirty="0">
                  <a:ln>
                    <a:noFill/>
                  </a:ln>
                  <a:solidFill>
                    <a:srgbClr val="347475"/>
                  </a:solidFill>
                  <a:effectLst/>
                  <a:uLnTx/>
                  <a:uFillTx/>
                  <a:latin typeface="Verdana"/>
                  <a:ea typeface="+mn-ea"/>
                  <a:cs typeface="Arial" panose="020B0604020202020204" pitchFamily="34" charset="0"/>
                </a:rPr>
                <a:t>8,9</a:t>
              </a:r>
              <a:endParaRPr kumimoji="0" lang="en-NZ" sz="1200" b="1" i="0" u="none" strike="noStrike" kern="0" cap="none" spc="0" normalizeH="0" baseline="30000" noProof="0" dirty="0">
                <a:ln>
                  <a:noFill/>
                </a:ln>
                <a:solidFill>
                  <a:srgbClr val="347475"/>
                </a:solidFill>
                <a:effectLst/>
                <a:uLnTx/>
                <a:uFillTx/>
                <a:latin typeface="Verdana"/>
                <a:ea typeface="+mn-ea"/>
                <a:cs typeface="Arial" panose="020B0604020202020204" pitchFamily="34" charset="0"/>
              </a:endParaRPr>
            </a:p>
          </p:txBody>
        </p:sp>
        <p:sp>
          <p:nvSpPr>
            <p:cNvPr id="121" name="Oval 55">
              <a:extLst>
                <a:ext uri="{FF2B5EF4-FFF2-40B4-BE49-F238E27FC236}">
                  <a16:creationId xmlns:a16="http://schemas.microsoft.com/office/drawing/2014/main" id="{12FCA513-F4F6-C8C2-0993-06D8AB1B1CBD}"/>
                </a:ext>
              </a:extLst>
            </p:cNvPr>
            <p:cNvSpPr/>
            <p:nvPr/>
          </p:nvSpPr>
          <p:spPr>
            <a:xfrm>
              <a:off x="6624694" y="4625089"/>
              <a:ext cx="231434" cy="231434"/>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22" name="Oval 56">
              <a:extLst>
                <a:ext uri="{FF2B5EF4-FFF2-40B4-BE49-F238E27FC236}">
                  <a16:creationId xmlns:a16="http://schemas.microsoft.com/office/drawing/2014/main" id="{063457C0-DF68-E166-DCA7-C99838D46885}"/>
                </a:ext>
              </a:extLst>
            </p:cNvPr>
            <p:cNvSpPr/>
            <p:nvPr/>
          </p:nvSpPr>
          <p:spPr>
            <a:xfrm>
              <a:off x="5272716" y="4654386"/>
              <a:ext cx="231434" cy="231434"/>
            </a:xfrm>
            <a:prstGeom prst="ellipse">
              <a:avLst/>
            </a:prstGeom>
            <a:solidFill>
              <a:srgbClr val="2F3651">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sp>
          <p:nvSpPr>
            <p:cNvPr id="123" name="Oval 57">
              <a:extLst>
                <a:ext uri="{FF2B5EF4-FFF2-40B4-BE49-F238E27FC236}">
                  <a16:creationId xmlns:a16="http://schemas.microsoft.com/office/drawing/2014/main" id="{4D972D73-A9D1-D487-81CC-48DC4CF614E8}"/>
                </a:ext>
              </a:extLst>
            </p:cNvPr>
            <p:cNvSpPr/>
            <p:nvPr/>
          </p:nvSpPr>
          <p:spPr>
            <a:xfrm>
              <a:off x="4357847" y="3540311"/>
              <a:ext cx="231434" cy="231434"/>
            </a:xfrm>
            <a:prstGeom prst="ellipse">
              <a:avLst/>
            </a:prstGeom>
            <a:solidFill>
              <a:srgbClr val="575D72">
                <a:lumMod val="60000"/>
                <a:lumOff val="40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grpSp>
          <p:nvGrpSpPr>
            <p:cNvPr id="124" name="Group 2">
              <a:extLst>
                <a:ext uri="{FF2B5EF4-FFF2-40B4-BE49-F238E27FC236}">
                  <a16:creationId xmlns:a16="http://schemas.microsoft.com/office/drawing/2014/main" id="{C7023AE8-1C69-C0D2-6E0F-C9920BA42406}"/>
                </a:ext>
              </a:extLst>
            </p:cNvPr>
            <p:cNvGrpSpPr/>
            <p:nvPr/>
          </p:nvGrpSpPr>
          <p:grpSpPr>
            <a:xfrm>
              <a:off x="595271" y="1361997"/>
              <a:ext cx="864693" cy="864693"/>
              <a:chOff x="4332902" y="1361997"/>
              <a:chExt cx="864693" cy="864693"/>
            </a:xfrm>
          </p:grpSpPr>
          <p:sp>
            <p:nvSpPr>
              <p:cNvPr id="132" name="Oval 63">
                <a:extLst>
                  <a:ext uri="{FF2B5EF4-FFF2-40B4-BE49-F238E27FC236}">
                    <a16:creationId xmlns:a16="http://schemas.microsoft.com/office/drawing/2014/main" id="{C368D224-38F8-61EE-E5A6-01E919BD211E}"/>
                  </a:ext>
                </a:extLst>
              </p:cNvPr>
              <p:cNvSpPr/>
              <p:nvPr/>
            </p:nvSpPr>
            <p:spPr>
              <a:xfrm>
                <a:off x="4332902" y="1361997"/>
                <a:ext cx="864693" cy="864693"/>
              </a:xfrm>
              <a:prstGeom prst="ellipse">
                <a:avLst/>
              </a:prstGeom>
              <a:solidFill>
                <a:srgbClr val="E0C496"/>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3" name="Graphic 66" descr="Checklist with solid fill">
                <a:extLst>
                  <a:ext uri="{FF2B5EF4-FFF2-40B4-BE49-F238E27FC236}">
                    <a16:creationId xmlns:a16="http://schemas.microsoft.com/office/drawing/2014/main" id="{5DEDC4CF-F915-454B-B0C4-B1241E43393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22434" y="1544271"/>
                <a:ext cx="497766" cy="497766"/>
              </a:xfrm>
              <a:prstGeom prst="rect">
                <a:avLst/>
              </a:prstGeom>
            </p:spPr>
          </p:pic>
        </p:grpSp>
        <p:grpSp>
          <p:nvGrpSpPr>
            <p:cNvPr id="125" name="Group 8">
              <a:extLst>
                <a:ext uri="{FF2B5EF4-FFF2-40B4-BE49-F238E27FC236}">
                  <a16:creationId xmlns:a16="http://schemas.microsoft.com/office/drawing/2014/main" id="{1C37B57E-9958-085D-28D9-73D8B5C5E640}"/>
                </a:ext>
              </a:extLst>
            </p:cNvPr>
            <p:cNvGrpSpPr/>
            <p:nvPr/>
          </p:nvGrpSpPr>
          <p:grpSpPr>
            <a:xfrm>
              <a:off x="10796935" y="3099279"/>
              <a:ext cx="864693" cy="864693"/>
              <a:chOff x="10692879" y="4232328"/>
              <a:chExt cx="864693" cy="864693"/>
            </a:xfrm>
          </p:grpSpPr>
          <p:sp>
            <p:nvSpPr>
              <p:cNvPr id="130" name="Oval 60">
                <a:extLst>
                  <a:ext uri="{FF2B5EF4-FFF2-40B4-BE49-F238E27FC236}">
                    <a16:creationId xmlns:a16="http://schemas.microsoft.com/office/drawing/2014/main" id="{CE53E906-096A-ABA2-F956-97F67241F1E7}"/>
                  </a:ext>
                </a:extLst>
              </p:cNvPr>
              <p:cNvSpPr/>
              <p:nvPr/>
            </p:nvSpPr>
            <p:spPr>
              <a:xfrm>
                <a:off x="10692879" y="4232328"/>
                <a:ext cx="864693" cy="864693"/>
              </a:xfrm>
              <a:prstGeom prst="ellipse">
                <a:avLst/>
              </a:prstGeom>
              <a:solidFill>
                <a:srgbClr val="71BF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31" name="Graphic 71" descr="Coins outline">
                <a:extLst>
                  <a:ext uri="{FF2B5EF4-FFF2-40B4-BE49-F238E27FC236}">
                    <a16:creationId xmlns:a16="http://schemas.microsoft.com/office/drawing/2014/main" id="{A0E61799-9EA3-D562-F4E6-7CCDFCA87F9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776219" y="4305380"/>
                <a:ext cx="698012" cy="698012"/>
              </a:xfrm>
              <a:prstGeom prst="rect">
                <a:avLst/>
              </a:prstGeom>
            </p:spPr>
          </p:pic>
        </p:grpSp>
        <p:grpSp>
          <p:nvGrpSpPr>
            <p:cNvPr id="126" name="Group 5">
              <a:extLst>
                <a:ext uri="{FF2B5EF4-FFF2-40B4-BE49-F238E27FC236}">
                  <a16:creationId xmlns:a16="http://schemas.microsoft.com/office/drawing/2014/main" id="{C3B3AE59-B2AF-FF2E-C607-8860883640C3}"/>
                </a:ext>
              </a:extLst>
            </p:cNvPr>
            <p:cNvGrpSpPr/>
            <p:nvPr/>
          </p:nvGrpSpPr>
          <p:grpSpPr>
            <a:xfrm>
              <a:off x="10310901" y="4396723"/>
              <a:ext cx="864693" cy="864693"/>
              <a:chOff x="8482298" y="3912732"/>
              <a:chExt cx="864693" cy="864693"/>
            </a:xfrm>
          </p:grpSpPr>
          <p:sp>
            <p:nvSpPr>
              <p:cNvPr id="128" name="Oval 74">
                <a:extLst>
                  <a:ext uri="{FF2B5EF4-FFF2-40B4-BE49-F238E27FC236}">
                    <a16:creationId xmlns:a16="http://schemas.microsoft.com/office/drawing/2014/main" id="{7BC2D254-4D96-A12D-8780-9139D0333AD0}"/>
                  </a:ext>
                </a:extLst>
              </p:cNvPr>
              <p:cNvSpPr/>
              <p:nvPr/>
            </p:nvSpPr>
            <p:spPr>
              <a:xfrm>
                <a:off x="8482298" y="3912732"/>
                <a:ext cx="864693" cy="864693"/>
              </a:xfrm>
              <a:prstGeom prst="ellipse">
                <a:avLst/>
              </a:prstGeom>
              <a:solidFill>
                <a:srgbClr val="2F365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Verdana"/>
                  <a:ea typeface="+mn-ea"/>
                  <a:cs typeface="+mn-cs"/>
                </a:endParaRPr>
              </a:p>
            </p:txBody>
          </p:sp>
          <p:pic>
            <p:nvPicPr>
              <p:cNvPr id="129" name="Graphic 72" descr="Family with two children outline">
                <a:extLst>
                  <a:ext uri="{FF2B5EF4-FFF2-40B4-BE49-F238E27FC236}">
                    <a16:creationId xmlns:a16="http://schemas.microsoft.com/office/drawing/2014/main" id="{DFE125AC-0021-F94C-2DD5-D921C8D8094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32268" y="3935333"/>
                <a:ext cx="750961" cy="750961"/>
              </a:xfrm>
              <a:prstGeom prst="rect">
                <a:avLst/>
              </a:prstGeom>
            </p:spPr>
          </p:pic>
        </p:grpSp>
        <p:cxnSp>
          <p:nvCxnSpPr>
            <p:cNvPr id="127" name="Straight Connector 76">
              <a:extLst>
                <a:ext uri="{FF2B5EF4-FFF2-40B4-BE49-F238E27FC236}">
                  <a16:creationId xmlns:a16="http://schemas.microsoft.com/office/drawing/2014/main" id="{F5004B11-214B-D6BF-1250-E831A8913169}"/>
                </a:ext>
              </a:extLst>
            </p:cNvPr>
            <p:cNvCxnSpPr>
              <a:cxnSpLocks/>
            </p:cNvCxnSpPr>
            <p:nvPr/>
          </p:nvCxnSpPr>
          <p:spPr>
            <a:xfrm>
              <a:off x="7224988" y="1759484"/>
              <a:ext cx="3652793" cy="0"/>
            </a:xfrm>
            <a:prstGeom prst="line">
              <a:avLst/>
            </a:prstGeom>
            <a:noFill/>
            <a:ln w="9525" cap="flat" cmpd="sng" algn="ctr">
              <a:solidFill>
                <a:srgbClr val="347475"/>
              </a:solidFill>
              <a:prstDash val="solid"/>
            </a:ln>
            <a:effectLst/>
          </p:spPr>
        </p:cxnSp>
      </p:grpSp>
      <p:sp>
        <p:nvSpPr>
          <p:cNvPr id="143" name="Text Placeholder 4">
            <a:extLst>
              <a:ext uri="{FF2B5EF4-FFF2-40B4-BE49-F238E27FC236}">
                <a16:creationId xmlns:a16="http://schemas.microsoft.com/office/drawing/2014/main" id="{E472A940-8496-7AF8-7BE9-6E764AEE111C}"/>
              </a:ext>
            </a:extLst>
          </p:cNvPr>
          <p:cNvSpPr txBox="1">
            <a:spLocks/>
          </p:cNvSpPr>
          <p:nvPr/>
        </p:nvSpPr>
        <p:spPr>
          <a:xfrm>
            <a:off x="431265" y="4698126"/>
            <a:ext cx="8361656"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Shrivastava SR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 Diabetes Metab Disord</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2013; 12: 14.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Hammersen</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J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2022; 22: 455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62.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Aye T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443</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Butwicka</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2015; 38: 453–9.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Fleming M </a:t>
            </a:r>
            <a:r>
              <a:rPr kumimoji="0" lang="pt-B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2019; 42: 1700</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 </a:t>
            </a:r>
            <a:r>
              <a:rPr kumimoji="0" lang="pt-B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Nielsen HB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Res</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Clin </a:t>
            </a:r>
            <a:r>
              <a:rPr kumimoji="0" lang="fr-FR"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Pract</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2016; 121: 62–8.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Dehn-Hindenberg A </a:t>
            </a:r>
            <a:r>
              <a:rPr kumimoji="0" lang="de-DE"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fr-FR"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Diabetes Care</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2021; 44: 2656–63. </a:t>
            </a:r>
            <a:r>
              <a:rPr kumimoji="0" lang="fr-FR"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Rawshani</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Lancet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2018; 392: 477</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86.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Duca</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LM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Care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2017; 40: 1249</a:t>
            </a:r>
            <a:r>
              <a:rPr kumimoji="0" lang="fr-FR"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55.</a:t>
            </a:r>
            <a:endParaRPr kumimoji="0" lang="en-NZ"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endParaRPr>
          </a:p>
        </p:txBody>
      </p:sp>
      <p:sp>
        <p:nvSpPr>
          <p:cNvPr id="2" name="Ellipse 1">
            <a:extLst>
              <a:ext uri="{FF2B5EF4-FFF2-40B4-BE49-F238E27FC236}">
                <a16:creationId xmlns:a16="http://schemas.microsoft.com/office/drawing/2014/main" id="{86DEBC6F-8ABC-EFDA-D276-BF4953ED5EAA}"/>
              </a:ext>
            </a:extLst>
          </p:cNvPr>
          <p:cNvSpPr/>
          <p:nvPr/>
        </p:nvSpPr>
        <p:spPr>
          <a:xfrm>
            <a:off x="5621051" y="2999520"/>
            <a:ext cx="3186301" cy="1021784"/>
          </a:xfrm>
          <a:prstGeom prst="ellipse">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068398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4922" y="113840"/>
            <a:ext cx="858703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T1D-Diagnose bei Kindern beeinflusste die Eltern signifikant mit erhöhtem Risiko für Stress, Angst und Depression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p>
        </p:txBody>
      </p:sp>
      <p:sp>
        <p:nvSpPr>
          <p:cNvPr id="5" name="Text Placeholder 8">
            <a:extLst>
              <a:ext uri="{FF2B5EF4-FFF2-40B4-BE49-F238E27FC236}">
                <a16:creationId xmlns:a16="http://schemas.microsoft.com/office/drawing/2014/main" id="{49EB7C03-9B22-4F03-2BB1-D461EBD62014}"/>
              </a:ext>
            </a:extLst>
          </p:cNvPr>
          <p:cNvSpPr txBox="1">
            <a:spLocks/>
          </p:cNvSpPr>
          <p:nvPr/>
        </p:nvSpPr>
        <p:spPr>
          <a:xfrm>
            <a:off x="411931" y="4304981"/>
            <a:ext cx="8295841" cy="77492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Die gezeigten Daten stammen aus einer systematischen Überprüfung von 34 Artikeln; von diesen Artikeln berichteten 9 Studien über quantitative Daten zur Prävalenz von psychischen Problemen bei Eltern von Kindern mit T1D</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Die Daten stammen aus einer Umfrage in den USA unter 102 Eltern von Kindern, bei denen neu T1D diagnostiziert wurde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Die gezeigten Daten stammen aus einer systematischen Überprüfung und Metaanalyse von Studien, in denen die Prävalenz von Depressionen bei Eltern von Kindern/Jugendlichen mit T1D untersucht wurde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Die gezeigten Daten stammen aus einer Metaanalyse von 18 Studien, in denen die Prävalenz von Depressionen bei Eltern von Kindern/Jugendlichen mit T1D untersucht wurde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T1D: Typ-1-Diabetes.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Whittemore R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Diabetes Educ</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2012; 38: 562–79.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Streisand R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Patient Educ Couns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2008; 73: 333–8.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3.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Chen Z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Front Endocrinol (Lausanne)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2023; 14: 1095729.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4.</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Ryan H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Acta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Paediatr</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2024; 113: 1145–55.</a:t>
            </a:r>
          </a:p>
        </p:txBody>
      </p:sp>
      <p:sp>
        <p:nvSpPr>
          <p:cNvPr id="137" name="Rectangle 31">
            <a:extLst>
              <a:ext uri="{FF2B5EF4-FFF2-40B4-BE49-F238E27FC236}">
                <a16:creationId xmlns:a16="http://schemas.microsoft.com/office/drawing/2014/main" id="{D7B63526-4506-0189-E47C-0CD1C94CE691}"/>
              </a:ext>
            </a:extLst>
          </p:cNvPr>
          <p:cNvSpPr/>
          <p:nvPr/>
        </p:nvSpPr>
        <p:spPr>
          <a:xfrm>
            <a:off x="670892" y="1360693"/>
            <a:ext cx="3600084" cy="2699767"/>
          </a:xfrm>
          <a:prstGeom prst="rect">
            <a:avLst/>
          </a:prstGeom>
          <a:solidFill>
            <a:srgbClr val="D0EAEA">
              <a:alpha val="69804"/>
            </a:srgbClr>
          </a:solidFill>
          <a:ln w="25400" cap="flat" cmpd="sng" algn="ctr">
            <a:noFill/>
            <a:prstDash val="solid"/>
          </a:ln>
          <a:effectLst/>
        </p:spPr>
        <p:txBody>
          <a:bodyPr tIns="486000" rtlCol="0" anchor="t"/>
          <a:lstStyle/>
          <a:p>
            <a:pPr marL="0" marR="0" lvl="1" indent="0" algn="ctr" defTabSz="685800" rtl="0" eaLnBrk="1" fontAlgn="auto" latinLnBrk="0" hangingPunct="1">
              <a:lnSpc>
                <a:spcPct val="90000"/>
              </a:lnSpc>
              <a:spcBef>
                <a:spcPts val="900"/>
              </a:spcBef>
              <a:spcAft>
                <a:spcPts val="0"/>
              </a:spcAft>
              <a:buClrTx/>
              <a:buSzTx/>
              <a:buFontTx/>
              <a:buNone/>
              <a:tabLst/>
              <a:defRPr/>
            </a:pPr>
            <a:endParaRPr kumimoji="0" lang="en-US" sz="900" b="1" i="0" u="none" strike="noStrike" kern="0" cap="none" spc="0" normalizeH="0" baseline="0" noProof="0">
              <a:ln>
                <a:noFill/>
              </a:ln>
              <a:solidFill>
                <a:srgbClr val="000000"/>
              </a:solidFill>
              <a:effectLst/>
              <a:uLnTx/>
              <a:uFillTx/>
              <a:ea typeface="+mn-ea"/>
              <a:cs typeface="Arial" panose="020B0604020202020204" pitchFamily="34" charset="0"/>
            </a:endParaRPr>
          </a:p>
        </p:txBody>
      </p:sp>
      <p:sp>
        <p:nvSpPr>
          <p:cNvPr id="138" name="Rectangle 39">
            <a:extLst>
              <a:ext uri="{FF2B5EF4-FFF2-40B4-BE49-F238E27FC236}">
                <a16:creationId xmlns:a16="http://schemas.microsoft.com/office/drawing/2014/main" id="{9919DC02-1E36-F2E2-F20C-DD9E955498C1}"/>
              </a:ext>
            </a:extLst>
          </p:cNvPr>
          <p:cNvSpPr/>
          <p:nvPr/>
        </p:nvSpPr>
        <p:spPr>
          <a:xfrm>
            <a:off x="4800600" y="2747281"/>
            <a:ext cx="3868807" cy="1306800"/>
          </a:xfrm>
          <a:prstGeom prst="rect">
            <a:avLst/>
          </a:prstGeom>
          <a:solidFill>
            <a:srgbClr val="CC9C50">
              <a:lumMod val="20000"/>
              <a:lumOff val="80000"/>
            </a:srgbClr>
          </a:solidFill>
          <a:ln w="25400" cap="flat" cmpd="sng" algn="ctr">
            <a:noFill/>
            <a:prstDash val="solid"/>
          </a:ln>
          <a:effectLst/>
        </p:spPr>
        <p:txBody>
          <a:bodyPr tIns="486000" rtlCol="0" anchor="t"/>
          <a:lstStyle/>
          <a:p>
            <a:pPr marL="0" marR="0" lvl="1" indent="0" algn="ctr" defTabSz="685800" rtl="0" eaLnBrk="1" fontAlgn="auto" latinLnBrk="0" hangingPunct="1">
              <a:lnSpc>
                <a:spcPct val="90000"/>
              </a:lnSpc>
              <a:spcBef>
                <a:spcPts val="900"/>
              </a:spcBef>
              <a:spcAft>
                <a:spcPts val="0"/>
              </a:spcAft>
              <a:buClrTx/>
              <a:buSzTx/>
              <a:buFontTx/>
              <a:buNone/>
              <a:tabLst/>
              <a:defRPr/>
            </a:pPr>
            <a:endParaRPr kumimoji="0" lang="en-US" sz="900" b="1" i="0" u="none" strike="noStrike" kern="0" cap="none" spc="0" normalizeH="0" baseline="0" noProof="0">
              <a:ln>
                <a:noFill/>
              </a:ln>
              <a:solidFill>
                <a:srgbClr val="000000"/>
              </a:solidFill>
              <a:effectLst/>
              <a:uLnTx/>
              <a:uFillTx/>
              <a:ea typeface="+mn-ea"/>
              <a:cs typeface="Arial" panose="020B0604020202020204" pitchFamily="34" charset="0"/>
            </a:endParaRPr>
          </a:p>
        </p:txBody>
      </p:sp>
      <p:sp>
        <p:nvSpPr>
          <p:cNvPr id="139" name="Rectangle 41">
            <a:extLst>
              <a:ext uri="{FF2B5EF4-FFF2-40B4-BE49-F238E27FC236}">
                <a16:creationId xmlns:a16="http://schemas.microsoft.com/office/drawing/2014/main" id="{06ED050E-B977-A1B4-6225-F1B91A11476B}"/>
              </a:ext>
            </a:extLst>
          </p:cNvPr>
          <p:cNvSpPr/>
          <p:nvPr/>
        </p:nvSpPr>
        <p:spPr>
          <a:xfrm>
            <a:off x="4800600" y="1360693"/>
            <a:ext cx="3868807" cy="1305804"/>
          </a:xfrm>
          <a:prstGeom prst="rect">
            <a:avLst/>
          </a:prstGeom>
          <a:solidFill>
            <a:srgbClr val="2F3651">
              <a:lumMod val="20000"/>
              <a:lumOff val="80000"/>
              <a:alpha val="60000"/>
            </a:srgbClr>
          </a:solidFill>
          <a:ln w="25400" cap="flat" cmpd="sng" algn="ctr">
            <a:noFill/>
            <a:prstDash val="solid"/>
          </a:ln>
          <a:effectLst/>
        </p:spPr>
        <p:txBody>
          <a:bodyPr tIns="486000" rtlCol="0" anchor="t"/>
          <a:lstStyle/>
          <a:p>
            <a:pPr marL="0" marR="0" lvl="1" indent="0" algn="ctr" defTabSz="685800" rtl="0" eaLnBrk="1" fontAlgn="auto" latinLnBrk="0" hangingPunct="1">
              <a:lnSpc>
                <a:spcPct val="90000"/>
              </a:lnSpc>
              <a:spcBef>
                <a:spcPts val="900"/>
              </a:spcBef>
              <a:spcAft>
                <a:spcPts val="0"/>
              </a:spcAft>
              <a:buClrTx/>
              <a:buSzTx/>
              <a:buFontTx/>
              <a:buNone/>
              <a:tabLst/>
              <a:defRPr/>
            </a:pPr>
            <a:endParaRPr kumimoji="0" lang="en-US" sz="900" b="1" i="0" u="none" strike="noStrike" kern="0" cap="none" spc="0" normalizeH="0" baseline="0" noProof="0">
              <a:ln>
                <a:noFill/>
              </a:ln>
              <a:solidFill>
                <a:srgbClr val="000000"/>
              </a:solidFill>
              <a:effectLst/>
              <a:uLnTx/>
              <a:uFillTx/>
              <a:ea typeface="+mn-ea"/>
              <a:cs typeface="Arial" panose="020B0604020202020204" pitchFamily="34" charset="0"/>
            </a:endParaRPr>
          </a:p>
        </p:txBody>
      </p:sp>
      <p:grpSp>
        <p:nvGrpSpPr>
          <p:cNvPr id="140" name="Group 83">
            <a:extLst>
              <a:ext uri="{FF2B5EF4-FFF2-40B4-BE49-F238E27FC236}">
                <a16:creationId xmlns:a16="http://schemas.microsoft.com/office/drawing/2014/main" id="{425E9E1B-6E69-3FB7-88B6-1D5BC753E4B4}"/>
              </a:ext>
            </a:extLst>
          </p:cNvPr>
          <p:cNvGrpSpPr/>
          <p:nvPr/>
        </p:nvGrpSpPr>
        <p:grpSpPr>
          <a:xfrm>
            <a:off x="977740" y="1574267"/>
            <a:ext cx="1221791" cy="1221791"/>
            <a:chOff x="1154565" y="1585067"/>
            <a:chExt cx="1629055" cy="1629055"/>
          </a:xfrm>
        </p:grpSpPr>
        <p:sp>
          <p:nvSpPr>
            <p:cNvPr id="141" name="Ovale 6">
              <a:extLst>
                <a:ext uri="{FF2B5EF4-FFF2-40B4-BE49-F238E27FC236}">
                  <a16:creationId xmlns:a16="http://schemas.microsoft.com/office/drawing/2014/main" id="{B098FE0A-588B-51E1-9977-5EF3C4C5A05C}"/>
                </a:ext>
              </a:extLst>
            </p:cNvPr>
            <p:cNvSpPr/>
            <p:nvPr/>
          </p:nvSpPr>
          <p:spPr>
            <a:xfrm>
              <a:off x="1365289" y="1795792"/>
              <a:ext cx="1207610" cy="1207607"/>
            </a:xfrm>
            <a:prstGeom prst="ellipse">
              <a:avLst/>
            </a:prstGeom>
            <a:noFill/>
            <a:ln w="57150" cap="flat" cmpd="sng" algn="ctr">
              <a:solidFill>
                <a:sysClr val="window" lastClr="FFFFFF">
                  <a:lumMod val="85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rgbClr val="000000"/>
                </a:solidFill>
                <a:effectLst/>
                <a:uLnTx/>
                <a:uFillTx/>
                <a:ea typeface="+mn-ea"/>
                <a:cs typeface="Arial" panose="020B0604020202020204" pitchFamily="34" charset="0"/>
              </a:endParaRPr>
            </a:p>
          </p:txBody>
        </p:sp>
        <p:graphicFrame>
          <p:nvGraphicFramePr>
            <p:cNvPr id="142" name="Grafico 5">
              <a:extLst>
                <a:ext uri="{FF2B5EF4-FFF2-40B4-BE49-F238E27FC236}">
                  <a16:creationId xmlns:a16="http://schemas.microsoft.com/office/drawing/2014/main" id="{E87EF4A9-1800-038F-1450-301B3DBD58A8}"/>
                </a:ext>
              </a:extLst>
            </p:cNvPr>
            <p:cNvGraphicFramePr>
              <a:graphicFrameLocks noChangeAspect="1"/>
            </p:cNvGraphicFramePr>
            <p:nvPr/>
          </p:nvGraphicFramePr>
          <p:xfrm>
            <a:off x="1154565" y="1585067"/>
            <a:ext cx="1629055" cy="1629055"/>
          </p:xfrm>
          <a:graphic>
            <a:graphicData uri="http://schemas.openxmlformats.org/drawingml/2006/chart">
              <c:chart xmlns:c="http://schemas.openxmlformats.org/drawingml/2006/chart" xmlns:r="http://schemas.openxmlformats.org/officeDocument/2006/relationships" r:id="rId3"/>
            </a:graphicData>
          </a:graphic>
        </p:graphicFrame>
        <p:sp>
          <p:nvSpPr>
            <p:cNvPr id="143" name="CasellaDiTesto 15">
              <a:extLst>
                <a:ext uri="{FF2B5EF4-FFF2-40B4-BE49-F238E27FC236}">
                  <a16:creationId xmlns:a16="http://schemas.microsoft.com/office/drawing/2014/main" id="{15A2380A-4926-1638-6980-6DA671B5DB16}"/>
                </a:ext>
              </a:extLst>
            </p:cNvPr>
            <p:cNvSpPr txBox="1"/>
            <p:nvPr/>
          </p:nvSpPr>
          <p:spPr>
            <a:xfrm>
              <a:off x="1382094" y="2214930"/>
              <a:ext cx="1119966" cy="369332"/>
            </a:xfrm>
            <a:prstGeom prst="rect">
              <a:avLst/>
            </a:prstGeom>
            <a:noFill/>
          </p:spPr>
          <p:txBody>
            <a:bodyPr wrap="none" lIns="0" tIns="0" rIns="0" bIns="0" rtlCol="0" anchor="ctr" anchorCtr="0">
              <a:spAutoFit/>
            </a:bodyPr>
            <a:lstStyle/>
            <a:p>
              <a:pPr marL="0" marR="0" lvl="0" indent="0" algn="ctr" defTabSz="685800" rtl="0" eaLnBrk="1" fontAlgn="auto" latinLnBrk="0" hangingPunct="1">
                <a:lnSpc>
                  <a:spcPct val="100000"/>
                </a:lnSpc>
                <a:spcBef>
                  <a:spcPts val="225"/>
                </a:spcBef>
                <a:spcAft>
                  <a:spcPts val="0"/>
                </a:spcAft>
                <a:buClrTx/>
                <a:buSzTx/>
                <a:buFontTx/>
                <a:buNone/>
                <a:tabLst/>
                <a:defRPr/>
              </a:pPr>
              <a:r>
                <a:rPr kumimoji="0" lang="en-US" b="1" i="0" u="none" strike="noStrike" kern="0" cap="none" spc="0" normalizeH="0" baseline="0" noProof="0" dirty="0">
                  <a:ln>
                    <a:noFill/>
                  </a:ln>
                  <a:solidFill>
                    <a:srgbClr val="347475"/>
                  </a:solidFill>
                  <a:effectLst/>
                  <a:uLnTx/>
                  <a:uFillTx/>
                  <a:ea typeface="+mn-ea"/>
                  <a:cs typeface="Arial" panose="020B0604020202020204" pitchFamily="34" charset="0"/>
                </a:rPr>
                <a:t>33,5</a:t>
              </a:r>
              <a:r>
                <a:rPr kumimoji="0" lang="en-US" sz="1100" b="1" i="0" u="none" strike="noStrike" kern="0" cap="none" spc="0" normalizeH="0" baseline="0" noProof="0" dirty="0">
                  <a:ln>
                    <a:noFill/>
                  </a:ln>
                  <a:solidFill>
                    <a:srgbClr val="347475"/>
                  </a:solidFill>
                  <a:effectLst/>
                  <a:uLnTx/>
                  <a:uFillTx/>
                  <a:ea typeface="+mn-ea"/>
                  <a:cs typeface="Arial" panose="020B0604020202020204" pitchFamily="34" charset="0"/>
                </a:rPr>
                <a:t> </a:t>
              </a:r>
              <a:r>
                <a:rPr kumimoji="0" lang="en-US" sz="1200" b="1" i="0" u="none" strike="noStrike" kern="0" cap="none" spc="0" normalizeH="0" baseline="0" noProof="0" dirty="0">
                  <a:ln>
                    <a:noFill/>
                  </a:ln>
                  <a:solidFill>
                    <a:srgbClr val="347475"/>
                  </a:solidFill>
                  <a:effectLst/>
                  <a:uLnTx/>
                  <a:uFillTx/>
                  <a:ea typeface="+mn-ea"/>
                  <a:cs typeface="Arial" panose="020B0604020202020204" pitchFamily="34" charset="0"/>
                </a:rPr>
                <a:t>%</a:t>
              </a:r>
              <a:endParaRPr kumimoji="0" lang="en-US" sz="1100" b="1" i="0" u="none" strike="noStrike" kern="0" cap="none" spc="0" normalizeH="0" baseline="0" noProof="0" dirty="0">
                <a:ln>
                  <a:noFill/>
                </a:ln>
                <a:solidFill>
                  <a:srgbClr val="347475"/>
                </a:solidFill>
                <a:effectLst/>
                <a:uLnTx/>
                <a:uFillTx/>
                <a:ea typeface="+mn-ea"/>
                <a:cs typeface="Arial" panose="020B0604020202020204" pitchFamily="34" charset="0"/>
              </a:endParaRPr>
            </a:p>
          </p:txBody>
        </p:sp>
      </p:grpSp>
      <p:sp>
        <p:nvSpPr>
          <p:cNvPr id="144" name="Rounded Rectangle 18">
            <a:extLst>
              <a:ext uri="{FF2B5EF4-FFF2-40B4-BE49-F238E27FC236}">
                <a16:creationId xmlns:a16="http://schemas.microsoft.com/office/drawing/2014/main" id="{146C78C3-AFC8-27A1-2F8B-08A3BC5B7A80}"/>
              </a:ext>
            </a:extLst>
          </p:cNvPr>
          <p:cNvSpPr/>
          <p:nvPr/>
        </p:nvSpPr>
        <p:spPr>
          <a:xfrm>
            <a:off x="2282389" y="1850831"/>
            <a:ext cx="1992795" cy="664797"/>
          </a:xfrm>
          <a:prstGeom prst="rect">
            <a:avLst/>
          </a:prstGeom>
          <a:noFill/>
          <a:ln w="38100" cap="flat" cmpd="sng" algn="ctr">
            <a:noFill/>
            <a:prstDash val="solid"/>
            <a:miter lim="800000"/>
          </a:ln>
          <a:effectLst/>
        </p:spPr>
        <p:txBody>
          <a:bodyPr lIns="0" tIns="0" rIns="0" bIns="0" rtlCol="0" anchor="ctr">
            <a:spAutoFit/>
          </a:bodyPr>
          <a:lstStyle/>
          <a:p>
            <a:pPr marL="0" marR="0" lvl="1" indent="0" algn="l" defTabSz="6858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F3651"/>
                </a:solidFill>
                <a:effectLst/>
                <a:uLnTx/>
                <a:uFillTx/>
                <a:ea typeface="+mn-ea"/>
                <a:cs typeface="+mn-cs"/>
              </a:rPr>
              <a:t>der </a:t>
            </a:r>
            <a:r>
              <a:rPr kumimoji="0" lang="en-US" sz="1200" b="0" i="0" u="none" strike="noStrike" kern="1200" cap="none" spc="0" normalizeH="0" baseline="0" noProof="0" dirty="0" err="1">
                <a:ln>
                  <a:noFill/>
                </a:ln>
                <a:solidFill>
                  <a:srgbClr val="2F3651"/>
                </a:solidFill>
                <a:effectLst/>
                <a:uLnTx/>
                <a:uFillTx/>
                <a:ea typeface="+mn-ea"/>
                <a:cs typeface="+mn-cs"/>
              </a:rPr>
              <a:t>Eltern</a:t>
            </a:r>
            <a:r>
              <a:rPr kumimoji="0" lang="en-US" sz="1200" b="0" i="0" u="none" strike="noStrike" kern="1200" cap="none" spc="0" normalizeH="0" baseline="0" noProof="0" dirty="0">
                <a:ln>
                  <a:noFill/>
                </a:ln>
                <a:solidFill>
                  <a:srgbClr val="2F3651"/>
                </a:solidFill>
                <a:effectLst/>
                <a:uLnTx/>
                <a:uFillTx/>
                <a:ea typeface="+mn-ea"/>
                <a:cs typeface="+mn-cs"/>
              </a:rPr>
              <a:t> von </a:t>
            </a:r>
            <a:r>
              <a:rPr kumimoji="0" lang="en-US" sz="1200" b="0" i="0" u="none" strike="noStrike" kern="1200" cap="none" spc="0" normalizeH="0" baseline="0" noProof="0" dirty="0" err="1">
                <a:ln>
                  <a:noFill/>
                </a:ln>
                <a:solidFill>
                  <a:srgbClr val="2F3651"/>
                </a:solidFill>
                <a:effectLst/>
                <a:uLnTx/>
                <a:uFillTx/>
                <a:ea typeface="+mn-ea"/>
                <a:cs typeface="+mn-cs"/>
              </a:rPr>
              <a:t>Kindern</a:t>
            </a:r>
            <a:r>
              <a:rPr kumimoji="0" lang="en-US" sz="1200" b="0" i="0" u="none" strike="noStrike" kern="1200" cap="none" spc="0" normalizeH="0" baseline="0" noProof="0" dirty="0">
                <a:ln>
                  <a:noFill/>
                </a:ln>
                <a:solidFill>
                  <a:srgbClr val="2F3651"/>
                </a:solidFill>
                <a:effectLst/>
                <a:uLnTx/>
                <a:uFillTx/>
                <a:ea typeface="+mn-ea"/>
                <a:cs typeface="+mn-cs"/>
              </a:rPr>
              <a:t> </a:t>
            </a:r>
            <a:r>
              <a:rPr kumimoji="0" lang="en-US" sz="1200" b="0" i="0" u="none" strike="noStrike" kern="1200" cap="none" spc="0" normalizeH="0" baseline="0" noProof="0" dirty="0" err="1">
                <a:ln>
                  <a:noFill/>
                </a:ln>
                <a:solidFill>
                  <a:srgbClr val="2F3651"/>
                </a:solidFill>
                <a:effectLst/>
                <a:uLnTx/>
                <a:uFillTx/>
                <a:ea typeface="+mn-ea"/>
                <a:cs typeface="+mn-cs"/>
              </a:rPr>
              <a:t>mit</a:t>
            </a:r>
            <a:r>
              <a:rPr kumimoji="0" lang="en-US" sz="1200" b="0" i="0" u="none" strike="noStrike" kern="1200" cap="none" spc="0" normalizeH="0" baseline="0" noProof="0" dirty="0">
                <a:ln>
                  <a:noFill/>
                </a:ln>
                <a:solidFill>
                  <a:srgbClr val="2F3651"/>
                </a:solidFill>
                <a:effectLst/>
                <a:uLnTx/>
                <a:uFillTx/>
                <a:ea typeface="+mn-ea"/>
                <a:cs typeface="+mn-cs"/>
              </a:rPr>
              <a:t> T1D </a:t>
            </a:r>
            <a:r>
              <a:rPr kumimoji="0" lang="en-US" sz="1200" b="0" i="0" u="none" strike="noStrike" kern="1200" cap="none" spc="0" normalizeH="0" baseline="0" noProof="0" dirty="0" err="1">
                <a:ln>
                  <a:noFill/>
                </a:ln>
                <a:solidFill>
                  <a:srgbClr val="2F3651"/>
                </a:solidFill>
                <a:effectLst/>
                <a:uLnTx/>
                <a:uFillTx/>
                <a:ea typeface="+mn-ea"/>
                <a:cs typeface="+mn-cs"/>
              </a:rPr>
              <a:t>berichteten</a:t>
            </a:r>
            <a:r>
              <a:rPr kumimoji="0" lang="en-US" sz="1200" b="0" i="0" u="none" strike="noStrike" kern="1200" cap="none" spc="0" normalizeH="0" baseline="0" noProof="0" dirty="0">
                <a:ln>
                  <a:noFill/>
                </a:ln>
                <a:solidFill>
                  <a:srgbClr val="2F3651"/>
                </a:solidFill>
                <a:effectLst/>
                <a:uLnTx/>
                <a:uFillTx/>
                <a:ea typeface="+mn-ea"/>
                <a:cs typeface="+mn-cs"/>
              </a:rPr>
              <a:t> von </a:t>
            </a:r>
            <a:r>
              <a:rPr kumimoji="0" lang="en-US" sz="1200" b="1" i="0" u="none" strike="noStrike" kern="1200" cap="none" spc="0" normalizeH="0" baseline="0" noProof="0" dirty="0">
                <a:ln>
                  <a:noFill/>
                </a:ln>
                <a:solidFill>
                  <a:srgbClr val="2F3651"/>
                </a:solidFill>
                <a:effectLst/>
                <a:uLnTx/>
                <a:uFillTx/>
                <a:ea typeface="+mn-ea"/>
                <a:cs typeface="+mn-cs"/>
              </a:rPr>
              <a:t>Stress </a:t>
            </a:r>
            <a:r>
              <a:rPr kumimoji="0" lang="en-US" sz="1200" b="1" i="0" u="none" strike="noStrike" kern="1200" cap="none" spc="0" normalizeH="0" baseline="0" noProof="0" dirty="0" err="1">
                <a:ln>
                  <a:noFill/>
                </a:ln>
                <a:solidFill>
                  <a:srgbClr val="2F3651"/>
                </a:solidFill>
                <a:effectLst/>
                <a:uLnTx/>
                <a:uFillTx/>
                <a:ea typeface="+mn-ea"/>
                <a:cs typeface="+mn-cs"/>
              </a:rPr>
              <a:t>bei</a:t>
            </a:r>
            <a:r>
              <a:rPr kumimoji="0" lang="en-US" sz="1200" b="1" i="0" u="none" strike="noStrike" kern="1200" cap="none" spc="0" normalizeH="0" baseline="0" noProof="0" dirty="0">
                <a:ln>
                  <a:noFill/>
                </a:ln>
                <a:solidFill>
                  <a:srgbClr val="2F3651"/>
                </a:solidFill>
                <a:effectLst/>
                <a:uLnTx/>
                <a:uFillTx/>
                <a:ea typeface="+mn-ea"/>
                <a:cs typeface="+mn-cs"/>
              </a:rPr>
              <a:t> der Diagnose</a:t>
            </a:r>
            <a:r>
              <a:rPr kumimoji="0" lang="en-US" sz="1200" b="0" i="0" u="none" strike="noStrike" kern="1200" cap="none" spc="0" normalizeH="0" baseline="30000" noProof="0" dirty="0">
                <a:ln>
                  <a:noFill/>
                </a:ln>
                <a:solidFill>
                  <a:srgbClr val="2F3651"/>
                </a:solidFill>
                <a:effectLst/>
                <a:uLnTx/>
                <a:uFillTx/>
                <a:ea typeface="+mn-ea"/>
                <a:cs typeface="+mn-cs"/>
              </a:rPr>
              <a:t>1,</a:t>
            </a:r>
            <a:r>
              <a:rPr kumimoji="0" lang="en-US" sz="1200" b="0" i="0" u="none" strike="noStrike" kern="1200" cap="none" spc="0" normalizeH="0" baseline="0" noProof="0" dirty="0">
                <a:ln>
                  <a:noFill/>
                </a:ln>
                <a:solidFill>
                  <a:srgbClr val="2F3651"/>
                </a:solidFill>
                <a:effectLst/>
                <a:uLnTx/>
                <a:uFillTx/>
                <a:ea typeface="+mn-ea"/>
                <a:cs typeface="+mn-cs"/>
              </a:rPr>
              <a:t>*</a:t>
            </a:r>
          </a:p>
        </p:txBody>
      </p:sp>
      <p:grpSp>
        <p:nvGrpSpPr>
          <p:cNvPr id="145" name="Group 86">
            <a:extLst>
              <a:ext uri="{FF2B5EF4-FFF2-40B4-BE49-F238E27FC236}">
                <a16:creationId xmlns:a16="http://schemas.microsoft.com/office/drawing/2014/main" id="{54D15E54-8D0A-E12E-C2B2-73835AEDF54F}"/>
              </a:ext>
            </a:extLst>
          </p:cNvPr>
          <p:cNvGrpSpPr/>
          <p:nvPr/>
        </p:nvGrpSpPr>
        <p:grpSpPr>
          <a:xfrm>
            <a:off x="5046019" y="1410272"/>
            <a:ext cx="1221791" cy="1221791"/>
            <a:chOff x="6578938" y="1464771"/>
            <a:chExt cx="1629055" cy="1629055"/>
          </a:xfrm>
        </p:grpSpPr>
        <p:sp>
          <p:nvSpPr>
            <p:cNvPr id="146" name="Ovale 6">
              <a:extLst>
                <a:ext uri="{FF2B5EF4-FFF2-40B4-BE49-F238E27FC236}">
                  <a16:creationId xmlns:a16="http://schemas.microsoft.com/office/drawing/2014/main" id="{DFB3F372-69B9-E1ED-693D-F8F3A3783098}"/>
                </a:ext>
              </a:extLst>
            </p:cNvPr>
            <p:cNvSpPr/>
            <p:nvPr/>
          </p:nvSpPr>
          <p:spPr>
            <a:xfrm>
              <a:off x="6789662" y="1688196"/>
              <a:ext cx="1207610" cy="1207607"/>
            </a:xfrm>
            <a:prstGeom prst="ellipse">
              <a:avLst/>
            </a:prstGeom>
            <a:noFill/>
            <a:ln w="57150" cap="flat" cmpd="sng" algn="ctr">
              <a:solidFill>
                <a:sysClr val="window" lastClr="FFFFFF">
                  <a:lumMod val="85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rgbClr val="000000"/>
                </a:solidFill>
                <a:effectLst/>
                <a:uLnTx/>
                <a:uFillTx/>
                <a:ea typeface="+mn-ea"/>
                <a:cs typeface="Arial" panose="020B0604020202020204" pitchFamily="34" charset="0"/>
              </a:endParaRPr>
            </a:p>
          </p:txBody>
        </p:sp>
        <p:graphicFrame>
          <p:nvGraphicFramePr>
            <p:cNvPr id="147" name="Grafico 5">
              <a:extLst>
                <a:ext uri="{FF2B5EF4-FFF2-40B4-BE49-F238E27FC236}">
                  <a16:creationId xmlns:a16="http://schemas.microsoft.com/office/drawing/2014/main" id="{EC9179DC-22D3-E062-0C65-19872F9359D1}"/>
                </a:ext>
              </a:extLst>
            </p:cNvPr>
            <p:cNvGraphicFramePr>
              <a:graphicFrameLocks noChangeAspect="1"/>
            </p:cNvGraphicFramePr>
            <p:nvPr/>
          </p:nvGraphicFramePr>
          <p:xfrm>
            <a:off x="6578938" y="1464771"/>
            <a:ext cx="1629055" cy="1629055"/>
          </p:xfrm>
          <a:graphic>
            <a:graphicData uri="http://schemas.openxmlformats.org/drawingml/2006/chart">
              <c:chart xmlns:c="http://schemas.openxmlformats.org/drawingml/2006/chart" xmlns:r="http://schemas.openxmlformats.org/officeDocument/2006/relationships" r:id="rId4"/>
            </a:graphicData>
          </a:graphic>
        </p:graphicFrame>
        <p:sp>
          <p:nvSpPr>
            <p:cNvPr id="148" name="CasellaDiTesto 15">
              <a:extLst>
                <a:ext uri="{FF2B5EF4-FFF2-40B4-BE49-F238E27FC236}">
                  <a16:creationId xmlns:a16="http://schemas.microsoft.com/office/drawing/2014/main" id="{33116D95-609D-7031-9027-E57D9DB676FE}"/>
                </a:ext>
              </a:extLst>
            </p:cNvPr>
            <p:cNvSpPr txBox="1"/>
            <p:nvPr/>
          </p:nvSpPr>
          <p:spPr>
            <a:xfrm>
              <a:off x="6982799" y="2088284"/>
              <a:ext cx="767304" cy="369332"/>
            </a:xfrm>
            <a:prstGeom prst="rect">
              <a:avLst/>
            </a:prstGeom>
            <a:noFill/>
          </p:spPr>
          <p:txBody>
            <a:bodyPr wrap="none" lIns="0" tIns="0" rIns="0" bIns="0" rtlCol="0" anchor="ctr" anchorCtr="0">
              <a:spAutoFit/>
            </a:bodyPr>
            <a:lstStyle/>
            <a:p>
              <a:pPr marL="0" marR="0" lvl="0" indent="0" algn="ctr" defTabSz="685800" rtl="0" eaLnBrk="1" fontAlgn="auto" latinLnBrk="0" hangingPunct="1">
                <a:lnSpc>
                  <a:spcPct val="100000"/>
                </a:lnSpc>
                <a:spcBef>
                  <a:spcPts val="225"/>
                </a:spcBef>
                <a:spcAft>
                  <a:spcPts val="0"/>
                </a:spcAft>
                <a:buClrTx/>
                <a:buSzTx/>
                <a:buFontTx/>
                <a:buNone/>
                <a:tabLst/>
                <a:defRPr/>
              </a:pPr>
              <a:r>
                <a:rPr kumimoji="0" lang="en-US" b="1" i="0" u="none" strike="noStrike" kern="0" cap="none" spc="0" normalizeH="0" baseline="0" noProof="0" dirty="0">
                  <a:ln>
                    <a:noFill/>
                  </a:ln>
                  <a:solidFill>
                    <a:srgbClr val="2F3651"/>
                  </a:solidFill>
                  <a:effectLst/>
                  <a:uLnTx/>
                  <a:uFillTx/>
                  <a:ea typeface="+mn-ea"/>
                  <a:cs typeface="Arial" panose="020B0604020202020204" pitchFamily="34" charset="0"/>
                </a:rPr>
                <a:t>59</a:t>
              </a:r>
              <a:r>
                <a:rPr kumimoji="0" lang="en-US" sz="1100" b="1" i="0" u="none" strike="noStrike" kern="0" cap="none" spc="0" normalizeH="0" baseline="0" noProof="0" dirty="0">
                  <a:ln>
                    <a:noFill/>
                  </a:ln>
                  <a:solidFill>
                    <a:srgbClr val="2F3651"/>
                  </a:solidFill>
                  <a:effectLst/>
                  <a:uLnTx/>
                  <a:uFillTx/>
                  <a:ea typeface="+mn-ea"/>
                  <a:cs typeface="Arial" panose="020B0604020202020204" pitchFamily="34" charset="0"/>
                </a:rPr>
                <a:t> </a:t>
              </a:r>
              <a:r>
                <a:rPr kumimoji="0" lang="en-US" sz="1200" b="1" i="0" u="none" strike="noStrike" kern="0" cap="none" spc="0" normalizeH="0" baseline="0" noProof="0" dirty="0">
                  <a:ln>
                    <a:noFill/>
                  </a:ln>
                  <a:solidFill>
                    <a:srgbClr val="2F3651"/>
                  </a:solidFill>
                  <a:effectLst/>
                  <a:uLnTx/>
                  <a:uFillTx/>
                  <a:ea typeface="+mn-ea"/>
                  <a:cs typeface="Arial" panose="020B0604020202020204" pitchFamily="34" charset="0"/>
                </a:rPr>
                <a:t>%</a:t>
              </a:r>
              <a:endParaRPr kumimoji="0" lang="en-US" sz="1100" b="1" i="0" u="none" strike="noStrike" kern="0" cap="none" spc="0" normalizeH="0" baseline="0" noProof="0" dirty="0">
                <a:ln>
                  <a:noFill/>
                </a:ln>
                <a:solidFill>
                  <a:srgbClr val="2F3651"/>
                </a:solidFill>
                <a:effectLst/>
                <a:uLnTx/>
                <a:uFillTx/>
                <a:ea typeface="+mn-ea"/>
                <a:cs typeface="Arial" panose="020B0604020202020204" pitchFamily="34" charset="0"/>
              </a:endParaRPr>
            </a:p>
          </p:txBody>
        </p:sp>
      </p:grpSp>
      <p:grpSp>
        <p:nvGrpSpPr>
          <p:cNvPr id="149" name="Group 67">
            <a:extLst>
              <a:ext uri="{FF2B5EF4-FFF2-40B4-BE49-F238E27FC236}">
                <a16:creationId xmlns:a16="http://schemas.microsoft.com/office/drawing/2014/main" id="{E4B3600A-3195-D97A-4ECA-78D32370AC74}"/>
              </a:ext>
            </a:extLst>
          </p:cNvPr>
          <p:cNvGrpSpPr/>
          <p:nvPr/>
        </p:nvGrpSpPr>
        <p:grpSpPr>
          <a:xfrm>
            <a:off x="5389673" y="3159503"/>
            <a:ext cx="1130786" cy="499442"/>
            <a:chOff x="7909891" y="3965713"/>
            <a:chExt cx="1869016" cy="825500"/>
          </a:xfrm>
        </p:grpSpPr>
        <p:pic>
          <p:nvPicPr>
            <p:cNvPr id="150" name="Picture 54" descr="A black background with a black square&#10;&#10;Description automatically generated with medium confidence">
              <a:extLst>
                <a:ext uri="{FF2B5EF4-FFF2-40B4-BE49-F238E27FC236}">
                  <a16:creationId xmlns:a16="http://schemas.microsoft.com/office/drawing/2014/main" id="{44619170-EC50-7CA1-F258-82A612BB82A6}"/>
                </a:ext>
              </a:extLst>
            </p:cNvPr>
            <p:cNvPicPr>
              <a:picLocks noChangeAspect="1"/>
            </p:cNvPicPr>
            <p:nvPr/>
          </p:nvPicPr>
          <p:blipFill rotWithShape="1">
            <a:blip r:embed="rId5">
              <a:duotone>
                <a:srgbClr val="CC9C50">
                  <a:shade val="45000"/>
                  <a:satMod val="135000"/>
                </a:srgbClr>
                <a:prstClr val="white"/>
              </a:duotone>
            </a:blip>
            <a:srcRect l="27517" r="28635" b="12752"/>
            <a:stretch/>
          </p:blipFill>
          <p:spPr>
            <a:xfrm>
              <a:off x="9364041" y="3965713"/>
              <a:ext cx="414866" cy="825500"/>
            </a:xfrm>
            <a:prstGeom prst="rect">
              <a:avLst/>
            </a:prstGeom>
          </p:spPr>
        </p:pic>
        <p:pic>
          <p:nvPicPr>
            <p:cNvPr id="151" name="Picture 55" descr="A black background with a black square&#10;&#10;Description automatically generated with medium confidence">
              <a:extLst>
                <a:ext uri="{FF2B5EF4-FFF2-40B4-BE49-F238E27FC236}">
                  <a16:creationId xmlns:a16="http://schemas.microsoft.com/office/drawing/2014/main" id="{DC4BBA09-A86F-8506-6BB7-CA79FB8F7541}"/>
                </a:ext>
              </a:extLst>
            </p:cNvPr>
            <p:cNvPicPr>
              <a:picLocks noChangeAspect="1"/>
            </p:cNvPicPr>
            <p:nvPr/>
          </p:nvPicPr>
          <p:blipFill rotWithShape="1">
            <a:blip r:embed="rId6">
              <a:duotone>
                <a:srgbClr val="CC9C50">
                  <a:shade val="45000"/>
                  <a:satMod val="135000"/>
                </a:srgbClr>
                <a:prstClr val="white"/>
              </a:duotone>
              <a:extLst>
                <a:ext uri="{BEBA8EAE-BF5A-486C-A8C5-ECC9F3942E4B}">
                  <a14:imgProps xmlns:a14="http://schemas.microsoft.com/office/drawing/2010/main">
                    <a14:imgLayer r:embed="rId7">
                      <a14:imgEffect>
                        <a14:artisticPhotocopy/>
                      </a14:imgEffect>
                    </a14:imgLayer>
                  </a14:imgProps>
                </a:ext>
              </a:extLst>
            </a:blip>
            <a:srcRect l="27517" r="28635" b="12752"/>
            <a:stretch/>
          </p:blipFill>
          <p:spPr>
            <a:xfrm>
              <a:off x="8273429" y="3965713"/>
              <a:ext cx="414866" cy="825500"/>
            </a:xfrm>
            <a:prstGeom prst="rect">
              <a:avLst/>
            </a:prstGeom>
          </p:spPr>
        </p:pic>
        <p:pic>
          <p:nvPicPr>
            <p:cNvPr id="152" name="Picture 56" descr="A black background with a black square&#10;&#10;Description automatically generated with medium confidence">
              <a:extLst>
                <a:ext uri="{FF2B5EF4-FFF2-40B4-BE49-F238E27FC236}">
                  <a16:creationId xmlns:a16="http://schemas.microsoft.com/office/drawing/2014/main" id="{EB1D58EC-7270-195E-887D-8F3E71213F28}"/>
                </a:ext>
              </a:extLst>
            </p:cNvPr>
            <p:cNvPicPr>
              <a:picLocks noChangeAspect="1"/>
            </p:cNvPicPr>
            <p:nvPr/>
          </p:nvPicPr>
          <p:blipFill rotWithShape="1">
            <a:blip r:embed="rId6">
              <a:duotone>
                <a:srgbClr val="CC9C50">
                  <a:shade val="45000"/>
                  <a:satMod val="135000"/>
                </a:srgbClr>
                <a:prstClr val="white"/>
              </a:duotone>
              <a:extLst>
                <a:ext uri="{BEBA8EAE-BF5A-486C-A8C5-ECC9F3942E4B}">
                  <a14:imgProps xmlns:a14="http://schemas.microsoft.com/office/drawing/2010/main">
                    <a14:imgLayer r:embed="rId7">
                      <a14:imgEffect>
                        <a14:artisticPhotocopy/>
                      </a14:imgEffect>
                    </a14:imgLayer>
                  </a14:imgProps>
                </a:ext>
              </a:extLst>
            </a:blip>
            <a:srcRect l="27517" r="28635" b="12752"/>
            <a:stretch/>
          </p:blipFill>
          <p:spPr>
            <a:xfrm>
              <a:off x="8636967" y="3965713"/>
              <a:ext cx="414866" cy="825500"/>
            </a:xfrm>
            <a:prstGeom prst="rect">
              <a:avLst/>
            </a:prstGeom>
          </p:spPr>
        </p:pic>
        <p:pic>
          <p:nvPicPr>
            <p:cNvPr id="153" name="Picture 57" descr="A black background with a black square&#10;&#10;Description automatically generated with medium confidence">
              <a:extLst>
                <a:ext uri="{FF2B5EF4-FFF2-40B4-BE49-F238E27FC236}">
                  <a16:creationId xmlns:a16="http://schemas.microsoft.com/office/drawing/2014/main" id="{4B626419-3B30-6CEB-1B1A-8C5C2BE3025D}"/>
                </a:ext>
              </a:extLst>
            </p:cNvPr>
            <p:cNvPicPr>
              <a:picLocks noChangeAspect="1"/>
            </p:cNvPicPr>
            <p:nvPr/>
          </p:nvPicPr>
          <p:blipFill rotWithShape="1">
            <a:blip r:embed="rId6">
              <a:duotone>
                <a:srgbClr val="CC9C50">
                  <a:shade val="45000"/>
                  <a:satMod val="135000"/>
                </a:srgbClr>
                <a:prstClr val="white"/>
              </a:duotone>
              <a:extLst>
                <a:ext uri="{BEBA8EAE-BF5A-486C-A8C5-ECC9F3942E4B}">
                  <a14:imgProps xmlns:a14="http://schemas.microsoft.com/office/drawing/2010/main">
                    <a14:imgLayer r:embed="rId7">
                      <a14:imgEffect>
                        <a14:artisticPhotocopy/>
                      </a14:imgEffect>
                    </a14:imgLayer>
                  </a14:imgProps>
                </a:ext>
              </a:extLst>
            </a:blip>
            <a:srcRect l="27517" r="28635" b="12752"/>
            <a:stretch/>
          </p:blipFill>
          <p:spPr>
            <a:xfrm>
              <a:off x="9000505" y="3965713"/>
              <a:ext cx="414866" cy="825500"/>
            </a:xfrm>
            <a:prstGeom prst="rect">
              <a:avLst/>
            </a:prstGeom>
          </p:spPr>
        </p:pic>
        <p:pic>
          <p:nvPicPr>
            <p:cNvPr id="154" name="Picture 58" descr="A black background with a black square&#10;&#10;Description automatically generated with medium confidence">
              <a:extLst>
                <a:ext uri="{FF2B5EF4-FFF2-40B4-BE49-F238E27FC236}">
                  <a16:creationId xmlns:a16="http://schemas.microsoft.com/office/drawing/2014/main" id="{DB67FCF6-E516-5598-2220-B97CCD5601C6}"/>
                </a:ext>
              </a:extLst>
            </p:cNvPr>
            <p:cNvPicPr>
              <a:picLocks noChangeAspect="1"/>
            </p:cNvPicPr>
            <p:nvPr/>
          </p:nvPicPr>
          <p:blipFill rotWithShape="1">
            <a:blip r:embed="rId6">
              <a:duotone>
                <a:srgbClr val="CC9C50">
                  <a:shade val="45000"/>
                  <a:satMod val="135000"/>
                </a:srgbClr>
                <a:prstClr val="white"/>
              </a:duotone>
              <a:extLst>
                <a:ext uri="{BEBA8EAE-BF5A-486C-A8C5-ECC9F3942E4B}">
                  <a14:imgProps xmlns:a14="http://schemas.microsoft.com/office/drawing/2010/main">
                    <a14:imgLayer r:embed="rId7">
                      <a14:imgEffect>
                        <a14:artisticPhotocopy/>
                      </a14:imgEffect>
                    </a14:imgLayer>
                  </a14:imgProps>
                </a:ext>
              </a:extLst>
            </a:blip>
            <a:srcRect l="27517" r="28635" b="12752"/>
            <a:stretch/>
          </p:blipFill>
          <p:spPr>
            <a:xfrm>
              <a:off x="7909891" y="3965713"/>
              <a:ext cx="414866" cy="825500"/>
            </a:xfrm>
            <a:prstGeom prst="rect">
              <a:avLst/>
            </a:prstGeom>
          </p:spPr>
        </p:pic>
      </p:grpSp>
      <p:grpSp>
        <p:nvGrpSpPr>
          <p:cNvPr id="156" name="Group 68">
            <a:extLst>
              <a:ext uri="{FF2B5EF4-FFF2-40B4-BE49-F238E27FC236}">
                <a16:creationId xmlns:a16="http://schemas.microsoft.com/office/drawing/2014/main" id="{C1416B63-4A78-C5DB-3CC5-DDE999BF4561}"/>
              </a:ext>
            </a:extLst>
          </p:cNvPr>
          <p:cNvGrpSpPr/>
          <p:nvPr/>
        </p:nvGrpSpPr>
        <p:grpSpPr>
          <a:xfrm>
            <a:off x="325907" y="2367676"/>
            <a:ext cx="685800" cy="685800"/>
            <a:chOff x="285455" y="1358549"/>
            <a:chExt cx="914400" cy="914400"/>
          </a:xfrm>
        </p:grpSpPr>
        <p:sp>
          <p:nvSpPr>
            <p:cNvPr id="157" name="Oval 48">
              <a:extLst>
                <a:ext uri="{FF2B5EF4-FFF2-40B4-BE49-F238E27FC236}">
                  <a16:creationId xmlns:a16="http://schemas.microsoft.com/office/drawing/2014/main" id="{730E71D2-FAA6-5CC6-40AD-01F616DCBCF0}"/>
                </a:ext>
              </a:extLst>
            </p:cNvPr>
            <p:cNvSpPr/>
            <p:nvPr/>
          </p:nvSpPr>
          <p:spPr>
            <a:xfrm>
              <a:off x="285455" y="1358549"/>
              <a:ext cx="914400" cy="9144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sp>
          <p:nvSpPr>
            <p:cNvPr id="158" name="Freeform: Shape 64">
              <a:extLst>
                <a:ext uri="{FF2B5EF4-FFF2-40B4-BE49-F238E27FC236}">
                  <a16:creationId xmlns:a16="http://schemas.microsoft.com/office/drawing/2014/main" id="{0D97596E-95ED-EC5F-F27D-8FA711B4C7E1}"/>
                </a:ext>
              </a:extLst>
            </p:cNvPr>
            <p:cNvSpPr/>
            <p:nvPr/>
          </p:nvSpPr>
          <p:spPr>
            <a:xfrm>
              <a:off x="400153" y="1607669"/>
              <a:ext cx="671513" cy="411632"/>
            </a:xfrm>
            <a:custGeom>
              <a:avLst/>
              <a:gdLst>
                <a:gd name="connsiteX0" fmla="*/ 605364 w 714040"/>
                <a:gd name="connsiteY0" fmla="*/ 24844 h 437701"/>
                <a:gd name="connsiteX1" fmla="*/ 686865 w 714040"/>
                <a:gd name="connsiteY1" fmla="*/ 220738 h 437701"/>
                <a:gd name="connsiteX2" fmla="*/ 605364 w 714040"/>
                <a:gd name="connsiteY2" fmla="*/ 416656 h 437701"/>
                <a:gd name="connsiteX3" fmla="*/ 605118 w 714040"/>
                <a:gd name="connsiteY3" fmla="*/ 434064 h 437701"/>
                <a:gd name="connsiteX4" fmla="*/ 622599 w 714040"/>
                <a:gd name="connsiteY4" fmla="*/ 434138 h 437701"/>
                <a:gd name="connsiteX5" fmla="*/ 711487 w 714040"/>
                <a:gd name="connsiteY5" fmla="*/ 220738 h 437701"/>
                <a:gd name="connsiteX6" fmla="*/ 622599 w 714040"/>
                <a:gd name="connsiteY6" fmla="*/ 7363 h 437701"/>
                <a:gd name="connsiteX7" fmla="*/ 605118 w 714040"/>
                <a:gd name="connsiteY7" fmla="*/ 7436 h 437701"/>
                <a:gd name="connsiteX8" fmla="*/ 605364 w 714040"/>
                <a:gd name="connsiteY8" fmla="*/ 24844 h 437701"/>
                <a:gd name="connsiteX9" fmla="*/ 86575 w 714040"/>
                <a:gd name="connsiteY9" fmla="*/ 7363 h 437701"/>
                <a:gd name="connsiteX10" fmla="*/ -2554 w 714040"/>
                <a:gd name="connsiteY10" fmla="*/ 220738 h 437701"/>
                <a:gd name="connsiteX11" fmla="*/ 86575 w 714040"/>
                <a:gd name="connsiteY11" fmla="*/ 434138 h 437701"/>
                <a:gd name="connsiteX12" fmla="*/ 103815 w 714040"/>
                <a:gd name="connsiteY12" fmla="*/ 434064 h 437701"/>
                <a:gd name="connsiteX13" fmla="*/ 103815 w 714040"/>
                <a:gd name="connsiteY13" fmla="*/ 416656 h 437701"/>
                <a:gd name="connsiteX14" fmla="*/ 22068 w 714040"/>
                <a:gd name="connsiteY14" fmla="*/ 220738 h 437701"/>
                <a:gd name="connsiteX15" fmla="*/ 103815 w 714040"/>
                <a:gd name="connsiteY15" fmla="*/ 24844 h 437701"/>
                <a:gd name="connsiteX16" fmla="*/ 103815 w 714040"/>
                <a:gd name="connsiteY16" fmla="*/ 7436 h 437701"/>
                <a:gd name="connsiteX17" fmla="*/ 86575 w 714040"/>
                <a:gd name="connsiteY17" fmla="*/ 7363 h 437701"/>
                <a:gd name="connsiteX18" fmla="*/ 133854 w 714040"/>
                <a:gd name="connsiteY18" fmla="*/ 69090 h 437701"/>
                <a:gd name="connsiteX19" fmla="*/ 70820 w 714040"/>
                <a:gd name="connsiteY19" fmla="*/ 220738 h 437701"/>
                <a:gd name="connsiteX20" fmla="*/ 133854 w 714040"/>
                <a:gd name="connsiteY20" fmla="*/ 372410 h 437701"/>
                <a:gd name="connsiteX21" fmla="*/ 151334 w 714040"/>
                <a:gd name="connsiteY21" fmla="*/ 372336 h 437701"/>
                <a:gd name="connsiteX22" fmla="*/ 151334 w 714040"/>
                <a:gd name="connsiteY22" fmla="*/ 354928 h 437701"/>
                <a:gd name="connsiteX23" fmla="*/ 95442 w 714040"/>
                <a:gd name="connsiteY23" fmla="*/ 220738 h 437701"/>
                <a:gd name="connsiteX24" fmla="*/ 151334 w 714040"/>
                <a:gd name="connsiteY24" fmla="*/ 86572 h 437701"/>
                <a:gd name="connsiteX25" fmla="*/ 151334 w 714040"/>
                <a:gd name="connsiteY25" fmla="*/ 69164 h 437701"/>
                <a:gd name="connsiteX26" fmla="*/ 133854 w 714040"/>
                <a:gd name="connsiteY26" fmla="*/ 69090 h 437701"/>
                <a:gd name="connsiteX27" fmla="*/ 557845 w 714040"/>
                <a:gd name="connsiteY27" fmla="*/ 86572 h 437701"/>
                <a:gd name="connsiteX28" fmla="*/ 613738 w 714040"/>
                <a:gd name="connsiteY28" fmla="*/ 220738 h 437701"/>
                <a:gd name="connsiteX29" fmla="*/ 557845 w 714040"/>
                <a:gd name="connsiteY29" fmla="*/ 354928 h 437701"/>
                <a:gd name="connsiteX30" fmla="*/ 557845 w 714040"/>
                <a:gd name="connsiteY30" fmla="*/ 372336 h 437701"/>
                <a:gd name="connsiteX31" fmla="*/ 575080 w 714040"/>
                <a:gd name="connsiteY31" fmla="*/ 372410 h 437701"/>
                <a:gd name="connsiteX32" fmla="*/ 638360 w 714040"/>
                <a:gd name="connsiteY32" fmla="*/ 220738 h 437701"/>
                <a:gd name="connsiteX33" fmla="*/ 575080 w 714040"/>
                <a:gd name="connsiteY33" fmla="*/ 69090 h 437701"/>
                <a:gd name="connsiteX34" fmla="*/ 557845 w 714040"/>
                <a:gd name="connsiteY34" fmla="*/ 69164 h 437701"/>
                <a:gd name="connsiteX35" fmla="*/ 557845 w 714040"/>
                <a:gd name="connsiteY35" fmla="*/ 86572 h 437701"/>
                <a:gd name="connsiteX36" fmla="*/ 317780 w 714040"/>
                <a:gd name="connsiteY36" fmla="*/ 20265 h 437701"/>
                <a:gd name="connsiteX37" fmla="*/ 164631 w 714040"/>
                <a:gd name="connsiteY37" fmla="*/ 263236 h 437701"/>
                <a:gd name="connsiteX38" fmla="*/ 163399 w 714040"/>
                <a:gd name="connsiteY38" fmla="*/ 307358 h 437701"/>
                <a:gd name="connsiteX39" fmla="*/ 201564 w 714040"/>
                <a:gd name="connsiteY39" fmla="*/ 329814 h 437701"/>
                <a:gd name="connsiteX40" fmla="*/ 507615 w 714040"/>
                <a:gd name="connsiteY40" fmla="*/ 329814 h 437701"/>
                <a:gd name="connsiteX41" fmla="*/ 545781 w 714040"/>
                <a:gd name="connsiteY41" fmla="*/ 307358 h 437701"/>
                <a:gd name="connsiteX42" fmla="*/ 544302 w 714040"/>
                <a:gd name="connsiteY42" fmla="*/ 263211 h 437701"/>
                <a:gd name="connsiteX43" fmla="*/ 391400 w 714040"/>
                <a:gd name="connsiteY43" fmla="*/ 20265 h 437701"/>
                <a:gd name="connsiteX44" fmla="*/ 354467 w 714040"/>
                <a:gd name="connsiteY44" fmla="*/ 1 h 437701"/>
                <a:gd name="connsiteX45" fmla="*/ 317780 w 714040"/>
                <a:gd name="connsiteY45" fmla="*/ 20265 h 437701"/>
                <a:gd name="connsiteX46" fmla="*/ 338705 w 714040"/>
                <a:gd name="connsiteY46" fmla="*/ 33388 h 437701"/>
                <a:gd name="connsiteX47" fmla="*/ 354467 w 714040"/>
                <a:gd name="connsiteY47" fmla="*/ 24623 h 437701"/>
                <a:gd name="connsiteX48" fmla="*/ 370469 w 714040"/>
                <a:gd name="connsiteY48" fmla="*/ 33388 h 437701"/>
                <a:gd name="connsiteX49" fmla="*/ 523617 w 714040"/>
                <a:gd name="connsiteY49" fmla="*/ 276359 h 437701"/>
                <a:gd name="connsiteX50" fmla="*/ 524110 w 714040"/>
                <a:gd name="connsiteY50" fmla="*/ 295466 h 437701"/>
                <a:gd name="connsiteX51" fmla="*/ 507615 w 714040"/>
                <a:gd name="connsiteY51" fmla="*/ 305192 h 437701"/>
                <a:gd name="connsiteX52" fmla="*/ 201564 w 714040"/>
                <a:gd name="connsiteY52" fmla="*/ 305192 h 437701"/>
                <a:gd name="connsiteX53" fmla="*/ 185063 w 714040"/>
                <a:gd name="connsiteY53" fmla="*/ 295466 h 437701"/>
                <a:gd name="connsiteX54" fmla="*/ 185556 w 714040"/>
                <a:gd name="connsiteY54" fmla="*/ 276359 h 437701"/>
                <a:gd name="connsiteX55" fmla="*/ 338705 w 714040"/>
                <a:gd name="connsiteY55" fmla="*/ 33388 h 437701"/>
                <a:gd name="connsiteX56" fmla="*/ 354467 w 714040"/>
                <a:gd name="connsiteY56" fmla="*/ 238367 h 437701"/>
                <a:gd name="connsiteX57" fmla="*/ 371208 w 714040"/>
                <a:gd name="connsiteY57" fmla="*/ 254987 h 437701"/>
                <a:gd name="connsiteX58" fmla="*/ 354467 w 714040"/>
                <a:gd name="connsiteY58" fmla="*/ 271582 h 437701"/>
                <a:gd name="connsiteX59" fmla="*/ 337972 w 714040"/>
                <a:gd name="connsiteY59" fmla="*/ 254987 h 437701"/>
                <a:gd name="connsiteX60" fmla="*/ 354467 w 714040"/>
                <a:gd name="connsiteY60" fmla="*/ 238367 h 437701"/>
                <a:gd name="connsiteX61" fmla="*/ 342156 w 714040"/>
                <a:gd name="connsiteY61" fmla="*/ 102749 h 437701"/>
                <a:gd name="connsiteX62" fmla="*/ 342156 w 714040"/>
                <a:gd name="connsiteY62" fmla="*/ 203601 h 437701"/>
                <a:gd name="connsiteX63" fmla="*/ 354467 w 714040"/>
                <a:gd name="connsiteY63" fmla="*/ 215912 h 437701"/>
                <a:gd name="connsiteX64" fmla="*/ 366778 w 714040"/>
                <a:gd name="connsiteY64" fmla="*/ 203601 h 437701"/>
                <a:gd name="connsiteX65" fmla="*/ 366778 w 714040"/>
                <a:gd name="connsiteY65" fmla="*/ 102749 h 437701"/>
                <a:gd name="connsiteX66" fmla="*/ 354467 w 714040"/>
                <a:gd name="connsiteY66" fmla="*/ 90438 h 437701"/>
                <a:gd name="connsiteX67" fmla="*/ 342156 w 714040"/>
                <a:gd name="connsiteY67" fmla="*/ 102749 h 437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14040" h="437701">
                  <a:moveTo>
                    <a:pt x="605364" y="24844"/>
                  </a:moveTo>
                  <a:cubicBezTo>
                    <a:pt x="655594" y="74852"/>
                    <a:pt x="686865" y="144188"/>
                    <a:pt x="686865" y="220738"/>
                  </a:cubicBezTo>
                  <a:cubicBezTo>
                    <a:pt x="686865" y="297312"/>
                    <a:pt x="655594" y="366624"/>
                    <a:pt x="605364" y="416656"/>
                  </a:cubicBezTo>
                  <a:cubicBezTo>
                    <a:pt x="600441" y="421432"/>
                    <a:pt x="600441" y="429238"/>
                    <a:pt x="605118" y="434064"/>
                  </a:cubicBezTo>
                  <a:cubicBezTo>
                    <a:pt x="610041" y="438890"/>
                    <a:pt x="617675" y="438914"/>
                    <a:pt x="622599" y="434138"/>
                  </a:cubicBezTo>
                  <a:cubicBezTo>
                    <a:pt x="677505" y="379649"/>
                    <a:pt x="711487" y="304133"/>
                    <a:pt x="711487" y="220738"/>
                  </a:cubicBezTo>
                  <a:cubicBezTo>
                    <a:pt x="711487" y="137343"/>
                    <a:pt x="677505" y="61851"/>
                    <a:pt x="622599" y="7363"/>
                  </a:cubicBezTo>
                  <a:cubicBezTo>
                    <a:pt x="617675" y="2586"/>
                    <a:pt x="610041" y="2611"/>
                    <a:pt x="605118" y="7436"/>
                  </a:cubicBezTo>
                  <a:cubicBezTo>
                    <a:pt x="600441" y="12262"/>
                    <a:pt x="600441" y="20068"/>
                    <a:pt x="605364" y="24844"/>
                  </a:cubicBezTo>
                  <a:close/>
                  <a:moveTo>
                    <a:pt x="86575" y="7363"/>
                  </a:moveTo>
                  <a:cubicBezTo>
                    <a:pt x="31422" y="61851"/>
                    <a:pt x="-2554" y="137343"/>
                    <a:pt x="-2554" y="220738"/>
                  </a:cubicBezTo>
                  <a:cubicBezTo>
                    <a:pt x="-2554" y="304133"/>
                    <a:pt x="31422" y="379649"/>
                    <a:pt x="86575" y="434138"/>
                  </a:cubicBezTo>
                  <a:cubicBezTo>
                    <a:pt x="91258" y="438914"/>
                    <a:pt x="99133" y="438890"/>
                    <a:pt x="103815" y="434064"/>
                  </a:cubicBezTo>
                  <a:cubicBezTo>
                    <a:pt x="108739" y="429238"/>
                    <a:pt x="108739" y="421432"/>
                    <a:pt x="103815" y="416656"/>
                  </a:cubicBezTo>
                  <a:cubicBezTo>
                    <a:pt x="53339" y="366624"/>
                    <a:pt x="22068" y="297312"/>
                    <a:pt x="22068" y="220738"/>
                  </a:cubicBezTo>
                  <a:cubicBezTo>
                    <a:pt x="22068" y="144188"/>
                    <a:pt x="53339" y="74852"/>
                    <a:pt x="103815" y="24844"/>
                  </a:cubicBezTo>
                  <a:cubicBezTo>
                    <a:pt x="108739" y="20068"/>
                    <a:pt x="108739" y="12262"/>
                    <a:pt x="103815" y="7436"/>
                  </a:cubicBezTo>
                  <a:cubicBezTo>
                    <a:pt x="99133" y="2611"/>
                    <a:pt x="91258" y="2586"/>
                    <a:pt x="86575" y="7363"/>
                  </a:cubicBezTo>
                  <a:close/>
                  <a:moveTo>
                    <a:pt x="133854" y="69090"/>
                  </a:moveTo>
                  <a:cubicBezTo>
                    <a:pt x="94949" y="107821"/>
                    <a:pt x="70820" y="161472"/>
                    <a:pt x="70820" y="220738"/>
                  </a:cubicBezTo>
                  <a:cubicBezTo>
                    <a:pt x="70820" y="280028"/>
                    <a:pt x="94949" y="333679"/>
                    <a:pt x="133854" y="372410"/>
                  </a:cubicBezTo>
                  <a:cubicBezTo>
                    <a:pt x="138777" y="377187"/>
                    <a:pt x="146658" y="377162"/>
                    <a:pt x="151334" y="372336"/>
                  </a:cubicBezTo>
                  <a:cubicBezTo>
                    <a:pt x="156011" y="367510"/>
                    <a:pt x="156011" y="359705"/>
                    <a:pt x="151334" y="354928"/>
                  </a:cubicBezTo>
                  <a:cubicBezTo>
                    <a:pt x="116860" y="320679"/>
                    <a:pt x="95442" y="273183"/>
                    <a:pt x="95442" y="220738"/>
                  </a:cubicBezTo>
                  <a:cubicBezTo>
                    <a:pt x="95442" y="168317"/>
                    <a:pt x="116860" y="120821"/>
                    <a:pt x="151334" y="86572"/>
                  </a:cubicBezTo>
                  <a:cubicBezTo>
                    <a:pt x="156011" y="81771"/>
                    <a:pt x="156011" y="73990"/>
                    <a:pt x="151334" y="69164"/>
                  </a:cubicBezTo>
                  <a:cubicBezTo>
                    <a:pt x="146658" y="64338"/>
                    <a:pt x="138777" y="64314"/>
                    <a:pt x="133854" y="69090"/>
                  </a:cubicBezTo>
                  <a:close/>
                  <a:moveTo>
                    <a:pt x="557845" y="86572"/>
                  </a:moveTo>
                  <a:cubicBezTo>
                    <a:pt x="592314" y="120821"/>
                    <a:pt x="613738" y="168317"/>
                    <a:pt x="613738" y="220738"/>
                  </a:cubicBezTo>
                  <a:cubicBezTo>
                    <a:pt x="613738" y="273183"/>
                    <a:pt x="592314" y="320679"/>
                    <a:pt x="557845" y="354928"/>
                  </a:cubicBezTo>
                  <a:cubicBezTo>
                    <a:pt x="552922" y="359705"/>
                    <a:pt x="552922" y="367510"/>
                    <a:pt x="557845" y="372336"/>
                  </a:cubicBezTo>
                  <a:cubicBezTo>
                    <a:pt x="562522" y="377162"/>
                    <a:pt x="570403" y="377187"/>
                    <a:pt x="575080" y="372410"/>
                  </a:cubicBezTo>
                  <a:cubicBezTo>
                    <a:pt x="614231" y="333679"/>
                    <a:pt x="638360" y="280028"/>
                    <a:pt x="638360" y="220738"/>
                  </a:cubicBezTo>
                  <a:cubicBezTo>
                    <a:pt x="638360" y="161472"/>
                    <a:pt x="614231" y="107821"/>
                    <a:pt x="575080" y="69090"/>
                  </a:cubicBezTo>
                  <a:cubicBezTo>
                    <a:pt x="570403" y="64314"/>
                    <a:pt x="562522" y="64338"/>
                    <a:pt x="557845" y="69164"/>
                  </a:cubicBezTo>
                  <a:cubicBezTo>
                    <a:pt x="552922" y="73990"/>
                    <a:pt x="552922" y="81771"/>
                    <a:pt x="557845" y="86572"/>
                  </a:cubicBezTo>
                  <a:close/>
                  <a:moveTo>
                    <a:pt x="317780" y="20265"/>
                  </a:moveTo>
                  <a:lnTo>
                    <a:pt x="164631" y="263236"/>
                  </a:lnTo>
                  <a:cubicBezTo>
                    <a:pt x="156258" y="276605"/>
                    <a:pt x="155765" y="293521"/>
                    <a:pt x="163399" y="307358"/>
                  </a:cubicBezTo>
                  <a:cubicBezTo>
                    <a:pt x="171033" y="321221"/>
                    <a:pt x="185556" y="329814"/>
                    <a:pt x="201564" y="329814"/>
                  </a:cubicBezTo>
                  <a:cubicBezTo>
                    <a:pt x="281586" y="329814"/>
                    <a:pt x="427593" y="329814"/>
                    <a:pt x="507615" y="329814"/>
                  </a:cubicBezTo>
                  <a:cubicBezTo>
                    <a:pt x="523371" y="329814"/>
                    <a:pt x="538146" y="321221"/>
                    <a:pt x="545781" y="307358"/>
                  </a:cubicBezTo>
                  <a:cubicBezTo>
                    <a:pt x="553415" y="293521"/>
                    <a:pt x="552922" y="276605"/>
                    <a:pt x="544302" y="263211"/>
                  </a:cubicBezTo>
                  <a:cubicBezTo>
                    <a:pt x="503431" y="198036"/>
                    <a:pt x="430305" y="82214"/>
                    <a:pt x="391400" y="20265"/>
                  </a:cubicBezTo>
                  <a:cubicBezTo>
                    <a:pt x="383273" y="7658"/>
                    <a:pt x="369483" y="1"/>
                    <a:pt x="354467" y="1"/>
                  </a:cubicBezTo>
                  <a:cubicBezTo>
                    <a:pt x="339691" y="1"/>
                    <a:pt x="325661" y="7658"/>
                    <a:pt x="317780" y="20265"/>
                  </a:cubicBezTo>
                  <a:close/>
                  <a:moveTo>
                    <a:pt x="338705" y="33388"/>
                  </a:moveTo>
                  <a:cubicBezTo>
                    <a:pt x="342156" y="27922"/>
                    <a:pt x="348065" y="24623"/>
                    <a:pt x="354467" y="24623"/>
                  </a:cubicBezTo>
                  <a:cubicBezTo>
                    <a:pt x="361115" y="24623"/>
                    <a:pt x="367024" y="27922"/>
                    <a:pt x="370469" y="33388"/>
                  </a:cubicBezTo>
                  <a:cubicBezTo>
                    <a:pt x="370469" y="33388"/>
                    <a:pt x="523617" y="276359"/>
                    <a:pt x="523617" y="276359"/>
                  </a:cubicBezTo>
                  <a:cubicBezTo>
                    <a:pt x="527314" y="282145"/>
                    <a:pt x="527314" y="289458"/>
                    <a:pt x="524110" y="295466"/>
                  </a:cubicBezTo>
                  <a:cubicBezTo>
                    <a:pt x="520912" y="301474"/>
                    <a:pt x="514510" y="305192"/>
                    <a:pt x="507615" y="305192"/>
                  </a:cubicBezTo>
                  <a:cubicBezTo>
                    <a:pt x="427593" y="305192"/>
                    <a:pt x="281586" y="305192"/>
                    <a:pt x="201564" y="305192"/>
                  </a:cubicBezTo>
                  <a:cubicBezTo>
                    <a:pt x="194669" y="305192"/>
                    <a:pt x="188267" y="301474"/>
                    <a:pt x="185063" y="295466"/>
                  </a:cubicBezTo>
                  <a:cubicBezTo>
                    <a:pt x="181619" y="289458"/>
                    <a:pt x="181865" y="282145"/>
                    <a:pt x="185556" y="276359"/>
                  </a:cubicBezTo>
                  <a:lnTo>
                    <a:pt x="338705" y="33388"/>
                  </a:lnTo>
                  <a:close/>
                  <a:moveTo>
                    <a:pt x="354467" y="238367"/>
                  </a:moveTo>
                  <a:cubicBezTo>
                    <a:pt x="363820" y="238367"/>
                    <a:pt x="371208" y="245803"/>
                    <a:pt x="371208" y="254987"/>
                  </a:cubicBezTo>
                  <a:cubicBezTo>
                    <a:pt x="371208" y="264146"/>
                    <a:pt x="363820" y="271582"/>
                    <a:pt x="354467" y="271582"/>
                  </a:cubicBezTo>
                  <a:cubicBezTo>
                    <a:pt x="345354" y="271582"/>
                    <a:pt x="337972" y="264146"/>
                    <a:pt x="337972" y="254987"/>
                  </a:cubicBezTo>
                  <a:cubicBezTo>
                    <a:pt x="337972" y="245803"/>
                    <a:pt x="345354" y="238367"/>
                    <a:pt x="354467" y="238367"/>
                  </a:cubicBezTo>
                  <a:close/>
                  <a:moveTo>
                    <a:pt x="342156" y="102749"/>
                  </a:moveTo>
                  <a:lnTo>
                    <a:pt x="342156" y="203601"/>
                  </a:lnTo>
                  <a:cubicBezTo>
                    <a:pt x="342156" y="210396"/>
                    <a:pt x="347818" y="215912"/>
                    <a:pt x="354467" y="215912"/>
                  </a:cubicBezTo>
                  <a:cubicBezTo>
                    <a:pt x="361362" y="215912"/>
                    <a:pt x="366778" y="210396"/>
                    <a:pt x="366778" y="203601"/>
                  </a:cubicBezTo>
                  <a:lnTo>
                    <a:pt x="366778" y="102749"/>
                  </a:lnTo>
                  <a:cubicBezTo>
                    <a:pt x="366778" y="95953"/>
                    <a:pt x="361362" y="90438"/>
                    <a:pt x="354467" y="90438"/>
                  </a:cubicBezTo>
                  <a:cubicBezTo>
                    <a:pt x="347818" y="90438"/>
                    <a:pt x="342156" y="95953"/>
                    <a:pt x="342156" y="102749"/>
                  </a:cubicBezTo>
                  <a:close/>
                </a:path>
              </a:pathLst>
            </a:custGeom>
            <a:solidFill>
              <a:sysClr val="window" lastClr="FFFFFF"/>
            </a:solidFill>
            <a:ln w="24408" cap="flat">
              <a:noFill/>
              <a:prstDash val="solid"/>
              <a:round/>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a typeface="+mn-ea"/>
                <a:cs typeface="+mn-cs"/>
              </a:endParaRPr>
            </a:p>
          </p:txBody>
        </p:sp>
      </p:grpSp>
      <p:grpSp>
        <p:nvGrpSpPr>
          <p:cNvPr id="159" name="Group 81">
            <a:extLst>
              <a:ext uri="{FF2B5EF4-FFF2-40B4-BE49-F238E27FC236}">
                <a16:creationId xmlns:a16="http://schemas.microsoft.com/office/drawing/2014/main" id="{37732BBC-B8EF-D740-BA3E-9D617F7A2AB4}"/>
              </a:ext>
            </a:extLst>
          </p:cNvPr>
          <p:cNvGrpSpPr/>
          <p:nvPr/>
        </p:nvGrpSpPr>
        <p:grpSpPr>
          <a:xfrm>
            <a:off x="4455287" y="3057781"/>
            <a:ext cx="685800" cy="685800"/>
            <a:chOff x="5791295" y="3403198"/>
            <a:chExt cx="914400" cy="914400"/>
          </a:xfrm>
        </p:grpSpPr>
        <p:sp>
          <p:nvSpPr>
            <p:cNvPr id="160" name="Oval 50">
              <a:extLst>
                <a:ext uri="{FF2B5EF4-FFF2-40B4-BE49-F238E27FC236}">
                  <a16:creationId xmlns:a16="http://schemas.microsoft.com/office/drawing/2014/main" id="{83576286-6986-9FCB-582F-C70F918E4DA7}"/>
                </a:ext>
              </a:extLst>
            </p:cNvPr>
            <p:cNvSpPr/>
            <p:nvPr/>
          </p:nvSpPr>
          <p:spPr>
            <a:xfrm>
              <a:off x="5791295" y="3403198"/>
              <a:ext cx="914400" cy="9144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pic>
          <p:nvPicPr>
            <p:cNvPr id="161" name="Graphic 62">
              <a:extLst>
                <a:ext uri="{FF2B5EF4-FFF2-40B4-BE49-F238E27FC236}">
                  <a16:creationId xmlns:a16="http://schemas.microsoft.com/office/drawing/2014/main" id="{9C372F62-1510-C58B-E57E-160DC42E65CA}"/>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l="11786" r="12136" b="23611"/>
            <a:stretch/>
          </p:blipFill>
          <p:spPr>
            <a:xfrm>
              <a:off x="6011932" y="3568148"/>
              <a:ext cx="480186" cy="602973"/>
            </a:xfrm>
            <a:prstGeom prst="rect">
              <a:avLst/>
            </a:prstGeom>
          </p:spPr>
        </p:pic>
      </p:grpSp>
      <p:grpSp>
        <p:nvGrpSpPr>
          <p:cNvPr id="162" name="Group 82">
            <a:extLst>
              <a:ext uri="{FF2B5EF4-FFF2-40B4-BE49-F238E27FC236}">
                <a16:creationId xmlns:a16="http://schemas.microsoft.com/office/drawing/2014/main" id="{386A179D-FE3D-E330-1726-6A4B785CB17B}"/>
              </a:ext>
            </a:extLst>
          </p:cNvPr>
          <p:cNvGrpSpPr/>
          <p:nvPr/>
        </p:nvGrpSpPr>
        <p:grpSpPr>
          <a:xfrm>
            <a:off x="977740" y="2722293"/>
            <a:ext cx="1221791" cy="1221791"/>
            <a:chOff x="916026" y="3900959"/>
            <a:chExt cx="1629055" cy="1629055"/>
          </a:xfrm>
        </p:grpSpPr>
        <p:sp>
          <p:nvSpPr>
            <p:cNvPr id="163" name="Ovale 6">
              <a:extLst>
                <a:ext uri="{FF2B5EF4-FFF2-40B4-BE49-F238E27FC236}">
                  <a16:creationId xmlns:a16="http://schemas.microsoft.com/office/drawing/2014/main" id="{E4520974-3654-3C31-4BD5-2C011208587F}"/>
                </a:ext>
              </a:extLst>
            </p:cNvPr>
            <p:cNvSpPr/>
            <p:nvPr/>
          </p:nvSpPr>
          <p:spPr>
            <a:xfrm>
              <a:off x="1126750" y="4111684"/>
              <a:ext cx="1207610" cy="1207607"/>
            </a:xfrm>
            <a:prstGeom prst="ellipse">
              <a:avLst/>
            </a:prstGeom>
            <a:noFill/>
            <a:ln w="57150" cap="flat" cmpd="sng" algn="ctr">
              <a:solidFill>
                <a:sysClr val="window" lastClr="FFFFFF">
                  <a:lumMod val="85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rgbClr val="000000"/>
                </a:solidFill>
                <a:effectLst/>
                <a:uLnTx/>
                <a:uFillTx/>
                <a:ea typeface="+mn-ea"/>
                <a:cs typeface="Arial" panose="020B0604020202020204" pitchFamily="34" charset="0"/>
              </a:endParaRPr>
            </a:p>
          </p:txBody>
        </p:sp>
        <p:graphicFrame>
          <p:nvGraphicFramePr>
            <p:cNvPr id="164" name="Grafico 5">
              <a:extLst>
                <a:ext uri="{FF2B5EF4-FFF2-40B4-BE49-F238E27FC236}">
                  <a16:creationId xmlns:a16="http://schemas.microsoft.com/office/drawing/2014/main" id="{AB0E4E92-7643-1A78-1044-9E215A8CE3AD}"/>
                </a:ext>
              </a:extLst>
            </p:cNvPr>
            <p:cNvGraphicFramePr>
              <a:graphicFrameLocks noChangeAspect="1"/>
            </p:cNvGraphicFramePr>
            <p:nvPr/>
          </p:nvGraphicFramePr>
          <p:xfrm>
            <a:off x="916026" y="3900959"/>
            <a:ext cx="1629055" cy="1629055"/>
          </p:xfrm>
          <a:graphic>
            <a:graphicData uri="http://schemas.openxmlformats.org/drawingml/2006/chart">
              <c:chart xmlns:c="http://schemas.openxmlformats.org/drawingml/2006/chart" xmlns:r="http://schemas.openxmlformats.org/officeDocument/2006/relationships" r:id="rId10"/>
            </a:graphicData>
          </a:graphic>
        </p:graphicFrame>
        <p:sp>
          <p:nvSpPr>
            <p:cNvPr id="165" name="CasellaDiTesto 15">
              <a:extLst>
                <a:ext uri="{FF2B5EF4-FFF2-40B4-BE49-F238E27FC236}">
                  <a16:creationId xmlns:a16="http://schemas.microsoft.com/office/drawing/2014/main" id="{E61C55EC-5BC9-51F4-0BC5-5E789D13EE40}"/>
                </a:ext>
              </a:extLst>
            </p:cNvPr>
            <p:cNvSpPr txBox="1"/>
            <p:nvPr/>
          </p:nvSpPr>
          <p:spPr>
            <a:xfrm>
              <a:off x="1319887" y="4530822"/>
              <a:ext cx="767304" cy="369332"/>
            </a:xfrm>
            <a:prstGeom prst="rect">
              <a:avLst/>
            </a:prstGeom>
            <a:noFill/>
          </p:spPr>
          <p:txBody>
            <a:bodyPr wrap="none" lIns="0" tIns="0" rIns="0" bIns="0" rtlCol="0" anchor="ctr" anchorCtr="0">
              <a:spAutoFit/>
            </a:bodyPr>
            <a:lstStyle/>
            <a:p>
              <a:pPr marL="0" marR="0" lvl="0" indent="0" algn="ctr" defTabSz="685800" rtl="0" eaLnBrk="1" fontAlgn="auto" latinLnBrk="0" hangingPunct="1">
                <a:lnSpc>
                  <a:spcPct val="100000"/>
                </a:lnSpc>
                <a:spcBef>
                  <a:spcPts val="225"/>
                </a:spcBef>
                <a:spcAft>
                  <a:spcPts val="0"/>
                </a:spcAft>
                <a:buClrTx/>
                <a:buSzTx/>
                <a:buFontTx/>
                <a:buNone/>
                <a:tabLst/>
                <a:defRPr/>
              </a:pPr>
              <a:r>
                <a:rPr kumimoji="0" lang="en-US" b="1" i="0" u="none" strike="noStrike" kern="0" cap="none" spc="0" normalizeH="0" baseline="0" noProof="0" dirty="0">
                  <a:ln>
                    <a:noFill/>
                  </a:ln>
                  <a:solidFill>
                    <a:srgbClr val="347475"/>
                  </a:solidFill>
                  <a:effectLst/>
                  <a:uLnTx/>
                  <a:uFillTx/>
                  <a:ea typeface="+mn-ea"/>
                  <a:cs typeface="Arial" panose="020B0604020202020204" pitchFamily="34" charset="0"/>
                </a:rPr>
                <a:t>19</a:t>
              </a:r>
              <a:r>
                <a:rPr kumimoji="0" lang="en-US" sz="1100" b="1" i="0" u="none" strike="noStrike" kern="0" cap="none" spc="0" normalizeH="0" baseline="0" noProof="0" dirty="0">
                  <a:ln>
                    <a:noFill/>
                  </a:ln>
                  <a:solidFill>
                    <a:srgbClr val="347475"/>
                  </a:solidFill>
                  <a:effectLst/>
                  <a:uLnTx/>
                  <a:uFillTx/>
                  <a:ea typeface="+mn-ea"/>
                  <a:cs typeface="Arial" panose="020B0604020202020204" pitchFamily="34" charset="0"/>
                </a:rPr>
                <a:t> </a:t>
              </a:r>
              <a:r>
                <a:rPr kumimoji="0" lang="en-US" sz="1200" b="1" i="0" u="none" strike="noStrike" kern="0" cap="none" spc="0" normalizeH="0" baseline="0" noProof="0" dirty="0">
                  <a:ln>
                    <a:noFill/>
                  </a:ln>
                  <a:solidFill>
                    <a:srgbClr val="347475"/>
                  </a:solidFill>
                  <a:effectLst/>
                  <a:uLnTx/>
                  <a:uFillTx/>
                  <a:ea typeface="+mn-ea"/>
                  <a:cs typeface="Arial" panose="020B0604020202020204" pitchFamily="34" charset="0"/>
                </a:rPr>
                <a:t>%</a:t>
              </a:r>
              <a:endParaRPr kumimoji="0" lang="en-US" sz="1100" b="1" i="0" u="none" strike="noStrike" kern="0" cap="none" spc="0" normalizeH="0" baseline="0" noProof="0" dirty="0">
                <a:ln>
                  <a:noFill/>
                </a:ln>
                <a:solidFill>
                  <a:srgbClr val="347475"/>
                </a:solidFill>
                <a:effectLst/>
                <a:uLnTx/>
                <a:uFillTx/>
                <a:ea typeface="+mn-ea"/>
                <a:cs typeface="Arial" panose="020B0604020202020204" pitchFamily="34" charset="0"/>
              </a:endParaRPr>
            </a:p>
          </p:txBody>
        </p:sp>
      </p:grpSp>
      <p:grpSp>
        <p:nvGrpSpPr>
          <p:cNvPr id="166" name="Group 80">
            <a:extLst>
              <a:ext uri="{FF2B5EF4-FFF2-40B4-BE49-F238E27FC236}">
                <a16:creationId xmlns:a16="http://schemas.microsoft.com/office/drawing/2014/main" id="{F8D50DB3-E523-DB5D-DD08-7794381F39D9}"/>
              </a:ext>
            </a:extLst>
          </p:cNvPr>
          <p:cNvGrpSpPr/>
          <p:nvPr/>
        </p:nvGrpSpPr>
        <p:grpSpPr>
          <a:xfrm>
            <a:off x="4455287" y="1645142"/>
            <a:ext cx="685800" cy="685800"/>
            <a:chOff x="5791295" y="1341637"/>
            <a:chExt cx="914400" cy="914400"/>
          </a:xfrm>
        </p:grpSpPr>
        <p:sp>
          <p:nvSpPr>
            <p:cNvPr id="167" name="Oval 49">
              <a:extLst>
                <a:ext uri="{FF2B5EF4-FFF2-40B4-BE49-F238E27FC236}">
                  <a16:creationId xmlns:a16="http://schemas.microsoft.com/office/drawing/2014/main" id="{E39072EF-9174-B4E4-93CC-7AABD24969AD}"/>
                </a:ext>
              </a:extLst>
            </p:cNvPr>
            <p:cNvSpPr/>
            <p:nvPr/>
          </p:nvSpPr>
          <p:spPr>
            <a:xfrm>
              <a:off x="5791295" y="1341637"/>
              <a:ext cx="914400" cy="9144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ea typeface="+mn-ea"/>
                <a:cs typeface="+mn-cs"/>
              </a:endParaRPr>
            </a:p>
          </p:txBody>
        </p:sp>
        <p:grpSp>
          <p:nvGrpSpPr>
            <p:cNvPr id="168" name="Group 79">
              <a:extLst>
                <a:ext uri="{FF2B5EF4-FFF2-40B4-BE49-F238E27FC236}">
                  <a16:creationId xmlns:a16="http://schemas.microsoft.com/office/drawing/2014/main" id="{42155B01-8116-04F9-05A7-B4666991F938}"/>
                </a:ext>
              </a:extLst>
            </p:cNvPr>
            <p:cNvGrpSpPr/>
            <p:nvPr/>
          </p:nvGrpSpPr>
          <p:grpSpPr>
            <a:xfrm>
              <a:off x="6000531" y="1489592"/>
              <a:ext cx="509600" cy="604852"/>
              <a:chOff x="4628930" y="1355124"/>
              <a:chExt cx="648013" cy="769137"/>
            </a:xfrm>
          </p:grpSpPr>
          <p:sp>
            <p:nvSpPr>
              <p:cNvPr id="169" name="Freeform: Shape 76">
                <a:extLst>
                  <a:ext uri="{FF2B5EF4-FFF2-40B4-BE49-F238E27FC236}">
                    <a16:creationId xmlns:a16="http://schemas.microsoft.com/office/drawing/2014/main" id="{B42F5E1E-358C-A018-8A95-942F4B3F8C04}"/>
                  </a:ext>
                </a:extLst>
              </p:cNvPr>
              <p:cNvSpPr/>
              <p:nvPr/>
            </p:nvSpPr>
            <p:spPr>
              <a:xfrm>
                <a:off x="4628930" y="1355124"/>
                <a:ext cx="648013" cy="769137"/>
              </a:xfrm>
              <a:custGeom>
                <a:avLst/>
                <a:gdLst>
                  <a:gd name="connsiteX0" fmla="*/ 112614 w 648013"/>
                  <a:gd name="connsiteY0" fmla="*/ 528089 h 769137"/>
                  <a:gd name="connsiteX1" fmla="*/ 112614 w 648013"/>
                  <a:gd name="connsiteY1" fmla="*/ 769138 h 769137"/>
                  <a:gd name="connsiteX2" fmla="*/ 413604 w 648013"/>
                  <a:gd name="connsiteY2" fmla="*/ 769138 h 769137"/>
                  <a:gd name="connsiteX3" fmla="*/ 413604 w 648013"/>
                  <a:gd name="connsiteY3" fmla="*/ 654838 h 769137"/>
                  <a:gd name="connsiteX4" fmla="*/ 460277 w 648013"/>
                  <a:gd name="connsiteY4" fmla="*/ 654838 h 769137"/>
                  <a:gd name="connsiteX5" fmla="*/ 540287 w 648013"/>
                  <a:gd name="connsiteY5" fmla="*/ 621500 h 769137"/>
                  <a:gd name="connsiteX6" fmla="*/ 572672 w 648013"/>
                  <a:gd name="connsiteY6" fmla="*/ 540538 h 769137"/>
                  <a:gd name="connsiteX7" fmla="*/ 572672 w 648013"/>
                  <a:gd name="connsiteY7" fmla="*/ 483388 h 769137"/>
                  <a:gd name="connsiteX8" fmla="*/ 614582 w 648013"/>
                  <a:gd name="connsiteY8" fmla="*/ 483388 h 769137"/>
                  <a:gd name="connsiteX9" fmla="*/ 638394 w 648013"/>
                  <a:gd name="connsiteY9" fmla="*/ 416713 h 769137"/>
                  <a:gd name="connsiteX10" fmla="*/ 572672 w 648013"/>
                  <a:gd name="connsiteY10" fmla="*/ 302413 h 769137"/>
                  <a:gd name="connsiteX11" fmla="*/ 572672 w 648013"/>
                  <a:gd name="connsiteY11" fmla="*/ 297650 h 769137"/>
                  <a:gd name="connsiteX12" fmla="*/ 297646 w 648013"/>
                  <a:gd name="connsiteY12" fmla="*/ 223 h 769137"/>
                  <a:gd name="connsiteX13" fmla="*/ 219 w 648013"/>
                  <a:gd name="connsiteY13" fmla="*/ 275248 h 769137"/>
                  <a:gd name="connsiteX14" fmla="*/ 219 w 648013"/>
                  <a:gd name="connsiteY14" fmla="*/ 297650 h 769137"/>
                  <a:gd name="connsiteX15" fmla="*/ 112614 w 648013"/>
                  <a:gd name="connsiteY15" fmla="*/ 528089 h 769137"/>
                  <a:gd name="connsiteX16" fmla="*/ 149914 w 648013"/>
                  <a:gd name="connsiteY16" fmla="*/ 56687 h 769137"/>
                  <a:gd name="connsiteX17" fmla="*/ 516368 w 648013"/>
                  <a:gd name="connsiteY17" fmla="*/ 150027 h 769137"/>
                  <a:gd name="connsiteX18" fmla="*/ 553669 w 648013"/>
                  <a:gd name="connsiteY18" fmla="*/ 296831 h 769137"/>
                  <a:gd name="connsiteX19" fmla="*/ 553669 w 648013"/>
                  <a:gd name="connsiteY19" fmla="*/ 307366 h 769137"/>
                  <a:gd name="connsiteX20" fmla="*/ 556203 w 648013"/>
                  <a:gd name="connsiteY20" fmla="*/ 311776 h 769137"/>
                  <a:gd name="connsiteX21" fmla="*/ 621926 w 648013"/>
                  <a:gd name="connsiteY21" fmla="*/ 426076 h 769137"/>
                  <a:gd name="connsiteX22" fmla="*/ 622183 w 648013"/>
                  <a:gd name="connsiteY22" fmla="*/ 426514 h 769137"/>
                  <a:gd name="connsiteX23" fmla="*/ 622459 w 648013"/>
                  <a:gd name="connsiteY23" fmla="*/ 426943 h 769137"/>
                  <a:gd name="connsiteX24" fmla="*/ 627279 w 648013"/>
                  <a:gd name="connsiteY24" fmla="*/ 453717 h 769137"/>
                  <a:gd name="connsiteX25" fmla="*/ 613334 w 648013"/>
                  <a:gd name="connsiteY25" fmla="*/ 464195 h 769137"/>
                  <a:gd name="connsiteX26" fmla="*/ 553622 w 648013"/>
                  <a:gd name="connsiteY26" fmla="*/ 464195 h 769137"/>
                  <a:gd name="connsiteX27" fmla="*/ 553622 w 648013"/>
                  <a:gd name="connsiteY27" fmla="*/ 540395 h 769137"/>
                  <a:gd name="connsiteX28" fmla="*/ 526809 w 648013"/>
                  <a:gd name="connsiteY28" fmla="*/ 607918 h 769137"/>
                  <a:gd name="connsiteX29" fmla="*/ 460277 w 648013"/>
                  <a:gd name="connsiteY29" fmla="*/ 635759 h 769137"/>
                  <a:gd name="connsiteX30" fmla="*/ 394554 w 648013"/>
                  <a:gd name="connsiteY30" fmla="*/ 635759 h 769137"/>
                  <a:gd name="connsiteX31" fmla="*/ 394554 w 648013"/>
                  <a:gd name="connsiteY31" fmla="*/ 750059 h 769137"/>
                  <a:gd name="connsiteX32" fmla="*/ 131664 w 648013"/>
                  <a:gd name="connsiteY32" fmla="*/ 750059 h 769137"/>
                  <a:gd name="connsiteX33" fmla="*/ 131664 w 648013"/>
                  <a:gd name="connsiteY33" fmla="*/ 518745 h 769137"/>
                  <a:gd name="connsiteX34" fmla="*/ 124273 w 648013"/>
                  <a:gd name="connsiteY34" fmla="*/ 513030 h 769137"/>
                  <a:gd name="connsiteX35" fmla="*/ 19269 w 648013"/>
                  <a:gd name="connsiteY35" fmla="*/ 297517 h 769137"/>
                  <a:gd name="connsiteX36" fmla="*/ 19269 w 648013"/>
                  <a:gd name="connsiteY36" fmla="*/ 297174 h 769137"/>
                  <a:gd name="connsiteX37" fmla="*/ 19269 w 648013"/>
                  <a:gd name="connsiteY37" fmla="*/ 296831 h 769137"/>
                  <a:gd name="connsiteX38" fmla="*/ 149924 w 648013"/>
                  <a:gd name="connsiteY38" fmla="*/ 56687 h 76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48013" h="769137">
                    <a:moveTo>
                      <a:pt x="112614" y="528089"/>
                    </a:moveTo>
                    <a:lnTo>
                      <a:pt x="112614" y="769138"/>
                    </a:lnTo>
                    <a:lnTo>
                      <a:pt x="413604" y="769138"/>
                    </a:lnTo>
                    <a:lnTo>
                      <a:pt x="413604" y="654838"/>
                    </a:lnTo>
                    <a:lnTo>
                      <a:pt x="460277" y="654838"/>
                    </a:lnTo>
                    <a:cubicBezTo>
                      <a:pt x="490314" y="654784"/>
                      <a:pt x="519098" y="642790"/>
                      <a:pt x="540287" y="621500"/>
                    </a:cubicBezTo>
                    <a:cubicBezTo>
                      <a:pt x="561182" y="599740"/>
                      <a:pt x="572796" y="570706"/>
                      <a:pt x="572672" y="540538"/>
                    </a:cubicBezTo>
                    <a:lnTo>
                      <a:pt x="572672" y="483388"/>
                    </a:lnTo>
                    <a:lnTo>
                      <a:pt x="614582" y="483388"/>
                    </a:lnTo>
                    <a:cubicBezTo>
                      <a:pt x="639347" y="480530"/>
                      <a:pt x="661254" y="451955"/>
                      <a:pt x="638394" y="416713"/>
                    </a:cubicBezTo>
                    <a:lnTo>
                      <a:pt x="572672" y="302413"/>
                    </a:lnTo>
                    <a:lnTo>
                      <a:pt x="572672" y="297650"/>
                    </a:lnTo>
                    <a:cubicBezTo>
                      <a:pt x="578858" y="139572"/>
                      <a:pt x="455725" y="6409"/>
                      <a:pt x="297646" y="223"/>
                    </a:cubicBezTo>
                    <a:cubicBezTo>
                      <a:pt x="139568" y="-5963"/>
                      <a:pt x="6406" y="117171"/>
                      <a:pt x="219" y="275248"/>
                    </a:cubicBezTo>
                    <a:cubicBezTo>
                      <a:pt x="-73" y="282713"/>
                      <a:pt x="-73" y="290186"/>
                      <a:pt x="219" y="297650"/>
                    </a:cubicBezTo>
                    <a:cubicBezTo>
                      <a:pt x="-109" y="387744"/>
                      <a:pt x="41416" y="472882"/>
                      <a:pt x="112614" y="528089"/>
                    </a:cubicBezTo>
                    <a:close/>
                    <a:moveTo>
                      <a:pt x="149914" y="56687"/>
                    </a:moveTo>
                    <a:cubicBezTo>
                      <a:pt x="276882" y="-18731"/>
                      <a:pt x="440950" y="23059"/>
                      <a:pt x="516368" y="150027"/>
                    </a:cubicBezTo>
                    <a:cubicBezTo>
                      <a:pt x="542691" y="194344"/>
                      <a:pt x="555645" y="245324"/>
                      <a:pt x="553669" y="296831"/>
                    </a:cubicBezTo>
                    <a:lnTo>
                      <a:pt x="553669" y="307366"/>
                    </a:lnTo>
                    <a:lnTo>
                      <a:pt x="556203" y="311776"/>
                    </a:lnTo>
                    <a:lnTo>
                      <a:pt x="621926" y="426076"/>
                    </a:lnTo>
                    <a:lnTo>
                      <a:pt x="622183" y="426514"/>
                    </a:lnTo>
                    <a:lnTo>
                      <a:pt x="622459" y="426943"/>
                    </a:lnTo>
                    <a:cubicBezTo>
                      <a:pt x="628644" y="434407"/>
                      <a:pt x="630471" y="444564"/>
                      <a:pt x="627279" y="453717"/>
                    </a:cubicBezTo>
                    <a:cubicBezTo>
                      <a:pt x="624577" y="459242"/>
                      <a:pt x="619393" y="463139"/>
                      <a:pt x="613334" y="464195"/>
                    </a:cubicBezTo>
                    <a:lnTo>
                      <a:pt x="553622" y="464195"/>
                    </a:lnTo>
                    <a:lnTo>
                      <a:pt x="553622" y="540395"/>
                    </a:lnTo>
                    <a:cubicBezTo>
                      <a:pt x="553724" y="565517"/>
                      <a:pt x="544118" y="589709"/>
                      <a:pt x="526809" y="607918"/>
                    </a:cubicBezTo>
                    <a:cubicBezTo>
                      <a:pt x="509244" y="625717"/>
                      <a:pt x="485284" y="635744"/>
                      <a:pt x="460277" y="635759"/>
                    </a:cubicBezTo>
                    <a:lnTo>
                      <a:pt x="394554" y="635759"/>
                    </a:lnTo>
                    <a:lnTo>
                      <a:pt x="394554" y="750059"/>
                    </a:lnTo>
                    <a:lnTo>
                      <a:pt x="131664" y="750059"/>
                    </a:lnTo>
                    <a:lnTo>
                      <a:pt x="131664" y="518745"/>
                    </a:lnTo>
                    <a:lnTo>
                      <a:pt x="124273" y="513030"/>
                    </a:lnTo>
                    <a:cubicBezTo>
                      <a:pt x="57580" y="461497"/>
                      <a:pt x="18748" y="381798"/>
                      <a:pt x="19269" y="297517"/>
                    </a:cubicBezTo>
                    <a:lnTo>
                      <a:pt x="19269" y="297174"/>
                    </a:lnTo>
                    <a:lnTo>
                      <a:pt x="19269" y="296831"/>
                    </a:lnTo>
                    <a:cubicBezTo>
                      <a:pt x="15402" y="198860"/>
                      <a:pt x="65567" y="106658"/>
                      <a:pt x="149924" y="56687"/>
                    </a:cubicBezTo>
                    <a:close/>
                  </a:path>
                </a:pathLst>
              </a:custGeom>
              <a:solidFill>
                <a:sysClr val="window" lastClr="FFFFFF"/>
              </a:solidFill>
              <a:ln w="9525"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a typeface="+mn-ea"/>
                  <a:cs typeface="+mn-cs"/>
                </a:endParaRPr>
              </a:p>
            </p:txBody>
          </p:sp>
          <p:pic>
            <p:nvPicPr>
              <p:cNvPr id="170" name="Graphic 78" descr="Lightning with solid fill">
                <a:extLst>
                  <a:ext uri="{FF2B5EF4-FFF2-40B4-BE49-F238E27FC236}">
                    <a16:creationId xmlns:a16="http://schemas.microsoft.com/office/drawing/2014/main" id="{69D6FEE3-4873-DC3A-9069-0A67CE1FC1E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84643" y="1401417"/>
                <a:ext cx="453887" cy="453887"/>
              </a:xfrm>
              <a:prstGeom prst="rect">
                <a:avLst/>
              </a:prstGeom>
            </p:spPr>
          </p:pic>
        </p:grpSp>
      </p:grpSp>
      <p:sp>
        <p:nvSpPr>
          <p:cNvPr id="171" name="Rounded Rectangle 18">
            <a:extLst>
              <a:ext uri="{FF2B5EF4-FFF2-40B4-BE49-F238E27FC236}">
                <a16:creationId xmlns:a16="http://schemas.microsoft.com/office/drawing/2014/main" id="{6F94C860-583D-1C0F-536E-0329C0A3C5A6}"/>
              </a:ext>
            </a:extLst>
          </p:cNvPr>
          <p:cNvSpPr/>
          <p:nvPr/>
        </p:nvSpPr>
        <p:spPr>
          <a:xfrm>
            <a:off x="2282389" y="3083888"/>
            <a:ext cx="1992795" cy="498598"/>
          </a:xfrm>
          <a:prstGeom prst="rect">
            <a:avLst/>
          </a:prstGeom>
          <a:noFill/>
          <a:ln w="38100" cap="flat" cmpd="sng" algn="ctr">
            <a:noFill/>
            <a:prstDash val="solid"/>
            <a:miter lim="800000"/>
          </a:ln>
          <a:effectLst/>
        </p:spPr>
        <p:txBody>
          <a:bodyPr lIns="0" tIns="0" rIns="0" bIns="0" rtlCol="0" anchor="ctr">
            <a:spAutoFit/>
          </a:bodyPr>
          <a:lstStyle/>
          <a:p>
            <a:pPr marL="0" marR="0" lvl="1" indent="0" algn="l" defTabSz="6858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F3651"/>
                </a:solidFill>
                <a:effectLst/>
                <a:uLnTx/>
                <a:uFillTx/>
                <a:ea typeface="+mn-ea"/>
                <a:cs typeface="+mn-cs"/>
              </a:rPr>
              <a:t>der </a:t>
            </a:r>
            <a:r>
              <a:rPr kumimoji="0" lang="en-US" sz="1200" b="0" i="0" u="none" strike="noStrike" kern="1200" cap="none" spc="0" normalizeH="0" baseline="0" noProof="0" dirty="0" err="1">
                <a:ln>
                  <a:noFill/>
                </a:ln>
                <a:solidFill>
                  <a:srgbClr val="2F3651"/>
                </a:solidFill>
                <a:effectLst/>
                <a:uLnTx/>
                <a:uFillTx/>
                <a:ea typeface="+mn-ea"/>
                <a:cs typeface="+mn-cs"/>
              </a:rPr>
              <a:t>Eltern</a:t>
            </a:r>
            <a:r>
              <a:rPr kumimoji="0" lang="en-US" sz="1200" b="0" i="0" u="none" strike="noStrike" kern="1200" cap="none" spc="0" normalizeH="0" baseline="0" noProof="0" dirty="0">
                <a:ln>
                  <a:noFill/>
                </a:ln>
                <a:solidFill>
                  <a:srgbClr val="2F3651"/>
                </a:solidFill>
                <a:effectLst/>
                <a:uLnTx/>
                <a:uFillTx/>
                <a:ea typeface="+mn-ea"/>
                <a:cs typeface="+mn-cs"/>
              </a:rPr>
              <a:t> </a:t>
            </a:r>
            <a:r>
              <a:rPr kumimoji="0" lang="en-US" sz="1200" b="0" i="0" u="none" strike="noStrike" kern="1200" cap="none" spc="0" normalizeH="0" baseline="0" noProof="0" dirty="0" err="1">
                <a:ln>
                  <a:noFill/>
                </a:ln>
                <a:solidFill>
                  <a:srgbClr val="2F3651"/>
                </a:solidFill>
                <a:effectLst/>
                <a:uLnTx/>
                <a:uFillTx/>
                <a:ea typeface="+mn-ea"/>
                <a:cs typeface="+mn-cs"/>
              </a:rPr>
              <a:t>berichteten</a:t>
            </a:r>
            <a:r>
              <a:rPr kumimoji="0" lang="en-US" sz="1200" b="0" i="0" u="none" strike="noStrike" kern="1200" cap="none" spc="0" normalizeH="0" baseline="0" noProof="0" dirty="0">
                <a:ln>
                  <a:noFill/>
                </a:ln>
                <a:solidFill>
                  <a:srgbClr val="2F3651"/>
                </a:solidFill>
                <a:effectLst/>
                <a:uLnTx/>
                <a:uFillTx/>
                <a:ea typeface="+mn-ea"/>
                <a:cs typeface="+mn-cs"/>
              </a:rPr>
              <a:t> von </a:t>
            </a:r>
            <a:r>
              <a:rPr kumimoji="0" lang="en-US" sz="1200" b="1" i="0" u="none" strike="noStrike" kern="1200" cap="none" spc="0" normalizeH="0" baseline="0" noProof="0" dirty="0">
                <a:ln>
                  <a:noFill/>
                </a:ln>
                <a:solidFill>
                  <a:srgbClr val="2F3651"/>
                </a:solidFill>
                <a:effectLst/>
                <a:uLnTx/>
                <a:uFillTx/>
                <a:ea typeface="+mn-ea"/>
                <a:cs typeface="+mn-cs"/>
              </a:rPr>
              <a:t>Stress 1–4 Jahre </a:t>
            </a:r>
            <a:r>
              <a:rPr kumimoji="0" lang="en-US" sz="1200" b="1" i="0" u="none" strike="noStrike" kern="1200" cap="none" spc="0" normalizeH="0" baseline="0" noProof="0" dirty="0" err="1">
                <a:ln>
                  <a:noFill/>
                </a:ln>
                <a:solidFill>
                  <a:srgbClr val="2F3651"/>
                </a:solidFill>
                <a:effectLst/>
                <a:uLnTx/>
                <a:uFillTx/>
                <a:ea typeface="+mn-ea"/>
                <a:cs typeface="+mn-cs"/>
              </a:rPr>
              <a:t>nach</a:t>
            </a:r>
            <a:r>
              <a:rPr kumimoji="0" lang="en-US" sz="1200" b="1" i="0" u="none" strike="noStrike" kern="1200" cap="none" spc="0" normalizeH="0" baseline="0" noProof="0" dirty="0">
                <a:ln>
                  <a:noFill/>
                </a:ln>
                <a:solidFill>
                  <a:srgbClr val="2F3651"/>
                </a:solidFill>
                <a:effectLst/>
                <a:uLnTx/>
                <a:uFillTx/>
                <a:ea typeface="+mn-ea"/>
                <a:cs typeface="+mn-cs"/>
              </a:rPr>
              <a:t> der Diagnose</a:t>
            </a:r>
            <a:r>
              <a:rPr kumimoji="0" lang="en-US" sz="1200" b="0" i="0" u="none" strike="noStrike" kern="1200" cap="none" spc="0" normalizeH="0" baseline="30000" noProof="0" dirty="0">
                <a:ln>
                  <a:noFill/>
                </a:ln>
                <a:solidFill>
                  <a:srgbClr val="2F3651"/>
                </a:solidFill>
                <a:effectLst/>
                <a:uLnTx/>
                <a:uFillTx/>
                <a:ea typeface="+mn-ea"/>
                <a:cs typeface="+mn-cs"/>
              </a:rPr>
              <a:t>1</a:t>
            </a:r>
            <a:r>
              <a:rPr lang="en-US" sz="1200" baseline="30000" dirty="0">
                <a:solidFill>
                  <a:srgbClr val="2F3651"/>
                </a:solidFill>
              </a:rPr>
              <a:t>,</a:t>
            </a:r>
            <a:r>
              <a:rPr kumimoji="0" lang="en-US" sz="1200" b="0" i="0" u="none" strike="noStrike" kern="1200" cap="none" spc="0" normalizeH="0" baseline="0" noProof="0" dirty="0">
                <a:ln>
                  <a:noFill/>
                </a:ln>
                <a:solidFill>
                  <a:srgbClr val="2F3651"/>
                </a:solidFill>
                <a:effectLst/>
                <a:uLnTx/>
                <a:uFillTx/>
                <a:ea typeface="+mn-ea"/>
                <a:cs typeface="+mn-cs"/>
              </a:rPr>
              <a:t>*</a:t>
            </a:r>
          </a:p>
        </p:txBody>
      </p:sp>
      <p:sp>
        <p:nvSpPr>
          <p:cNvPr id="172" name="Rounded Rectangle 18">
            <a:extLst>
              <a:ext uri="{FF2B5EF4-FFF2-40B4-BE49-F238E27FC236}">
                <a16:creationId xmlns:a16="http://schemas.microsoft.com/office/drawing/2014/main" id="{88DB9726-4D92-755D-2B60-E7C92ED79353}"/>
              </a:ext>
            </a:extLst>
          </p:cNvPr>
          <p:cNvSpPr/>
          <p:nvPr/>
        </p:nvSpPr>
        <p:spPr>
          <a:xfrm>
            <a:off x="6315190" y="1603736"/>
            <a:ext cx="2305349" cy="830997"/>
          </a:xfrm>
          <a:prstGeom prst="rect">
            <a:avLst/>
          </a:prstGeom>
          <a:noFill/>
          <a:ln w="38100" cap="flat" cmpd="sng" algn="ctr">
            <a:noFill/>
            <a:prstDash val="solid"/>
            <a:miter lim="800000"/>
          </a:ln>
          <a:effectLst/>
        </p:spPr>
        <p:txBody>
          <a:bodyPr wrap="square" lIns="0" tIns="0" rIns="0" bIns="0" rtlCol="0" anchor="ctr">
            <a:spAutoFit/>
          </a:bodyPr>
          <a:lstStyle/>
          <a:p>
            <a:pPr marL="0" marR="0" lvl="1" indent="0" algn="l" defTabSz="6858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F3651"/>
                </a:solidFill>
                <a:effectLst/>
                <a:uLnTx/>
                <a:uFillTx/>
                <a:ea typeface="+mn-ea"/>
                <a:cs typeface="+mn-cs"/>
              </a:rPr>
              <a:t>der </a:t>
            </a:r>
            <a:r>
              <a:rPr kumimoji="0" lang="en-US" sz="1200" b="0" i="0" u="none" strike="noStrike" kern="1200" cap="none" spc="0" normalizeH="0" baseline="0" noProof="0" dirty="0" err="1">
                <a:ln>
                  <a:noFill/>
                </a:ln>
                <a:solidFill>
                  <a:srgbClr val="2F3651"/>
                </a:solidFill>
                <a:effectLst/>
                <a:uLnTx/>
                <a:uFillTx/>
                <a:ea typeface="+mn-ea"/>
                <a:cs typeface="+mn-cs"/>
              </a:rPr>
              <a:t>Eltern</a:t>
            </a:r>
            <a:r>
              <a:rPr kumimoji="0" lang="en-US" sz="1200" b="0" i="0" u="none" strike="noStrike" kern="1200" cap="none" spc="0" normalizeH="0" baseline="0" noProof="0" dirty="0">
                <a:ln>
                  <a:noFill/>
                </a:ln>
                <a:solidFill>
                  <a:srgbClr val="2F3651"/>
                </a:solidFill>
                <a:effectLst/>
                <a:uLnTx/>
                <a:uFillTx/>
                <a:ea typeface="+mn-ea"/>
                <a:cs typeface="+mn-cs"/>
              </a:rPr>
              <a:t> </a:t>
            </a:r>
            <a:r>
              <a:rPr kumimoji="0" lang="en-US" sz="1200" b="0" i="0" u="none" strike="noStrike" kern="1200" cap="none" spc="0" normalizeH="0" baseline="0" noProof="0" dirty="0" err="1">
                <a:ln>
                  <a:noFill/>
                </a:ln>
                <a:solidFill>
                  <a:srgbClr val="2F3651"/>
                </a:solidFill>
                <a:effectLst/>
                <a:uLnTx/>
                <a:uFillTx/>
                <a:ea typeface="+mn-ea"/>
                <a:cs typeface="+mn-cs"/>
              </a:rPr>
              <a:t>berichteten</a:t>
            </a:r>
            <a:r>
              <a:rPr kumimoji="0" lang="en-US" sz="1200" b="0" i="0" u="none" strike="noStrike" kern="1200" cap="none" spc="0" normalizeH="0" baseline="0" noProof="0" dirty="0">
                <a:ln>
                  <a:noFill/>
                </a:ln>
                <a:solidFill>
                  <a:srgbClr val="2F3651"/>
                </a:solidFill>
                <a:effectLst/>
                <a:uLnTx/>
                <a:uFillTx/>
                <a:ea typeface="+mn-ea"/>
                <a:cs typeface="+mn-cs"/>
              </a:rPr>
              <a:t>  </a:t>
            </a:r>
            <a:r>
              <a:rPr kumimoji="0" lang="en-US" sz="1200" b="1" i="0" u="none" strike="noStrike" kern="1200" cap="none" spc="0" normalizeH="0" baseline="0" noProof="0" dirty="0" err="1">
                <a:ln>
                  <a:noFill/>
                </a:ln>
                <a:solidFill>
                  <a:srgbClr val="2F3651"/>
                </a:solidFill>
                <a:effectLst/>
                <a:uLnTx/>
                <a:uFillTx/>
                <a:ea typeface="+mn-ea"/>
                <a:cs typeface="+mn-cs"/>
              </a:rPr>
              <a:t>über</a:t>
            </a:r>
            <a:r>
              <a:rPr kumimoji="0" lang="en-US" sz="1200" b="1" i="0" u="none" strike="noStrike" kern="1200" cap="none" spc="0" normalizeH="0" baseline="0" noProof="0" dirty="0">
                <a:ln>
                  <a:noFill/>
                </a:ln>
                <a:solidFill>
                  <a:srgbClr val="2F3651"/>
                </a:solidFill>
                <a:effectLst/>
                <a:uLnTx/>
                <a:uFillTx/>
                <a:ea typeface="+mn-ea"/>
                <a:cs typeface="+mn-cs"/>
              </a:rPr>
              <a:t> </a:t>
            </a:r>
            <a:r>
              <a:rPr kumimoji="0" lang="en-US" sz="1200" b="1" i="0" u="none" strike="noStrike" kern="1200" cap="none" spc="0" normalizeH="0" baseline="0" noProof="0" dirty="0" err="1">
                <a:ln>
                  <a:noFill/>
                </a:ln>
                <a:solidFill>
                  <a:srgbClr val="2F3651"/>
                </a:solidFill>
                <a:effectLst/>
                <a:uLnTx/>
                <a:uFillTx/>
                <a:ea typeface="+mn-ea"/>
                <a:cs typeface="+mn-cs"/>
              </a:rPr>
              <a:t>klinisch</a:t>
            </a:r>
            <a:r>
              <a:rPr kumimoji="0" lang="en-US" sz="1200" b="1" i="0" u="none" strike="noStrike" kern="1200" cap="none" spc="0" normalizeH="0" baseline="0" noProof="0" dirty="0">
                <a:ln>
                  <a:noFill/>
                </a:ln>
                <a:solidFill>
                  <a:srgbClr val="2F3651"/>
                </a:solidFill>
                <a:effectLst/>
                <a:uLnTx/>
                <a:uFillTx/>
                <a:ea typeface="+mn-ea"/>
                <a:cs typeface="+mn-cs"/>
              </a:rPr>
              <a:t> </a:t>
            </a:r>
            <a:r>
              <a:rPr kumimoji="0" lang="en-US" sz="1200" b="1" i="0" u="none" strike="noStrike" kern="1200" cap="none" spc="0" normalizeH="0" baseline="0" noProof="0" dirty="0" err="1">
                <a:ln>
                  <a:noFill/>
                </a:ln>
                <a:solidFill>
                  <a:srgbClr val="2F3651"/>
                </a:solidFill>
                <a:effectLst/>
                <a:uLnTx/>
                <a:uFillTx/>
                <a:ea typeface="+mn-ea"/>
                <a:cs typeface="+mn-cs"/>
              </a:rPr>
              <a:t>signifikante</a:t>
            </a:r>
            <a:r>
              <a:rPr kumimoji="0" lang="en-US" sz="1200" b="1" i="0" u="none" strike="noStrike" kern="1200" cap="none" spc="0" normalizeH="0" baseline="0" noProof="0" dirty="0">
                <a:ln>
                  <a:noFill/>
                </a:ln>
                <a:solidFill>
                  <a:srgbClr val="2F3651"/>
                </a:solidFill>
                <a:effectLst/>
                <a:uLnTx/>
                <a:uFillTx/>
                <a:ea typeface="+mn-ea"/>
                <a:cs typeface="+mn-cs"/>
              </a:rPr>
              <a:t> </a:t>
            </a:r>
            <a:r>
              <a:rPr kumimoji="0" lang="en-US" sz="1200" b="1" i="0" u="none" strike="noStrike" kern="1200" cap="none" spc="0" normalizeH="0" baseline="0" noProof="0" dirty="0" err="1">
                <a:ln>
                  <a:noFill/>
                </a:ln>
                <a:solidFill>
                  <a:srgbClr val="2F3651"/>
                </a:solidFill>
                <a:effectLst/>
                <a:uLnTx/>
                <a:uFillTx/>
                <a:ea typeface="+mn-ea"/>
                <a:cs typeface="+mn-cs"/>
              </a:rPr>
              <a:t>Angstzustände</a:t>
            </a:r>
            <a:r>
              <a:rPr kumimoji="0" lang="en-US" sz="1200" b="1" i="0" u="none" strike="noStrike" kern="1200" cap="none" spc="0" normalizeH="0" baseline="0" noProof="0" dirty="0">
                <a:ln>
                  <a:noFill/>
                </a:ln>
                <a:solidFill>
                  <a:srgbClr val="2F3651"/>
                </a:solidFill>
                <a:effectLst/>
                <a:uLnTx/>
                <a:uFillTx/>
                <a:ea typeface="+mn-ea"/>
                <a:cs typeface="+mn-cs"/>
              </a:rPr>
              <a:t> </a:t>
            </a:r>
            <a:r>
              <a:rPr kumimoji="0" lang="en-US" sz="1200" b="0" i="0" u="none" strike="noStrike" kern="1200" cap="none" spc="0" normalizeH="0" baseline="0" noProof="0" dirty="0" err="1">
                <a:ln>
                  <a:noFill/>
                </a:ln>
                <a:solidFill>
                  <a:srgbClr val="2F3651"/>
                </a:solidFill>
                <a:effectLst/>
                <a:uLnTx/>
                <a:uFillTx/>
                <a:ea typeface="+mn-ea"/>
                <a:cs typeface="+mn-cs"/>
              </a:rPr>
              <a:t>zum</a:t>
            </a:r>
            <a:br>
              <a:rPr kumimoji="0" lang="en-US" sz="1200" b="0" i="0" u="none" strike="noStrike" kern="1200" cap="none" spc="0" normalizeH="0" baseline="0" noProof="0" dirty="0">
                <a:ln>
                  <a:noFill/>
                </a:ln>
                <a:solidFill>
                  <a:srgbClr val="2F3651"/>
                </a:solidFill>
                <a:effectLst/>
                <a:uLnTx/>
                <a:uFillTx/>
                <a:ea typeface="+mn-ea"/>
                <a:cs typeface="+mn-cs"/>
              </a:rPr>
            </a:br>
            <a:r>
              <a:rPr kumimoji="0" lang="en-US" sz="1200" b="0" i="0" u="none" strike="noStrike" kern="1200" cap="none" spc="0" normalizeH="0" baseline="0" noProof="0" dirty="0" err="1">
                <a:ln>
                  <a:noFill/>
                </a:ln>
                <a:solidFill>
                  <a:srgbClr val="2F3651"/>
                </a:solidFill>
                <a:effectLst/>
                <a:uLnTx/>
                <a:uFillTx/>
                <a:ea typeface="+mn-ea"/>
                <a:cs typeface="+mn-cs"/>
              </a:rPr>
              <a:t>Zeitpunkt</a:t>
            </a:r>
            <a:r>
              <a:rPr kumimoji="0" lang="en-US" sz="1200" b="0" i="0" u="none" strike="noStrike" kern="1200" cap="none" spc="0" normalizeH="0" baseline="0" noProof="0" dirty="0">
                <a:ln>
                  <a:noFill/>
                </a:ln>
                <a:solidFill>
                  <a:srgbClr val="2F3651"/>
                </a:solidFill>
                <a:effectLst/>
                <a:uLnTx/>
                <a:uFillTx/>
                <a:ea typeface="+mn-ea"/>
                <a:cs typeface="+mn-cs"/>
              </a:rPr>
              <a:t> der Diagnose </a:t>
            </a:r>
            <a:r>
              <a:rPr kumimoji="0" lang="en-US" sz="1200" b="0" i="0" u="none" strike="noStrike" kern="1200" cap="none" spc="0" normalizeH="0" baseline="0" noProof="0" dirty="0" err="1">
                <a:ln>
                  <a:noFill/>
                </a:ln>
                <a:solidFill>
                  <a:srgbClr val="2F3651"/>
                </a:solidFill>
                <a:effectLst/>
                <a:uLnTx/>
                <a:uFillTx/>
                <a:ea typeface="+mn-ea"/>
                <a:cs typeface="+mn-cs"/>
              </a:rPr>
              <a:t>ihres</a:t>
            </a:r>
            <a:r>
              <a:rPr kumimoji="0" lang="en-US" sz="1200" b="0" i="0" u="none" strike="noStrike" kern="1200" cap="none" spc="0" normalizeH="0" baseline="0" noProof="0" dirty="0">
                <a:ln>
                  <a:noFill/>
                </a:ln>
                <a:solidFill>
                  <a:srgbClr val="2F3651"/>
                </a:solidFill>
                <a:effectLst/>
                <a:uLnTx/>
                <a:uFillTx/>
                <a:ea typeface="+mn-ea"/>
                <a:cs typeface="+mn-cs"/>
              </a:rPr>
              <a:t> Kindes</a:t>
            </a:r>
            <a:r>
              <a:rPr kumimoji="0" lang="en-US" sz="1200" b="0" i="0" u="none" strike="noStrike" kern="1200" cap="none" spc="0" normalizeH="0" baseline="30000" noProof="0" dirty="0">
                <a:ln>
                  <a:noFill/>
                </a:ln>
                <a:solidFill>
                  <a:srgbClr val="2F3651"/>
                </a:solidFill>
                <a:effectLst/>
                <a:uLnTx/>
                <a:uFillTx/>
                <a:ea typeface="+mn-ea"/>
                <a:cs typeface="+mn-cs"/>
              </a:rPr>
              <a:t>2</a:t>
            </a:r>
            <a:r>
              <a:rPr lang="en-US" sz="1200" baseline="30000" dirty="0">
                <a:solidFill>
                  <a:srgbClr val="2F3651"/>
                </a:solidFill>
              </a:rPr>
              <a:t>,</a:t>
            </a:r>
            <a:r>
              <a:rPr kumimoji="0" lang="en-US" sz="1200" b="0" i="0" u="none" strike="noStrike" kern="1200" cap="none" spc="0" normalizeH="0" baseline="30000" noProof="0" dirty="0">
                <a:ln>
                  <a:noFill/>
                </a:ln>
                <a:solidFill>
                  <a:srgbClr val="2F3651"/>
                </a:solidFill>
                <a:effectLst/>
                <a:uLnTx/>
                <a:uFillTx/>
                <a:ea typeface="+mn-ea"/>
                <a:cs typeface="Arial" panose="020B0604020202020204" pitchFamily="34" charset="0"/>
              </a:rPr>
              <a:t>†</a:t>
            </a:r>
            <a:endParaRPr kumimoji="0" lang="en-US" sz="1200" b="0" i="0" u="none" strike="noStrike" kern="1200" cap="none" spc="0" normalizeH="0" baseline="30000" noProof="0" dirty="0">
              <a:ln>
                <a:noFill/>
              </a:ln>
              <a:solidFill>
                <a:srgbClr val="2F3651"/>
              </a:solidFill>
              <a:effectLst/>
              <a:uLnTx/>
              <a:uFillTx/>
              <a:ea typeface="+mn-ea"/>
              <a:cs typeface="+mn-cs"/>
            </a:endParaRPr>
          </a:p>
        </p:txBody>
      </p:sp>
      <p:sp>
        <p:nvSpPr>
          <p:cNvPr id="173" name="Rounded Rectangle 18">
            <a:extLst>
              <a:ext uri="{FF2B5EF4-FFF2-40B4-BE49-F238E27FC236}">
                <a16:creationId xmlns:a16="http://schemas.microsoft.com/office/drawing/2014/main" id="{8245DAE0-0341-A9A9-9BD4-D273773E654C}"/>
              </a:ext>
            </a:extLst>
          </p:cNvPr>
          <p:cNvSpPr/>
          <p:nvPr/>
        </p:nvSpPr>
        <p:spPr>
          <a:xfrm>
            <a:off x="6790148" y="3060876"/>
            <a:ext cx="1917624" cy="664797"/>
          </a:xfrm>
          <a:prstGeom prst="rect">
            <a:avLst/>
          </a:prstGeom>
          <a:noFill/>
          <a:ln w="38100" cap="flat" cmpd="sng" algn="ctr">
            <a:noFill/>
            <a:prstDash val="solid"/>
            <a:miter lim="800000"/>
          </a:ln>
          <a:effectLst/>
        </p:spPr>
        <p:txBody>
          <a:bodyPr wrap="square" lIns="0" tIns="0" rIns="0" bIns="0" rtlCol="0" anchor="ctr">
            <a:spAutoFit/>
          </a:bodyPr>
          <a:lstStyle/>
          <a:p>
            <a:pPr marL="0" lvl="1" defTabSz="685800">
              <a:lnSpc>
                <a:spcPct val="90000"/>
              </a:lnSpc>
              <a:defRPr/>
            </a:pPr>
            <a:r>
              <a:rPr lang="en-US" sz="1200" b="1" dirty="0">
                <a:solidFill>
                  <a:srgbClr val="2F3651"/>
                </a:solidFill>
              </a:rPr>
              <a:t>Mehr </a:t>
            </a:r>
            <a:r>
              <a:rPr lang="en-US" sz="1200" b="1" dirty="0" err="1">
                <a:solidFill>
                  <a:srgbClr val="2F3651"/>
                </a:solidFill>
              </a:rPr>
              <a:t>als</a:t>
            </a:r>
            <a:r>
              <a:rPr lang="en-US" sz="1200" b="1" dirty="0">
                <a:solidFill>
                  <a:srgbClr val="2F3651"/>
                </a:solidFill>
              </a:rPr>
              <a:t> 1 von 5</a:t>
            </a:r>
            <a:br>
              <a:rPr lang="en-US" sz="1200" b="1" dirty="0">
                <a:solidFill>
                  <a:srgbClr val="2F3651"/>
                </a:solidFill>
              </a:rPr>
            </a:br>
            <a:r>
              <a:rPr lang="en-US" sz="1200" dirty="0">
                <a:solidFill>
                  <a:srgbClr val="2F3651"/>
                </a:solidFill>
              </a:rPr>
              <a:t>(22–33</a:t>
            </a:r>
            <a:r>
              <a:rPr lang="en-US" sz="900" dirty="0">
                <a:solidFill>
                  <a:srgbClr val="2F3651"/>
                </a:solidFill>
              </a:rPr>
              <a:t> </a:t>
            </a:r>
            <a:r>
              <a:rPr lang="en-US" sz="1200" dirty="0">
                <a:solidFill>
                  <a:srgbClr val="2F3651"/>
                </a:solidFill>
              </a:rPr>
              <a:t>%)</a:t>
            </a:r>
          </a:p>
          <a:p>
            <a:pPr marL="0" marR="0" lvl="1" indent="0" algn="l" defTabSz="6858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2F3651"/>
                </a:solidFill>
                <a:effectLst/>
                <a:uLnTx/>
                <a:uFillTx/>
                <a:ea typeface="+mn-ea"/>
                <a:cs typeface="+mn-cs"/>
              </a:rPr>
              <a:t>Eltern</a:t>
            </a:r>
            <a:r>
              <a:rPr kumimoji="0" lang="en-US" sz="1200" b="0" i="0" u="none" strike="noStrike" kern="1200" cap="none" spc="0" normalizeH="0" baseline="0" noProof="0" dirty="0">
                <a:ln>
                  <a:noFill/>
                </a:ln>
                <a:solidFill>
                  <a:srgbClr val="2F3651"/>
                </a:solidFill>
                <a:effectLst/>
                <a:uLnTx/>
                <a:uFillTx/>
                <a:ea typeface="+mn-ea"/>
                <a:cs typeface="+mn-cs"/>
              </a:rPr>
              <a:t> </a:t>
            </a:r>
            <a:r>
              <a:rPr kumimoji="0" lang="en-US" sz="1200" b="1" i="0" u="none" strike="noStrike" kern="1200" cap="none" spc="0" normalizeH="0" baseline="0" noProof="0" dirty="0" err="1">
                <a:ln>
                  <a:noFill/>
                </a:ln>
                <a:solidFill>
                  <a:srgbClr val="2F3651"/>
                </a:solidFill>
                <a:effectLst/>
                <a:uLnTx/>
                <a:uFillTx/>
                <a:ea typeface="+mn-ea"/>
                <a:cs typeface="+mn-cs"/>
              </a:rPr>
              <a:t>erlitten</a:t>
            </a:r>
            <a:r>
              <a:rPr kumimoji="0" lang="en-US" sz="1200" b="1" i="0" u="none" strike="noStrike" kern="1200" cap="none" spc="0" normalizeH="0" baseline="0" noProof="0" dirty="0">
                <a:ln>
                  <a:noFill/>
                </a:ln>
                <a:solidFill>
                  <a:srgbClr val="2F3651"/>
                </a:solidFill>
                <a:effectLst/>
                <a:uLnTx/>
                <a:uFillTx/>
                <a:ea typeface="+mn-ea"/>
                <a:cs typeface="+mn-cs"/>
              </a:rPr>
              <a:t> Depressionen</a:t>
            </a:r>
            <a:r>
              <a:rPr kumimoji="0" lang="en-US" sz="1200" b="0" i="0" u="none" strike="noStrike" kern="1200" cap="none" spc="0" normalizeH="0" baseline="30000" noProof="0" dirty="0">
                <a:ln>
                  <a:noFill/>
                </a:ln>
                <a:solidFill>
                  <a:srgbClr val="2F3651"/>
                </a:solidFill>
                <a:effectLst/>
                <a:uLnTx/>
                <a:uFillTx/>
                <a:ea typeface="+mn-ea"/>
                <a:cs typeface="+mn-cs"/>
              </a:rPr>
              <a:t>3,4,‡,#</a:t>
            </a:r>
            <a:r>
              <a:rPr kumimoji="0" lang="en-US" sz="1200" b="0" i="0" u="none" strike="noStrike" kern="1200" cap="none" spc="0" normalizeH="0" baseline="0" noProof="0" dirty="0">
                <a:ln>
                  <a:noFill/>
                </a:ln>
                <a:solidFill>
                  <a:srgbClr val="2F3651"/>
                </a:solidFill>
                <a:effectLst/>
                <a:uLnTx/>
                <a:uFillTx/>
                <a:ea typeface="+mn-ea"/>
                <a:cs typeface="+mn-cs"/>
              </a:rPr>
              <a:t> </a:t>
            </a:r>
            <a:endParaRPr kumimoji="0" lang="en-US" sz="1200" b="1" i="0" u="none" strike="noStrike" kern="1200" cap="none" spc="0" normalizeH="0" baseline="30000" noProof="0" dirty="0">
              <a:ln>
                <a:noFill/>
              </a:ln>
              <a:solidFill>
                <a:srgbClr val="2F3651"/>
              </a:solidFill>
              <a:effectLst/>
              <a:uLnTx/>
              <a:uFillTx/>
              <a:ea typeface="+mn-ea"/>
              <a:cs typeface="+mn-cs"/>
            </a:endParaRPr>
          </a:p>
        </p:txBody>
      </p:sp>
    </p:spTree>
    <p:extLst>
      <p:ext uri="{BB962C8B-B14F-4D97-AF65-F5344CB8AC3E}">
        <p14:creationId xmlns:p14="http://schemas.microsoft.com/office/powerpoint/2010/main" val="1656680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491C44-E1F8-3A65-7060-F020F349BC9D}"/>
            </a:ext>
          </a:extLst>
        </p:cNvPr>
        <p:cNvGrpSpPr/>
        <p:nvPr/>
      </p:nvGrpSpPr>
      <p:grpSpPr>
        <a:xfrm>
          <a:off x="0" y="0"/>
          <a:ext cx="0" cy="0"/>
          <a:chOff x="0" y="0"/>
          <a:chExt cx="0" cy="0"/>
        </a:xfrm>
      </p:grpSpPr>
      <p:sp>
        <p:nvSpPr>
          <p:cNvPr id="7" name="Textplatzhalter 9">
            <a:extLst>
              <a:ext uri="{FF2B5EF4-FFF2-40B4-BE49-F238E27FC236}">
                <a16:creationId xmlns:a16="http://schemas.microsoft.com/office/drawing/2014/main" id="{624ED9E0-C206-F856-5ED4-BACE21932B42}"/>
              </a:ext>
            </a:extLst>
          </p:cNvPr>
          <p:cNvSpPr txBox="1">
            <a:spLocks/>
          </p:cNvSpPr>
          <p:nvPr/>
        </p:nvSpPr>
        <p:spPr>
          <a:xfrm>
            <a:off x="314922" y="113840"/>
            <a:ext cx="8587032"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T1D-Behandlung trug zu Sorge und psychischer Belastung der Eltern in Bezug auf die Erkrankung ihres Kindes bei</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p>
        </p:txBody>
      </p:sp>
      <p:sp>
        <p:nvSpPr>
          <p:cNvPr id="5" name="Text Placeholder 8">
            <a:extLst>
              <a:ext uri="{FF2B5EF4-FFF2-40B4-BE49-F238E27FC236}">
                <a16:creationId xmlns:a16="http://schemas.microsoft.com/office/drawing/2014/main" id="{7EDB1B9B-5EE2-D5D0-8887-AA66B16B873A}"/>
              </a:ext>
            </a:extLst>
          </p:cNvPr>
          <p:cNvSpPr txBox="1">
            <a:spLocks/>
          </p:cNvSpPr>
          <p:nvPr/>
        </p:nvSpPr>
        <p:spPr>
          <a:xfrm>
            <a:off x="411931" y="4304981"/>
            <a:ext cx="8377068" cy="774924"/>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0">
              <a:defRPr/>
            </a:pP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lang="de-DE" sz="600" dirty="0">
                <a:solidFill>
                  <a:srgbClr val="404040"/>
                </a:solidFill>
                <a:latin typeface="Verdana"/>
              </a:rPr>
              <a:t>Die dargestellten Daten stammen aus einer Umfrage unter 105 Familien mit Kindern mit T1D und einer Kontrollgruppe von 414 Familien aus der Allgemeinbevölkerung. † Die dargestellten Daten stammen aus einer Umfrage unter Eltern von 597 Kindern im Alter von ≤ 7 Jahren mit T1D.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T1D: Typ-1-Diabetes.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1.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Van </a:t>
            </a:r>
            <a:r>
              <a:rPr kumimoji="0" lang="en-US"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Gampelaere</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a:t>
            </a:r>
            <a:r>
              <a:rPr kumimoji="0" lang="en-US" sz="600" b="0" i="1"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Pediatr</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Diabetes</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2020; 21: 395–408. </a:t>
            </a:r>
            <a:r>
              <a:rPr kumimoji="0" lang="en-US" sz="600" b="1"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Harrington KR </a:t>
            </a:r>
            <a:r>
              <a:rPr kumimoji="0" lang="en-US" sz="600" b="0" i="1"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et al. J Diabetes Sci Technol </a:t>
            </a:r>
            <a:r>
              <a:rPr kumimoji="0" lang="en-US"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2017; 11: 980–7. </a:t>
            </a:r>
          </a:p>
        </p:txBody>
      </p:sp>
      <p:sp>
        <p:nvSpPr>
          <p:cNvPr id="9" name="Rectangle: Rounded Corners 6">
            <a:extLst>
              <a:ext uri="{FF2B5EF4-FFF2-40B4-BE49-F238E27FC236}">
                <a16:creationId xmlns:a16="http://schemas.microsoft.com/office/drawing/2014/main" id="{A9F33AD7-DD7B-A616-B3D3-FCF7544270C0}"/>
              </a:ext>
            </a:extLst>
          </p:cNvPr>
          <p:cNvSpPr/>
          <p:nvPr/>
        </p:nvSpPr>
        <p:spPr>
          <a:xfrm>
            <a:off x="3695439" y="1052757"/>
            <a:ext cx="5093560" cy="419781"/>
          </a:xfrm>
          <a:prstGeom prst="roundRect">
            <a:avLst>
              <a:gd name="adj" fmla="val 50000"/>
            </a:avLst>
          </a:prstGeom>
          <a:solidFill>
            <a:srgbClr val="347475"/>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514350">
              <a:lnSpc>
                <a:spcPct val="90000"/>
              </a:lnSpc>
              <a:defRPr/>
            </a:pPr>
            <a:r>
              <a:rPr lang="de-DE" sz="1100" dirty="0">
                <a:solidFill>
                  <a:prstClr val="white"/>
                </a:solidFill>
                <a:cs typeface="Arial" panose="020B0604020202020204" pitchFamily="34" charset="0"/>
              </a:rPr>
              <a:t>Bereiche, in denen Eltern die größte Sorge wegen der Diabeteserkrankung ihres Kindes empfanden </a:t>
            </a:r>
            <a:r>
              <a:rPr kumimoji="0" lang="en-US" sz="1100" b="0" i="0" u="none" strike="noStrike" kern="1200" cap="none" spc="0" normalizeH="0" baseline="0" noProof="0" dirty="0">
                <a:ln>
                  <a:noFill/>
                </a:ln>
                <a:solidFill>
                  <a:prstClr val="white"/>
                </a:solidFill>
                <a:effectLst/>
                <a:uLnTx/>
                <a:uFillTx/>
                <a:ea typeface="+mn-ea"/>
                <a:cs typeface="Arial" panose="020B0604020202020204" pitchFamily="34" charset="0"/>
              </a:rPr>
              <a:t>(N = 597)</a:t>
            </a:r>
            <a:r>
              <a:rPr kumimoji="0" lang="en-US" sz="1100" b="0" i="0" u="none" strike="noStrike" kern="1200" cap="none" spc="0" normalizeH="0" baseline="30000" noProof="0" dirty="0">
                <a:ln>
                  <a:noFill/>
                </a:ln>
                <a:solidFill>
                  <a:prstClr val="white"/>
                </a:solidFill>
                <a:effectLst/>
                <a:uLnTx/>
                <a:uFillTx/>
                <a:ea typeface="+mn-ea"/>
                <a:cs typeface="Arial" panose="020B0604020202020204" pitchFamily="34" charset="0"/>
              </a:rPr>
              <a:t>2,†</a:t>
            </a:r>
          </a:p>
        </p:txBody>
      </p:sp>
      <p:graphicFrame>
        <p:nvGraphicFramePr>
          <p:cNvPr id="10" name="Chart 7">
            <a:extLst>
              <a:ext uri="{FF2B5EF4-FFF2-40B4-BE49-F238E27FC236}">
                <a16:creationId xmlns:a16="http://schemas.microsoft.com/office/drawing/2014/main" id="{8C64C001-353C-1B1E-EC1D-03412AA898C8}"/>
              </a:ext>
            </a:extLst>
          </p:cNvPr>
          <p:cNvGraphicFramePr/>
          <p:nvPr>
            <p:extLst>
              <p:ext uri="{D42A27DB-BD31-4B8C-83A1-F6EECF244321}">
                <p14:modId xmlns:p14="http://schemas.microsoft.com/office/powerpoint/2010/main" val="643246994"/>
              </p:ext>
            </p:extLst>
          </p:nvPr>
        </p:nvGraphicFramePr>
        <p:xfrm>
          <a:off x="3695438" y="1535438"/>
          <a:ext cx="4916888" cy="3061786"/>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5">
            <a:extLst>
              <a:ext uri="{FF2B5EF4-FFF2-40B4-BE49-F238E27FC236}">
                <a16:creationId xmlns:a16="http://schemas.microsoft.com/office/drawing/2014/main" id="{3C84CF06-9D3A-72D8-A585-3E55272F1E30}"/>
              </a:ext>
            </a:extLst>
          </p:cNvPr>
          <p:cNvSpPr/>
          <p:nvPr/>
        </p:nvSpPr>
        <p:spPr>
          <a:xfrm rot="5400000">
            <a:off x="917553" y="856461"/>
            <a:ext cx="1595471" cy="3430577"/>
          </a:xfrm>
          <a:prstGeom prst="round2SameRect">
            <a:avLst>
              <a:gd name="adj1" fmla="val 50000"/>
              <a:gd name="adj2" fmla="val 0"/>
            </a:avLst>
          </a:prstGeom>
          <a:solidFill>
            <a:srgbClr val="C7E7E4"/>
          </a:solidFill>
          <a:ln w="25400" cap="flat" cmpd="sng" algn="ctr">
            <a:noFill/>
            <a:prstDash val="solid"/>
          </a:ln>
          <a:effectLst/>
        </p:spPr>
        <p:txBody>
          <a:bodyPr vert="vert270" tIns="486000" bIns="378000" rtlCol="0" anchor="ctr"/>
          <a:lstStyle/>
          <a:p>
            <a:pPr lvl="0" defTabSz="685800"/>
            <a:r>
              <a:rPr lang="de-DE" sz="1400" kern="0" dirty="0">
                <a:solidFill>
                  <a:srgbClr val="595959"/>
                </a:solidFill>
                <a:ea typeface="Verdana" panose="020B0604030504040204" pitchFamily="34" charset="0"/>
              </a:rPr>
              <a:t>Mütter von Kindern mit (N = 100) vs. ohne T1D litten Berichten zufolge unter </a:t>
            </a:r>
            <a:r>
              <a:rPr lang="de-DE" sz="1400" b="1" kern="0" dirty="0">
                <a:solidFill>
                  <a:srgbClr val="595959"/>
                </a:solidFill>
                <a:ea typeface="Verdana" panose="020B0604030504040204" pitchFamily="34" charset="0"/>
              </a:rPr>
              <a:t>deutlich höherem Stress</a:t>
            </a:r>
            <a:r>
              <a:rPr lang="de-DE" sz="1400" kern="0" dirty="0">
                <a:solidFill>
                  <a:srgbClr val="595959"/>
                </a:solidFill>
                <a:ea typeface="Verdana" panose="020B0604030504040204" pitchFamily="34" charset="0"/>
              </a:rPr>
              <a:t>, </a:t>
            </a:r>
            <a:r>
              <a:rPr lang="de-DE" sz="1400" b="1" kern="0" dirty="0">
                <a:solidFill>
                  <a:srgbClr val="595959"/>
                </a:solidFill>
                <a:ea typeface="Verdana" panose="020B0604030504040204" pitchFamily="34" charset="0"/>
              </a:rPr>
              <a:t>Depressionen</a:t>
            </a:r>
            <a:r>
              <a:rPr lang="de-DE" sz="1400" kern="0" dirty="0">
                <a:solidFill>
                  <a:srgbClr val="595959"/>
                </a:solidFill>
                <a:ea typeface="Verdana" panose="020B0604030504040204" pitchFamily="34" charset="0"/>
              </a:rPr>
              <a:t> und </a:t>
            </a:r>
            <a:r>
              <a:rPr lang="de-DE" sz="1400" b="1" kern="0" dirty="0">
                <a:solidFill>
                  <a:srgbClr val="595959"/>
                </a:solidFill>
                <a:ea typeface="Verdana" panose="020B0604030504040204" pitchFamily="34" charset="0"/>
              </a:rPr>
              <a:t>Angstzuständen</a:t>
            </a:r>
            <a:r>
              <a:rPr kumimoji="0" lang="en-US" sz="1400" b="0" i="0" u="none" strike="noStrike" kern="0" cap="none" spc="0" normalizeH="0" baseline="30000" noProof="0" dirty="0">
                <a:ln>
                  <a:noFill/>
                </a:ln>
                <a:solidFill>
                  <a:srgbClr val="595959"/>
                </a:solidFill>
                <a:effectLst/>
                <a:uLnTx/>
                <a:uFillTx/>
                <a:ea typeface="Verdana" panose="020B0604030504040204" pitchFamily="34" charset="0"/>
                <a:cs typeface="+mn-cs"/>
              </a:rPr>
              <a:t>1,</a:t>
            </a:r>
            <a:r>
              <a:rPr kumimoji="0" lang="en-US" sz="1400" b="0" i="0" u="none" strike="noStrike" kern="0" cap="none" spc="0" normalizeH="0" baseline="0" noProof="0" dirty="0">
                <a:ln>
                  <a:noFill/>
                </a:ln>
                <a:solidFill>
                  <a:srgbClr val="595959"/>
                </a:solidFill>
                <a:effectLst/>
                <a:uLnTx/>
                <a:uFillTx/>
                <a:ea typeface="Verdana" panose="020B0604030504040204" pitchFamily="34" charset="0"/>
                <a:cs typeface="+mn-cs"/>
              </a:rPr>
              <a:t>*</a:t>
            </a:r>
          </a:p>
        </p:txBody>
      </p:sp>
      <p:sp>
        <p:nvSpPr>
          <p:cNvPr id="13" name="TextBox 1">
            <a:extLst>
              <a:ext uri="{FF2B5EF4-FFF2-40B4-BE49-F238E27FC236}">
                <a16:creationId xmlns:a16="http://schemas.microsoft.com/office/drawing/2014/main" id="{BED22138-3B57-6B1F-49AE-337FB0D52AA1}"/>
              </a:ext>
            </a:extLst>
          </p:cNvPr>
          <p:cNvSpPr txBox="1"/>
          <p:nvPr/>
        </p:nvSpPr>
        <p:spPr>
          <a:xfrm>
            <a:off x="3695438" y="4600110"/>
            <a:ext cx="1857881" cy="92333"/>
          </a:xfrm>
          <a:prstGeom prst="rect">
            <a:avLst/>
          </a:prstGeom>
          <a:noFill/>
        </p:spPr>
        <p:txBody>
          <a:bodyPr wrap="none" lIns="0" tIns="0" rIns="0" bIns="0" rtlCol="0">
            <a:spAutoFit/>
          </a:bodyPr>
          <a:lstStyle/>
          <a:p>
            <a:pPr defTabSz="685800">
              <a:defRPr/>
            </a:pPr>
            <a:r>
              <a:rPr lang="en-US" sz="600" dirty="0" err="1">
                <a:solidFill>
                  <a:srgbClr val="404040"/>
                </a:solidFill>
              </a:rPr>
              <a:t>Abbildung</a:t>
            </a:r>
            <a:r>
              <a:rPr lang="en-US" sz="600" dirty="0">
                <a:solidFill>
                  <a:srgbClr val="404040"/>
                </a:solidFill>
              </a:rPr>
              <a:t> </a:t>
            </a:r>
            <a:r>
              <a:rPr lang="en-US" sz="600" dirty="0" err="1">
                <a:solidFill>
                  <a:srgbClr val="404040"/>
                </a:solidFill>
              </a:rPr>
              <a:t>modifiziert</a:t>
            </a:r>
            <a:r>
              <a:rPr lang="en-US" sz="600" dirty="0">
                <a:solidFill>
                  <a:srgbClr val="404040"/>
                </a:solidFill>
              </a:rPr>
              <a:t> </a:t>
            </a:r>
            <a:r>
              <a:rPr lang="en-US" sz="600" dirty="0" err="1">
                <a:solidFill>
                  <a:srgbClr val="404040"/>
                </a:solidFill>
              </a:rPr>
              <a:t>nach</a:t>
            </a:r>
            <a:r>
              <a:rPr lang="en-US" sz="600" dirty="0">
                <a:solidFill>
                  <a:srgbClr val="404040"/>
                </a:solidFill>
              </a:rPr>
              <a:t> Harrington KR 2017</a:t>
            </a:r>
            <a:r>
              <a:rPr lang="en-US" sz="600" baseline="30000" dirty="0">
                <a:solidFill>
                  <a:srgbClr val="404040"/>
                </a:solidFill>
              </a:rPr>
              <a:t>2</a:t>
            </a:r>
          </a:p>
        </p:txBody>
      </p:sp>
    </p:spTree>
    <p:extLst>
      <p:ext uri="{BB962C8B-B14F-4D97-AF65-F5344CB8AC3E}">
        <p14:creationId xmlns:p14="http://schemas.microsoft.com/office/powerpoint/2010/main" val="69567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6534A-A971-003B-23E7-4F230BFE7118}"/>
            </a:ext>
          </a:extLst>
        </p:cNvPr>
        <p:cNvGrpSpPr/>
        <p:nvPr/>
      </p:nvGrpSpPr>
      <p:grpSpPr>
        <a:xfrm>
          <a:off x="0" y="0"/>
          <a:ext cx="0" cy="0"/>
          <a:chOff x="0" y="0"/>
          <a:chExt cx="0" cy="0"/>
        </a:xfrm>
      </p:grpSpPr>
      <p:sp>
        <p:nvSpPr>
          <p:cNvPr id="8" name="Text Placeholder 4">
            <a:extLst>
              <a:ext uri="{FF2B5EF4-FFF2-40B4-BE49-F238E27FC236}">
                <a16:creationId xmlns:a16="http://schemas.microsoft.com/office/drawing/2014/main" id="{213678B5-F564-1118-20C2-88B846F74B85}"/>
              </a:ext>
            </a:extLst>
          </p:cNvPr>
          <p:cNvSpPr txBox="1">
            <a:spLocks/>
          </p:cNvSpPr>
          <p:nvPr/>
        </p:nvSpPr>
        <p:spPr>
          <a:xfrm>
            <a:off x="317619" y="85153"/>
            <a:ext cx="8476488" cy="463296"/>
          </a:xfrm>
          <a:prstGeom prst="rect">
            <a:avLst/>
          </a:prstGeom>
        </p:spPr>
        <p:txBody>
          <a:bodyPr/>
          <a:lstStyle>
            <a:lvl1pPr marL="0" indent="0" algn="l" defTabSz="685800" rtl="0" eaLnBrk="1" latinLnBrk="0" hangingPunct="1">
              <a:lnSpc>
                <a:spcPct val="125000"/>
              </a:lnSpc>
              <a:spcBef>
                <a:spcPts val="0"/>
              </a:spcBef>
              <a:buFont typeface="Arial" panose="020B0604020202020204" pitchFamily="34" charset="0"/>
              <a:buNone/>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de" sz="2000" b="1" i="0" u="none" strike="noStrike" kern="1200" cap="none" spc="0" normalizeH="0" baseline="0" noProof="0" dirty="0">
                <a:ln>
                  <a:noFill/>
                </a:ln>
                <a:solidFill>
                  <a:srgbClr val="7030A0"/>
                </a:solidFill>
                <a:effectLst/>
                <a:uLnTx/>
                <a:uFillTx/>
                <a:latin typeface="Verdana" panose="020B0604030504040204" pitchFamily="34" charset="0"/>
                <a:ea typeface="Verdana" panose="020B0604030504040204" pitchFamily="34" charset="0"/>
              </a:rPr>
              <a:t>Zusammenfassung Krankheitslast des Typ-1-Diabetes</a:t>
            </a:r>
            <a:endParaRPr kumimoji="0" lang="en-US" sz="2000" b="1" i="0" u="none" strike="noStrike" kern="1200" cap="none" spc="0" normalizeH="0" baseline="30000" noProof="0" dirty="0">
              <a:ln>
                <a:noFill/>
              </a:ln>
              <a:solidFill>
                <a:srgbClr val="7030A0"/>
              </a:solidFill>
              <a:effectLst/>
              <a:uLnTx/>
              <a:uFillTx/>
              <a:latin typeface="Verdana" panose="020B0604030504040204" pitchFamily="34" charset="0"/>
              <a:ea typeface="Verdana" panose="020B0604030504040204" pitchFamily="34" charset="0"/>
            </a:endParaRPr>
          </a:p>
        </p:txBody>
      </p:sp>
      <p:sp>
        <p:nvSpPr>
          <p:cNvPr id="5" name="Textplatzhalter 4">
            <a:extLst>
              <a:ext uri="{FF2B5EF4-FFF2-40B4-BE49-F238E27FC236}">
                <a16:creationId xmlns:a16="http://schemas.microsoft.com/office/drawing/2014/main" id="{5CE2DB84-06BE-F054-EC57-ADEF902EF355}"/>
              </a:ext>
            </a:extLst>
          </p:cNvPr>
          <p:cNvSpPr>
            <a:spLocks noGrp="1"/>
          </p:cNvSpPr>
          <p:nvPr>
            <p:ph type="body" sz="quarter" idx="21"/>
          </p:nvPr>
        </p:nvSpPr>
        <p:spPr>
          <a:xfrm>
            <a:off x="526025" y="635661"/>
            <a:ext cx="8283499" cy="3764866"/>
          </a:xfrm>
        </p:spPr>
        <p:txBody>
          <a:bodyPr/>
          <a:lstStyle/>
          <a:p>
            <a:pPr>
              <a:spcAft>
                <a:spcPts val="600"/>
              </a:spcAft>
              <a:buClr>
                <a:schemeClr val="accent2"/>
              </a:buClr>
              <a:buSzPct val="120000"/>
            </a:pPr>
            <a:r>
              <a:rPr lang="de-DE" sz="1300" b="1" dirty="0">
                <a:solidFill>
                  <a:srgbClr val="404040"/>
                </a:solidFill>
              </a:rPr>
              <a:t>Hauptbelastungen durch T1D</a:t>
            </a:r>
          </a:p>
          <a:p>
            <a:pPr marL="285750" indent="-285750">
              <a:spcAft>
                <a:spcPts val="600"/>
              </a:spcAft>
              <a:buClr>
                <a:schemeClr val="accent2"/>
              </a:buClr>
              <a:buSzPct val="120000"/>
              <a:buFont typeface="Arial" panose="020B0604020202020204" pitchFamily="34" charset="0"/>
              <a:buChar char="•"/>
            </a:pPr>
            <a:r>
              <a:rPr lang="de-DE" sz="1300" b="1" dirty="0">
                <a:solidFill>
                  <a:srgbClr val="404040"/>
                </a:solidFill>
              </a:rPr>
              <a:t>Intensives Selbstmanagement</a:t>
            </a:r>
            <a:r>
              <a:rPr lang="de-DE" sz="1300" dirty="0">
                <a:solidFill>
                  <a:srgbClr val="404040"/>
                </a:solidFill>
              </a:rPr>
              <a:t>: Lebenslange Blutzuckerkontrolle führte bei 24 % zu schwerem Diabetes-Distress</a:t>
            </a:r>
            <a:r>
              <a:rPr lang="de-DE" sz="1300" baseline="30000" dirty="0">
                <a:solidFill>
                  <a:srgbClr val="404040"/>
                </a:solidFill>
              </a:rPr>
              <a:t>1</a:t>
            </a:r>
            <a:r>
              <a:rPr lang="de-DE" sz="1300" dirty="0">
                <a:solidFill>
                  <a:srgbClr val="404040"/>
                </a:solidFill>
              </a:rPr>
              <a:t>, assoziiert mit schlechter glykämischer Kontrolle</a:t>
            </a:r>
            <a:r>
              <a:rPr lang="de-DE" sz="1300" baseline="30000" dirty="0">
                <a:solidFill>
                  <a:srgbClr val="404040"/>
                </a:solidFill>
              </a:rPr>
              <a:t>2,3</a:t>
            </a:r>
          </a:p>
          <a:p>
            <a:pPr marL="285750" indent="-285750">
              <a:spcAft>
                <a:spcPts val="600"/>
              </a:spcAft>
              <a:buClr>
                <a:schemeClr val="accent2"/>
              </a:buClr>
              <a:buSzPct val="120000"/>
              <a:buFont typeface="Arial" panose="020B0604020202020204" pitchFamily="34" charset="0"/>
              <a:buChar char="•"/>
            </a:pPr>
            <a:r>
              <a:rPr lang="de-DE" sz="1300" b="1" dirty="0">
                <a:solidFill>
                  <a:srgbClr val="404040"/>
                </a:solidFill>
              </a:rPr>
              <a:t>Lebensbedrohliche Komplikationen</a:t>
            </a:r>
            <a:r>
              <a:rPr lang="de-DE" sz="1300" dirty="0">
                <a:solidFill>
                  <a:srgbClr val="404040"/>
                </a:solidFill>
              </a:rPr>
              <a:t>: ≥1 schwere Hypoglykämie erhöhte das kardiovaskuläre Risiko um 92 % und verdoppelte die Mortalität.</a:t>
            </a:r>
            <a:r>
              <a:rPr lang="de-DE" sz="1300" baseline="30000" dirty="0">
                <a:solidFill>
                  <a:srgbClr val="404040"/>
                </a:solidFill>
              </a:rPr>
              <a:t>4</a:t>
            </a:r>
            <a:r>
              <a:rPr lang="de-DE" sz="1300" dirty="0">
                <a:solidFill>
                  <a:srgbClr val="404040"/>
                </a:solidFill>
              </a:rPr>
              <a:t> DKA kann Hirnschäden und neurokognitive Defizite verursachen</a:t>
            </a:r>
            <a:r>
              <a:rPr lang="de-DE" sz="1300" baseline="30000" dirty="0">
                <a:solidFill>
                  <a:srgbClr val="404040"/>
                </a:solidFill>
              </a:rPr>
              <a:t>5-7</a:t>
            </a:r>
            <a:r>
              <a:rPr lang="de-DE" sz="1300" dirty="0">
                <a:solidFill>
                  <a:srgbClr val="404040"/>
                </a:solidFill>
              </a:rPr>
              <a:t>, erhöht Morbidität und Mortalität</a:t>
            </a:r>
            <a:r>
              <a:rPr lang="de-DE" sz="1300" baseline="30000" dirty="0">
                <a:solidFill>
                  <a:srgbClr val="404040"/>
                </a:solidFill>
              </a:rPr>
              <a:t>8</a:t>
            </a:r>
            <a:r>
              <a:rPr lang="de-DE" sz="1300" dirty="0">
                <a:solidFill>
                  <a:srgbClr val="404040"/>
                </a:solidFill>
              </a:rPr>
              <a:t> und hat anhaltend negative Auswirkungen auf die Blutzuckerkontrolle</a:t>
            </a:r>
            <a:r>
              <a:rPr lang="de-DE" sz="1300" baseline="30000" dirty="0">
                <a:solidFill>
                  <a:srgbClr val="404040"/>
                </a:solidFill>
              </a:rPr>
              <a:t>8,9</a:t>
            </a:r>
            <a:r>
              <a:rPr lang="de-DE" sz="1300" dirty="0">
                <a:solidFill>
                  <a:srgbClr val="404040"/>
                </a:solidFill>
              </a:rPr>
              <a:t> </a:t>
            </a:r>
          </a:p>
          <a:p>
            <a:pPr marL="285750" indent="-285750">
              <a:spcAft>
                <a:spcPts val="600"/>
              </a:spcAft>
              <a:buClr>
                <a:schemeClr val="accent2"/>
              </a:buClr>
              <a:buSzPct val="120000"/>
              <a:buFont typeface="Arial" panose="020B0604020202020204" pitchFamily="34" charset="0"/>
              <a:buChar char="•"/>
            </a:pPr>
            <a:r>
              <a:rPr lang="de-DE" sz="1300" b="1" dirty="0">
                <a:solidFill>
                  <a:srgbClr val="404040"/>
                </a:solidFill>
              </a:rPr>
              <a:t>Psychische Belastung</a:t>
            </a:r>
            <a:r>
              <a:rPr lang="de-DE" sz="1300" dirty="0">
                <a:solidFill>
                  <a:srgbClr val="404040"/>
                </a:solidFill>
              </a:rPr>
              <a:t>: Doppelt so hohes Risiko für psychische Störungen bei Kindern/Jugendlichen</a:t>
            </a:r>
            <a:r>
              <a:rPr lang="de-DE" sz="1300" baseline="30000" dirty="0">
                <a:solidFill>
                  <a:srgbClr val="404040"/>
                </a:solidFill>
              </a:rPr>
              <a:t>10</a:t>
            </a:r>
            <a:r>
              <a:rPr lang="de-DE" sz="1300" dirty="0">
                <a:solidFill>
                  <a:srgbClr val="404040"/>
                </a:solidFill>
              </a:rPr>
              <a:t>, was Bildungschancen und Lebensqualität erheblich beeinträchtigt</a:t>
            </a:r>
            <a:r>
              <a:rPr lang="de-DE" sz="1300" baseline="30000" dirty="0">
                <a:solidFill>
                  <a:srgbClr val="404040"/>
                </a:solidFill>
              </a:rPr>
              <a:t>11</a:t>
            </a:r>
          </a:p>
          <a:p>
            <a:pPr marL="285750" indent="-285750">
              <a:spcAft>
                <a:spcPts val="600"/>
              </a:spcAft>
              <a:buClr>
                <a:schemeClr val="accent2"/>
              </a:buClr>
              <a:buSzPct val="120000"/>
              <a:buFont typeface="Arial" panose="020B0604020202020204" pitchFamily="34" charset="0"/>
              <a:buChar char="•"/>
            </a:pPr>
            <a:r>
              <a:rPr lang="de-DE" sz="1300" b="1" dirty="0">
                <a:solidFill>
                  <a:srgbClr val="404040"/>
                </a:solidFill>
              </a:rPr>
              <a:t>Verkürzte Lebenserwartung</a:t>
            </a:r>
            <a:r>
              <a:rPr lang="de-DE" sz="1300" dirty="0">
                <a:solidFill>
                  <a:srgbClr val="404040"/>
                </a:solidFill>
              </a:rPr>
              <a:t>: Bei Diagnose vor dem 10. Lebensjahr Reduktion um 14-18 Jahre</a:t>
            </a:r>
            <a:r>
              <a:rPr lang="de-DE" sz="1300" baseline="30000" dirty="0">
                <a:solidFill>
                  <a:srgbClr val="404040"/>
                </a:solidFill>
              </a:rPr>
              <a:t>12</a:t>
            </a:r>
          </a:p>
          <a:p>
            <a:pPr marL="285750" indent="-285750">
              <a:spcAft>
                <a:spcPts val="600"/>
              </a:spcAft>
              <a:buClr>
                <a:schemeClr val="accent2"/>
              </a:buClr>
              <a:buSzPct val="120000"/>
              <a:buFont typeface="Arial" panose="020B0604020202020204" pitchFamily="34" charset="0"/>
              <a:buChar char="•"/>
            </a:pPr>
            <a:r>
              <a:rPr lang="de-DE" sz="1300" b="1" dirty="0">
                <a:solidFill>
                  <a:srgbClr val="404040"/>
                </a:solidFill>
              </a:rPr>
              <a:t>Familienbelastung</a:t>
            </a:r>
            <a:r>
              <a:rPr lang="de-DE" sz="1300" dirty="0">
                <a:solidFill>
                  <a:srgbClr val="404040"/>
                </a:solidFill>
              </a:rPr>
              <a:t>: Über 33 % der Eltern litten unter Stress bei der Diagnose</a:t>
            </a:r>
            <a:r>
              <a:rPr lang="de-DE" sz="1300" baseline="30000" dirty="0">
                <a:solidFill>
                  <a:srgbClr val="404040"/>
                </a:solidFill>
              </a:rPr>
              <a:t>13</a:t>
            </a:r>
            <a:r>
              <a:rPr lang="de-DE" sz="1300" dirty="0">
                <a:solidFill>
                  <a:srgbClr val="404040"/>
                </a:solidFill>
              </a:rPr>
              <a:t>, 19 % anhaltend</a:t>
            </a:r>
            <a:r>
              <a:rPr lang="de-DE" sz="1300" baseline="30000" dirty="0">
                <a:solidFill>
                  <a:srgbClr val="404040"/>
                </a:solidFill>
              </a:rPr>
              <a:t>13</a:t>
            </a:r>
            <a:r>
              <a:rPr lang="de-DE" sz="1300" dirty="0">
                <a:solidFill>
                  <a:srgbClr val="404040"/>
                </a:solidFill>
              </a:rPr>
              <a:t>, es gab erhöhte Raten für Angst</a:t>
            </a:r>
            <a:r>
              <a:rPr lang="de-DE" sz="1300" baseline="30000" dirty="0">
                <a:solidFill>
                  <a:srgbClr val="404040"/>
                </a:solidFill>
              </a:rPr>
              <a:t>14</a:t>
            </a:r>
            <a:r>
              <a:rPr lang="de-DE" sz="1300" dirty="0">
                <a:solidFill>
                  <a:srgbClr val="404040"/>
                </a:solidFill>
              </a:rPr>
              <a:t> und Depression</a:t>
            </a:r>
            <a:r>
              <a:rPr lang="de-DE" sz="1300" baseline="30000" dirty="0">
                <a:solidFill>
                  <a:srgbClr val="404040"/>
                </a:solidFill>
              </a:rPr>
              <a:t>15,16</a:t>
            </a:r>
            <a:r>
              <a:rPr lang="de-DE" sz="1300" dirty="0">
                <a:solidFill>
                  <a:srgbClr val="404040"/>
                </a:solidFill>
              </a:rPr>
              <a:t> sowie finanziellen Einbußen</a:t>
            </a:r>
            <a:r>
              <a:rPr lang="de-DE" sz="1300" baseline="30000" dirty="0">
                <a:solidFill>
                  <a:srgbClr val="404040"/>
                </a:solidFill>
              </a:rPr>
              <a:t>17</a:t>
            </a:r>
          </a:p>
        </p:txBody>
      </p:sp>
      <p:sp>
        <p:nvSpPr>
          <p:cNvPr id="9" name="TextBox 3037">
            <a:extLst>
              <a:ext uri="{FF2B5EF4-FFF2-40B4-BE49-F238E27FC236}">
                <a16:creationId xmlns:a16="http://schemas.microsoft.com/office/drawing/2014/main" id="{F4D6D6D4-C57F-3EE5-3234-155C0F2F2CE2}"/>
              </a:ext>
            </a:extLst>
          </p:cNvPr>
          <p:cNvSpPr txBox="1"/>
          <p:nvPr/>
        </p:nvSpPr>
        <p:spPr>
          <a:xfrm>
            <a:off x="422562" y="4363390"/>
            <a:ext cx="8386962" cy="738664"/>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0" i="0" u="none" strike="noStrike" kern="1200" cap="none" spc="0" normalizeH="0" baseline="0" noProof="0" dirty="0">
                <a:ln>
                  <a:noFill/>
                </a:ln>
                <a:solidFill>
                  <a:srgbClr val="404040"/>
                </a:solidFill>
                <a:effectLst/>
                <a:uLnTx/>
                <a:uFillTx/>
                <a:latin typeface="Verdana"/>
                <a:ea typeface="Arial"/>
                <a:cs typeface="Arial"/>
              </a:rPr>
              <a:t>DKA: Diabetische Ketoazidose; T1D: Typ-1-Diabetes.</a:t>
            </a:r>
          </a:p>
          <a:p>
            <a:pPr defTabSz="685766">
              <a:buClr>
                <a:srgbClr val="2F4B95"/>
              </a:buClr>
              <a:defRPr/>
            </a:pPr>
            <a:r>
              <a:rPr kumimoji="0" lang="de" sz="600" b="1" i="0" u="none" strike="noStrike" kern="1200" cap="none" spc="0" normalizeH="0" baseline="0" noProof="0" dirty="0">
                <a:ln>
                  <a:noFill/>
                </a:ln>
                <a:solidFill>
                  <a:srgbClr val="404040"/>
                </a:solidFill>
                <a:effectLst/>
                <a:uLnTx/>
                <a:uFillTx/>
                <a:latin typeface="Verdana"/>
                <a:ea typeface="Arial"/>
                <a:cs typeface="Arial"/>
              </a:rPr>
              <a:t>1. </a:t>
            </a:r>
            <a:r>
              <a:rPr lang="en-US" sz="600" dirty="0">
                <a:solidFill>
                  <a:srgbClr val="404040"/>
                </a:solidFill>
                <a:cs typeface="Arial" panose="020B0604020202020204" pitchFamily="34" charset="0"/>
              </a:rPr>
              <a:t>Ventura AD </a:t>
            </a:r>
            <a:r>
              <a:rPr lang="en-US" sz="600" i="1" dirty="0">
                <a:solidFill>
                  <a:srgbClr val="404040"/>
                </a:solidFill>
                <a:cs typeface="Arial" panose="020B0604020202020204" pitchFamily="34" charset="0"/>
              </a:rPr>
              <a:t>et al. </a:t>
            </a:r>
            <a:r>
              <a:rPr lang="en-US" sz="600" dirty="0">
                <a:solidFill>
                  <a:srgbClr val="404040"/>
                </a:solidFill>
                <a:cs typeface="Arial" panose="020B0604020202020204" pitchFamily="34" charset="0"/>
              </a:rPr>
              <a:t>Diabetes MILES-2 2016 Survey Report. Melbourne, AU: Diabetes Victoria; 2016; </a:t>
            </a:r>
            <a:r>
              <a:rPr lang="en-US" sz="600" dirty="0" err="1">
                <a:solidFill>
                  <a:srgbClr val="404040"/>
                </a:solidFill>
                <a:cs typeface="Arial" panose="020B0604020202020204" pitchFamily="34" charset="0"/>
              </a:rPr>
              <a:t>erhältlich</a:t>
            </a:r>
            <a:r>
              <a:rPr lang="en-US" sz="600" dirty="0">
                <a:solidFill>
                  <a:srgbClr val="404040"/>
                </a:solidFill>
                <a:cs typeface="Arial" panose="020B0604020202020204" pitchFamily="34" charset="0"/>
              </a:rPr>
              <a:t> </a:t>
            </a:r>
            <a:r>
              <a:rPr lang="en-US" sz="600" dirty="0" err="1">
                <a:solidFill>
                  <a:srgbClr val="404040"/>
                </a:solidFill>
                <a:cs typeface="Arial" panose="020B0604020202020204" pitchFamily="34" charset="0"/>
              </a:rPr>
              <a:t>unter</a:t>
            </a:r>
            <a:r>
              <a:rPr lang="en-US" sz="600" dirty="0">
                <a:solidFill>
                  <a:srgbClr val="404040"/>
                </a:solidFill>
                <a:cs typeface="Arial" panose="020B0604020202020204" pitchFamily="34" charset="0"/>
              </a:rPr>
              <a:t>: </a:t>
            </a:r>
            <a:r>
              <a:rPr lang="en-US" sz="600" dirty="0">
                <a:solidFill>
                  <a:srgbClr val="404040"/>
                </a:solidFill>
                <a:cs typeface="Arial" panose="020B0604020202020204" pitchFamily="34" charset="0"/>
                <a:hlinkClick r:id="rId3">
                  <a:extLst>
                    <a:ext uri="{A12FA001-AC4F-418D-AE19-62706E023703}">
                      <ahyp:hlinkClr xmlns:ahyp="http://schemas.microsoft.com/office/drawing/2018/hyperlinkcolor" val="tx"/>
                    </a:ext>
                  </a:extLst>
                </a:hlinkClick>
              </a:rPr>
              <a:t>https://acbrd.org.au/wp-content/uploads/2018/06/C292_DV_miles-2_web_final.pdf</a:t>
            </a:r>
            <a:r>
              <a:rPr lang="en-US" sz="600" dirty="0">
                <a:solidFill>
                  <a:srgbClr val="404040"/>
                </a:solidFill>
                <a:cs typeface="Arial" panose="020B0604020202020204" pitchFamily="34" charset="0"/>
              </a:rPr>
              <a:t>. Zuletzt </a:t>
            </a:r>
            <a:r>
              <a:rPr lang="en-US" sz="600" dirty="0" err="1">
                <a:solidFill>
                  <a:srgbClr val="404040"/>
                </a:solidFill>
                <a:cs typeface="Arial" panose="020B0604020202020204" pitchFamily="34" charset="0"/>
              </a:rPr>
              <a:t>abgerufen</a:t>
            </a:r>
            <a:r>
              <a:rPr lang="en-US" sz="600" dirty="0">
                <a:solidFill>
                  <a:srgbClr val="404040"/>
                </a:solidFill>
                <a:cs typeface="Arial" panose="020B0604020202020204" pitchFamily="34" charset="0"/>
              </a:rPr>
              <a:t> am 12.01.2026</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e-DE" sz="600" b="1" i="0" u="none" strike="noStrike" kern="1200" cap="none" spc="0" normalizeH="0" baseline="0" noProof="0" dirty="0">
                <a:ln>
                  <a:noFill/>
                </a:ln>
                <a:solidFill>
                  <a:srgbClr val="404040"/>
                </a:solidFill>
                <a:effectLst/>
                <a:uLnTx/>
                <a:uFillTx/>
                <a:latin typeface="Verdana"/>
                <a:ea typeface="Arial"/>
                <a:cs typeface="Arial"/>
              </a:rPr>
              <a:t>2.</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lang="en-US" sz="600" dirty="0">
                <a:solidFill>
                  <a:srgbClr val="404040"/>
                </a:solidFill>
                <a:cs typeface="Arial" panose="020B0604020202020204" pitchFamily="34" charset="0"/>
              </a:rPr>
              <a:t>Hong KMC </a:t>
            </a:r>
            <a:r>
              <a:rPr lang="en-US" sz="600" i="1" dirty="0">
                <a:solidFill>
                  <a:srgbClr val="404040"/>
                </a:solidFill>
                <a:cs typeface="Arial" panose="020B0604020202020204" pitchFamily="34" charset="0"/>
              </a:rPr>
              <a:t>et al. Acta </a:t>
            </a:r>
            <a:r>
              <a:rPr lang="en-US" sz="600" i="1" dirty="0" err="1">
                <a:solidFill>
                  <a:srgbClr val="404040"/>
                </a:solidFill>
                <a:cs typeface="Arial" panose="020B0604020202020204" pitchFamily="34" charset="0"/>
              </a:rPr>
              <a:t>Diabetol</a:t>
            </a:r>
            <a:r>
              <a:rPr lang="en-US" sz="600" dirty="0">
                <a:solidFill>
                  <a:srgbClr val="404040"/>
                </a:solidFill>
                <a:cs typeface="Arial" panose="020B0604020202020204" pitchFamily="34" charset="0"/>
              </a:rPr>
              <a:t> 2021; 58: 1627–35. </a:t>
            </a:r>
            <a:r>
              <a:rPr lang="en-US" sz="600" b="1" dirty="0">
                <a:solidFill>
                  <a:srgbClr val="404040"/>
                </a:solidFill>
                <a:cs typeface="Arial" panose="020B0604020202020204" pitchFamily="34" charset="0"/>
              </a:rPr>
              <a:t>3.</a:t>
            </a:r>
            <a:r>
              <a:rPr lang="en-US" sz="600" dirty="0">
                <a:solidFill>
                  <a:srgbClr val="404040"/>
                </a:solidFill>
                <a:cs typeface="Arial" panose="020B0604020202020204" pitchFamily="34" charset="0"/>
              </a:rPr>
              <a:t> </a:t>
            </a:r>
            <a:r>
              <a:rPr lang="en-US" sz="600" dirty="0" err="1">
                <a:solidFill>
                  <a:srgbClr val="404040"/>
                </a:solidFill>
                <a:cs typeface="Arial" panose="020B0604020202020204" pitchFamily="34" charset="0"/>
              </a:rPr>
              <a:t>Hernar</a:t>
            </a:r>
            <a:r>
              <a:rPr lang="en-US" sz="600" dirty="0">
                <a:solidFill>
                  <a:srgbClr val="404040"/>
                </a:solidFill>
                <a:cs typeface="Arial" panose="020B0604020202020204" pitchFamily="34" charset="0"/>
              </a:rPr>
              <a:t> I </a:t>
            </a:r>
            <a:r>
              <a:rPr lang="en-US" sz="600" i="1" dirty="0">
                <a:solidFill>
                  <a:srgbClr val="404040"/>
                </a:solidFill>
                <a:cs typeface="Arial" panose="020B0604020202020204" pitchFamily="34" charset="0"/>
              </a:rPr>
              <a:t>et al. Diabetes Care</a:t>
            </a:r>
            <a:r>
              <a:rPr lang="en-US" sz="600" dirty="0">
                <a:solidFill>
                  <a:srgbClr val="404040"/>
                </a:solidFill>
                <a:cs typeface="Arial" panose="020B0604020202020204" pitchFamily="34" charset="0"/>
              </a:rPr>
              <a:t> 2024; 47: 126–31</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lang="en-US" sz="600" b="1" dirty="0">
                <a:solidFill>
                  <a:srgbClr val="404040"/>
                </a:solidFill>
              </a:rPr>
              <a:t>4.</a:t>
            </a:r>
            <a:r>
              <a:rPr lang="en-US" sz="600" dirty="0">
                <a:solidFill>
                  <a:srgbClr val="404040"/>
                </a:solidFill>
              </a:rPr>
              <a:t> </a:t>
            </a:r>
            <a:r>
              <a:rPr lang="en-US" sz="600" dirty="0" err="1">
                <a:solidFill>
                  <a:srgbClr val="404040"/>
                </a:solidFill>
              </a:rPr>
              <a:t>Khunti</a:t>
            </a:r>
            <a:r>
              <a:rPr lang="en-US" sz="600" dirty="0">
                <a:solidFill>
                  <a:srgbClr val="404040"/>
                </a:solidFill>
              </a:rPr>
              <a:t> K </a:t>
            </a:r>
            <a:r>
              <a:rPr lang="en-US" sz="600" i="1" dirty="0">
                <a:solidFill>
                  <a:srgbClr val="404040"/>
                </a:solidFill>
              </a:rPr>
              <a:t>et al. Diabetes Care</a:t>
            </a:r>
            <a:r>
              <a:rPr lang="en-US" sz="600" dirty="0">
                <a:solidFill>
                  <a:srgbClr val="404040"/>
                </a:solidFill>
              </a:rPr>
              <a:t> 2015; 38: 316–22.</a:t>
            </a:r>
            <a:r>
              <a:rPr kumimoji="0" lang="de-DE" sz="600" b="1" i="0" u="none" strike="noStrike" kern="1200" cap="none" spc="0" normalizeH="0" baseline="0" noProof="0" dirty="0">
                <a:ln>
                  <a:noFill/>
                </a:ln>
                <a:solidFill>
                  <a:srgbClr val="404040"/>
                </a:solidFill>
                <a:effectLst/>
                <a:uLnTx/>
                <a:uFillTx/>
                <a:latin typeface="Verdana"/>
                <a:ea typeface="Verdana"/>
                <a:cs typeface="Arial"/>
              </a:rPr>
              <a:t> 5. </a:t>
            </a:r>
            <a:r>
              <a:rPr lang="pt-BR" sz="600" dirty="0">
                <a:solidFill>
                  <a:srgbClr val="404040"/>
                </a:solidFill>
                <a:cs typeface="Arial" panose="020B0604020202020204" pitchFamily="34" charset="0"/>
              </a:rPr>
              <a:t>Aye T </a:t>
            </a:r>
            <a:r>
              <a:rPr lang="pt-BR" sz="600" i="1" dirty="0">
                <a:solidFill>
                  <a:srgbClr val="404040"/>
                </a:solidFill>
                <a:cs typeface="Arial" panose="020B0604020202020204" pitchFamily="34" charset="0"/>
              </a:rPr>
              <a:t>et al. Diabetes Care </a:t>
            </a:r>
            <a:r>
              <a:rPr lang="pt-BR" sz="600" dirty="0">
                <a:solidFill>
                  <a:srgbClr val="404040"/>
                </a:solidFill>
                <a:cs typeface="Arial" panose="020B0604020202020204" pitchFamily="34" charset="0"/>
              </a:rPr>
              <a:t>2019; 42: 443</a:t>
            </a:r>
            <a:r>
              <a:rPr lang="en-US" sz="600" dirty="0">
                <a:solidFill>
                  <a:srgbClr val="404040"/>
                </a:solidFill>
                <a:cs typeface="Arial" panose="020B0604020202020204" pitchFamily="34" charset="0"/>
              </a:rPr>
              <a:t>–</a:t>
            </a:r>
            <a:r>
              <a:rPr lang="pt-BR" sz="600" dirty="0">
                <a:solidFill>
                  <a:srgbClr val="404040"/>
                </a:solidFill>
                <a:cs typeface="Arial" panose="020B0604020202020204" pitchFamily="34" charset="0"/>
              </a:rPr>
              <a:t>9. </a:t>
            </a:r>
            <a:r>
              <a:rPr lang="pt-BR" sz="600" b="1" dirty="0">
                <a:solidFill>
                  <a:srgbClr val="404040"/>
                </a:solidFill>
                <a:cs typeface="Arial" panose="020B0604020202020204" pitchFamily="34" charset="0"/>
              </a:rPr>
              <a:t>6.</a:t>
            </a:r>
            <a:r>
              <a:rPr lang="pt-BR" sz="600" dirty="0">
                <a:solidFill>
                  <a:srgbClr val="404040"/>
                </a:solidFill>
                <a:cs typeface="Arial" panose="020B0604020202020204" pitchFamily="34" charset="0"/>
              </a:rPr>
              <a:t> Cameron FJ </a:t>
            </a:r>
            <a:r>
              <a:rPr lang="pt-BR" sz="600" i="1" dirty="0">
                <a:solidFill>
                  <a:srgbClr val="404040"/>
                </a:solidFill>
                <a:cs typeface="Arial" panose="020B0604020202020204" pitchFamily="34" charset="0"/>
              </a:rPr>
              <a:t>et al. Diabetes Care</a:t>
            </a:r>
            <a:r>
              <a:rPr lang="pt-BR" sz="600" dirty="0">
                <a:solidFill>
                  <a:srgbClr val="404040"/>
                </a:solidFill>
                <a:cs typeface="Arial" panose="020B0604020202020204" pitchFamily="34" charset="0"/>
              </a:rPr>
              <a:t> 2014; 37: 1554</a:t>
            </a:r>
            <a:r>
              <a:rPr lang="en-US" sz="600" dirty="0">
                <a:solidFill>
                  <a:srgbClr val="404040"/>
                </a:solidFill>
                <a:cs typeface="Arial" panose="020B0604020202020204" pitchFamily="34" charset="0"/>
              </a:rPr>
              <a:t>–</a:t>
            </a:r>
            <a:r>
              <a:rPr lang="pt-BR" sz="600" dirty="0">
                <a:solidFill>
                  <a:srgbClr val="404040"/>
                </a:solidFill>
                <a:cs typeface="Arial" panose="020B0604020202020204" pitchFamily="34" charset="0"/>
              </a:rPr>
              <a:t>62. </a:t>
            </a:r>
            <a:r>
              <a:rPr lang="pt-BR" sz="600" b="1" dirty="0">
                <a:solidFill>
                  <a:srgbClr val="404040"/>
                </a:solidFill>
                <a:cs typeface="Arial" panose="020B0604020202020204" pitchFamily="34" charset="0"/>
              </a:rPr>
              <a:t>7.</a:t>
            </a:r>
            <a:r>
              <a:rPr lang="pt-BR" sz="600" dirty="0">
                <a:solidFill>
                  <a:srgbClr val="404040"/>
                </a:solidFill>
                <a:cs typeface="Arial" panose="020B0604020202020204" pitchFamily="34" charset="0"/>
              </a:rPr>
              <a:t> Ghetti S </a:t>
            </a:r>
            <a:r>
              <a:rPr lang="pt-BR" sz="600" i="1" dirty="0">
                <a:solidFill>
                  <a:srgbClr val="404040"/>
                </a:solidFill>
                <a:cs typeface="Arial" panose="020B0604020202020204" pitchFamily="34" charset="0"/>
              </a:rPr>
              <a:t>et al. Diabetes Care</a:t>
            </a:r>
            <a:r>
              <a:rPr lang="pt-BR" sz="600" dirty="0">
                <a:solidFill>
                  <a:srgbClr val="404040"/>
                </a:solidFill>
                <a:cs typeface="Arial" panose="020B0604020202020204" pitchFamily="34" charset="0"/>
              </a:rPr>
              <a:t> 2020; 43: 2768</a:t>
            </a:r>
            <a:r>
              <a:rPr lang="en-US" sz="600" dirty="0">
                <a:solidFill>
                  <a:srgbClr val="404040"/>
                </a:solidFill>
                <a:cs typeface="Arial" panose="020B0604020202020204" pitchFamily="34" charset="0"/>
              </a:rPr>
              <a:t>–</a:t>
            </a:r>
            <a:r>
              <a:rPr lang="pt-BR" sz="600" dirty="0">
                <a:solidFill>
                  <a:srgbClr val="404040"/>
                </a:solidFill>
                <a:cs typeface="Arial" panose="020B0604020202020204" pitchFamily="34" charset="0"/>
              </a:rPr>
              <a:t>75.</a:t>
            </a:r>
            <a:r>
              <a:rPr kumimoji="0" lang="de-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DE" sz="600" b="1" i="0" u="none" strike="noStrike" kern="1200" cap="none" spc="0" normalizeH="0" baseline="0" noProof="0" dirty="0">
                <a:ln>
                  <a:noFill/>
                </a:ln>
                <a:solidFill>
                  <a:srgbClr val="404040"/>
                </a:solidFill>
                <a:effectLst/>
                <a:uLnTx/>
                <a:uFillTx/>
                <a:latin typeface="Verdana"/>
                <a:ea typeface="Verdana"/>
                <a:cs typeface="Verdana"/>
              </a:rPr>
              <a:t>8</a:t>
            </a:r>
            <a:r>
              <a:rPr kumimoji="0" lang="de" sz="600" b="1" i="0" u="none" strike="noStrike" kern="1200" cap="none" spc="0" normalizeH="0" baseline="0" noProof="0" dirty="0">
                <a:ln>
                  <a:noFill/>
                </a:ln>
                <a:solidFill>
                  <a:srgbClr val="404040"/>
                </a:solidFill>
                <a:effectLst/>
                <a:uLnTx/>
                <a:uFillTx/>
                <a:latin typeface="Verdana"/>
                <a:ea typeface="Arial"/>
                <a:cs typeface="Arial"/>
              </a:rPr>
              <a:t>.</a:t>
            </a:r>
            <a:r>
              <a:rPr kumimoji="0" lang="de" sz="600" b="0" i="0" u="none" strike="noStrike" kern="1200" cap="none" spc="0" normalizeH="0" baseline="0" noProof="0" dirty="0">
                <a:ln>
                  <a:noFill/>
                </a:ln>
                <a:solidFill>
                  <a:srgbClr val="404040"/>
                </a:solidFill>
                <a:effectLst/>
                <a:uLnTx/>
                <a:uFillTx/>
                <a:latin typeface="Verdana"/>
                <a:ea typeface="Arial"/>
                <a:cs typeface="Arial"/>
              </a:rPr>
              <a:t> </a:t>
            </a:r>
            <a:r>
              <a:rPr lang="pt-BR" sz="600" dirty="0">
                <a:solidFill>
                  <a:srgbClr val="404040"/>
                </a:solidFill>
                <a:cs typeface="Arial" panose="020B0604020202020204" pitchFamily="34" charset="0"/>
              </a:rPr>
              <a:t>Duca LM </a:t>
            </a:r>
            <a:r>
              <a:rPr lang="pt-BR" sz="600" i="1" dirty="0">
                <a:solidFill>
                  <a:srgbClr val="404040"/>
                </a:solidFill>
                <a:cs typeface="Arial" panose="020B0604020202020204" pitchFamily="34" charset="0"/>
              </a:rPr>
              <a:t>et al. Diabetes Care</a:t>
            </a:r>
            <a:r>
              <a:rPr lang="pt-BR" sz="600" dirty="0">
                <a:solidFill>
                  <a:srgbClr val="404040"/>
                </a:solidFill>
                <a:cs typeface="Arial" panose="020B0604020202020204" pitchFamily="34" charset="0"/>
              </a:rPr>
              <a:t> 2017; 40: 1249</a:t>
            </a:r>
            <a:r>
              <a:rPr lang="en-US" sz="600" dirty="0">
                <a:solidFill>
                  <a:srgbClr val="404040"/>
                </a:solidFill>
                <a:cs typeface="Arial" panose="020B0604020202020204" pitchFamily="34" charset="0"/>
              </a:rPr>
              <a:t>–</a:t>
            </a:r>
            <a:r>
              <a:rPr lang="pt-BR" sz="600" dirty="0">
                <a:solidFill>
                  <a:srgbClr val="404040"/>
                </a:solidFill>
                <a:cs typeface="Arial" panose="020B0604020202020204" pitchFamily="34" charset="0"/>
              </a:rPr>
              <a:t>55. </a:t>
            </a:r>
            <a:r>
              <a:rPr lang="pt-BR" sz="600" b="1" dirty="0">
                <a:solidFill>
                  <a:srgbClr val="404040"/>
                </a:solidFill>
                <a:cs typeface="Arial" panose="020B0604020202020204" pitchFamily="34" charset="0"/>
              </a:rPr>
              <a:t>9.</a:t>
            </a:r>
            <a:r>
              <a:rPr lang="pt-BR" sz="600" dirty="0">
                <a:solidFill>
                  <a:srgbClr val="404040"/>
                </a:solidFill>
                <a:cs typeface="Arial" panose="020B0604020202020204" pitchFamily="34" charset="0"/>
              </a:rPr>
              <a:t> Duca LM </a:t>
            </a:r>
            <a:r>
              <a:rPr lang="pt-BR" sz="600" i="1" dirty="0">
                <a:solidFill>
                  <a:srgbClr val="404040"/>
                </a:solidFill>
                <a:cs typeface="Arial" panose="020B0604020202020204" pitchFamily="34" charset="0"/>
              </a:rPr>
              <a:t>et al. Pediatr Diabetes</a:t>
            </a:r>
            <a:r>
              <a:rPr lang="pt-BR" sz="600" dirty="0">
                <a:solidFill>
                  <a:srgbClr val="404040"/>
                </a:solidFill>
                <a:cs typeface="Arial" panose="020B0604020202020204" pitchFamily="34" charset="0"/>
              </a:rPr>
              <a:t> 2019; 20: 172</a:t>
            </a:r>
            <a:r>
              <a:rPr lang="en-US" sz="600" dirty="0">
                <a:solidFill>
                  <a:srgbClr val="404040"/>
                </a:solidFill>
                <a:cs typeface="Arial" panose="020B0604020202020204" pitchFamily="34" charset="0"/>
              </a:rPr>
              <a:t>–</a:t>
            </a:r>
            <a:r>
              <a:rPr lang="pt-BR" sz="600" dirty="0">
                <a:solidFill>
                  <a:srgbClr val="404040"/>
                </a:solidFill>
                <a:cs typeface="Arial" panose="020B0604020202020204" pitchFamily="34" charset="0"/>
              </a:rPr>
              <a:t>9</a:t>
            </a:r>
            <a:r>
              <a:rPr lang="en-US" sz="600" dirty="0">
                <a:solidFill>
                  <a:srgbClr val="404040"/>
                </a:solidFill>
                <a:cs typeface="Arial" panose="020B0604020202020204" pitchFamily="34" charset="0"/>
              </a:rPr>
              <a:t>.</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 </a:t>
            </a:r>
            <a:r>
              <a:rPr kumimoji="0" lang="da-DK" sz="600" b="1" i="0" u="none" strike="noStrike" kern="1200" cap="none" spc="0" normalizeH="0" baseline="0" noProof="0" dirty="0">
                <a:ln>
                  <a:noFill/>
                </a:ln>
                <a:solidFill>
                  <a:srgbClr val="404040"/>
                </a:solidFill>
                <a:effectLst/>
                <a:uLnTx/>
                <a:uFillTx/>
                <a:latin typeface="Verdana"/>
                <a:ea typeface="Verdana"/>
                <a:cs typeface="Verdana"/>
              </a:rPr>
              <a:t>10.</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 </a:t>
            </a:r>
            <a:r>
              <a:rPr lang="en-US" sz="600" dirty="0">
                <a:solidFill>
                  <a:srgbClr val="404040"/>
                </a:solidFill>
                <a:cs typeface="Arial" panose="020B0604020202020204" pitchFamily="34" charset="0"/>
              </a:rPr>
              <a:t>Cooper MN </a:t>
            </a:r>
            <a:r>
              <a:rPr lang="en-US" sz="600" i="1" dirty="0">
                <a:solidFill>
                  <a:srgbClr val="404040"/>
                </a:solidFill>
                <a:cs typeface="Arial" panose="020B0604020202020204" pitchFamily="34" charset="0"/>
              </a:rPr>
              <a:t>et al. </a:t>
            </a:r>
            <a:r>
              <a:rPr lang="en-US" sz="600" i="1" dirty="0" err="1">
                <a:solidFill>
                  <a:srgbClr val="404040"/>
                </a:solidFill>
                <a:cs typeface="Arial" panose="020B0604020202020204" pitchFamily="34" charset="0"/>
              </a:rPr>
              <a:t>Pediatr</a:t>
            </a:r>
            <a:r>
              <a:rPr lang="en-US" sz="600" i="1" dirty="0">
                <a:solidFill>
                  <a:srgbClr val="404040"/>
                </a:solidFill>
                <a:cs typeface="Arial" panose="020B0604020202020204" pitchFamily="34" charset="0"/>
              </a:rPr>
              <a:t> Diabetes</a:t>
            </a:r>
            <a:r>
              <a:rPr lang="en-US" sz="600" dirty="0">
                <a:solidFill>
                  <a:srgbClr val="404040"/>
                </a:solidFill>
                <a:cs typeface="Arial" panose="020B0604020202020204" pitchFamily="34" charset="0"/>
              </a:rPr>
              <a:t> 2017; 18: 599–606</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 </a:t>
            </a:r>
            <a:r>
              <a:rPr kumimoji="0" lang="da-DK" sz="600" b="1" i="0" u="none" strike="noStrike" kern="1200" cap="none" spc="0" normalizeH="0" baseline="0" noProof="0" dirty="0">
                <a:ln>
                  <a:noFill/>
                </a:ln>
                <a:solidFill>
                  <a:srgbClr val="404040"/>
                </a:solidFill>
                <a:effectLst/>
                <a:uLnTx/>
                <a:uFillTx/>
                <a:latin typeface="Verdana"/>
                <a:ea typeface="Verdana"/>
                <a:cs typeface="Verdana"/>
              </a:rPr>
              <a:t>11.</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 </a:t>
            </a:r>
            <a:r>
              <a:rPr lang="pt-BR" sz="600" dirty="0">
                <a:solidFill>
                  <a:srgbClr val="404040"/>
                </a:solidFill>
                <a:cs typeface="Arial" panose="020B0604020202020204" pitchFamily="34" charset="0"/>
              </a:rPr>
              <a:t>Liu S </a:t>
            </a:r>
            <a:r>
              <a:rPr lang="pt-BR" sz="600" i="1" dirty="0">
                <a:solidFill>
                  <a:srgbClr val="404040"/>
                </a:solidFill>
                <a:cs typeface="Arial" panose="020B0604020202020204" pitchFamily="34" charset="0"/>
              </a:rPr>
              <a:t>et al. JAMA Netw Open </a:t>
            </a:r>
            <a:r>
              <a:rPr lang="pt-BR" sz="600" dirty="0">
                <a:solidFill>
                  <a:srgbClr val="404040"/>
                </a:solidFill>
                <a:cs typeface="Arial" panose="020B0604020202020204" pitchFamily="34" charset="0"/>
              </a:rPr>
              <a:t>2023; 6: e238135. </a:t>
            </a:r>
            <a:r>
              <a:rPr lang="en-US" sz="600" b="1" dirty="0">
                <a:solidFill>
                  <a:srgbClr val="404040"/>
                </a:solidFill>
                <a:cs typeface="Arial" panose="020B0604020202020204" pitchFamily="34" charset="0"/>
              </a:rPr>
              <a:t>12. </a:t>
            </a:r>
            <a:r>
              <a:rPr lang="en-US" sz="600" dirty="0" err="1">
                <a:solidFill>
                  <a:srgbClr val="404040"/>
                </a:solidFill>
                <a:cs typeface="Arial" panose="020B0604020202020204" pitchFamily="34" charset="0"/>
              </a:rPr>
              <a:t>Rawshani</a:t>
            </a:r>
            <a:r>
              <a:rPr lang="en-US" sz="600" dirty="0">
                <a:solidFill>
                  <a:srgbClr val="404040"/>
                </a:solidFill>
                <a:cs typeface="Arial" panose="020B0604020202020204" pitchFamily="34" charset="0"/>
              </a:rPr>
              <a:t> A </a:t>
            </a:r>
            <a:r>
              <a:rPr lang="en-US" sz="600" i="1" dirty="0">
                <a:solidFill>
                  <a:srgbClr val="404040"/>
                </a:solidFill>
                <a:cs typeface="Arial" panose="020B0604020202020204" pitchFamily="34" charset="0"/>
              </a:rPr>
              <a:t>et al. Lancet </a:t>
            </a:r>
            <a:r>
              <a:rPr lang="en-US" sz="600" dirty="0">
                <a:solidFill>
                  <a:srgbClr val="404040"/>
                </a:solidFill>
                <a:cs typeface="Arial" panose="020B0604020202020204" pitchFamily="34" charset="0"/>
              </a:rPr>
              <a:t>2018; 392: 477–86.</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lang="en-US" sz="600" b="1" dirty="0">
                <a:solidFill>
                  <a:srgbClr val="404040"/>
                </a:solidFill>
                <a:cs typeface="Arial" panose="020B0604020202020204" pitchFamily="34" charset="0"/>
              </a:rPr>
              <a:t>13.</a:t>
            </a:r>
            <a:r>
              <a:rPr lang="en-US" sz="600" dirty="0">
                <a:solidFill>
                  <a:srgbClr val="404040"/>
                </a:solidFill>
                <a:cs typeface="Arial" panose="020B0604020202020204" pitchFamily="34" charset="0"/>
              </a:rPr>
              <a:t> Whittemore R </a:t>
            </a:r>
            <a:r>
              <a:rPr lang="en-US" sz="600" i="1" dirty="0">
                <a:solidFill>
                  <a:srgbClr val="404040"/>
                </a:solidFill>
                <a:cs typeface="Arial" panose="020B0604020202020204" pitchFamily="34" charset="0"/>
              </a:rPr>
              <a:t>et al. Diabetes Educ</a:t>
            </a:r>
            <a:r>
              <a:rPr lang="en-US" sz="600" dirty="0">
                <a:solidFill>
                  <a:srgbClr val="404040"/>
                </a:solidFill>
                <a:cs typeface="Arial" panose="020B0604020202020204" pitchFamily="34" charset="0"/>
              </a:rPr>
              <a:t> 2012; 38: 562–79. </a:t>
            </a:r>
            <a:r>
              <a:rPr lang="en-US" sz="600" b="1" dirty="0">
                <a:solidFill>
                  <a:srgbClr val="404040"/>
                </a:solidFill>
                <a:cs typeface="Arial" panose="020B0604020202020204" pitchFamily="34" charset="0"/>
              </a:rPr>
              <a:t>14.</a:t>
            </a:r>
            <a:r>
              <a:rPr lang="en-US" sz="600" dirty="0">
                <a:solidFill>
                  <a:srgbClr val="404040"/>
                </a:solidFill>
                <a:cs typeface="Arial" panose="020B0604020202020204" pitchFamily="34" charset="0"/>
              </a:rPr>
              <a:t> Streisand R </a:t>
            </a:r>
            <a:r>
              <a:rPr lang="en-US" sz="600" i="1" dirty="0">
                <a:solidFill>
                  <a:srgbClr val="404040"/>
                </a:solidFill>
                <a:cs typeface="Arial" panose="020B0604020202020204" pitchFamily="34" charset="0"/>
              </a:rPr>
              <a:t>et al. Patient Educ Couns</a:t>
            </a:r>
            <a:r>
              <a:rPr lang="en-US" sz="600" dirty="0">
                <a:solidFill>
                  <a:srgbClr val="404040"/>
                </a:solidFill>
                <a:cs typeface="Arial" panose="020B0604020202020204" pitchFamily="34" charset="0"/>
              </a:rPr>
              <a:t> 2008; 73: 333–8. </a:t>
            </a:r>
            <a:r>
              <a:rPr lang="en-US" sz="600" b="1" dirty="0">
                <a:solidFill>
                  <a:srgbClr val="404040"/>
                </a:solidFill>
                <a:cs typeface="Arial" panose="020B0604020202020204" pitchFamily="34" charset="0"/>
              </a:rPr>
              <a:t>15. </a:t>
            </a:r>
            <a:r>
              <a:rPr lang="en-US" sz="600" dirty="0">
                <a:solidFill>
                  <a:srgbClr val="404040"/>
                </a:solidFill>
                <a:cs typeface="Arial" panose="020B0604020202020204" pitchFamily="34" charset="0"/>
              </a:rPr>
              <a:t>Chen Z </a:t>
            </a:r>
            <a:r>
              <a:rPr lang="en-US" sz="600" i="1" dirty="0">
                <a:solidFill>
                  <a:srgbClr val="404040"/>
                </a:solidFill>
                <a:cs typeface="Arial" panose="020B0604020202020204" pitchFamily="34" charset="0"/>
              </a:rPr>
              <a:t>et al. Front Endocrinol (Lausanne) </a:t>
            </a:r>
            <a:r>
              <a:rPr lang="en-US" sz="600" dirty="0">
                <a:solidFill>
                  <a:srgbClr val="404040"/>
                </a:solidFill>
                <a:cs typeface="Arial" panose="020B0604020202020204" pitchFamily="34" charset="0"/>
              </a:rPr>
              <a:t>2023; 14: 1095729. </a:t>
            </a:r>
            <a:r>
              <a:rPr lang="en-US" sz="600" b="1" dirty="0">
                <a:solidFill>
                  <a:srgbClr val="404040"/>
                </a:solidFill>
                <a:cs typeface="Arial" panose="020B0604020202020204" pitchFamily="34" charset="0"/>
              </a:rPr>
              <a:t>16.</a:t>
            </a:r>
            <a:r>
              <a:rPr lang="en-US" sz="600" dirty="0">
                <a:solidFill>
                  <a:srgbClr val="404040"/>
                </a:solidFill>
                <a:cs typeface="Arial" panose="020B0604020202020204" pitchFamily="34" charset="0"/>
              </a:rPr>
              <a:t> Ryan H </a:t>
            </a:r>
            <a:r>
              <a:rPr lang="en-US" sz="600" i="1" dirty="0">
                <a:solidFill>
                  <a:srgbClr val="404040"/>
                </a:solidFill>
                <a:cs typeface="Arial" panose="020B0604020202020204" pitchFamily="34" charset="0"/>
              </a:rPr>
              <a:t>et al. Acta </a:t>
            </a:r>
            <a:r>
              <a:rPr lang="en-US" sz="600" i="1" dirty="0" err="1">
                <a:solidFill>
                  <a:srgbClr val="404040"/>
                </a:solidFill>
                <a:cs typeface="Arial" panose="020B0604020202020204" pitchFamily="34" charset="0"/>
              </a:rPr>
              <a:t>Paediatr</a:t>
            </a:r>
            <a:r>
              <a:rPr lang="en-US" sz="600" dirty="0">
                <a:solidFill>
                  <a:srgbClr val="404040"/>
                </a:solidFill>
                <a:cs typeface="Arial" panose="020B0604020202020204" pitchFamily="34" charset="0"/>
              </a:rPr>
              <a:t> 2024; 113: 1145–55.</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kumimoji="0" lang="de" sz="600" b="1" i="0" u="none" strike="noStrike" kern="1200" cap="none" spc="0" normalizeH="0" baseline="0" noProof="0" dirty="0">
                <a:ln>
                  <a:noFill/>
                </a:ln>
                <a:solidFill>
                  <a:srgbClr val="404040"/>
                </a:solidFill>
                <a:effectLst/>
                <a:uLnTx/>
                <a:uFillTx/>
                <a:latin typeface="Verdana"/>
                <a:ea typeface="Verdana"/>
                <a:cs typeface="Verdana"/>
              </a:rPr>
              <a:t>17.</a:t>
            </a:r>
            <a:r>
              <a:rPr kumimoji="0" lang="de" sz="600" b="0" i="0" u="none" strike="noStrike" kern="1200" cap="none" spc="0" normalizeH="0" baseline="0" noProof="0" dirty="0">
                <a:ln>
                  <a:noFill/>
                </a:ln>
                <a:solidFill>
                  <a:srgbClr val="404040"/>
                </a:solidFill>
                <a:effectLst/>
                <a:uLnTx/>
                <a:uFillTx/>
                <a:latin typeface="Verdana"/>
                <a:ea typeface="Verdana"/>
                <a:cs typeface="Verdana"/>
              </a:rPr>
              <a:t> </a:t>
            </a:r>
            <a:r>
              <a:rPr lang="de-DE" sz="600" dirty="0">
                <a:solidFill>
                  <a:srgbClr val="404040"/>
                </a:solidFill>
                <a:cs typeface="Arial" panose="020B0604020202020204" pitchFamily="34" charset="0"/>
              </a:rPr>
              <a:t>Dehn-Hindenberg A </a:t>
            </a:r>
            <a:r>
              <a:rPr lang="de-DE" sz="600" i="1" dirty="0">
                <a:solidFill>
                  <a:srgbClr val="404040"/>
                </a:solidFill>
                <a:cs typeface="Arial" panose="020B0604020202020204" pitchFamily="34" charset="0"/>
              </a:rPr>
              <a:t>et al. </a:t>
            </a:r>
            <a:r>
              <a:rPr lang="fr-FR" sz="600" i="1" dirty="0">
                <a:solidFill>
                  <a:srgbClr val="404040"/>
                </a:solidFill>
                <a:cs typeface="Arial" panose="020B0604020202020204" pitchFamily="34" charset="0"/>
              </a:rPr>
              <a:t>Diabetes Care</a:t>
            </a:r>
            <a:r>
              <a:rPr lang="fr-FR" sz="600" dirty="0">
                <a:solidFill>
                  <a:srgbClr val="404040"/>
                </a:solidFill>
                <a:cs typeface="Arial" panose="020B0604020202020204" pitchFamily="34" charset="0"/>
              </a:rPr>
              <a:t> 2021; 44: 2656–63.</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p:txBody>
      </p:sp>
    </p:spTree>
    <p:extLst>
      <p:ext uri="{BB962C8B-B14F-4D97-AF65-F5344CB8AC3E}">
        <p14:creationId xmlns:p14="http://schemas.microsoft.com/office/powerpoint/2010/main" val="1883324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artArt-Platzhalter 2">
            <a:extLst>
              <a:ext uri="{FF2B5EF4-FFF2-40B4-BE49-F238E27FC236}">
                <a16:creationId xmlns:a16="http://schemas.microsoft.com/office/drawing/2014/main" id="{4D90A5CC-2833-A3B7-4830-E69DF909895D}"/>
              </a:ext>
            </a:extLst>
          </p:cNvPr>
          <p:cNvSpPr>
            <a:spLocks noGrp="1"/>
          </p:cNvSpPr>
          <p:nvPr>
            <p:ph type="dgm" sz="quarter" idx="13"/>
          </p:nvPr>
        </p:nvSpPr>
        <p:spPr/>
        <p:txBody>
          <a:bodyPr/>
          <a:lstStyle/>
          <a:p>
            <a:endParaRPr lang="de-DE"/>
          </a:p>
        </p:txBody>
      </p:sp>
      <p:sp>
        <p:nvSpPr>
          <p:cNvPr id="8" name="SmartArt-Platzhalter 7">
            <a:extLst>
              <a:ext uri="{FF2B5EF4-FFF2-40B4-BE49-F238E27FC236}">
                <a16:creationId xmlns:a16="http://schemas.microsoft.com/office/drawing/2014/main" id="{7526D9B7-C59F-2576-C09B-4FB5A6CFA385}"/>
              </a:ext>
            </a:extLst>
          </p:cNvPr>
          <p:cNvSpPr>
            <a:spLocks noGrp="1"/>
          </p:cNvSpPr>
          <p:nvPr>
            <p:ph type="dgm" sz="quarter" idx="14"/>
          </p:nvPr>
        </p:nvSpPr>
        <p:spPr/>
        <p:txBody>
          <a:bodyPr/>
          <a:lstStyle/>
          <a:p>
            <a:endParaRPr lang="de-DE"/>
          </a:p>
        </p:txBody>
      </p:sp>
      <p:sp>
        <p:nvSpPr>
          <p:cNvPr id="2" name="Textfeld 1">
            <a:extLst>
              <a:ext uri="{FF2B5EF4-FFF2-40B4-BE49-F238E27FC236}">
                <a16:creationId xmlns:a16="http://schemas.microsoft.com/office/drawing/2014/main" id="{30572CD0-AEC8-B944-1B4E-95069F5B3DC4}"/>
              </a:ext>
            </a:extLst>
          </p:cNvPr>
          <p:cNvSpPr txBox="1"/>
          <p:nvPr/>
        </p:nvSpPr>
        <p:spPr>
          <a:xfrm>
            <a:off x="2344467" y="4790364"/>
            <a:ext cx="4455066" cy="246221"/>
          </a:xfrm>
          <a:prstGeom prst="rect">
            <a:avLst/>
          </a:prstGeom>
          <a:noFill/>
        </p:spPr>
        <p:txBody>
          <a:bodyPr wrap="none" rtlCol="0">
            <a:spAutoFit/>
          </a:bodyPr>
          <a:lstStyle/>
          <a:p>
            <a:pPr algn="ctr"/>
            <a:r>
              <a:rPr lang="de-DE" sz="1000" dirty="0">
                <a:solidFill>
                  <a:schemeClr val="bg1"/>
                </a:solidFill>
              </a:rPr>
              <a:t>Sanofi-Aventis Deutschland GmbH l </a:t>
            </a:r>
            <a:r>
              <a:rPr lang="de-DE" sz="1000" dirty="0" err="1">
                <a:solidFill>
                  <a:schemeClr val="bg1"/>
                </a:solidFill>
              </a:rPr>
              <a:t>Lützowstr</a:t>
            </a:r>
            <a:r>
              <a:rPr lang="de-DE" sz="1000" dirty="0">
                <a:solidFill>
                  <a:schemeClr val="bg1"/>
                </a:solidFill>
              </a:rPr>
              <a:t>. 107 l 10785 Berlin</a:t>
            </a:r>
          </a:p>
        </p:txBody>
      </p:sp>
      <p:pic>
        <p:nvPicPr>
          <p:cNvPr id="4" name="Grafik 3" descr="Start Silhouette">
            <a:hlinkClick r:id="rId2" action="ppaction://hlinksldjump"/>
            <a:extLst>
              <a:ext uri="{FF2B5EF4-FFF2-40B4-BE49-F238E27FC236}">
                <a16:creationId xmlns:a16="http://schemas.microsoft.com/office/drawing/2014/main" id="{5C5E6788-80F6-A19C-B596-47FB9B88F2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77103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25615" y="11354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Schwere Hypoglykämien sind lebensbedrohlich und haben negative akute und Langzeit-Konsequenzen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1-4</a:t>
            </a:r>
          </a:p>
        </p:txBody>
      </p:sp>
      <p:sp>
        <p:nvSpPr>
          <p:cNvPr id="3" name="Text Placeholder 4">
            <a:extLst>
              <a:ext uri="{FF2B5EF4-FFF2-40B4-BE49-F238E27FC236}">
                <a16:creationId xmlns:a16="http://schemas.microsoft.com/office/drawing/2014/main" id="{BAD82FC8-45A8-CA74-D015-4DCA84DFF77B}"/>
              </a:ext>
            </a:extLst>
          </p:cNvPr>
          <p:cNvSpPr txBox="1">
            <a:spLocks/>
          </p:cNvSpPr>
          <p:nvPr/>
        </p:nvSpPr>
        <p:spPr>
          <a:xfrm>
            <a:off x="325615" y="4901541"/>
            <a:ext cx="8332002" cy="175230"/>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lang="en-US" sz="600" b="1" dirty="0">
                <a:solidFill>
                  <a:srgbClr val="404040"/>
                </a:solidFill>
                <a:latin typeface="Verdana"/>
              </a:rPr>
              <a:t>1. </a:t>
            </a:r>
            <a:r>
              <a:rPr lang="en-US" sz="600" dirty="0">
                <a:solidFill>
                  <a:srgbClr val="404040"/>
                </a:solidFill>
                <a:latin typeface="Verdana"/>
              </a:rPr>
              <a:t>Frier BM. </a:t>
            </a:r>
            <a:r>
              <a:rPr lang="en-US" sz="600" i="1" dirty="0">
                <a:solidFill>
                  <a:srgbClr val="404040"/>
                </a:solidFill>
                <a:latin typeface="Verdana"/>
              </a:rPr>
              <a:t>Nat Rev Endocrinol</a:t>
            </a:r>
            <a:r>
              <a:rPr lang="en-US" sz="600" dirty="0">
                <a:solidFill>
                  <a:srgbClr val="404040"/>
                </a:solidFill>
                <a:latin typeface="Verdana"/>
              </a:rPr>
              <a:t> 2014; 10: 711</a:t>
            </a:r>
            <a:r>
              <a:rPr lang="en-US" sz="600" dirty="0">
                <a:solidFill>
                  <a:srgbClr val="404040"/>
                </a:solidFill>
                <a:latin typeface="+mn-lt"/>
                <a:cs typeface="+mn-cs"/>
              </a:rPr>
              <a:t>–</a:t>
            </a:r>
            <a:r>
              <a:rPr lang="en-US" sz="600" dirty="0">
                <a:solidFill>
                  <a:srgbClr val="404040"/>
                </a:solidFill>
                <a:latin typeface="Verdana"/>
              </a:rPr>
              <a:t>22. </a:t>
            </a:r>
            <a:r>
              <a:rPr lang="en-US" sz="600" b="1" dirty="0">
                <a:solidFill>
                  <a:srgbClr val="404040"/>
                </a:solidFill>
                <a:latin typeface="Verdana"/>
              </a:rPr>
              <a:t>2.</a:t>
            </a:r>
            <a:r>
              <a:rPr lang="en-US" sz="600" dirty="0">
                <a:solidFill>
                  <a:srgbClr val="404040"/>
                </a:solidFill>
                <a:latin typeface="Verdana"/>
              </a:rPr>
              <a:t> Seaquist ER </a:t>
            </a:r>
            <a:r>
              <a:rPr lang="en-US" sz="600" i="1" dirty="0">
                <a:solidFill>
                  <a:srgbClr val="404040"/>
                </a:solidFill>
                <a:latin typeface="Verdana"/>
              </a:rPr>
              <a:t>et al. Diabetes Care</a:t>
            </a:r>
            <a:r>
              <a:rPr lang="en-US" sz="600" dirty="0">
                <a:solidFill>
                  <a:srgbClr val="404040"/>
                </a:solidFill>
                <a:latin typeface="Verdana"/>
              </a:rPr>
              <a:t> 2013; 36: 1384</a:t>
            </a:r>
            <a:r>
              <a:rPr lang="en-US" sz="600" dirty="0">
                <a:solidFill>
                  <a:srgbClr val="404040"/>
                </a:solidFill>
                <a:latin typeface="+mn-lt"/>
                <a:cs typeface="+mn-cs"/>
              </a:rPr>
              <a:t>–</a:t>
            </a:r>
            <a:r>
              <a:rPr lang="en-US" sz="600" dirty="0">
                <a:solidFill>
                  <a:srgbClr val="404040"/>
                </a:solidFill>
                <a:latin typeface="Verdana"/>
              </a:rPr>
              <a:t>95. </a:t>
            </a:r>
            <a:r>
              <a:rPr lang="en-US" sz="600" b="1" dirty="0">
                <a:solidFill>
                  <a:srgbClr val="404040"/>
                </a:solidFill>
                <a:latin typeface="Verdana"/>
              </a:rPr>
              <a:t>3.</a:t>
            </a:r>
            <a:r>
              <a:rPr lang="en-US" sz="600" dirty="0">
                <a:solidFill>
                  <a:srgbClr val="404040"/>
                </a:solidFill>
                <a:latin typeface="Verdana"/>
              </a:rPr>
              <a:t> Cryer PE. </a:t>
            </a:r>
            <a:r>
              <a:rPr lang="en-US" sz="600" i="1" dirty="0">
                <a:solidFill>
                  <a:srgbClr val="404040"/>
                </a:solidFill>
                <a:latin typeface="Verdana"/>
              </a:rPr>
              <a:t>Diabetes Care</a:t>
            </a:r>
            <a:r>
              <a:rPr lang="en-US" sz="600" dirty="0">
                <a:solidFill>
                  <a:srgbClr val="404040"/>
                </a:solidFill>
                <a:latin typeface="Verdana"/>
              </a:rPr>
              <a:t> 2012; 35: 1814</a:t>
            </a:r>
            <a:r>
              <a:rPr lang="en-US" sz="600" dirty="0">
                <a:solidFill>
                  <a:srgbClr val="404040"/>
                </a:solidFill>
                <a:latin typeface="+mn-lt"/>
                <a:cs typeface="+mn-cs"/>
              </a:rPr>
              <a:t>–</a:t>
            </a:r>
            <a:r>
              <a:rPr lang="en-US" sz="600" dirty="0">
                <a:solidFill>
                  <a:srgbClr val="404040"/>
                </a:solidFill>
                <a:latin typeface="Verdana"/>
              </a:rPr>
              <a:t>6. </a:t>
            </a:r>
            <a:r>
              <a:rPr lang="en-US" sz="600" b="1" dirty="0">
                <a:solidFill>
                  <a:srgbClr val="404040"/>
                </a:solidFill>
                <a:latin typeface="Verdana"/>
              </a:rPr>
              <a:t>4.</a:t>
            </a:r>
            <a:r>
              <a:rPr lang="en-US" sz="600" dirty="0">
                <a:solidFill>
                  <a:srgbClr val="404040"/>
                </a:solidFill>
                <a:latin typeface="Verdana"/>
              </a:rPr>
              <a:t> </a:t>
            </a:r>
            <a:r>
              <a:rPr lang="en-US" sz="600" dirty="0" err="1">
                <a:solidFill>
                  <a:srgbClr val="404040"/>
                </a:solidFill>
                <a:latin typeface="Verdana"/>
              </a:rPr>
              <a:t>Khunti</a:t>
            </a:r>
            <a:r>
              <a:rPr lang="en-US" sz="600" dirty="0">
                <a:solidFill>
                  <a:srgbClr val="404040"/>
                </a:solidFill>
                <a:latin typeface="Verdana"/>
              </a:rPr>
              <a:t> K </a:t>
            </a:r>
            <a:r>
              <a:rPr lang="en-US" sz="600" i="1" dirty="0">
                <a:solidFill>
                  <a:srgbClr val="404040"/>
                </a:solidFill>
                <a:latin typeface="Verdana"/>
              </a:rPr>
              <a:t>et al. Diabetes Care</a:t>
            </a:r>
            <a:r>
              <a:rPr lang="en-US" sz="600" dirty="0">
                <a:solidFill>
                  <a:srgbClr val="404040"/>
                </a:solidFill>
                <a:latin typeface="Verdana"/>
              </a:rPr>
              <a:t> 2015; 38: 316</a:t>
            </a:r>
            <a:r>
              <a:rPr lang="en-US" sz="600" dirty="0">
                <a:solidFill>
                  <a:srgbClr val="404040"/>
                </a:solidFill>
                <a:latin typeface="+mn-lt"/>
                <a:cs typeface="+mn-cs"/>
              </a:rPr>
              <a:t>–</a:t>
            </a:r>
            <a:r>
              <a:rPr lang="en-US" sz="600" dirty="0">
                <a:solidFill>
                  <a:srgbClr val="404040"/>
                </a:solidFill>
                <a:latin typeface="Verdana"/>
              </a:rPr>
              <a:t>22.</a:t>
            </a:r>
          </a:p>
        </p:txBody>
      </p:sp>
      <p:sp>
        <p:nvSpPr>
          <p:cNvPr id="55" name="Circle: Hollow 55">
            <a:extLst>
              <a:ext uri="{FF2B5EF4-FFF2-40B4-BE49-F238E27FC236}">
                <a16:creationId xmlns:a16="http://schemas.microsoft.com/office/drawing/2014/main" id="{BB6453F8-FAE6-3D83-8D81-0442538A5C71}"/>
              </a:ext>
            </a:extLst>
          </p:cNvPr>
          <p:cNvSpPr/>
          <p:nvPr/>
        </p:nvSpPr>
        <p:spPr>
          <a:xfrm>
            <a:off x="3035543" y="1035293"/>
            <a:ext cx="3072914" cy="3072914"/>
          </a:xfrm>
          <a:prstGeom prst="donut">
            <a:avLst>
              <a:gd name="adj" fmla="val 12579"/>
            </a:avLst>
          </a:prstGeom>
          <a:solidFill>
            <a:srgbClr val="C7E7E4"/>
          </a:solidFill>
          <a:ln w="25400" cap="flat" cmpd="sng" algn="ctr">
            <a:noFill/>
            <a:prstDash val="solid"/>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6" name="TextBox 6">
            <a:extLst>
              <a:ext uri="{FF2B5EF4-FFF2-40B4-BE49-F238E27FC236}">
                <a16:creationId xmlns:a16="http://schemas.microsoft.com/office/drawing/2014/main" id="{B647ACA5-FD8B-13C1-4B02-D59BCAEF879B}"/>
              </a:ext>
            </a:extLst>
          </p:cNvPr>
          <p:cNvSpPr txBox="1"/>
          <p:nvPr/>
        </p:nvSpPr>
        <p:spPr>
          <a:xfrm>
            <a:off x="6179161" y="2851127"/>
            <a:ext cx="1171796" cy="138499"/>
          </a:xfrm>
          <a:prstGeom prst="rect">
            <a:avLst/>
          </a:prstGeom>
          <a:noFill/>
        </p:spPr>
        <p:txBody>
          <a:bodyPr wrap="non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defRPr/>
            </a:pPr>
            <a:r>
              <a:rPr lang="en-US" sz="900" err="1">
                <a:solidFill>
                  <a:srgbClr val="2F3651"/>
                </a:solidFill>
                <a:latin typeface="+mn-lt"/>
              </a:rPr>
              <a:t>Kognitiver</a:t>
            </a:r>
            <a:r>
              <a:rPr lang="en-US" sz="900">
                <a:solidFill>
                  <a:srgbClr val="2F3651"/>
                </a:solidFill>
                <a:latin typeface="+mn-lt"/>
              </a:rPr>
              <a:t> Abbau</a:t>
            </a:r>
            <a:r>
              <a:rPr lang="en-US" sz="900" b="0" baseline="30000">
                <a:solidFill>
                  <a:srgbClr val="2F3651"/>
                </a:solidFill>
                <a:latin typeface="+mn-lt"/>
              </a:rPr>
              <a:t>1</a:t>
            </a:r>
          </a:p>
        </p:txBody>
      </p:sp>
      <p:sp>
        <p:nvSpPr>
          <p:cNvPr id="57" name="TextBox 11">
            <a:extLst>
              <a:ext uri="{FF2B5EF4-FFF2-40B4-BE49-F238E27FC236}">
                <a16:creationId xmlns:a16="http://schemas.microsoft.com/office/drawing/2014/main" id="{C87D0294-90E4-1757-6EB6-44688F86658A}"/>
              </a:ext>
            </a:extLst>
          </p:cNvPr>
          <p:cNvSpPr txBox="1"/>
          <p:nvPr/>
        </p:nvSpPr>
        <p:spPr>
          <a:xfrm>
            <a:off x="2020224" y="1285004"/>
            <a:ext cx="1216453" cy="397545"/>
          </a:xfrm>
          <a:prstGeom prst="rect">
            <a:avLst/>
          </a:prstGeom>
          <a:noFill/>
        </p:spPr>
        <p:txBody>
          <a:bodyPr wrap="square" lIns="0" tIns="0" rIns="0" bIns="0" rtlCol="0">
            <a:spAutoFit/>
          </a:bodyPr>
          <a:lstStyle/>
          <a:p>
            <a:pPr algn="r" defTabSz="685783" fontAlgn="base">
              <a:lnSpc>
                <a:spcPct val="90000"/>
              </a:lnSpc>
              <a:spcBef>
                <a:spcPts val="225"/>
              </a:spcBef>
              <a:spcAft>
                <a:spcPct val="0"/>
              </a:spcAft>
              <a:defRPr/>
            </a:pPr>
            <a:r>
              <a:rPr lang="en-US" sz="900" b="1" err="1">
                <a:solidFill>
                  <a:srgbClr val="2F3651"/>
                </a:solidFill>
                <a:cs typeface="Arial" charset="0"/>
              </a:rPr>
              <a:t>Akute</a:t>
            </a:r>
            <a:r>
              <a:rPr lang="en-US" sz="900" b="1">
                <a:solidFill>
                  <a:srgbClr val="2F3651"/>
                </a:solidFill>
                <a:cs typeface="Arial" charset="0"/>
              </a:rPr>
              <a:t> Symptome</a:t>
            </a:r>
            <a:r>
              <a:rPr lang="en-US" sz="900" baseline="30000">
                <a:solidFill>
                  <a:srgbClr val="2F3651"/>
                </a:solidFill>
                <a:cs typeface="Arial" charset="0"/>
              </a:rPr>
              <a:t>1</a:t>
            </a:r>
            <a:r>
              <a:rPr lang="en-US" sz="900" b="1">
                <a:solidFill>
                  <a:srgbClr val="2F3651"/>
                </a:solidFill>
                <a:cs typeface="Arial" charset="0"/>
              </a:rPr>
              <a:t> </a:t>
            </a:r>
            <a:endParaRPr lang="en-US" sz="900">
              <a:solidFill>
                <a:srgbClr val="2F3651"/>
              </a:solidFill>
              <a:cs typeface="Arial" charset="0"/>
            </a:endParaRPr>
          </a:p>
          <a:p>
            <a:pPr algn="r" defTabSz="685783" fontAlgn="base">
              <a:lnSpc>
                <a:spcPct val="90000"/>
              </a:lnSpc>
              <a:spcBef>
                <a:spcPts val="225"/>
              </a:spcBef>
              <a:spcAft>
                <a:spcPct val="0"/>
              </a:spcAft>
              <a:defRPr/>
            </a:pPr>
            <a:r>
              <a:rPr lang="en-US" sz="800" err="1">
                <a:solidFill>
                  <a:srgbClr val="2F3651"/>
                </a:solidFill>
                <a:cs typeface="Arial" charset="0"/>
              </a:rPr>
              <a:t>Neuroglykopenische</a:t>
            </a:r>
            <a:endParaRPr lang="en-US" sz="800">
              <a:solidFill>
                <a:srgbClr val="2F3651"/>
              </a:solidFill>
              <a:cs typeface="Arial" charset="0"/>
            </a:endParaRPr>
          </a:p>
          <a:p>
            <a:pPr algn="r" defTabSz="685783" fontAlgn="base">
              <a:lnSpc>
                <a:spcPct val="90000"/>
              </a:lnSpc>
              <a:spcBef>
                <a:spcPts val="225"/>
              </a:spcBef>
              <a:spcAft>
                <a:spcPct val="0"/>
              </a:spcAft>
              <a:defRPr/>
            </a:pPr>
            <a:r>
              <a:rPr lang="en-US" sz="800" err="1">
                <a:solidFill>
                  <a:srgbClr val="2F3651"/>
                </a:solidFill>
                <a:cs typeface="Arial" charset="0"/>
              </a:rPr>
              <a:t>Autonome</a:t>
            </a:r>
            <a:endParaRPr lang="en-US" sz="800">
              <a:solidFill>
                <a:srgbClr val="2F3651"/>
              </a:solidFill>
              <a:cs typeface="Arial" charset="0"/>
            </a:endParaRPr>
          </a:p>
        </p:txBody>
      </p:sp>
      <p:sp>
        <p:nvSpPr>
          <p:cNvPr id="58" name="TextBox 16">
            <a:extLst>
              <a:ext uri="{FF2B5EF4-FFF2-40B4-BE49-F238E27FC236}">
                <a16:creationId xmlns:a16="http://schemas.microsoft.com/office/drawing/2014/main" id="{5AB335CB-F0E9-FD60-EDDA-006D8823155B}"/>
              </a:ext>
            </a:extLst>
          </p:cNvPr>
          <p:cNvSpPr txBox="1"/>
          <p:nvPr/>
        </p:nvSpPr>
        <p:spPr>
          <a:xfrm>
            <a:off x="5680092" y="1295423"/>
            <a:ext cx="1328890" cy="138499"/>
          </a:xfrm>
          <a:prstGeom prst="rect">
            <a:avLst/>
          </a:prstGeom>
          <a:noFill/>
        </p:spPr>
        <p:txBody>
          <a:bodyPr wrap="none" lIns="0" tIns="0" rIns="0" bIns="0" rtlCol="0">
            <a:spAutoFit/>
          </a:bodyPr>
          <a:lstStyle/>
          <a:p>
            <a:pPr defTabSz="685783" fontAlgn="base">
              <a:spcBef>
                <a:spcPct val="0"/>
              </a:spcBef>
              <a:spcAft>
                <a:spcPct val="0"/>
              </a:spcAft>
              <a:defRPr/>
            </a:pPr>
            <a:r>
              <a:rPr lang="en-US" sz="900" b="1">
                <a:solidFill>
                  <a:srgbClr val="2F3651"/>
                </a:solidFill>
                <a:cs typeface="Arial" charset="0"/>
              </a:rPr>
              <a:t>Hypoglykämieangst</a:t>
            </a:r>
            <a:r>
              <a:rPr lang="en-US" sz="900" baseline="30000">
                <a:solidFill>
                  <a:srgbClr val="2F3651"/>
                </a:solidFill>
                <a:cs typeface="Arial" charset="0"/>
              </a:rPr>
              <a:t>1</a:t>
            </a:r>
          </a:p>
        </p:txBody>
      </p:sp>
      <p:sp>
        <p:nvSpPr>
          <p:cNvPr id="59" name="TextBox 17">
            <a:extLst>
              <a:ext uri="{FF2B5EF4-FFF2-40B4-BE49-F238E27FC236}">
                <a16:creationId xmlns:a16="http://schemas.microsoft.com/office/drawing/2014/main" id="{CCEFB6EB-6655-C203-A916-B560D7E40360}"/>
              </a:ext>
            </a:extLst>
          </p:cNvPr>
          <p:cNvSpPr txBox="1"/>
          <p:nvPr/>
        </p:nvSpPr>
        <p:spPr>
          <a:xfrm>
            <a:off x="773350" y="1919862"/>
            <a:ext cx="2030492" cy="371897"/>
          </a:xfrm>
          <a:prstGeom prst="rect">
            <a:avLst/>
          </a:prstGeom>
          <a:noFill/>
        </p:spPr>
        <p:txBody>
          <a:bodyPr wrap="square" lIns="0" tIns="0" rIns="0" bIns="0" rtlCol="0">
            <a:spAutoFit/>
          </a:bodyPr>
          <a:lstStyle/>
          <a:p>
            <a:pPr algn="r" defTabSz="685783" fontAlgn="base">
              <a:lnSpc>
                <a:spcPct val="90000"/>
              </a:lnSpc>
              <a:spcBef>
                <a:spcPts val="225"/>
              </a:spcBef>
              <a:spcAft>
                <a:spcPct val="0"/>
              </a:spcAft>
              <a:defRPr/>
            </a:pPr>
            <a:r>
              <a:rPr lang="en-US" sz="900" b="1" err="1">
                <a:solidFill>
                  <a:srgbClr val="2F3651"/>
                </a:solidFill>
                <a:cs typeface="Arial" charset="0"/>
              </a:rPr>
              <a:t>Kognitive</a:t>
            </a:r>
            <a:r>
              <a:rPr lang="en-US" sz="900" b="1">
                <a:solidFill>
                  <a:srgbClr val="2F3651"/>
                </a:solidFill>
                <a:cs typeface="Arial" charset="0"/>
              </a:rPr>
              <a:t> Beeinträchtigung</a:t>
            </a:r>
            <a:r>
              <a:rPr lang="en-US" sz="900" baseline="30000">
                <a:solidFill>
                  <a:srgbClr val="2F3651"/>
                </a:solidFill>
                <a:cs typeface="Arial" charset="0"/>
              </a:rPr>
              <a:t>1,2</a:t>
            </a:r>
            <a:endParaRPr lang="en-US" sz="900">
              <a:solidFill>
                <a:srgbClr val="2F3651"/>
              </a:solidFill>
              <a:cs typeface="Arial" charset="0"/>
            </a:endParaRPr>
          </a:p>
          <a:p>
            <a:pPr algn="r" defTabSz="685783" fontAlgn="base">
              <a:lnSpc>
                <a:spcPct val="90000"/>
              </a:lnSpc>
              <a:spcBef>
                <a:spcPts val="225"/>
              </a:spcBef>
              <a:spcAft>
                <a:spcPct val="0"/>
              </a:spcAft>
              <a:defRPr/>
            </a:pPr>
            <a:r>
              <a:rPr lang="de-DE" sz="800">
                <a:solidFill>
                  <a:srgbClr val="2F3651"/>
                </a:solidFill>
                <a:cs typeface="Arial" charset="0"/>
              </a:rPr>
              <a:t>Beeinträchtigung der Arbeitsleistung und der sozialen Aktivitäten</a:t>
            </a:r>
            <a:endParaRPr lang="en-US" sz="800" baseline="30000">
              <a:solidFill>
                <a:srgbClr val="2F3651"/>
              </a:solidFill>
              <a:cs typeface="Arial" charset="0"/>
            </a:endParaRPr>
          </a:p>
        </p:txBody>
      </p:sp>
      <p:sp>
        <p:nvSpPr>
          <p:cNvPr id="60" name="TextBox 22">
            <a:extLst>
              <a:ext uri="{FF2B5EF4-FFF2-40B4-BE49-F238E27FC236}">
                <a16:creationId xmlns:a16="http://schemas.microsoft.com/office/drawing/2014/main" id="{E2E2872F-55BA-4720-9FE3-2967AD8BC9E2}"/>
              </a:ext>
            </a:extLst>
          </p:cNvPr>
          <p:cNvSpPr txBox="1"/>
          <p:nvPr/>
        </p:nvSpPr>
        <p:spPr>
          <a:xfrm>
            <a:off x="1343503" y="2642710"/>
            <a:ext cx="1596891" cy="593496"/>
          </a:xfrm>
          <a:prstGeom prst="rect">
            <a:avLst/>
          </a:prstGeom>
          <a:noFill/>
        </p:spPr>
        <p:txBody>
          <a:bodyPr wrap="square" lIns="0" tIns="0" rIns="0" bIns="0" rtlCol="0">
            <a:spAutoFit/>
          </a:bodyPr>
          <a:lstStyle/>
          <a:p>
            <a:pPr algn="r" defTabSz="685783" fontAlgn="base">
              <a:lnSpc>
                <a:spcPct val="90000"/>
              </a:lnSpc>
              <a:spcBef>
                <a:spcPts val="225"/>
              </a:spcBef>
              <a:spcAft>
                <a:spcPct val="0"/>
              </a:spcAft>
              <a:defRPr/>
            </a:pPr>
            <a:r>
              <a:rPr lang="en-US" sz="900" b="1" err="1">
                <a:solidFill>
                  <a:srgbClr val="2F3651"/>
                </a:solidFill>
                <a:cs typeface="Arial" charset="0"/>
              </a:rPr>
              <a:t>Akute</a:t>
            </a:r>
            <a:r>
              <a:rPr lang="en-US" sz="900" b="1">
                <a:solidFill>
                  <a:srgbClr val="2F3651"/>
                </a:solidFill>
                <a:cs typeface="Arial" charset="0"/>
              </a:rPr>
              <a:t> Morbidität</a:t>
            </a:r>
            <a:r>
              <a:rPr lang="en-US" sz="900" baseline="30000">
                <a:solidFill>
                  <a:srgbClr val="2F3651"/>
                </a:solidFill>
                <a:cs typeface="Arial" charset="0"/>
              </a:rPr>
              <a:t>1</a:t>
            </a:r>
          </a:p>
          <a:p>
            <a:pPr algn="r" defTabSz="685783" fontAlgn="base">
              <a:lnSpc>
                <a:spcPct val="90000"/>
              </a:lnSpc>
              <a:spcBef>
                <a:spcPts val="225"/>
              </a:spcBef>
              <a:spcAft>
                <a:spcPct val="0"/>
              </a:spcAft>
              <a:defRPr/>
            </a:pPr>
            <a:r>
              <a:rPr lang="en-US" sz="800" err="1">
                <a:solidFill>
                  <a:srgbClr val="2F3651"/>
                </a:solidFill>
                <a:cs typeface="Arial" charset="0"/>
              </a:rPr>
              <a:t>Unfälle</a:t>
            </a:r>
            <a:r>
              <a:rPr lang="en-US" sz="800">
                <a:solidFill>
                  <a:srgbClr val="2F3651"/>
                </a:solidFill>
                <a:cs typeface="Arial" charset="0"/>
              </a:rPr>
              <a:t> und </a:t>
            </a:r>
            <a:r>
              <a:rPr lang="en-US" sz="800" err="1">
                <a:solidFill>
                  <a:srgbClr val="2F3651"/>
                </a:solidFill>
                <a:cs typeface="Arial" charset="0"/>
              </a:rPr>
              <a:t>Verletzungen</a:t>
            </a:r>
            <a:br>
              <a:rPr lang="en-US" sz="800">
                <a:solidFill>
                  <a:srgbClr val="2F3651"/>
                </a:solidFill>
                <a:cs typeface="Arial" charset="0"/>
              </a:rPr>
            </a:br>
            <a:r>
              <a:rPr lang="en-US" sz="800" err="1">
                <a:solidFill>
                  <a:srgbClr val="2F3651"/>
                </a:solidFill>
                <a:cs typeface="Arial" charset="0"/>
              </a:rPr>
              <a:t>Koma</a:t>
            </a:r>
            <a:r>
              <a:rPr lang="en-US" sz="800">
                <a:solidFill>
                  <a:srgbClr val="2F3651"/>
                </a:solidFill>
                <a:cs typeface="Arial" charset="0"/>
              </a:rPr>
              <a:t> und </a:t>
            </a:r>
            <a:r>
              <a:rPr lang="en-US" sz="800" err="1">
                <a:solidFill>
                  <a:srgbClr val="2F3651"/>
                </a:solidFill>
                <a:cs typeface="Arial" charset="0"/>
              </a:rPr>
              <a:t>Krampfanfälle</a:t>
            </a:r>
            <a:br>
              <a:rPr lang="en-US" sz="800">
                <a:solidFill>
                  <a:srgbClr val="2F3651"/>
                </a:solidFill>
                <a:cs typeface="Arial" charset="0"/>
              </a:rPr>
            </a:br>
            <a:r>
              <a:rPr lang="en-US" sz="800" err="1">
                <a:solidFill>
                  <a:srgbClr val="2F3651"/>
                </a:solidFill>
                <a:cs typeface="Arial" charset="0"/>
              </a:rPr>
              <a:t>Kardiovaskuläre</a:t>
            </a:r>
            <a:r>
              <a:rPr lang="en-US" sz="800">
                <a:solidFill>
                  <a:srgbClr val="2F3651"/>
                </a:solidFill>
                <a:cs typeface="Arial" charset="0"/>
              </a:rPr>
              <a:t> </a:t>
            </a:r>
            <a:r>
              <a:rPr lang="en-US" sz="800" err="1">
                <a:solidFill>
                  <a:srgbClr val="2F3651"/>
                </a:solidFill>
                <a:cs typeface="Arial" charset="0"/>
              </a:rPr>
              <a:t>Ereignisse</a:t>
            </a:r>
            <a:br>
              <a:rPr lang="en-US" sz="800">
                <a:solidFill>
                  <a:srgbClr val="2F3651"/>
                </a:solidFill>
                <a:cs typeface="Arial" charset="0"/>
              </a:rPr>
            </a:br>
            <a:r>
              <a:rPr lang="en-US" sz="800" err="1">
                <a:solidFill>
                  <a:srgbClr val="2F3651"/>
                </a:solidFill>
                <a:cs typeface="Arial" charset="0"/>
              </a:rPr>
              <a:t>Cerebrovaskuläre</a:t>
            </a:r>
            <a:r>
              <a:rPr lang="en-US" sz="800">
                <a:solidFill>
                  <a:srgbClr val="2F3651"/>
                </a:solidFill>
                <a:cs typeface="Arial" charset="0"/>
              </a:rPr>
              <a:t> </a:t>
            </a:r>
            <a:r>
              <a:rPr lang="en-US" sz="800" err="1">
                <a:solidFill>
                  <a:srgbClr val="2F3651"/>
                </a:solidFill>
                <a:cs typeface="Arial" charset="0"/>
              </a:rPr>
              <a:t>Ereignisse</a:t>
            </a:r>
            <a:endParaRPr lang="en-US" sz="800">
              <a:solidFill>
                <a:srgbClr val="2F3651"/>
              </a:solidFill>
              <a:cs typeface="Arial" charset="0"/>
            </a:endParaRPr>
          </a:p>
        </p:txBody>
      </p:sp>
      <p:sp>
        <p:nvSpPr>
          <p:cNvPr id="61" name="TextBox 27">
            <a:extLst>
              <a:ext uri="{FF2B5EF4-FFF2-40B4-BE49-F238E27FC236}">
                <a16:creationId xmlns:a16="http://schemas.microsoft.com/office/drawing/2014/main" id="{E5642845-9852-D016-06B2-0D07E71DDAB5}"/>
              </a:ext>
            </a:extLst>
          </p:cNvPr>
          <p:cNvSpPr txBox="1"/>
          <p:nvPr/>
        </p:nvSpPr>
        <p:spPr>
          <a:xfrm>
            <a:off x="2558756" y="3583141"/>
            <a:ext cx="772647" cy="138499"/>
          </a:xfrm>
          <a:prstGeom prst="rect">
            <a:avLst/>
          </a:prstGeom>
          <a:noFill/>
        </p:spPr>
        <p:txBody>
          <a:bodyPr wrap="none" lIns="0" tIns="0" rIns="0" bIns="0" rtlCol="0">
            <a:spAutoFit/>
          </a:bodyPr>
          <a:lstStyle/>
          <a:p>
            <a:pPr algn="r" defTabSz="685783" fontAlgn="base">
              <a:spcAft>
                <a:spcPct val="0"/>
              </a:spcAft>
              <a:defRPr/>
            </a:pPr>
            <a:r>
              <a:rPr lang="en-US" sz="900" b="1">
                <a:solidFill>
                  <a:srgbClr val="2F3651"/>
                </a:solidFill>
                <a:cs typeface="Arial" charset="0"/>
              </a:rPr>
              <a:t>Mortalität</a:t>
            </a:r>
            <a:r>
              <a:rPr lang="en-US" sz="900" baseline="30000">
                <a:solidFill>
                  <a:srgbClr val="2F3651"/>
                </a:solidFill>
                <a:cs typeface="Arial" charset="0"/>
              </a:rPr>
              <a:t>2</a:t>
            </a:r>
            <a:r>
              <a:rPr lang="en-US" sz="900" baseline="30000">
                <a:solidFill>
                  <a:srgbClr val="2F3651"/>
                </a:solidFill>
                <a:cs typeface="Arial" panose="020B0604020202020204" pitchFamily="34" charset="0"/>
              </a:rPr>
              <a:t>-</a:t>
            </a:r>
            <a:r>
              <a:rPr lang="en-US" sz="900" baseline="30000">
                <a:solidFill>
                  <a:srgbClr val="2F3651"/>
                </a:solidFill>
                <a:cs typeface="Arial" charset="0"/>
              </a:rPr>
              <a:t>4</a:t>
            </a:r>
            <a:endParaRPr lang="en-US" sz="900">
              <a:solidFill>
                <a:srgbClr val="2F3651"/>
              </a:solidFill>
              <a:cs typeface="Arial" charset="0"/>
            </a:endParaRPr>
          </a:p>
        </p:txBody>
      </p:sp>
      <p:sp>
        <p:nvSpPr>
          <p:cNvPr id="62" name="TextBox 31">
            <a:extLst>
              <a:ext uri="{FF2B5EF4-FFF2-40B4-BE49-F238E27FC236}">
                <a16:creationId xmlns:a16="http://schemas.microsoft.com/office/drawing/2014/main" id="{A9C3E9E5-C0A4-B9F4-27E8-B6F7355CD99E}"/>
              </a:ext>
            </a:extLst>
          </p:cNvPr>
          <p:cNvSpPr txBox="1"/>
          <p:nvPr/>
        </p:nvSpPr>
        <p:spPr>
          <a:xfrm>
            <a:off x="5605886" y="3751416"/>
            <a:ext cx="687689" cy="138499"/>
          </a:xfrm>
          <a:prstGeom prst="rect">
            <a:avLst/>
          </a:prstGeom>
          <a:noFill/>
        </p:spPr>
        <p:txBody>
          <a:bodyPr wrap="non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defRPr/>
            </a:pPr>
            <a:r>
              <a:rPr lang="en-US" sz="900">
                <a:solidFill>
                  <a:srgbClr val="2F3651"/>
                </a:solidFill>
                <a:latin typeface="+mn-lt"/>
              </a:rPr>
              <a:t>Mortalität</a:t>
            </a:r>
            <a:r>
              <a:rPr lang="en-US" sz="900" b="0" baseline="30000">
                <a:solidFill>
                  <a:srgbClr val="2F3651"/>
                </a:solidFill>
                <a:latin typeface="+mn-lt"/>
              </a:rPr>
              <a:t>4</a:t>
            </a:r>
          </a:p>
        </p:txBody>
      </p:sp>
      <p:sp>
        <p:nvSpPr>
          <p:cNvPr id="63" name="TextBox 35">
            <a:extLst>
              <a:ext uri="{FF2B5EF4-FFF2-40B4-BE49-F238E27FC236}">
                <a16:creationId xmlns:a16="http://schemas.microsoft.com/office/drawing/2014/main" id="{AEB1B0C9-211C-9319-E72C-768FE200129B}"/>
              </a:ext>
            </a:extLst>
          </p:cNvPr>
          <p:cNvSpPr txBox="1"/>
          <p:nvPr/>
        </p:nvSpPr>
        <p:spPr>
          <a:xfrm>
            <a:off x="6059139" y="1677091"/>
            <a:ext cx="1207425" cy="249299"/>
          </a:xfrm>
          <a:prstGeom prst="rect">
            <a:avLst/>
          </a:prstGeom>
          <a:noFill/>
        </p:spPr>
        <p:txBody>
          <a:bodyPr wrap="squar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lnSpc>
                <a:spcPct val="90000"/>
              </a:lnSpc>
              <a:defRPr/>
            </a:pPr>
            <a:r>
              <a:rPr lang="en-US" sz="900" err="1">
                <a:solidFill>
                  <a:srgbClr val="2F3651"/>
                </a:solidFill>
                <a:latin typeface="+mn-lt"/>
              </a:rPr>
              <a:t>Verminderte</a:t>
            </a:r>
            <a:r>
              <a:rPr lang="en-US" sz="900">
                <a:solidFill>
                  <a:srgbClr val="2F3651"/>
                </a:solidFill>
                <a:latin typeface="+mn-lt"/>
              </a:rPr>
              <a:t> Lebensqualität</a:t>
            </a:r>
            <a:r>
              <a:rPr lang="en-US" sz="900" b="0" baseline="30000">
                <a:solidFill>
                  <a:srgbClr val="2F3651"/>
                </a:solidFill>
                <a:latin typeface="+mn-lt"/>
              </a:rPr>
              <a:t>1,2</a:t>
            </a:r>
          </a:p>
        </p:txBody>
      </p:sp>
      <p:sp>
        <p:nvSpPr>
          <p:cNvPr id="64" name="TextBox 36">
            <a:extLst>
              <a:ext uri="{FF2B5EF4-FFF2-40B4-BE49-F238E27FC236}">
                <a16:creationId xmlns:a16="http://schemas.microsoft.com/office/drawing/2014/main" id="{EECA5CB8-95E2-59A3-4DD5-5CF6CA164DEC}"/>
              </a:ext>
            </a:extLst>
          </p:cNvPr>
          <p:cNvSpPr txBox="1"/>
          <p:nvPr/>
        </p:nvSpPr>
        <p:spPr>
          <a:xfrm>
            <a:off x="6213657" y="2165071"/>
            <a:ext cx="1607381" cy="249299"/>
          </a:xfrm>
          <a:prstGeom prst="rect">
            <a:avLst/>
          </a:prstGeom>
          <a:noFill/>
        </p:spPr>
        <p:txBody>
          <a:bodyPr wrap="squar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lnSpc>
                <a:spcPct val="90000"/>
              </a:lnSpc>
              <a:defRPr/>
            </a:pPr>
            <a:r>
              <a:rPr lang="en-US" sz="900" err="1">
                <a:solidFill>
                  <a:srgbClr val="2F3651"/>
                </a:solidFill>
                <a:latin typeface="+mn-lt"/>
              </a:rPr>
              <a:t>Fahr</a:t>
            </a:r>
            <a:r>
              <a:rPr lang="en-US" sz="900">
                <a:solidFill>
                  <a:srgbClr val="2F3651"/>
                </a:solidFill>
                <a:latin typeface="+mn-lt"/>
              </a:rPr>
              <a:t>- und Arbeits-beschränkungen</a:t>
            </a:r>
            <a:r>
              <a:rPr lang="en-US" sz="900" b="0" baseline="30000">
                <a:solidFill>
                  <a:srgbClr val="2F3651"/>
                </a:solidFill>
                <a:latin typeface="+mn-lt"/>
              </a:rPr>
              <a:t>1,2</a:t>
            </a:r>
          </a:p>
        </p:txBody>
      </p:sp>
      <p:sp>
        <p:nvSpPr>
          <p:cNvPr id="65" name="Rectangle: Rounded Corners 69">
            <a:extLst>
              <a:ext uri="{FF2B5EF4-FFF2-40B4-BE49-F238E27FC236}">
                <a16:creationId xmlns:a16="http://schemas.microsoft.com/office/drawing/2014/main" id="{CA5E409C-638D-F7FB-C7ED-DE4D682FD1CF}"/>
              </a:ext>
            </a:extLst>
          </p:cNvPr>
          <p:cNvSpPr/>
          <p:nvPr/>
        </p:nvSpPr>
        <p:spPr>
          <a:xfrm>
            <a:off x="508270" y="4349233"/>
            <a:ext cx="8127460" cy="421200"/>
          </a:xfrm>
          <a:prstGeom prst="roundRect">
            <a:avLst>
              <a:gd name="adj" fmla="val 50000"/>
            </a:avLst>
          </a:prstGeom>
          <a:solidFill>
            <a:srgbClr val="23004C"/>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14350" rtl="0" eaLnBrk="1" fontAlgn="auto" latinLnBrk="0" hangingPunct="1">
              <a:lnSpc>
                <a:spcPct val="90000"/>
              </a:lnSpc>
              <a:spcBef>
                <a:spcPts val="0"/>
              </a:spcBef>
              <a:spcAft>
                <a:spcPts val="0"/>
              </a:spcAft>
              <a:buClrTx/>
              <a:buSzTx/>
              <a:buFontTx/>
              <a:buNone/>
              <a:tabLst/>
              <a:defRPr/>
            </a:pP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 1  schwere Hypoglykämie </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war mit einem um </a:t>
            </a: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92 % erhöhten Risiko</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 für </a:t>
            </a: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kardiovaskuläre Ereignisse </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und einem </a:t>
            </a: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zweifach erhöhten Risiko </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für die </a:t>
            </a:r>
            <a:r>
              <a:rPr kumimoji="0" lang="de-DE" sz="1000" b="1" i="0" u="none" strike="noStrike" kern="1200" cap="none" spc="0" normalizeH="0" baseline="0" noProof="0" dirty="0">
                <a:ln>
                  <a:noFill/>
                </a:ln>
                <a:solidFill>
                  <a:prstClr val="white"/>
                </a:solidFill>
                <a:effectLst/>
                <a:uLnTx/>
                <a:uFillTx/>
                <a:ea typeface="DengXian" panose="02010600030101010101" pitchFamily="2" charset="-122"/>
                <a:cs typeface="+mn-cs"/>
              </a:rPr>
              <a:t>Gesamtmortalität </a:t>
            </a:r>
            <a:r>
              <a:rPr kumimoji="0" lang="de-DE" sz="1000" b="0" i="0" u="none" strike="noStrike" kern="1200" cap="none" spc="0" normalizeH="0" baseline="0" noProof="0" dirty="0">
                <a:ln>
                  <a:noFill/>
                </a:ln>
                <a:solidFill>
                  <a:prstClr val="white"/>
                </a:solidFill>
                <a:effectLst/>
                <a:uLnTx/>
                <a:uFillTx/>
                <a:ea typeface="DengXian" panose="02010600030101010101" pitchFamily="2" charset="-122"/>
                <a:cs typeface="+mn-cs"/>
              </a:rPr>
              <a:t>im Vergleich zu keinen schweren Hypoglykämien verbunden</a:t>
            </a:r>
            <a:r>
              <a:rPr kumimoji="0" lang="en-US" sz="1000" b="0" i="0" u="none" strike="noStrike" kern="1200" cap="none" spc="0" normalizeH="0" baseline="30000" noProof="0" dirty="0">
                <a:ln>
                  <a:noFill/>
                </a:ln>
                <a:solidFill>
                  <a:prstClr val="white"/>
                </a:solidFill>
                <a:effectLst/>
                <a:uLnTx/>
                <a:uFillTx/>
                <a:ea typeface="DengXian" panose="02010600030101010101" pitchFamily="2" charset="-122"/>
                <a:cs typeface="+mn-cs"/>
              </a:rPr>
              <a:t>4</a:t>
            </a:r>
            <a:endParaRPr kumimoji="0" lang="en-US" sz="1000" b="0" i="0" u="none" strike="noStrike" kern="1200" cap="none" spc="0" normalizeH="0" baseline="30000" noProof="0" dirty="0">
              <a:ln>
                <a:noFill/>
              </a:ln>
              <a:solidFill>
                <a:prstClr val="white"/>
              </a:solidFill>
              <a:effectLst/>
              <a:uLnTx/>
              <a:uFillTx/>
              <a:ea typeface="+mn-ea"/>
              <a:cs typeface="Arial" panose="020B0604020202020204" pitchFamily="34" charset="0"/>
            </a:endParaRPr>
          </a:p>
        </p:txBody>
      </p:sp>
      <p:sp>
        <p:nvSpPr>
          <p:cNvPr id="66" name="TextBox 72">
            <a:extLst>
              <a:ext uri="{FF2B5EF4-FFF2-40B4-BE49-F238E27FC236}">
                <a16:creationId xmlns:a16="http://schemas.microsoft.com/office/drawing/2014/main" id="{23AD6918-EA4A-306E-C3BB-D9CA1BB578C1}"/>
              </a:ext>
            </a:extLst>
          </p:cNvPr>
          <p:cNvSpPr txBox="1"/>
          <p:nvPr/>
        </p:nvSpPr>
        <p:spPr>
          <a:xfrm>
            <a:off x="5972681" y="3340730"/>
            <a:ext cx="1750479" cy="138499"/>
          </a:xfrm>
          <a:prstGeom prst="rect">
            <a:avLst/>
          </a:prstGeom>
          <a:noFill/>
        </p:spPr>
        <p:txBody>
          <a:bodyPr wrap="none" lIns="0" tIns="0" rIns="0" bIns="0" rtlCol="0">
            <a:spAutoFit/>
          </a:bodyPr>
          <a:lstStyle>
            <a:defPPr>
              <a:defRPr lang="en-US"/>
            </a:defPPr>
            <a:lvl1pPr marR="0" lvl="0" indent="0" defTabSz="914377" fontAlgn="base">
              <a:lnSpc>
                <a:spcPct val="100000"/>
              </a:lnSpc>
              <a:spcBef>
                <a:spcPct val="0"/>
              </a:spcBef>
              <a:spcAft>
                <a:spcPct val="0"/>
              </a:spcAft>
              <a:buClrTx/>
              <a:buSzTx/>
              <a:buFontTx/>
              <a:buNone/>
              <a:tabLst/>
              <a:defRPr kumimoji="0" sz="1200" b="1" i="0" u="none" strike="noStrike" cap="none" spc="0" normalizeH="0" baseline="0">
                <a:ln>
                  <a:noFill/>
                </a:ln>
                <a:effectLst/>
                <a:uLnTx/>
                <a:uFillTx/>
                <a:latin typeface="+mj-lt"/>
                <a:cs typeface="Arial" charset="0"/>
              </a:defRPr>
            </a:lvl1pPr>
          </a:lstStyle>
          <a:p>
            <a:pPr defTabSz="685783">
              <a:defRPr/>
            </a:pPr>
            <a:r>
              <a:rPr lang="en-US" sz="900" err="1">
                <a:solidFill>
                  <a:srgbClr val="2F3651"/>
                </a:solidFill>
                <a:latin typeface="+mn-lt"/>
              </a:rPr>
              <a:t>Vaskuläre</a:t>
            </a:r>
            <a:r>
              <a:rPr lang="en-US" sz="900">
                <a:solidFill>
                  <a:srgbClr val="2F3651"/>
                </a:solidFill>
                <a:latin typeface="+mn-lt"/>
              </a:rPr>
              <a:t> Komplikationen</a:t>
            </a:r>
            <a:r>
              <a:rPr lang="en-US" sz="900" b="0" baseline="30000">
                <a:solidFill>
                  <a:srgbClr val="2F3651"/>
                </a:solidFill>
                <a:latin typeface="+mn-lt"/>
              </a:rPr>
              <a:t>1</a:t>
            </a:r>
          </a:p>
        </p:txBody>
      </p:sp>
      <p:grpSp>
        <p:nvGrpSpPr>
          <p:cNvPr id="67" name="Group 54">
            <a:extLst>
              <a:ext uri="{FF2B5EF4-FFF2-40B4-BE49-F238E27FC236}">
                <a16:creationId xmlns:a16="http://schemas.microsoft.com/office/drawing/2014/main" id="{879187D6-BECA-6CDC-6385-00F70E1538B6}"/>
              </a:ext>
            </a:extLst>
          </p:cNvPr>
          <p:cNvGrpSpPr/>
          <p:nvPr/>
        </p:nvGrpSpPr>
        <p:grpSpPr>
          <a:xfrm>
            <a:off x="3627236" y="1471955"/>
            <a:ext cx="1780512" cy="2052590"/>
            <a:chOff x="4604570" y="1553584"/>
            <a:chExt cx="2852974" cy="3288935"/>
          </a:xfrm>
        </p:grpSpPr>
        <p:pic>
          <p:nvPicPr>
            <p:cNvPr id="68" name="Afbeelding 24">
              <a:extLst>
                <a:ext uri="{FF2B5EF4-FFF2-40B4-BE49-F238E27FC236}">
                  <a16:creationId xmlns:a16="http://schemas.microsoft.com/office/drawing/2014/main" id="{4BCF2C42-21E8-167B-6258-1A528E0E62E3}"/>
                </a:ext>
              </a:extLst>
            </p:cNvPr>
            <p:cNvPicPr>
              <a:picLocks noChangeAspect="1"/>
            </p:cNvPicPr>
            <p:nvPr/>
          </p:nvPicPr>
          <p:blipFill>
            <a:blip r:embed="rId3">
              <a:clrChange>
                <a:clrFrom>
                  <a:srgbClr val="FFFFFF"/>
                </a:clrFrom>
                <a:clrTo>
                  <a:srgbClr val="FFFFFF">
                    <a:alpha val="0"/>
                  </a:srgbClr>
                </a:clrTo>
              </a:clrChange>
              <a:alphaModFix amt="35000"/>
              <a:duotone>
                <a:srgbClr val="CC9C50">
                  <a:shade val="45000"/>
                  <a:satMod val="135000"/>
                </a:srgbClr>
                <a:prstClr val="white"/>
              </a:duotone>
            </a:blip>
            <a:stretch>
              <a:fillRect/>
            </a:stretch>
          </p:blipFill>
          <p:spPr>
            <a:xfrm>
              <a:off x="4604570" y="1776844"/>
              <a:ext cx="1226731" cy="2424037"/>
            </a:xfrm>
            <a:prstGeom prst="rect">
              <a:avLst/>
            </a:prstGeom>
          </p:spPr>
        </p:pic>
        <p:pic>
          <p:nvPicPr>
            <p:cNvPr id="69" name="Afbeelding 13">
              <a:extLst>
                <a:ext uri="{FF2B5EF4-FFF2-40B4-BE49-F238E27FC236}">
                  <a16:creationId xmlns:a16="http://schemas.microsoft.com/office/drawing/2014/main" id="{72D711DE-B14C-6187-A674-1B0508F93D35}"/>
                </a:ext>
              </a:extLst>
            </p:cNvPr>
            <p:cNvPicPr>
              <a:picLocks noChangeAspect="1"/>
            </p:cNvPicPr>
            <p:nvPr/>
          </p:nvPicPr>
          <p:blipFill>
            <a:blip r:embed="rId4" cstate="email">
              <a:clrChange>
                <a:clrFrom>
                  <a:srgbClr val="FFFFFF"/>
                </a:clrFrom>
                <a:clrTo>
                  <a:srgbClr val="FFFFFF">
                    <a:alpha val="0"/>
                  </a:srgbClr>
                </a:clrTo>
              </a:clrChange>
              <a:alphaModFix amt="35000"/>
              <a:duotone>
                <a:srgbClr val="CC9C50">
                  <a:shade val="45000"/>
                  <a:satMod val="135000"/>
                </a:srgbClr>
                <a:prstClr val="white"/>
              </a:duotone>
              <a:extLst>
                <a:ext uri="{28A0092B-C50C-407E-A947-70E740481C1C}">
                  <a14:useLocalDpi xmlns:a14="http://schemas.microsoft.com/office/drawing/2010/main"/>
                </a:ext>
              </a:extLst>
            </a:blip>
            <a:stretch>
              <a:fillRect/>
            </a:stretch>
          </p:blipFill>
          <p:spPr>
            <a:xfrm>
              <a:off x="5820577" y="1553584"/>
              <a:ext cx="924889" cy="2222968"/>
            </a:xfrm>
            <a:prstGeom prst="rect">
              <a:avLst/>
            </a:prstGeom>
          </p:spPr>
        </p:pic>
        <p:pic>
          <p:nvPicPr>
            <p:cNvPr id="70" name="Afbeelding 26">
              <a:extLst>
                <a:ext uri="{FF2B5EF4-FFF2-40B4-BE49-F238E27FC236}">
                  <a16:creationId xmlns:a16="http://schemas.microsoft.com/office/drawing/2014/main" id="{8522C361-454E-A605-DDA5-D5481467B99B}"/>
                </a:ext>
              </a:extLst>
            </p:cNvPr>
            <p:cNvPicPr>
              <a:picLocks noChangeAspect="1"/>
            </p:cNvPicPr>
            <p:nvPr/>
          </p:nvPicPr>
          <p:blipFill>
            <a:blip r:embed="rId5" cstate="email">
              <a:clrChange>
                <a:clrFrom>
                  <a:srgbClr val="FFFFFF"/>
                </a:clrFrom>
                <a:clrTo>
                  <a:srgbClr val="FFFFFF">
                    <a:alpha val="0"/>
                  </a:srgbClr>
                </a:clrTo>
              </a:clrChange>
              <a:alphaModFix amt="35000"/>
              <a:duotone>
                <a:srgbClr val="CC9C50">
                  <a:shade val="45000"/>
                  <a:satMod val="135000"/>
                </a:srgbClr>
                <a:prstClr val="white"/>
              </a:duotone>
              <a:extLst>
                <a:ext uri="{28A0092B-C50C-407E-A947-70E740481C1C}">
                  <a14:useLocalDpi xmlns:a14="http://schemas.microsoft.com/office/drawing/2010/main"/>
                </a:ext>
              </a:extLst>
            </a:blip>
            <a:stretch>
              <a:fillRect/>
            </a:stretch>
          </p:blipFill>
          <p:spPr>
            <a:xfrm>
              <a:off x="6324061" y="2936197"/>
              <a:ext cx="1133483" cy="1906322"/>
            </a:xfrm>
            <a:prstGeom prst="rect">
              <a:avLst/>
            </a:prstGeom>
          </p:spPr>
        </p:pic>
        <p:pic>
          <p:nvPicPr>
            <p:cNvPr id="71" name="Afbeelding 27">
              <a:extLst>
                <a:ext uri="{FF2B5EF4-FFF2-40B4-BE49-F238E27FC236}">
                  <a16:creationId xmlns:a16="http://schemas.microsoft.com/office/drawing/2014/main" id="{55FE5CB3-8804-BCA1-DA11-5ED6D8BFCDD7}"/>
                </a:ext>
              </a:extLst>
            </p:cNvPr>
            <p:cNvPicPr>
              <a:picLocks noChangeAspect="1"/>
            </p:cNvPicPr>
            <p:nvPr/>
          </p:nvPicPr>
          <p:blipFill>
            <a:blip r:embed="rId6" cstate="email">
              <a:clrChange>
                <a:clrFrom>
                  <a:srgbClr val="FFFFFF"/>
                </a:clrFrom>
                <a:clrTo>
                  <a:srgbClr val="FFFFFF">
                    <a:alpha val="0"/>
                  </a:srgbClr>
                </a:clrTo>
              </a:clrChange>
              <a:alphaModFix amt="35000"/>
              <a:duotone>
                <a:srgbClr val="CC9C50">
                  <a:shade val="45000"/>
                  <a:satMod val="135000"/>
                </a:srgbClr>
                <a:prstClr val="white"/>
              </a:duotone>
              <a:extLst>
                <a:ext uri="{28A0092B-C50C-407E-A947-70E740481C1C}">
                  <a14:useLocalDpi xmlns:a14="http://schemas.microsoft.com/office/drawing/2010/main"/>
                </a:ext>
              </a:extLst>
            </a:blip>
            <a:stretch>
              <a:fillRect/>
            </a:stretch>
          </p:blipFill>
          <p:spPr>
            <a:xfrm>
              <a:off x="5573393" y="3989159"/>
              <a:ext cx="769028" cy="759667"/>
            </a:xfrm>
            <a:prstGeom prst="rect">
              <a:avLst/>
            </a:prstGeom>
          </p:spPr>
        </p:pic>
      </p:grpSp>
      <p:grpSp>
        <p:nvGrpSpPr>
          <p:cNvPr id="72" name="Group 80">
            <a:extLst>
              <a:ext uri="{FF2B5EF4-FFF2-40B4-BE49-F238E27FC236}">
                <a16:creationId xmlns:a16="http://schemas.microsoft.com/office/drawing/2014/main" id="{EB6C6EAB-A158-DA53-E601-AB96B403FD72}"/>
              </a:ext>
            </a:extLst>
          </p:cNvPr>
          <p:cNvGrpSpPr/>
          <p:nvPr/>
        </p:nvGrpSpPr>
        <p:grpSpPr>
          <a:xfrm>
            <a:off x="3094362" y="1948404"/>
            <a:ext cx="412527" cy="412527"/>
            <a:chOff x="4260503" y="2528155"/>
            <a:chExt cx="550036" cy="550036"/>
          </a:xfrm>
        </p:grpSpPr>
        <p:sp>
          <p:nvSpPr>
            <p:cNvPr id="73" name="Oval 56">
              <a:extLst>
                <a:ext uri="{FF2B5EF4-FFF2-40B4-BE49-F238E27FC236}">
                  <a16:creationId xmlns:a16="http://schemas.microsoft.com/office/drawing/2014/main" id="{9F75BC58-20FA-D7F6-E1F1-BB49230F3BD2}"/>
                </a:ext>
              </a:extLst>
            </p:cNvPr>
            <p:cNvSpPr/>
            <p:nvPr/>
          </p:nvSpPr>
          <p:spPr>
            <a:xfrm>
              <a:off x="4260503" y="2528155"/>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74" name="Graphic 40" descr="Brain in head outline">
              <a:extLst>
                <a:ext uri="{FF2B5EF4-FFF2-40B4-BE49-F238E27FC236}">
                  <a16:creationId xmlns:a16="http://schemas.microsoft.com/office/drawing/2014/main" id="{BA2BCDA5-4582-E9BF-57AD-D878CFA2A1B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13861" y="2569392"/>
              <a:ext cx="454798" cy="454798"/>
            </a:xfrm>
            <a:prstGeom prst="rect">
              <a:avLst/>
            </a:prstGeom>
          </p:spPr>
        </p:pic>
      </p:grpSp>
      <p:grpSp>
        <p:nvGrpSpPr>
          <p:cNvPr id="75" name="Group 82">
            <a:extLst>
              <a:ext uri="{FF2B5EF4-FFF2-40B4-BE49-F238E27FC236}">
                <a16:creationId xmlns:a16="http://schemas.microsoft.com/office/drawing/2014/main" id="{87EABF9A-DF19-027E-E0E9-C5149329A7FC}"/>
              </a:ext>
            </a:extLst>
          </p:cNvPr>
          <p:cNvGrpSpPr/>
          <p:nvPr/>
        </p:nvGrpSpPr>
        <p:grpSpPr>
          <a:xfrm>
            <a:off x="3094362" y="2783291"/>
            <a:ext cx="412527" cy="412527"/>
            <a:chOff x="4260503" y="3641337"/>
            <a:chExt cx="550036" cy="550036"/>
          </a:xfrm>
        </p:grpSpPr>
        <p:sp>
          <p:nvSpPr>
            <p:cNvPr id="76" name="Oval 58">
              <a:extLst>
                <a:ext uri="{FF2B5EF4-FFF2-40B4-BE49-F238E27FC236}">
                  <a16:creationId xmlns:a16="http://schemas.microsoft.com/office/drawing/2014/main" id="{F21A62BA-108C-C30E-715F-BD9A5241729A}"/>
                </a:ext>
              </a:extLst>
            </p:cNvPr>
            <p:cNvSpPr/>
            <p:nvPr/>
          </p:nvSpPr>
          <p:spPr>
            <a:xfrm>
              <a:off x="4260503" y="3641337"/>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77" name="Graphic 81" descr="Hospital outline">
              <a:extLst>
                <a:ext uri="{FF2B5EF4-FFF2-40B4-BE49-F238E27FC236}">
                  <a16:creationId xmlns:a16="http://schemas.microsoft.com/office/drawing/2014/main" id="{94C12D06-7A75-1E85-4150-585AD34FC24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321969" y="3683791"/>
              <a:ext cx="426244" cy="426244"/>
            </a:xfrm>
            <a:prstGeom prst="rect">
              <a:avLst/>
            </a:prstGeom>
          </p:spPr>
        </p:pic>
      </p:grpSp>
      <p:grpSp>
        <p:nvGrpSpPr>
          <p:cNvPr id="78" name="Group 84">
            <a:extLst>
              <a:ext uri="{FF2B5EF4-FFF2-40B4-BE49-F238E27FC236}">
                <a16:creationId xmlns:a16="http://schemas.microsoft.com/office/drawing/2014/main" id="{DC5F27F2-D24B-6DCA-B6AA-7715A0ABC683}"/>
              </a:ext>
            </a:extLst>
          </p:cNvPr>
          <p:cNvGrpSpPr/>
          <p:nvPr/>
        </p:nvGrpSpPr>
        <p:grpSpPr>
          <a:xfrm>
            <a:off x="4995220" y="1188060"/>
            <a:ext cx="412527" cy="412527"/>
            <a:chOff x="6794980" y="1514363"/>
            <a:chExt cx="550036" cy="550036"/>
          </a:xfrm>
        </p:grpSpPr>
        <p:sp>
          <p:nvSpPr>
            <p:cNvPr id="79" name="Oval 61">
              <a:extLst>
                <a:ext uri="{FF2B5EF4-FFF2-40B4-BE49-F238E27FC236}">
                  <a16:creationId xmlns:a16="http://schemas.microsoft.com/office/drawing/2014/main" id="{FE500EA8-D30E-3E98-E356-EC455600B95A}"/>
                </a:ext>
              </a:extLst>
            </p:cNvPr>
            <p:cNvSpPr/>
            <p:nvPr/>
          </p:nvSpPr>
          <p:spPr>
            <a:xfrm>
              <a:off x="6794980" y="1514363"/>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80" name="Graphic 33" descr="Water outline">
              <a:extLst>
                <a:ext uri="{FF2B5EF4-FFF2-40B4-BE49-F238E27FC236}">
                  <a16:creationId xmlns:a16="http://schemas.microsoft.com/office/drawing/2014/main" id="{078904AE-707A-0128-D9E1-FC4152FD4B9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893053" y="1604652"/>
              <a:ext cx="360000" cy="360000"/>
            </a:xfrm>
            <a:prstGeom prst="rect">
              <a:avLst/>
            </a:prstGeom>
          </p:spPr>
        </p:pic>
      </p:grpSp>
      <p:grpSp>
        <p:nvGrpSpPr>
          <p:cNvPr id="81" name="Group 83">
            <a:extLst>
              <a:ext uri="{FF2B5EF4-FFF2-40B4-BE49-F238E27FC236}">
                <a16:creationId xmlns:a16="http://schemas.microsoft.com/office/drawing/2014/main" id="{FA7ACC05-E47D-4970-F7E3-FFBA24B6EDF7}"/>
              </a:ext>
            </a:extLst>
          </p:cNvPr>
          <p:cNvGrpSpPr/>
          <p:nvPr/>
        </p:nvGrpSpPr>
        <p:grpSpPr>
          <a:xfrm>
            <a:off x="5449934" y="1568232"/>
            <a:ext cx="412527" cy="412527"/>
            <a:chOff x="7401266" y="2021259"/>
            <a:chExt cx="550036" cy="550036"/>
          </a:xfrm>
        </p:grpSpPr>
        <p:sp>
          <p:nvSpPr>
            <p:cNvPr id="82" name="Oval 70">
              <a:extLst>
                <a:ext uri="{FF2B5EF4-FFF2-40B4-BE49-F238E27FC236}">
                  <a16:creationId xmlns:a16="http://schemas.microsoft.com/office/drawing/2014/main" id="{287899C9-EC33-5047-3650-D62944E47488}"/>
                </a:ext>
              </a:extLst>
            </p:cNvPr>
            <p:cNvSpPr/>
            <p:nvPr/>
          </p:nvSpPr>
          <p:spPr>
            <a:xfrm>
              <a:off x="7401266" y="2021259"/>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83" name="Graphic 34" descr="Sad face outline outline">
              <a:extLst>
                <a:ext uri="{FF2B5EF4-FFF2-40B4-BE49-F238E27FC236}">
                  <a16:creationId xmlns:a16="http://schemas.microsoft.com/office/drawing/2014/main" id="{46341A67-6073-0E4C-3C35-B7D53449560F}"/>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455073" y="2077540"/>
              <a:ext cx="450677" cy="450677"/>
            </a:xfrm>
            <a:prstGeom prst="rect">
              <a:avLst/>
            </a:prstGeom>
          </p:spPr>
        </p:pic>
      </p:grpSp>
      <p:grpSp>
        <p:nvGrpSpPr>
          <p:cNvPr id="84" name="Group 85">
            <a:extLst>
              <a:ext uri="{FF2B5EF4-FFF2-40B4-BE49-F238E27FC236}">
                <a16:creationId xmlns:a16="http://schemas.microsoft.com/office/drawing/2014/main" id="{CF618B3B-A527-B687-2914-47A0BF899C8B}"/>
              </a:ext>
            </a:extLst>
          </p:cNvPr>
          <p:cNvGrpSpPr/>
          <p:nvPr/>
        </p:nvGrpSpPr>
        <p:grpSpPr>
          <a:xfrm>
            <a:off x="5695928" y="2112400"/>
            <a:ext cx="412527" cy="412527"/>
            <a:chOff x="7729257" y="2746816"/>
            <a:chExt cx="550036" cy="550036"/>
          </a:xfrm>
        </p:grpSpPr>
        <p:sp>
          <p:nvSpPr>
            <p:cNvPr id="85" name="Oval 71">
              <a:extLst>
                <a:ext uri="{FF2B5EF4-FFF2-40B4-BE49-F238E27FC236}">
                  <a16:creationId xmlns:a16="http://schemas.microsoft.com/office/drawing/2014/main" id="{11B368BB-4EE3-4DDC-CEA2-1431B62C70C3}"/>
                </a:ext>
              </a:extLst>
            </p:cNvPr>
            <p:cNvSpPr/>
            <p:nvPr/>
          </p:nvSpPr>
          <p:spPr>
            <a:xfrm>
              <a:off x="7729257" y="2746816"/>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86" name="Graphic 37" descr="No Driving outline">
              <a:extLst>
                <a:ext uri="{FF2B5EF4-FFF2-40B4-BE49-F238E27FC236}">
                  <a16:creationId xmlns:a16="http://schemas.microsoft.com/office/drawing/2014/main" id="{FF872F3C-15DB-EDA1-0829-6F42F7253F3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775591" y="2802718"/>
              <a:ext cx="454009" cy="454009"/>
            </a:xfrm>
            <a:prstGeom prst="rect">
              <a:avLst/>
            </a:prstGeom>
          </p:spPr>
        </p:pic>
      </p:grpSp>
      <p:grpSp>
        <p:nvGrpSpPr>
          <p:cNvPr id="87" name="Group 86">
            <a:extLst>
              <a:ext uri="{FF2B5EF4-FFF2-40B4-BE49-F238E27FC236}">
                <a16:creationId xmlns:a16="http://schemas.microsoft.com/office/drawing/2014/main" id="{DA3BE78B-44BB-C91B-4220-7506A120D26F}"/>
              </a:ext>
            </a:extLst>
          </p:cNvPr>
          <p:cNvGrpSpPr/>
          <p:nvPr/>
        </p:nvGrpSpPr>
        <p:grpSpPr>
          <a:xfrm>
            <a:off x="5673565" y="2701294"/>
            <a:ext cx="412527" cy="412527"/>
            <a:chOff x="7699440" y="3532008"/>
            <a:chExt cx="550036" cy="550036"/>
          </a:xfrm>
        </p:grpSpPr>
        <p:sp>
          <p:nvSpPr>
            <p:cNvPr id="88" name="Oval 77">
              <a:extLst>
                <a:ext uri="{FF2B5EF4-FFF2-40B4-BE49-F238E27FC236}">
                  <a16:creationId xmlns:a16="http://schemas.microsoft.com/office/drawing/2014/main" id="{9CBF58EB-B888-52D1-6E7A-AF5D729DD5AE}"/>
                </a:ext>
              </a:extLst>
            </p:cNvPr>
            <p:cNvSpPr/>
            <p:nvPr/>
          </p:nvSpPr>
          <p:spPr>
            <a:xfrm>
              <a:off x="7699440" y="3532008"/>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89" name="Graphic 38" descr="Brain in head outline">
              <a:extLst>
                <a:ext uri="{FF2B5EF4-FFF2-40B4-BE49-F238E27FC236}">
                  <a16:creationId xmlns:a16="http://schemas.microsoft.com/office/drawing/2014/main" id="{1D865476-DE47-BDD0-9C51-0D475B1426C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767252" y="3585401"/>
              <a:ext cx="452823" cy="452823"/>
            </a:xfrm>
            <a:prstGeom prst="rect">
              <a:avLst/>
            </a:prstGeom>
          </p:spPr>
        </p:pic>
      </p:grpSp>
      <p:grpSp>
        <p:nvGrpSpPr>
          <p:cNvPr id="90" name="Group 87">
            <a:extLst>
              <a:ext uri="{FF2B5EF4-FFF2-40B4-BE49-F238E27FC236}">
                <a16:creationId xmlns:a16="http://schemas.microsoft.com/office/drawing/2014/main" id="{B4C4E812-FA84-E163-D4C5-1F009AD4435F}"/>
              </a:ext>
            </a:extLst>
          </p:cNvPr>
          <p:cNvGrpSpPr/>
          <p:nvPr/>
        </p:nvGrpSpPr>
        <p:grpSpPr>
          <a:xfrm>
            <a:off x="5420117" y="3208189"/>
            <a:ext cx="412527" cy="412527"/>
            <a:chOff x="7361510" y="4207868"/>
            <a:chExt cx="550036" cy="550036"/>
          </a:xfrm>
        </p:grpSpPr>
        <p:sp>
          <p:nvSpPr>
            <p:cNvPr id="91" name="Oval 78">
              <a:extLst>
                <a:ext uri="{FF2B5EF4-FFF2-40B4-BE49-F238E27FC236}">
                  <a16:creationId xmlns:a16="http://schemas.microsoft.com/office/drawing/2014/main" id="{3F13474C-89F0-3CB2-106B-5B7D0AB45581}"/>
                </a:ext>
              </a:extLst>
            </p:cNvPr>
            <p:cNvSpPr/>
            <p:nvPr/>
          </p:nvSpPr>
          <p:spPr>
            <a:xfrm>
              <a:off x="7361510" y="4207868"/>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92" name="Graphic 39">
              <a:extLst>
                <a:ext uri="{FF2B5EF4-FFF2-40B4-BE49-F238E27FC236}">
                  <a16:creationId xmlns:a16="http://schemas.microsoft.com/office/drawing/2014/main" id="{AD64D3D6-FCD3-457B-918B-6877CFD0E352}"/>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7432048" y="4305300"/>
              <a:ext cx="392770" cy="392770"/>
            </a:xfrm>
            <a:prstGeom prst="rect">
              <a:avLst/>
            </a:prstGeom>
          </p:spPr>
        </p:pic>
      </p:grpSp>
      <p:sp>
        <p:nvSpPr>
          <p:cNvPr id="93" name="Oval 79">
            <a:extLst>
              <a:ext uri="{FF2B5EF4-FFF2-40B4-BE49-F238E27FC236}">
                <a16:creationId xmlns:a16="http://schemas.microsoft.com/office/drawing/2014/main" id="{04CF5A85-8725-39F8-0EAA-E7FEDCD3C49B}"/>
              </a:ext>
            </a:extLst>
          </p:cNvPr>
          <p:cNvSpPr/>
          <p:nvPr/>
        </p:nvSpPr>
        <p:spPr>
          <a:xfrm>
            <a:off x="4965402" y="3588361"/>
            <a:ext cx="412527" cy="412527"/>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rPr>
              <a:t>!</a:t>
            </a:r>
          </a:p>
        </p:txBody>
      </p:sp>
      <p:sp>
        <p:nvSpPr>
          <p:cNvPr id="94" name="Oval 59">
            <a:extLst>
              <a:ext uri="{FF2B5EF4-FFF2-40B4-BE49-F238E27FC236}">
                <a16:creationId xmlns:a16="http://schemas.microsoft.com/office/drawing/2014/main" id="{BB7B6EB7-36AE-16BD-11D2-0A4E6A662DF0}"/>
              </a:ext>
            </a:extLst>
          </p:cNvPr>
          <p:cNvSpPr/>
          <p:nvPr/>
        </p:nvSpPr>
        <p:spPr>
          <a:xfrm>
            <a:off x="3556532" y="3424365"/>
            <a:ext cx="412527" cy="412527"/>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rPr>
              <a:t>!</a:t>
            </a:r>
          </a:p>
        </p:txBody>
      </p:sp>
      <p:grpSp>
        <p:nvGrpSpPr>
          <p:cNvPr id="95" name="Group 96">
            <a:extLst>
              <a:ext uri="{FF2B5EF4-FFF2-40B4-BE49-F238E27FC236}">
                <a16:creationId xmlns:a16="http://schemas.microsoft.com/office/drawing/2014/main" id="{773F9CEE-2263-B137-7B41-101FE3B9B923}"/>
              </a:ext>
            </a:extLst>
          </p:cNvPr>
          <p:cNvGrpSpPr/>
          <p:nvPr/>
        </p:nvGrpSpPr>
        <p:grpSpPr>
          <a:xfrm>
            <a:off x="3556532" y="1284967"/>
            <a:ext cx="412527" cy="412527"/>
            <a:chOff x="4876729" y="1643572"/>
            <a:chExt cx="550036" cy="550036"/>
          </a:xfrm>
        </p:grpSpPr>
        <p:sp>
          <p:nvSpPr>
            <p:cNvPr id="96" name="Oval 57">
              <a:extLst>
                <a:ext uri="{FF2B5EF4-FFF2-40B4-BE49-F238E27FC236}">
                  <a16:creationId xmlns:a16="http://schemas.microsoft.com/office/drawing/2014/main" id="{502C9F2A-6303-74C0-38A3-6F963D640214}"/>
                </a:ext>
              </a:extLst>
            </p:cNvPr>
            <p:cNvSpPr/>
            <p:nvPr/>
          </p:nvSpPr>
          <p:spPr>
            <a:xfrm>
              <a:off x="4876729" y="1643572"/>
              <a:ext cx="550036" cy="550036"/>
            </a:xfrm>
            <a:prstGeom prst="ellipse">
              <a:avLst/>
            </a:prstGeom>
            <a:solidFill>
              <a:srgbClr val="2F3651"/>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97" name="Graphic 95" descr="Heartbeat with solid fill">
              <a:extLst>
                <a:ext uri="{FF2B5EF4-FFF2-40B4-BE49-F238E27FC236}">
                  <a16:creationId xmlns:a16="http://schemas.microsoft.com/office/drawing/2014/main" id="{91C95D69-7366-0CF2-6D3D-003B512AD3CA}"/>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4924425" y="1685925"/>
              <a:ext cx="438150" cy="438150"/>
            </a:xfrm>
            <a:prstGeom prst="rect">
              <a:avLst/>
            </a:prstGeom>
          </p:spPr>
        </p:pic>
      </p:grpSp>
      <p:sp>
        <p:nvSpPr>
          <p:cNvPr id="98" name="Rectangle: Rounded Corners 3">
            <a:extLst>
              <a:ext uri="{FF2B5EF4-FFF2-40B4-BE49-F238E27FC236}">
                <a16:creationId xmlns:a16="http://schemas.microsoft.com/office/drawing/2014/main" id="{15A28AF0-C393-2BA8-A3FC-F15717651AF0}"/>
              </a:ext>
            </a:extLst>
          </p:cNvPr>
          <p:cNvSpPr/>
          <p:nvPr/>
        </p:nvSpPr>
        <p:spPr>
          <a:xfrm>
            <a:off x="362619" y="1233653"/>
            <a:ext cx="1083934" cy="421200"/>
          </a:xfrm>
          <a:prstGeom prst="roundRect">
            <a:avLst>
              <a:gd name="adj" fmla="val 50000"/>
            </a:avLst>
          </a:prstGeom>
          <a:solidFill>
            <a:srgbClr val="347475"/>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225" normalizeH="0" baseline="0" noProof="0">
                <a:ln>
                  <a:noFill/>
                </a:ln>
                <a:solidFill>
                  <a:prstClr val="white"/>
                </a:solidFill>
                <a:effectLst/>
                <a:uLnTx/>
                <a:uFillTx/>
                <a:ea typeface="+mn-ea"/>
                <a:cs typeface="+mn-cs"/>
              </a:rPr>
              <a:t>AKUT</a:t>
            </a:r>
          </a:p>
        </p:txBody>
      </p:sp>
      <p:sp>
        <p:nvSpPr>
          <p:cNvPr id="99" name="Rectangle: Rounded Corners 3">
            <a:extLst>
              <a:ext uri="{FF2B5EF4-FFF2-40B4-BE49-F238E27FC236}">
                <a16:creationId xmlns:a16="http://schemas.microsoft.com/office/drawing/2014/main" id="{A9998E85-9E17-7A50-A32E-F3EE9C456558}"/>
              </a:ext>
            </a:extLst>
          </p:cNvPr>
          <p:cNvSpPr/>
          <p:nvPr/>
        </p:nvSpPr>
        <p:spPr>
          <a:xfrm>
            <a:off x="7318994" y="1233653"/>
            <a:ext cx="1491314" cy="421200"/>
          </a:xfrm>
          <a:prstGeom prst="roundRect">
            <a:avLst>
              <a:gd name="adj" fmla="val 50000"/>
            </a:avLst>
          </a:prstGeom>
          <a:solidFill>
            <a:srgbClr val="347475"/>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225" normalizeH="0" baseline="0" noProof="0">
                <a:ln>
                  <a:noFill/>
                </a:ln>
                <a:solidFill>
                  <a:prstClr val="white"/>
                </a:solidFill>
                <a:effectLst/>
                <a:uLnTx/>
                <a:uFillTx/>
                <a:ea typeface="+mn-ea"/>
                <a:cs typeface="+mn-cs"/>
              </a:rPr>
              <a:t>LANGZEIT</a:t>
            </a:r>
          </a:p>
        </p:txBody>
      </p:sp>
    </p:spTree>
    <p:extLst>
      <p:ext uri="{BB962C8B-B14F-4D97-AF65-F5344CB8AC3E}">
        <p14:creationId xmlns:p14="http://schemas.microsoft.com/office/powerpoint/2010/main" val="266242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20266" y="112661"/>
            <a:ext cx="858741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T1D-Beginn bei ≥ 10 Jahren war mit geringerem Risiko für schwere Hypoglykämien verbunden als bei &lt; 10 Jahren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4" name="Text Placeholder 4">
            <a:extLst>
              <a:ext uri="{FF2B5EF4-FFF2-40B4-BE49-F238E27FC236}">
                <a16:creationId xmlns:a16="http://schemas.microsoft.com/office/drawing/2014/main" id="{11566B78-CC72-F388-83FC-EDB5B0B40C51}"/>
              </a:ext>
            </a:extLst>
          </p:cNvPr>
          <p:cNvSpPr txBox="1">
            <a:spLocks/>
          </p:cNvSpPr>
          <p:nvPr/>
        </p:nvSpPr>
        <p:spPr>
          <a:xfrm>
            <a:off x="320267" y="4601197"/>
            <a:ext cx="8422710" cy="479680"/>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lang="en-US" sz="600" dirty="0" err="1">
                <a:solidFill>
                  <a:srgbClr val="404040"/>
                </a:solidFill>
                <a:latin typeface="+mn-lt"/>
              </a:rPr>
              <a:t>Abbildung</a:t>
            </a:r>
            <a:r>
              <a:rPr lang="en-US" sz="600" dirty="0">
                <a:solidFill>
                  <a:srgbClr val="404040"/>
                </a:solidFill>
                <a:latin typeface="+mn-lt"/>
              </a:rPr>
              <a:t> </a:t>
            </a:r>
            <a:r>
              <a:rPr lang="en-US" sz="600" dirty="0" err="1">
                <a:solidFill>
                  <a:srgbClr val="404040"/>
                </a:solidFill>
                <a:latin typeface="+mn-lt"/>
              </a:rPr>
              <a:t>modifiziert</a:t>
            </a:r>
            <a:r>
              <a:rPr lang="en-US" sz="600" dirty="0">
                <a:solidFill>
                  <a:srgbClr val="404040"/>
                </a:solidFill>
                <a:latin typeface="+mn-lt"/>
              </a:rPr>
              <a:t> </a:t>
            </a:r>
            <a:r>
              <a:rPr lang="en-US" sz="600" dirty="0" err="1">
                <a:solidFill>
                  <a:srgbClr val="404040"/>
                </a:solidFill>
                <a:latin typeface="+mn-lt"/>
              </a:rPr>
              <a:t>nach</a:t>
            </a:r>
            <a:r>
              <a:rPr lang="en-US" sz="600" dirty="0">
                <a:solidFill>
                  <a:srgbClr val="404040"/>
                </a:solidFill>
                <a:latin typeface="+mn-lt"/>
              </a:rPr>
              <a:t> Karges B 2021</a:t>
            </a:r>
            <a:r>
              <a:rPr lang="en-US" sz="600" baseline="30000" dirty="0">
                <a:solidFill>
                  <a:srgbClr val="404040"/>
                </a:solidFill>
                <a:latin typeface="+mn-lt"/>
              </a:rPr>
              <a:t>1</a:t>
            </a:r>
            <a:r>
              <a:rPr lang="en-US" sz="600" dirty="0">
                <a:solidFill>
                  <a:srgbClr val="404040"/>
                </a:solidFill>
                <a:latin typeface="+mn-lt"/>
              </a:rPr>
              <a:t>. </a:t>
            </a:r>
            <a:r>
              <a:rPr lang="en-US" sz="600" i="1" dirty="0">
                <a:solidFill>
                  <a:srgbClr val="404040"/>
                </a:solidFill>
                <a:latin typeface="+mn-lt"/>
              </a:rPr>
              <a:t>* </a:t>
            </a:r>
            <a:r>
              <a:rPr lang="de-DE" sz="600" dirty="0">
                <a:solidFill>
                  <a:srgbClr val="404040"/>
                </a:solidFill>
                <a:latin typeface="+mn-lt"/>
              </a:rPr>
              <a:t>Die Daten stammen aus einer bevölkerungsbasierten Beobachtungsstudie mit 57.371 Personen, bei denen im Alter zwischen 6 Monaten und 20 Jahren T1D diagnostiziert wurde. # „familiär“ bezeichnet T1D, der bei Menschen mit einem Verwandten ersten Grades mit T1D auftrat, „sporadisch“ bezeichnet T1D, der bei Menschen ohne Verwandte mit T1D auftrat.</a:t>
            </a:r>
          </a:p>
          <a:p>
            <a:pPr lvl="0">
              <a:defRPr/>
            </a:pPr>
            <a:r>
              <a:rPr lang="en-US" sz="600" dirty="0">
                <a:solidFill>
                  <a:srgbClr val="404040"/>
                </a:solidFill>
                <a:latin typeface="+mn-lt"/>
              </a:rPr>
              <a:t>fam.: </a:t>
            </a:r>
            <a:r>
              <a:rPr lang="en-US" sz="600" dirty="0" err="1">
                <a:solidFill>
                  <a:srgbClr val="404040"/>
                </a:solidFill>
                <a:latin typeface="+mn-lt"/>
              </a:rPr>
              <a:t>familiär</a:t>
            </a:r>
            <a:r>
              <a:rPr lang="en-US" sz="600" dirty="0">
                <a:solidFill>
                  <a:srgbClr val="404040"/>
                </a:solidFill>
                <a:latin typeface="+mn-lt"/>
              </a:rPr>
              <a:t>; HR: hazard ratio, </a:t>
            </a:r>
            <a:r>
              <a:rPr lang="en-US" sz="600" dirty="0" err="1">
                <a:solidFill>
                  <a:srgbClr val="404040"/>
                </a:solidFill>
                <a:latin typeface="+mn-lt"/>
              </a:rPr>
              <a:t>Risikoverhältnis</a:t>
            </a:r>
            <a:r>
              <a:rPr lang="en-US" sz="600" dirty="0">
                <a:solidFill>
                  <a:srgbClr val="404040"/>
                </a:solidFill>
                <a:latin typeface="+mn-lt"/>
              </a:rPr>
              <a:t>; KI: </a:t>
            </a:r>
            <a:r>
              <a:rPr lang="en-US" sz="600" dirty="0" err="1">
                <a:solidFill>
                  <a:srgbClr val="404040"/>
                </a:solidFill>
                <a:latin typeface="+mn-lt"/>
              </a:rPr>
              <a:t>Konfidenzintervall</a:t>
            </a:r>
            <a:r>
              <a:rPr lang="en-US" sz="600" dirty="0">
                <a:solidFill>
                  <a:srgbClr val="404040"/>
                </a:solidFill>
                <a:latin typeface="+mn-lt"/>
              </a:rPr>
              <a:t>; </a:t>
            </a:r>
            <a:r>
              <a:rPr lang="en-US" sz="600" dirty="0" err="1">
                <a:solidFill>
                  <a:srgbClr val="404040"/>
                </a:solidFill>
                <a:latin typeface="+mn-lt"/>
              </a:rPr>
              <a:t>spo</a:t>
            </a:r>
            <a:r>
              <a:rPr lang="en-US" sz="600" dirty="0">
                <a:solidFill>
                  <a:srgbClr val="404040"/>
                </a:solidFill>
                <a:latin typeface="+mn-lt"/>
              </a:rPr>
              <a:t>.: </a:t>
            </a:r>
            <a:r>
              <a:rPr lang="en-US" sz="600" dirty="0" err="1">
                <a:solidFill>
                  <a:srgbClr val="404040"/>
                </a:solidFill>
                <a:latin typeface="+mn-lt"/>
              </a:rPr>
              <a:t>sporadisch</a:t>
            </a:r>
            <a:r>
              <a:rPr lang="en-US" sz="600" dirty="0">
                <a:solidFill>
                  <a:srgbClr val="404040"/>
                </a:solidFill>
                <a:latin typeface="+mn-lt"/>
              </a:rPr>
              <a:t>; T1D: Typ-1-Diabetes.</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lang="en-US" sz="600" b="1" dirty="0">
                <a:solidFill>
                  <a:srgbClr val="404040"/>
                </a:solidFill>
                <a:latin typeface="+mn-lt"/>
              </a:rPr>
              <a:t>1. </a:t>
            </a:r>
            <a:r>
              <a:rPr lang="en-US" sz="600" dirty="0">
                <a:solidFill>
                  <a:srgbClr val="404040"/>
                </a:solidFill>
                <a:latin typeface="+mn-lt"/>
              </a:rPr>
              <a:t>Karges B </a:t>
            </a:r>
            <a:r>
              <a:rPr lang="en-US" sz="600" i="1" dirty="0">
                <a:solidFill>
                  <a:srgbClr val="404040"/>
                </a:solidFill>
                <a:latin typeface="+mn-lt"/>
              </a:rPr>
              <a:t>et al. Diabetes Care</a:t>
            </a:r>
            <a:r>
              <a:rPr lang="en-US" sz="600" dirty="0">
                <a:solidFill>
                  <a:srgbClr val="404040"/>
                </a:solidFill>
                <a:latin typeface="+mn-lt"/>
              </a:rPr>
              <a:t> 2021; 44: 1116</a:t>
            </a:r>
            <a:r>
              <a:rPr lang="en-US" sz="600" dirty="0">
                <a:solidFill>
                  <a:srgbClr val="404040"/>
                </a:solidFill>
                <a:latin typeface="+mn-lt"/>
                <a:cs typeface="+mn-cs"/>
              </a:rPr>
              <a:t>–</a:t>
            </a:r>
            <a:r>
              <a:rPr lang="en-US" sz="600" dirty="0">
                <a:solidFill>
                  <a:srgbClr val="404040"/>
                </a:solidFill>
                <a:latin typeface="+mn-lt"/>
              </a:rPr>
              <a:t>24. </a:t>
            </a:r>
            <a:r>
              <a:rPr lang="en-US" sz="600" b="1" dirty="0">
                <a:solidFill>
                  <a:srgbClr val="404040"/>
                </a:solidFill>
                <a:latin typeface="+mn-lt"/>
              </a:rPr>
              <a:t>2.</a:t>
            </a:r>
            <a:r>
              <a:rPr lang="en-US" sz="600" dirty="0">
                <a:solidFill>
                  <a:srgbClr val="404040"/>
                </a:solidFill>
                <a:latin typeface="+mn-lt"/>
              </a:rPr>
              <a:t> Leslie RD </a:t>
            </a:r>
            <a:r>
              <a:rPr lang="en-US" sz="600" i="1" dirty="0">
                <a:solidFill>
                  <a:srgbClr val="404040"/>
                </a:solidFill>
                <a:latin typeface="+mn-lt"/>
              </a:rPr>
              <a:t>et al. </a:t>
            </a:r>
            <a:r>
              <a:rPr lang="pt-BR" sz="600" i="1" dirty="0">
                <a:solidFill>
                  <a:srgbClr val="404040"/>
                </a:solidFill>
                <a:latin typeface="+mn-lt"/>
              </a:rPr>
              <a:t>Diabetes Care</a:t>
            </a:r>
            <a:r>
              <a:rPr lang="pt-BR" sz="600" dirty="0">
                <a:solidFill>
                  <a:srgbClr val="404040"/>
                </a:solidFill>
                <a:latin typeface="+mn-lt"/>
              </a:rPr>
              <a:t> 2021; 44: 2449</a:t>
            </a:r>
            <a:r>
              <a:rPr lang="en-US" sz="600" dirty="0">
                <a:solidFill>
                  <a:srgbClr val="404040"/>
                </a:solidFill>
                <a:latin typeface="+mn-lt"/>
                <a:cs typeface="+mn-cs"/>
              </a:rPr>
              <a:t>–</a:t>
            </a:r>
            <a:r>
              <a:rPr lang="pt-BR" sz="600" dirty="0">
                <a:solidFill>
                  <a:srgbClr val="404040"/>
                </a:solidFill>
                <a:latin typeface="+mn-lt"/>
              </a:rPr>
              <a:t>56.</a:t>
            </a:r>
            <a:endParaRPr lang="en-US" sz="600" dirty="0">
              <a:solidFill>
                <a:srgbClr val="404040"/>
              </a:solidFill>
              <a:latin typeface="+mn-lt"/>
            </a:endParaRPr>
          </a:p>
        </p:txBody>
      </p:sp>
      <p:graphicFrame>
        <p:nvGraphicFramePr>
          <p:cNvPr id="127" name="GR1">
            <a:extLst>
              <a:ext uri="{FF2B5EF4-FFF2-40B4-BE49-F238E27FC236}">
                <a16:creationId xmlns:a16="http://schemas.microsoft.com/office/drawing/2014/main" id="{D4F41A15-D548-C6C2-F500-C1AED5EA80F3}"/>
              </a:ext>
            </a:extLst>
          </p:cNvPr>
          <p:cNvGraphicFramePr>
            <a:graphicFrameLocks/>
          </p:cNvGraphicFramePr>
          <p:nvPr>
            <p:extLst>
              <p:ext uri="{D42A27DB-BD31-4B8C-83A1-F6EECF244321}">
                <p14:modId xmlns:p14="http://schemas.microsoft.com/office/powerpoint/2010/main" val="3896385006"/>
              </p:ext>
            </p:extLst>
          </p:nvPr>
        </p:nvGraphicFramePr>
        <p:xfrm>
          <a:off x="914862" y="1357763"/>
          <a:ext cx="4400602" cy="3187057"/>
        </p:xfrm>
        <a:graphic>
          <a:graphicData uri="http://schemas.openxmlformats.org/drawingml/2006/chart">
            <c:chart xmlns:c="http://schemas.openxmlformats.org/drawingml/2006/chart" xmlns:r="http://schemas.openxmlformats.org/officeDocument/2006/relationships" r:id="rId3"/>
          </a:graphicData>
        </a:graphic>
      </p:graphicFrame>
      <p:grpSp>
        <p:nvGrpSpPr>
          <p:cNvPr id="128" name="GR1 Linee">
            <a:extLst>
              <a:ext uri="{FF2B5EF4-FFF2-40B4-BE49-F238E27FC236}">
                <a16:creationId xmlns:a16="http://schemas.microsoft.com/office/drawing/2014/main" id="{B4FFF7B3-AB2E-AC8A-01B7-0524CC3CA3A4}"/>
              </a:ext>
            </a:extLst>
          </p:cNvPr>
          <p:cNvGrpSpPr/>
          <p:nvPr/>
        </p:nvGrpSpPr>
        <p:grpSpPr>
          <a:xfrm>
            <a:off x="1684483" y="2330440"/>
            <a:ext cx="3291324" cy="1108068"/>
            <a:chOff x="7207250" y="3363383"/>
            <a:chExt cx="4191000" cy="1329267"/>
          </a:xfrm>
        </p:grpSpPr>
        <p:sp>
          <p:nvSpPr>
            <p:cNvPr id="129" name="L1">
              <a:extLst>
                <a:ext uri="{FF2B5EF4-FFF2-40B4-BE49-F238E27FC236}">
                  <a16:creationId xmlns:a16="http://schemas.microsoft.com/office/drawing/2014/main" id="{FC30B35E-1940-CB78-730D-7B46D6DA81F9}"/>
                </a:ext>
              </a:extLst>
            </p:cNvPr>
            <p:cNvSpPr/>
            <p:nvPr/>
          </p:nvSpPr>
          <p:spPr>
            <a:xfrm>
              <a:off x="7209367" y="3363383"/>
              <a:ext cx="4184650" cy="1325034"/>
            </a:xfrm>
            <a:custGeom>
              <a:avLst/>
              <a:gdLst>
                <a:gd name="connsiteX0" fmla="*/ 0 w 4184650"/>
                <a:gd name="connsiteY0" fmla="*/ 1325034 h 1325034"/>
                <a:gd name="connsiteX1" fmla="*/ 419100 w 4184650"/>
                <a:gd name="connsiteY1" fmla="*/ 1325034 h 1325034"/>
                <a:gd name="connsiteX2" fmla="*/ 419100 w 4184650"/>
                <a:gd name="connsiteY2" fmla="*/ 1117600 h 1325034"/>
                <a:gd name="connsiteX3" fmla="*/ 838200 w 4184650"/>
                <a:gd name="connsiteY3" fmla="*/ 1117600 h 1325034"/>
                <a:gd name="connsiteX4" fmla="*/ 838200 w 4184650"/>
                <a:gd name="connsiteY4" fmla="*/ 869950 h 1325034"/>
                <a:gd name="connsiteX5" fmla="*/ 1250950 w 4184650"/>
                <a:gd name="connsiteY5" fmla="*/ 869950 h 1325034"/>
                <a:gd name="connsiteX6" fmla="*/ 1250950 w 4184650"/>
                <a:gd name="connsiteY6" fmla="*/ 683684 h 1325034"/>
                <a:gd name="connsiteX7" fmla="*/ 1670050 w 4184650"/>
                <a:gd name="connsiteY7" fmla="*/ 683684 h 1325034"/>
                <a:gd name="connsiteX8" fmla="*/ 1670050 w 4184650"/>
                <a:gd name="connsiteY8" fmla="*/ 537634 h 1325034"/>
                <a:gd name="connsiteX9" fmla="*/ 2095500 w 4184650"/>
                <a:gd name="connsiteY9" fmla="*/ 537634 h 1325034"/>
                <a:gd name="connsiteX10" fmla="*/ 2095500 w 4184650"/>
                <a:gd name="connsiteY10" fmla="*/ 402167 h 1325034"/>
                <a:gd name="connsiteX11" fmla="*/ 2504016 w 4184650"/>
                <a:gd name="connsiteY11" fmla="*/ 402167 h 1325034"/>
                <a:gd name="connsiteX12" fmla="*/ 2504016 w 4184650"/>
                <a:gd name="connsiteY12" fmla="*/ 304800 h 1325034"/>
                <a:gd name="connsiteX13" fmla="*/ 2931583 w 4184650"/>
                <a:gd name="connsiteY13" fmla="*/ 304800 h 1325034"/>
                <a:gd name="connsiteX14" fmla="*/ 2931583 w 4184650"/>
                <a:gd name="connsiteY14" fmla="*/ 209550 h 1325034"/>
                <a:gd name="connsiteX15" fmla="*/ 3346450 w 4184650"/>
                <a:gd name="connsiteY15" fmla="*/ 209550 h 1325034"/>
                <a:gd name="connsiteX16" fmla="*/ 3346450 w 4184650"/>
                <a:gd name="connsiteY16" fmla="*/ 131234 h 1325034"/>
                <a:gd name="connsiteX17" fmla="*/ 3761316 w 4184650"/>
                <a:gd name="connsiteY17" fmla="*/ 131234 h 1325034"/>
                <a:gd name="connsiteX18" fmla="*/ 3761316 w 4184650"/>
                <a:gd name="connsiteY18" fmla="*/ 65617 h 1325034"/>
                <a:gd name="connsiteX19" fmla="*/ 4184650 w 4184650"/>
                <a:gd name="connsiteY19" fmla="*/ 65617 h 1325034"/>
                <a:gd name="connsiteX20" fmla="*/ 4184650 w 4184650"/>
                <a:gd name="connsiteY20" fmla="*/ 0 h 132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184650" h="1325034">
                  <a:moveTo>
                    <a:pt x="0" y="1325034"/>
                  </a:moveTo>
                  <a:lnTo>
                    <a:pt x="419100" y="1325034"/>
                  </a:lnTo>
                  <a:lnTo>
                    <a:pt x="419100" y="1117600"/>
                  </a:lnTo>
                  <a:lnTo>
                    <a:pt x="838200" y="1117600"/>
                  </a:lnTo>
                  <a:lnTo>
                    <a:pt x="838200" y="869950"/>
                  </a:lnTo>
                  <a:lnTo>
                    <a:pt x="1250950" y="869950"/>
                  </a:lnTo>
                  <a:lnTo>
                    <a:pt x="1250950" y="683684"/>
                  </a:lnTo>
                  <a:lnTo>
                    <a:pt x="1670050" y="683684"/>
                  </a:lnTo>
                  <a:lnTo>
                    <a:pt x="1670050" y="537634"/>
                  </a:lnTo>
                  <a:lnTo>
                    <a:pt x="2095500" y="537634"/>
                  </a:lnTo>
                  <a:lnTo>
                    <a:pt x="2095500" y="402167"/>
                  </a:lnTo>
                  <a:lnTo>
                    <a:pt x="2504016" y="402167"/>
                  </a:lnTo>
                  <a:lnTo>
                    <a:pt x="2504016" y="304800"/>
                  </a:lnTo>
                  <a:lnTo>
                    <a:pt x="2931583" y="304800"/>
                  </a:lnTo>
                  <a:lnTo>
                    <a:pt x="2931583" y="209550"/>
                  </a:lnTo>
                  <a:lnTo>
                    <a:pt x="3346450" y="209550"/>
                  </a:lnTo>
                  <a:lnTo>
                    <a:pt x="3346450" y="131234"/>
                  </a:lnTo>
                  <a:lnTo>
                    <a:pt x="3761316" y="131234"/>
                  </a:lnTo>
                  <a:lnTo>
                    <a:pt x="3761316" y="65617"/>
                  </a:lnTo>
                  <a:lnTo>
                    <a:pt x="4184650" y="65617"/>
                  </a:lnTo>
                  <a:lnTo>
                    <a:pt x="4184650" y="0"/>
                  </a:lnTo>
                </a:path>
              </a:pathLst>
            </a:custGeom>
            <a:noFill/>
            <a:ln w="19050" cap="rnd"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mn-ea"/>
                <a:cs typeface="+mn-cs"/>
              </a:endParaRPr>
            </a:p>
          </p:txBody>
        </p:sp>
        <p:sp>
          <p:nvSpPr>
            <p:cNvPr id="130" name="L2">
              <a:extLst>
                <a:ext uri="{FF2B5EF4-FFF2-40B4-BE49-F238E27FC236}">
                  <a16:creationId xmlns:a16="http://schemas.microsoft.com/office/drawing/2014/main" id="{4304243D-F056-9496-DBE1-F6898DCA3DB1}"/>
                </a:ext>
              </a:extLst>
            </p:cNvPr>
            <p:cNvSpPr/>
            <p:nvPr/>
          </p:nvSpPr>
          <p:spPr>
            <a:xfrm>
              <a:off x="7209367" y="3445933"/>
              <a:ext cx="4184650" cy="1244600"/>
            </a:xfrm>
            <a:custGeom>
              <a:avLst/>
              <a:gdLst>
                <a:gd name="connsiteX0" fmla="*/ 0 w 4184650"/>
                <a:gd name="connsiteY0" fmla="*/ 1244600 h 1244600"/>
                <a:gd name="connsiteX1" fmla="*/ 408516 w 4184650"/>
                <a:gd name="connsiteY1" fmla="*/ 1244600 h 1244600"/>
                <a:gd name="connsiteX2" fmla="*/ 408516 w 4184650"/>
                <a:gd name="connsiteY2" fmla="*/ 1018117 h 1244600"/>
                <a:gd name="connsiteX3" fmla="*/ 844550 w 4184650"/>
                <a:gd name="connsiteY3" fmla="*/ 1018117 h 1244600"/>
                <a:gd name="connsiteX4" fmla="*/ 844550 w 4184650"/>
                <a:gd name="connsiteY4" fmla="*/ 804334 h 1244600"/>
                <a:gd name="connsiteX5" fmla="*/ 1257300 w 4184650"/>
                <a:gd name="connsiteY5" fmla="*/ 804334 h 1244600"/>
                <a:gd name="connsiteX6" fmla="*/ 1257300 w 4184650"/>
                <a:gd name="connsiteY6" fmla="*/ 613834 h 1244600"/>
                <a:gd name="connsiteX7" fmla="*/ 1674283 w 4184650"/>
                <a:gd name="connsiteY7" fmla="*/ 613834 h 1244600"/>
                <a:gd name="connsiteX8" fmla="*/ 1674283 w 4184650"/>
                <a:gd name="connsiteY8" fmla="*/ 442384 h 1244600"/>
                <a:gd name="connsiteX9" fmla="*/ 2091266 w 4184650"/>
                <a:gd name="connsiteY9" fmla="*/ 442384 h 1244600"/>
                <a:gd name="connsiteX10" fmla="*/ 2091266 w 4184650"/>
                <a:gd name="connsiteY10" fmla="*/ 353484 h 1244600"/>
                <a:gd name="connsiteX11" fmla="*/ 2510366 w 4184650"/>
                <a:gd name="connsiteY11" fmla="*/ 353484 h 1244600"/>
                <a:gd name="connsiteX12" fmla="*/ 2510366 w 4184650"/>
                <a:gd name="connsiteY12" fmla="*/ 270934 h 1244600"/>
                <a:gd name="connsiteX13" fmla="*/ 2929466 w 4184650"/>
                <a:gd name="connsiteY13" fmla="*/ 270934 h 1244600"/>
                <a:gd name="connsiteX14" fmla="*/ 2929466 w 4184650"/>
                <a:gd name="connsiteY14" fmla="*/ 173567 h 1244600"/>
                <a:gd name="connsiteX15" fmla="*/ 3346450 w 4184650"/>
                <a:gd name="connsiteY15" fmla="*/ 173567 h 1244600"/>
                <a:gd name="connsiteX16" fmla="*/ 3346450 w 4184650"/>
                <a:gd name="connsiteY16" fmla="*/ 101600 h 1244600"/>
                <a:gd name="connsiteX17" fmla="*/ 3767666 w 4184650"/>
                <a:gd name="connsiteY17" fmla="*/ 101600 h 1244600"/>
                <a:gd name="connsiteX18" fmla="*/ 3767666 w 4184650"/>
                <a:gd name="connsiteY18" fmla="*/ 0 h 1244600"/>
                <a:gd name="connsiteX19" fmla="*/ 4184650 w 4184650"/>
                <a:gd name="connsiteY19" fmla="*/ 0 h 124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84650" h="1244600">
                  <a:moveTo>
                    <a:pt x="0" y="1244600"/>
                  </a:moveTo>
                  <a:lnTo>
                    <a:pt x="408516" y="1244600"/>
                  </a:lnTo>
                  <a:lnTo>
                    <a:pt x="408516" y="1018117"/>
                  </a:lnTo>
                  <a:lnTo>
                    <a:pt x="844550" y="1018117"/>
                  </a:lnTo>
                  <a:lnTo>
                    <a:pt x="844550" y="804334"/>
                  </a:lnTo>
                  <a:lnTo>
                    <a:pt x="1257300" y="804334"/>
                  </a:lnTo>
                  <a:lnTo>
                    <a:pt x="1257300" y="613834"/>
                  </a:lnTo>
                  <a:lnTo>
                    <a:pt x="1674283" y="613834"/>
                  </a:lnTo>
                  <a:lnTo>
                    <a:pt x="1674283" y="442384"/>
                  </a:lnTo>
                  <a:lnTo>
                    <a:pt x="2091266" y="442384"/>
                  </a:lnTo>
                  <a:lnTo>
                    <a:pt x="2091266" y="353484"/>
                  </a:lnTo>
                  <a:lnTo>
                    <a:pt x="2510366" y="353484"/>
                  </a:lnTo>
                  <a:lnTo>
                    <a:pt x="2510366" y="270934"/>
                  </a:lnTo>
                  <a:lnTo>
                    <a:pt x="2929466" y="270934"/>
                  </a:lnTo>
                  <a:lnTo>
                    <a:pt x="2929466" y="173567"/>
                  </a:lnTo>
                  <a:lnTo>
                    <a:pt x="3346450" y="173567"/>
                  </a:lnTo>
                  <a:lnTo>
                    <a:pt x="3346450" y="101600"/>
                  </a:lnTo>
                  <a:lnTo>
                    <a:pt x="3767666" y="101600"/>
                  </a:lnTo>
                  <a:lnTo>
                    <a:pt x="3767666" y="0"/>
                  </a:lnTo>
                  <a:lnTo>
                    <a:pt x="4184650" y="0"/>
                  </a:lnTo>
                </a:path>
              </a:pathLst>
            </a:custGeom>
            <a:noFill/>
            <a:ln w="19050" cap="rnd" cmpd="sng" algn="ctr">
              <a:solidFill>
                <a:srgbClr val="347475"/>
              </a:solidFill>
              <a:prstDash val="dash"/>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mn-ea"/>
                <a:cs typeface="+mn-cs"/>
              </a:endParaRPr>
            </a:p>
          </p:txBody>
        </p:sp>
        <p:sp>
          <p:nvSpPr>
            <p:cNvPr id="131" name="L3">
              <a:extLst>
                <a:ext uri="{FF2B5EF4-FFF2-40B4-BE49-F238E27FC236}">
                  <a16:creationId xmlns:a16="http://schemas.microsoft.com/office/drawing/2014/main" id="{65DA5693-B76F-1E3C-EF24-6B96ADA6A067}"/>
                </a:ext>
              </a:extLst>
            </p:cNvPr>
            <p:cNvSpPr/>
            <p:nvPr/>
          </p:nvSpPr>
          <p:spPr>
            <a:xfrm>
              <a:off x="7211483" y="3623733"/>
              <a:ext cx="4182534" cy="1068917"/>
            </a:xfrm>
            <a:custGeom>
              <a:avLst/>
              <a:gdLst>
                <a:gd name="connsiteX0" fmla="*/ 0 w 4182534"/>
                <a:gd name="connsiteY0" fmla="*/ 1068917 h 1068917"/>
                <a:gd name="connsiteX1" fmla="*/ 414867 w 4182534"/>
                <a:gd name="connsiteY1" fmla="*/ 1068917 h 1068917"/>
                <a:gd name="connsiteX2" fmla="*/ 414867 w 4182534"/>
                <a:gd name="connsiteY2" fmla="*/ 912284 h 1068917"/>
                <a:gd name="connsiteX3" fmla="*/ 842434 w 4182534"/>
                <a:gd name="connsiteY3" fmla="*/ 912284 h 1068917"/>
                <a:gd name="connsiteX4" fmla="*/ 842434 w 4182534"/>
                <a:gd name="connsiteY4" fmla="*/ 719667 h 1068917"/>
                <a:gd name="connsiteX5" fmla="*/ 1253067 w 4182534"/>
                <a:gd name="connsiteY5" fmla="*/ 719667 h 1068917"/>
                <a:gd name="connsiteX6" fmla="*/ 1253067 w 4182534"/>
                <a:gd name="connsiteY6" fmla="*/ 575734 h 1068917"/>
                <a:gd name="connsiteX7" fmla="*/ 1665817 w 4182534"/>
                <a:gd name="connsiteY7" fmla="*/ 575734 h 1068917"/>
                <a:gd name="connsiteX8" fmla="*/ 1665817 w 4182534"/>
                <a:gd name="connsiteY8" fmla="*/ 442384 h 1068917"/>
                <a:gd name="connsiteX9" fmla="*/ 2087034 w 4182534"/>
                <a:gd name="connsiteY9" fmla="*/ 442384 h 1068917"/>
                <a:gd name="connsiteX10" fmla="*/ 2087034 w 4182534"/>
                <a:gd name="connsiteY10" fmla="*/ 338667 h 1068917"/>
                <a:gd name="connsiteX11" fmla="*/ 2504017 w 4182534"/>
                <a:gd name="connsiteY11" fmla="*/ 338667 h 1068917"/>
                <a:gd name="connsiteX12" fmla="*/ 2504017 w 4182534"/>
                <a:gd name="connsiteY12" fmla="*/ 256117 h 1068917"/>
                <a:gd name="connsiteX13" fmla="*/ 2929467 w 4182534"/>
                <a:gd name="connsiteY13" fmla="*/ 256117 h 1068917"/>
                <a:gd name="connsiteX14" fmla="*/ 2929467 w 4182534"/>
                <a:gd name="connsiteY14" fmla="*/ 177800 h 1068917"/>
                <a:gd name="connsiteX15" fmla="*/ 3342217 w 4182534"/>
                <a:gd name="connsiteY15" fmla="*/ 177800 h 1068917"/>
                <a:gd name="connsiteX16" fmla="*/ 3342217 w 4182534"/>
                <a:gd name="connsiteY16" fmla="*/ 107950 h 1068917"/>
                <a:gd name="connsiteX17" fmla="*/ 3761317 w 4182534"/>
                <a:gd name="connsiteY17" fmla="*/ 107950 h 1068917"/>
                <a:gd name="connsiteX18" fmla="*/ 3761317 w 4182534"/>
                <a:gd name="connsiteY18" fmla="*/ 48684 h 1068917"/>
                <a:gd name="connsiteX19" fmla="*/ 4182534 w 4182534"/>
                <a:gd name="connsiteY19" fmla="*/ 48684 h 1068917"/>
                <a:gd name="connsiteX20" fmla="*/ 4182534 w 4182534"/>
                <a:gd name="connsiteY20" fmla="*/ 0 h 1068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182534" h="1068917">
                  <a:moveTo>
                    <a:pt x="0" y="1068917"/>
                  </a:moveTo>
                  <a:lnTo>
                    <a:pt x="414867" y="1068917"/>
                  </a:lnTo>
                  <a:lnTo>
                    <a:pt x="414867" y="912284"/>
                  </a:lnTo>
                  <a:lnTo>
                    <a:pt x="842434" y="912284"/>
                  </a:lnTo>
                  <a:lnTo>
                    <a:pt x="842434" y="719667"/>
                  </a:lnTo>
                  <a:lnTo>
                    <a:pt x="1253067" y="719667"/>
                  </a:lnTo>
                  <a:lnTo>
                    <a:pt x="1253067" y="575734"/>
                  </a:lnTo>
                  <a:lnTo>
                    <a:pt x="1665817" y="575734"/>
                  </a:lnTo>
                  <a:lnTo>
                    <a:pt x="1665817" y="442384"/>
                  </a:lnTo>
                  <a:lnTo>
                    <a:pt x="2087034" y="442384"/>
                  </a:lnTo>
                  <a:lnTo>
                    <a:pt x="2087034" y="338667"/>
                  </a:lnTo>
                  <a:lnTo>
                    <a:pt x="2504017" y="338667"/>
                  </a:lnTo>
                  <a:lnTo>
                    <a:pt x="2504017" y="256117"/>
                  </a:lnTo>
                  <a:lnTo>
                    <a:pt x="2929467" y="256117"/>
                  </a:lnTo>
                  <a:lnTo>
                    <a:pt x="2929467" y="177800"/>
                  </a:lnTo>
                  <a:lnTo>
                    <a:pt x="3342217" y="177800"/>
                  </a:lnTo>
                  <a:lnTo>
                    <a:pt x="3342217" y="107950"/>
                  </a:lnTo>
                  <a:lnTo>
                    <a:pt x="3761317" y="107950"/>
                  </a:lnTo>
                  <a:lnTo>
                    <a:pt x="3761317" y="48684"/>
                  </a:lnTo>
                  <a:lnTo>
                    <a:pt x="4182534" y="48684"/>
                  </a:lnTo>
                  <a:lnTo>
                    <a:pt x="4182534" y="0"/>
                  </a:lnTo>
                </a:path>
              </a:pathLst>
            </a:custGeom>
            <a:noFill/>
            <a:ln w="19050" cap="rnd" cmpd="sng" algn="ctr">
              <a:solidFill>
                <a:srgbClr val="CC9C50">
                  <a:lumMod val="75000"/>
                </a:srgbClr>
              </a:solidFill>
              <a:prstDash val="sysDash"/>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mn-ea"/>
                <a:cs typeface="+mn-cs"/>
              </a:endParaRPr>
            </a:p>
          </p:txBody>
        </p:sp>
        <p:sp>
          <p:nvSpPr>
            <p:cNvPr id="132" name="L4">
              <a:extLst>
                <a:ext uri="{FF2B5EF4-FFF2-40B4-BE49-F238E27FC236}">
                  <a16:creationId xmlns:a16="http://schemas.microsoft.com/office/drawing/2014/main" id="{6052A571-1405-77BD-7DEB-4EB9167793CE}"/>
                </a:ext>
              </a:extLst>
            </p:cNvPr>
            <p:cNvSpPr/>
            <p:nvPr/>
          </p:nvSpPr>
          <p:spPr>
            <a:xfrm>
              <a:off x="7207250" y="3697817"/>
              <a:ext cx="4191000" cy="992716"/>
            </a:xfrm>
            <a:custGeom>
              <a:avLst/>
              <a:gdLst>
                <a:gd name="connsiteX0" fmla="*/ 0 w 4191000"/>
                <a:gd name="connsiteY0" fmla="*/ 992716 h 992716"/>
                <a:gd name="connsiteX1" fmla="*/ 423333 w 4191000"/>
                <a:gd name="connsiteY1" fmla="*/ 992716 h 992716"/>
                <a:gd name="connsiteX2" fmla="*/ 423333 w 4191000"/>
                <a:gd name="connsiteY2" fmla="*/ 819150 h 992716"/>
                <a:gd name="connsiteX3" fmla="*/ 842433 w 4191000"/>
                <a:gd name="connsiteY3" fmla="*/ 819150 h 992716"/>
                <a:gd name="connsiteX4" fmla="*/ 842433 w 4191000"/>
                <a:gd name="connsiteY4" fmla="*/ 666750 h 992716"/>
                <a:gd name="connsiteX5" fmla="*/ 1255183 w 4191000"/>
                <a:gd name="connsiteY5" fmla="*/ 666750 h 992716"/>
                <a:gd name="connsiteX6" fmla="*/ 1255183 w 4191000"/>
                <a:gd name="connsiteY6" fmla="*/ 529166 h 992716"/>
                <a:gd name="connsiteX7" fmla="*/ 1674283 w 4191000"/>
                <a:gd name="connsiteY7" fmla="*/ 529166 h 992716"/>
                <a:gd name="connsiteX8" fmla="*/ 1674283 w 4191000"/>
                <a:gd name="connsiteY8" fmla="*/ 402166 h 992716"/>
                <a:gd name="connsiteX9" fmla="*/ 2097617 w 4191000"/>
                <a:gd name="connsiteY9" fmla="*/ 402166 h 992716"/>
                <a:gd name="connsiteX10" fmla="*/ 2097617 w 4191000"/>
                <a:gd name="connsiteY10" fmla="*/ 321733 h 992716"/>
                <a:gd name="connsiteX11" fmla="*/ 2512483 w 4191000"/>
                <a:gd name="connsiteY11" fmla="*/ 321733 h 992716"/>
                <a:gd name="connsiteX12" fmla="*/ 2512483 w 4191000"/>
                <a:gd name="connsiteY12" fmla="*/ 260350 h 992716"/>
                <a:gd name="connsiteX13" fmla="*/ 2937933 w 4191000"/>
                <a:gd name="connsiteY13" fmla="*/ 260350 h 992716"/>
                <a:gd name="connsiteX14" fmla="*/ 2937933 w 4191000"/>
                <a:gd name="connsiteY14" fmla="*/ 184150 h 992716"/>
                <a:gd name="connsiteX15" fmla="*/ 3350683 w 4191000"/>
                <a:gd name="connsiteY15" fmla="*/ 184150 h 992716"/>
                <a:gd name="connsiteX16" fmla="*/ 3350683 w 4191000"/>
                <a:gd name="connsiteY16" fmla="*/ 127000 h 992716"/>
                <a:gd name="connsiteX17" fmla="*/ 3767667 w 4191000"/>
                <a:gd name="connsiteY17" fmla="*/ 127000 h 992716"/>
                <a:gd name="connsiteX18" fmla="*/ 3767667 w 4191000"/>
                <a:gd name="connsiteY18" fmla="*/ 50800 h 992716"/>
                <a:gd name="connsiteX19" fmla="*/ 4191000 w 4191000"/>
                <a:gd name="connsiteY19" fmla="*/ 50800 h 992716"/>
                <a:gd name="connsiteX20" fmla="*/ 4191000 w 4191000"/>
                <a:gd name="connsiteY20" fmla="*/ 0 h 99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191000" h="992716">
                  <a:moveTo>
                    <a:pt x="0" y="992716"/>
                  </a:moveTo>
                  <a:lnTo>
                    <a:pt x="423333" y="992716"/>
                  </a:lnTo>
                  <a:lnTo>
                    <a:pt x="423333" y="819150"/>
                  </a:lnTo>
                  <a:lnTo>
                    <a:pt x="842433" y="819150"/>
                  </a:lnTo>
                  <a:lnTo>
                    <a:pt x="842433" y="666750"/>
                  </a:lnTo>
                  <a:lnTo>
                    <a:pt x="1255183" y="666750"/>
                  </a:lnTo>
                  <a:lnTo>
                    <a:pt x="1255183" y="529166"/>
                  </a:lnTo>
                  <a:lnTo>
                    <a:pt x="1674283" y="529166"/>
                  </a:lnTo>
                  <a:lnTo>
                    <a:pt x="1674283" y="402166"/>
                  </a:lnTo>
                  <a:lnTo>
                    <a:pt x="2097617" y="402166"/>
                  </a:lnTo>
                  <a:lnTo>
                    <a:pt x="2097617" y="321733"/>
                  </a:lnTo>
                  <a:lnTo>
                    <a:pt x="2512483" y="321733"/>
                  </a:lnTo>
                  <a:lnTo>
                    <a:pt x="2512483" y="260350"/>
                  </a:lnTo>
                  <a:lnTo>
                    <a:pt x="2937933" y="260350"/>
                  </a:lnTo>
                  <a:lnTo>
                    <a:pt x="2937933" y="184150"/>
                  </a:lnTo>
                  <a:lnTo>
                    <a:pt x="3350683" y="184150"/>
                  </a:lnTo>
                  <a:lnTo>
                    <a:pt x="3350683" y="127000"/>
                  </a:lnTo>
                  <a:lnTo>
                    <a:pt x="3767667" y="127000"/>
                  </a:lnTo>
                  <a:lnTo>
                    <a:pt x="3767667" y="50800"/>
                  </a:lnTo>
                  <a:lnTo>
                    <a:pt x="4191000" y="50800"/>
                  </a:lnTo>
                  <a:lnTo>
                    <a:pt x="4191000" y="0"/>
                  </a:lnTo>
                </a:path>
              </a:pathLst>
            </a:custGeom>
            <a:noFill/>
            <a:ln w="19050" cap="rnd" cmpd="sng" algn="ctr">
              <a:solidFill>
                <a:srgbClr val="CC9C50">
                  <a:lumMod val="75000"/>
                </a:srgbClr>
              </a:solidFill>
              <a:prstDash val="sysDot"/>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mn-ea"/>
                <a:cs typeface="+mn-cs"/>
              </a:endParaRPr>
            </a:p>
          </p:txBody>
        </p:sp>
      </p:grpSp>
      <p:grpSp>
        <p:nvGrpSpPr>
          <p:cNvPr id="133" name="LEGENDA">
            <a:extLst>
              <a:ext uri="{FF2B5EF4-FFF2-40B4-BE49-F238E27FC236}">
                <a16:creationId xmlns:a16="http://schemas.microsoft.com/office/drawing/2014/main" id="{16025F49-F852-EB91-BFD0-E37A912EFFF0}"/>
              </a:ext>
            </a:extLst>
          </p:cNvPr>
          <p:cNvGrpSpPr/>
          <p:nvPr/>
        </p:nvGrpSpPr>
        <p:grpSpPr>
          <a:xfrm>
            <a:off x="1778988" y="1926544"/>
            <a:ext cx="170536" cy="494799"/>
            <a:chOff x="6760720" y="2349500"/>
            <a:chExt cx="216000" cy="593574"/>
          </a:xfrm>
        </p:grpSpPr>
        <p:grpSp>
          <p:nvGrpSpPr>
            <p:cNvPr id="134" name="LEGENDA">
              <a:extLst>
                <a:ext uri="{FF2B5EF4-FFF2-40B4-BE49-F238E27FC236}">
                  <a16:creationId xmlns:a16="http://schemas.microsoft.com/office/drawing/2014/main" id="{79BD4612-B4AA-CE74-A0E2-1852A4132D64}"/>
                </a:ext>
              </a:extLst>
            </p:cNvPr>
            <p:cNvGrpSpPr/>
            <p:nvPr/>
          </p:nvGrpSpPr>
          <p:grpSpPr>
            <a:xfrm>
              <a:off x="6875120" y="2349500"/>
              <a:ext cx="101600" cy="593574"/>
              <a:chOff x="5798356" y="2185842"/>
              <a:chExt cx="101600" cy="593574"/>
            </a:xfrm>
          </p:grpSpPr>
          <p:sp>
            <p:nvSpPr>
              <p:cNvPr id="139" name="Oval 6">
                <a:extLst>
                  <a:ext uri="{FF2B5EF4-FFF2-40B4-BE49-F238E27FC236}">
                    <a16:creationId xmlns:a16="http://schemas.microsoft.com/office/drawing/2014/main" id="{BE273A42-6D56-C192-EA50-0E8CE4EBE748}"/>
                  </a:ext>
                </a:extLst>
              </p:cNvPr>
              <p:cNvSpPr/>
              <p:nvPr/>
            </p:nvSpPr>
            <p:spPr>
              <a:xfrm>
                <a:off x="5798356" y="2185842"/>
                <a:ext cx="101600" cy="101600"/>
              </a:xfrm>
              <a:prstGeom prst="ellipse">
                <a:avLst/>
              </a:prstGeom>
              <a:noFill/>
              <a:ln w="25400" cap="flat" cmpd="sng" algn="ctr">
                <a:noFill/>
                <a:prstDash val="solid"/>
              </a:ln>
              <a:effectLst/>
            </p:spPr>
            <p:txBody>
              <a:bodyPr wrap="none" lIns="216000" rtlCol="0" anchor="ctr"/>
              <a:lstStyle/>
              <a:p>
                <a:pPr lvl="0" defTabSz="685800">
                  <a:defRPr/>
                </a:pPr>
                <a:r>
                  <a:rPr kumimoji="0" lang="en-US" sz="700" b="0" i="0" u="none" strike="noStrike" kern="0" cap="none" spc="0" normalizeH="0" baseline="0" noProof="0" dirty="0" err="1">
                    <a:ln>
                      <a:noFill/>
                    </a:ln>
                    <a:solidFill>
                      <a:srgbClr val="404040"/>
                    </a:solidFill>
                    <a:effectLst/>
                    <a:uLnTx/>
                    <a:uFillTx/>
                    <a:ea typeface="+mn-ea"/>
                    <a:cs typeface="Arial" panose="020B0604020202020204" pitchFamily="34" charset="0"/>
                  </a:rPr>
                  <a:t>sporadisch</a:t>
                </a:r>
                <a:r>
                  <a:rPr lang="en-US" sz="700" baseline="30000" dirty="0">
                    <a:solidFill>
                      <a:srgbClr val="404040"/>
                    </a:solidFill>
                  </a:rPr>
                  <a:t>#</a:t>
                </a:r>
                <a:endParaRPr kumimoji="0" lang="en-US" sz="700" b="0" i="0" u="none" strike="noStrike" kern="0" cap="none" spc="0" normalizeH="0" baseline="0" noProof="0" dirty="0">
                  <a:ln>
                    <a:noFill/>
                  </a:ln>
                  <a:solidFill>
                    <a:srgbClr val="404040"/>
                  </a:solidFill>
                  <a:effectLst/>
                  <a:uLnTx/>
                  <a:uFillTx/>
                  <a:ea typeface="+mn-ea"/>
                  <a:cs typeface="Arial" panose="020B0604020202020204" pitchFamily="34" charset="0"/>
                </a:endParaRPr>
              </a:p>
            </p:txBody>
          </p:sp>
          <p:sp>
            <p:nvSpPr>
              <p:cNvPr id="140" name="Oval 7">
                <a:extLst>
                  <a:ext uri="{FF2B5EF4-FFF2-40B4-BE49-F238E27FC236}">
                    <a16:creationId xmlns:a16="http://schemas.microsoft.com/office/drawing/2014/main" id="{F18ADBC5-EE68-F9C5-1467-F3AB52B931CF}"/>
                  </a:ext>
                </a:extLst>
              </p:cNvPr>
              <p:cNvSpPr/>
              <p:nvPr/>
            </p:nvSpPr>
            <p:spPr>
              <a:xfrm>
                <a:off x="5798356" y="2513824"/>
                <a:ext cx="101600" cy="101600"/>
              </a:xfrm>
              <a:prstGeom prst="ellipse">
                <a:avLst/>
              </a:prstGeom>
              <a:noFill/>
              <a:ln w="25400" cap="flat" cmpd="sng" algn="ctr">
                <a:noFill/>
                <a:prstDash val="solid"/>
              </a:ln>
              <a:effectLst/>
            </p:spPr>
            <p:txBody>
              <a:bodyPr wrap="none" lIns="216000" rtlCol="0" anchor="ctr"/>
              <a:lstStyle/>
              <a:p>
                <a:pPr lvl="0" defTabSz="685800">
                  <a:defRPr/>
                </a:pPr>
                <a:r>
                  <a:rPr kumimoji="0" lang="en-US" sz="700" b="0" i="0" u="none" strike="noStrike" kern="0" cap="none" spc="0" normalizeH="0" baseline="0" noProof="0" dirty="0" err="1">
                    <a:ln>
                      <a:noFill/>
                    </a:ln>
                    <a:solidFill>
                      <a:srgbClr val="404040"/>
                    </a:solidFill>
                    <a:effectLst/>
                    <a:uLnTx/>
                    <a:uFillTx/>
                    <a:ea typeface="+mn-ea"/>
                    <a:cs typeface="Arial" panose="020B0604020202020204" pitchFamily="34" charset="0"/>
                  </a:rPr>
                  <a:t>sporadisch</a:t>
                </a:r>
                <a:r>
                  <a:rPr lang="en-US" sz="700" baseline="30000" dirty="0">
                    <a:solidFill>
                      <a:srgbClr val="404040"/>
                    </a:solidFill>
                  </a:rPr>
                  <a:t>#</a:t>
                </a:r>
                <a:endParaRPr kumimoji="0" lang="en-US" sz="700" b="0" i="0" u="none" strike="noStrike" kern="0" cap="none" spc="0" normalizeH="0" baseline="0" noProof="0" dirty="0">
                  <a:ln>
                    <a:noFill/>
                  </a:ln>
                  <a:solidFill>
                    <a:srgbClr val="404040"/>
                  </a:solidFill>
                  <a:effectLst/>
                  <a:uLnTx/>
                  <a:uFillTx/>
                  <a:ea typeface="+mn-ea"/>
                  <a:cs typeface="Arial" panose="020B0604020202020204" pitchFamily="34" charset="0"/>
                </a:endParaRPr>
              </a:p>
            </p:txBody>
          </p:sp>
          <p:sp>
            <p:nvSpPr>
              <p:cNvPr id="141" name="Oval 7">
                <a:extLst>
                  <a:ext uri="{FF2B5EF4-FFF2-40B4-BE49-F238E27FC236}">
                    <a16:creationId xmlns:a16="http://schemas.microsoft.com/office/drawing/2014/main" id="{472A8815-36E7-2822-1CF8-617A41AD2435}"/>
                  </a:ext>
                </a:extLst>
              </p:cNvPr>
              <p:cNvSpPr/>
              <p:nvPr/>
            </p:nvSpPr>
            <p:spPr>
              <a:xfrm>
                <a:off x="5798356" y="2349833"/>
                <a:ext cx="101600" cy="101600"/>
              </a:xfrm>
              <a:prstGeom prst="ellipse">
                <a:avLst/>
              </a:prstGeom>
              <a:noFill/>
              <a:ln w="25400" cap="flat" cmpd="sng" algn="ctr">
                <a:noFill/>
                <a:prstDash val="solid"/>
              </a:ln>
              <a:effectLst/>
            </p:spPr>
            <p:txBody>
              <a:bodyPr wrap="none" lIns="216000" rtlCol="0" anchor="ctr"/>
              <a:lstStyle/>
              <a:p>
                <a:pPr lvl="0" defTabSz="685800">
                  <a:defRPr/>
                </a:pPr>
                <a:r>
                  <a:rPr kumimoji="0" lang="en-US" sz="700" b="0" i="0" u="none" strike="noStrike" kern="0" cap="none" spc="0" normalizeH="0" baseline="0" noProof="0" dirty="0" err="1">
                    <a:ln>
                      <a:noFill/>
                    </a:ln>
                    <a:solidFill>
                      <a:srgbClr val="404040"/>
                    </a:solidFill>
                    <a:effectLst/>
                    <a:uLnTx/>
                    <a:uFillTx/>
                    <a:ea typeface="+mn-ea"/>
                    <a:cs typeface="Arial" panose="020B0604020202020204" pitchFamily="34" charset="0"/>
                  </a:rPr>
                  <a:t>familiär</a:t>
                </a:r>
                <a:r>
                  <a:rPr lang="en-US" sz="700" baseline="30000" dirty="0">
                    <a:solidFill>
                      <a:srgbClr val="404040"/>
                    </a:solidFill>
                  </a:rPr>
                  <a:t>#</a:t>
                </a:r>
                <a:endParaRPr kumimoji="0" lang="en-US" sz="700" b="0" i="0" u="none" strike="noStrike" kern="0" cap="none" spc="0" normalizeH="0" baseline="0" noProof="0" dirty="0">
                  <a:ln>
                    <a:noFill/>
                  </a:ln>
                  <a:solidFill>
                    <a:srgbClr val="404040"/>
                  </a:solidFill>
                  <a:effectLst/>
                  <a:uLnTx/>
                  <a:uFillTx/>
                  <a:ea typeface="+mn-ea"/>
                  <a:cs typeface="Arial" panose="020B0604020202020204" pitchFamily="34" charset="0"/>
                </a:endParaRPr>
              </a:p>
            </p:txBody>
          </p:sp>
          <p:sp>
            <p:nvSpPr>
              <p:cNvPr id="142" name="Oval 7">
                <a:extLst>
                  <a:ext uri="{FF2B5EF4-FFF2-40B4-BE49-F238E27FC236}">
                    <a16:creationId xmlns:a16="http://schemas.microsoft.com/office/drawing/2014/main" id="{B05BE7B0-AEAC-9137-F9FB-421B89A32FEC}"/>
                  </a:ext>
                </a:extLst>
              </p:cNvPr>
              <p:cNvSpPr/>
              <p:nvPr/>
            </p:nvSpPr>
            <p:spPr>
              <a:xfrm>
                <a:off x="5798356" y="2677816"/>
                <a:ext cx="101600" cy="101600"/>
              </a:xfrm>
              <a:prstGeom prst="ellipse">
                <a:avLst/>
              </a:prstGeom>
              <a:noFill/>
              <a:ln w="25400" cap="flat" cmpd="sng" algn="ctr">
                <a:noFill/>
                <a:prstDash val="solid"/>
              </a:ln>
              <a:effectLst/>
            </p:spPr>
            <p:txBody>
              <a:bodyPr wrap="none" lIns="216000" rtlCol="0" anchor="ctr"/>
              <a:lstStyle/>
              <a:p>
                <a:pPr lvl="0" defTabSz="685800">
                  <a:defRPr/>
                </a:pPr>
                <a:r>
                  <a:rPr kumimoji="0" lang="en-US" sz="700" b="0" i="0" u="none" strike="noStrike" kern="0" cap="none" spc="0" normalizeH="0" baseline="0" noProof="0" dirty="0" err="1">
                    <a:ln>
                      <a:noFill/>
                    </a:ln>
                    <a:solidFill>
                      <a:srgbClr val="404040"/>
                    </a:solidFill>
                    <a:effectLst/>
                    <a:uLnTx/>
                    <a:uFillTx/>
                    <a:ea typeface="+mn-ea"/>
                    <a:cs typeface="Arial" panose="020B0604020202020204" pitchFamily="34" charset="0"/>
                  </a:rPr>
                  <a:t>familiär</a:t>
                </a:r>
                <a:r>
                  <a:rPr lang="en-US" sz="700" baseline="30000" dirty="0">
                    <a:solidFill>
                      <a:srgbClr val="404040"/>
                    </a:solidFill>
                  </a:rPr>
                  <a:t>#</a:t>
                </a:r>
                <a:endParaRPr kumimoji="0" lang="en-US" sz="700" b="0" i="0" u="none" strike="noStrike" kern="0" cap="none" spc="0" normalizeH="0" baseline="0" noProof="0" dirty="0">
                  <a:ln>
                    <a:noFill/>
                  </a:ln>
                  <a:solidFill>
                    <a:srgbClr val="404040"/>
                  </a:solidFill>
                  <a:effectLst/>
                  <a:uLnTx/>
                  <a:uFillTx/>
                  <a:ea typeface="+mn-ea"/>
                  <a:cs typeface="Arial" panose="020B0604020202020204" pitchFamily="34" charset="0"/>
                </a:endParaRPr>
              </a:p>
            </p:txBody>
          </p:sp>
        </p:grpSp>
        <p:cxnSp>
          <p:nvCxnSpPr>
            <p:cNvPr id="135" name="Connettore diritto 33">
              <a:extLst>
                <a:ext uri="{FF2B5EF4-FFF2-40B4-BE49-F238E27FC236}">
                  <a16:creationId xmlns:a16="http://schemas.microsoft.com/office/drawing/2014/main" id="{F9AF6590-0184-0183-9BC8-CF7E21C5188C}"/>
                </a:ext>
              </a:extLst>
            </p:cNvPr>
            <p:cNvCxnSpPr/>
            <p:nvPr/>
          </p:nvCxnSpPr>
          <p:spPr>
            <a:xfrm>
              <a:off x="6760720" y="2731684"/>
              <a:ext cx="216000" cy="0"/>
            </a:xfrm>
            <a:prstGeom prst="line">
              <a:avLst/>
            </a:prstGeom>
            <a:noFill/>
            <a:ln w="19050" cap="rnd" cmpd="sng" algn="ctr">
              <a:solidFill>
                <a:srgbClr val="CC9C50">
                  <a:lumMod val="75000"/>
                </a:srgbClr>
              </a:solidFill>
              <a:prstDash val="sysDash"/>
            </a:ln>
            <a:effectLst/>
          </p:spPr>
        </p:cxnSp>
        <p:cxnSp>
          <p:nvCxnSpPr>
            <p:cNvPr id="136" name="Connettore diritto 38">
              <a:extLst>
                <a:ext uri="{FF2B5EF4-FFF2-40B4-BE49-F238E27FC236}">
                  <a16:creationId xmlns:a16="http://schemas.microsoft.com/office/drawing/2014/main" id="{4E5C1C0C-EF00-CBDE-BE0F-1B99494DF3B6}"/>
                </a:ext>
              </a:extLst>
            </p:cNvPr>
            <p:cNvCxnSpPr/>
            <p:nvPr/>
          </p:nvCxnSpPr>
          <p:spPr>
            <a:xfrm>
              <a:off x="6760720" y="2403068"/>
              <a:ext cx="216000" cy="0"/>
            </a:xfrm>
            <a:prstGeom prst="line">
              <a:avLst/>
            </a:prstGeom>
            <a:noFill/>
            <a:ln w="19050" cap="rnd" cmpd="sng" algn="ctr">
              <a:solidFill>
                <a:srgbClr val="347475"/>
              </a:solidFill>
              <a:prstDash val="solid"/>
            </a:ln>
            <a:effectLst/>
          </p:spPr>
        </p:cxnSp>
        <p:cxnSp>
          <p:nvCxnSpPr>
            <p:cNvPr id="137" name="Connettore diritto 39">
              <a:extLst>
                <a:ext uri="{FF2B5EF4-FFF2-40B4-BE49-F238E27FC236}">
                  <a16:creationId xmlns:a16="http://schemas.microsoft.com/office/drawing/2014/main" id="{7067DCA3-BE08-3B8F-EEA7-950B9AC57008}"/>
                </a:ext>
              </a:extLst>
            </p:cNvPr>
            <p:cNvCxnSpPr/>
            <p:nvPr/>
          </p:nvCxnSpPr>
          <p:spPr>
            <a:xfrm>
              <a:off x="6760720" y="2564291"/>
              <a:ext cx="216000" cy="0"/>
            </a:xfrm>
            <a:prstGeom prst="line">
              <a:avLst/>
            </a:prstGeom>
            <a:noFill/>
            <a:ln w="19050" cap="rnd" cmpd="sng" algn="ctr">
              <a:solidFill>
                <a:srgbClr val="347475"/>
              </a:solidFill>
              <a:prstDash val="dash"/>
            </a:ln>
            <a:effectLst/>
          </p:spPr>
        </p:cxnSp>
        <p:cxnSp>
          <p:nvCxnSpPr>
            <p:cNvPr id="138" name="Connettore diritto 40">
              <a:extLst>
                <a:ext uri="{FF2B5EF4-FFF2-40B4-BE49-F238E27FC236}">
                  <a16:creationId xmlns:a16="http://schemas.microsoft.com/office/drawing/2014/main" id="{CC4496F0-C413-0E75-8155-2BD8ADC92A34}"/>
                </a:ext>
              </a:extLst>
            </p:cNvPr>
            <p:cNvCxnSpPr/>
            <p:nvPr/>
          </p:nvCxnSpPr>
          <p:spPr>
            <a:xfrm>
              <a:off x="6760720" y="2889574"/>
              <a:ext cx="216000" cy="0"/>
            </a:xfrm>
            <a:prstGeom prst="line">
              <a:avLst/>
            </a:prstGeom>
            <a:noFill/>
            <a:ln w="19050" cap="rnd" cmpd="sng" algn="ctr">
              <a:solidFill>
                <a:srgbClr val="CC9C50">
                  <a:lumMod val="75000"/>
                </a:srgbClr>
              </a:solidFill>
              <a:prstDash val="sysDot"/>
            </a:ln>
            <a:effectLst/>
          </p:spPr>
        </p:cxnSp>
      </p:grpSp>
      <p:sp>
        <p:nvSpPr>
          <p:cNvPr id="143" name="TextBox 31">
            <a:extLst>
              <a:ext uri="{FF2B5EF4-FFF2-40B4-BE49-F238E27FC236}">
                <a16:creationId xmlns:a16="http://schemas.microsoft.com/office/drawing/2014/main" id="{9B47C55A-2702-8DCB-49DC-2C6B309EAC9C}"/>
              </a:ext>
            </a:extLst>
          </p:cNvPr>
          <p:cNvSpPr txBox="1"/>
          <p:nvPr/>
        </p:nvSpPr>
        <p:spPr>
          <a:xfrm rot="16200000">
            <a:off x="267200" y="2324142"/>
            <a:ext cx="1651515" cy="249299"/>
          </a:xfrm>
          <a:prstGeom prst="rect">
            <a:avLst/>
          </a:prstGeom>
        </p:spPr>
        <p:txBody>
          <a:bodyPr wrap="square" lIns="0" tIns="0" rIns="0" bIns="0" rtlCol="0" anchor="t">
            <a:spAutoFit/>
          </a:bodyPr>
          <a:lstStyle>
            <a:defPPr>
              <a:defRPr lang="en-US"/>
            </a:defPPr>
            <a:lvl1pPr algn="ctr">
              <a:lnSpc>
                <a:spcPct val="90000"/>
              </a:lnSpc>
              <a:defRPr sz="1200" b="1">
                <a:latin typeface="Arial" panose="020B0604020202020204" pitchFamily="34" charset="0"/>
                <a:cs typeface="Arial" panose="020B0604020202020204" pitchFamily="34" charset="0"/>
              </a:defRPr>
            </a:lvl1p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900" b="1" i="0" u="none" strike="noStrike" kern="0" cap="none" spc="0" normalizeH="0" baseline="0" noProof="0" dirty="0">
                <a:ln>
                  <a:noFill/>
                </a:ln>
                <a:solidFill>
                  <a:srgbClr val="404040"/>
                </a:solidFill>
                <a:effectLst/>
                <a:uLnTx/>
                <a:uFillTx/>
                <a:latin typeface="+mn-lt"/>
                <a:cs typeface="Arial" panose="020B0604020202020204" pitchFamily="34" charset="0"/>
              </a:rPr>
              <a:t>Menschen</a:t>
            </a:r>
            <a:r>
              <a:rPr kumimoji="0" lang="en-US" sz="900" b="1" i="0" u="none" strike="noStrike" kern="0" cap="none" spc="0" normalizeH="0" noProof="0" dirty="0">
                <a:ln>
                  <a:noFill/>
                </a:ln>
                <a:solidFill>
                  <a:srgbClr val="404040"/>
                </a:solidFill>
                <a:effectLst/>
                <a:uLnTx/>
                <a:uFillTx/>
                <a:latin typeface="+mn-lt"/>
                <a:cs typeface="Arial" panose="020B0604020202020204" pitchFamily="34" charset="0"/>
              </a:rPr>
              <a:t> </a:t>
            </a:r>
            <a:r>
              <a:rPr kumimoji="0" lang="en-US" sz="900" b="1" i="0" u="none" strike="noStrike" kern="0" cap="none" spc="0" normalizeH="0" noProof="0" dirty="0" err="1">
                <a:ln>
                  <a:noFill/>
                </a:ln>
                <a:solidFill>
                  <a:srgbClr val="404040"/>
                </a:solidFill>
                <a:effectLst/>
                <a:uLnTx/>
                <a:uFillTx/>
                <a:latin typeface="+mn-lt"/>
                <a:cs typeface="Arial" panose="020B0604020202020204" pitchFamily="34" charset="0"/>
              </a:rPr>
              <a:t>mit</a:t>
            </a:r>
            <a:r>
              <a:rPr kumimoji="0" lang="en-US" sz="900" b="1" i="0" u="none" strike="noStrike" kern="0" cap="none" spc="0" normalizeH="0" noProof="0" dirty="0">
                <a:ln>
                  <a:noFill/>
                </a:ln>
                <a:solidFill>
                  <a:srgbClr val="404040"/>
                </a:solidFill>
                <a:effectLst/>
                <a:uLnTx/>
                <a:uFillTx/>
                <a:latin typeface="+mn-lt"/>
                <a:cs typeface="Arial" panose="020B0604020202020204" pitchFamily="34" charset="0"/>
              </a:rPr>
              <a:t> </a:t>
            </a:r>
            <a:r>
              <a:rPr kumimoji="0" lang="en-US" sz="900" b="1" i="0" u="none" strike="noStrike" kern="0" cap="none" spc="0" normalizeH="0" noProof="0" dirty="0" err="1">
                <a:ln>
                  <a:noFill/>
                </a:ln>
                <a:solidFill>
                  <a:srgbClr val="404040"/>
                </a:solidFill>
                <a:effectLst/>
                <a:uLnTx/>
                <a:uFillTx/>
                <a:latin typeface="+mn-lt"/>
                <a:cs typeface="Arial" panose="020B0604020202020204" pitchFamily="34" charset="0"/>
              </a:rPr>
              <a:t>schweren</a:t>
            </a:r>
            <a:r>
              <a:rPr kumimoji="0" lang="en-US" sz="900" b="1" i="0" u="none" strike="noStrike" kern="0" cap="none" spc="0" normalizeH="0" noProof="0" dirty="0">
                <a:ln>
                  <a:noFill/>
                </a:ln>
                <a:solidFill>
                  <a:srgbClr val="404040"/>
                </a:solidFill>
                <a:effectLst/>
                <a:uLnTx/>
                <a:uFillTx/>
                <a:latin typeface="+mn-lt"/>
                <a:cs typeface="Arial" panose="020B0604020202020204" pitchFamily="34" charset="0"/>
              </a:rPr>
              <a:t> </a:t>
            </a:r>
            <a:r>
              <a:rPr kumimoji="0" lang="en-US" sz="900" b="1" i="0" u="none" strike="noStrike" kern="0" cap="none" spc="0" normalizeH="0" noProof="0" dirty="0" err="1">
                <a:ln>
                  <a:noFill/>
                </a:ln>
                <a:solidFill>
                  <a:srgbClr val="404040"/>
                </a:solidFill>
                <a:effectLst/>
                <a:uLnTx/>
                <a:uFillTx/>
                <a:latin typeface="+mn-lt"/>
                <a:cs typeface="Arial" panose="020B0604020202020204" pitchFamily="34" charset="0"/>
              </a:rPr>
              <a:t>Hypoglykämien</a:t>
            </a:r>
            <a:r>
              <a:rPr kumimoji="0" lang="en-US" sz="900" b="1" i="0" u="none" strike="noStrike" kern="0" cap="none" spc="0" normalizeH="0" noProof="0" dirty="0">
                <a:ln>
                  <a:noFill/>
                </a:ln>
                <a:solidFill>
                  <a:srgbClr val="404040"/>
                </a:solidFill>
                <a:effectLst/>
                <a:uLnTx/>
                <a:uFillTx/>
                <a:latin typeface="+mn-lt"/>
                <a:cs typeface="Arial" panose="020B0604020202020204" pitchFamily="34" charset="0"/>
              </a:rPr>
              <a:t> [%]</a:t>
            </a:r>
            <a:endParaRPr kumimoji="0" lang="en-US" sz="900" b="0" i="0" u="none" strike="noStrike" kern="0" cap="none" spc="0" normalizeH="0" baseline="0" noProof="0" dirty="0">
              <a:ln>
                <a:noFill/>
              </a:ln>
              <a:solidFill>
                <a:srgbClr val="404040"/>
              </a:solidFill>
              <a:effectLst/>
              <a:uLnTx/>
              <a:uFillTx/>
              <a:latin typeface="+mn-lt"/>
              <a:cs typeface="Arial" panose="020B0604020202020204" pitchFamily="34" charset="0"/>
            </a:endParaRPr>
          </a:p>
        </p:txBody>
      </p:sp>
      <p:sp>
        <p:nvSpPr>
          <p:cNvPr id="144" name="TextBox 32">
            <a:extLst>
              <a:ext uri="{FF2B5EF4-FFF2-40B4-BE49-F238E27FC236}">
                <a16:creationId xmlns:a16="http://schemas.microsoft.com/office/drawing/2014/main" id="{DC562727-70D4-9DF9-98AD-6FA79B30E144}"/>
              </a:ext>
            </a:extLst>
          </p:cNvPr>
          <p:cNvSpPr txBox="1"/>
          <p:nvPr/>
        </p:nvSpPr>
        <p:spPr>
          <a:xfrm>
            <a:off x="1632353" y="3655913"/>
            <a:ext cx="3291324" cy="124650"/>
          </a:xfrm>
          <a:prstGeom prst="rect">
            <a:avLst/>
          </a:prstGeom>
        </p:spPr>
        <p:txBody>
          <a:bodyPr wrap="square" lIns="0" tIns="0" rIns="0" bIns="0" rtlCol="0" anchor="t">
            <a:spAutoFit/>
          </a:bodyPr>
          <a:lstStyle>
            <a:defPPr>
              <a:defRPr lang="en-US"/>
            </a:defPPr>
            <a:lvl1pPr algn="ctr">
              <a:lnSpc>
                <a:spcPct val="90000"/>
              </a:lnSpc>
              <a:defRPr sz="1200" b="1">
                <a:latin typeface="Arial" panose="020B0604020202020204" pitchFamily="34" charset="0"/>
                <a:cs typeface="Arial" panose="020B0604020202020204" pitchFamily="34" charset="0"/>
              </a:defRPr>
            </a:lvl1pP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900" b="1" i="0" u="none" strike="noStrike" kern="0" cap="none" spc="0" normalizeH="0" baseline="0" noProof="0" dirty="0" err="1">
                <a:ln>
                  <a:noFill/>
                </a:ln>
                <a:solidFill>
                  <a:srgbClr val="404040"/>
                </a:solidFill>
                <a:effectLst/>
                <a:uLnTx/>
                <a:uFillTx/>
                <a:latin typeface="+mn-lt"/>
                <a:cs typeface="Arial" panose="020B0604020202020204" pitchFamily="34" charset="0"/>
              </a:rPr>
              <a:t>Behandlungsjahr</a:t>
            </a:r>
            <a:endParaRPr kumimoji="0" lang="en-US" sz="800" b="0" i="0" u="none" strike="noStrike" kern="0" cap="none" spc="0" normalizeH="0" baseline="0" noProof="0" dirty="0">
              <a:ln>
                <a:noFill/>
              </a:ln>
              <a:solidFill>
                <a:srgbClr val="404040"/>
              </a:solidFill>
              <a:effectLst/>
              <a:uLnTx/>
              <a:uFillTx/>
              <a:latin typeface="+mn-lt"/>
              <a:cs typeface="Arial" panose="020B0604020202020204" pitchFamily="34" charset="0"/>
            </a:endParaRPr>
          </a:p>
        </p:txBody>
      </p:sp>
      <p:graphicFrame>
        <p:nvGraphicFramePr>
          <p:cNvPr id="145" name="Tabella 27">
            <a:extLst>
              <a:ext uri="{FF2B5EF4-FFF2-40B4-BE49-F238E27FC236}">
                <a16:creationId xmlns:a16="http://schemas.microsoft.com/office/drawing/2014/main" id="{8D676E0B-AB27-1CCB-62F4-B69D6D27851D}"/>
              </a:ext>
            </a:extLst>
          </p:cNvPr>
          <p:cNvGraphicFramePr>
            <a:graphicFrameLocks noGrp="1"/>
          </p:cNvGraphicFramePr>
          <p:nvPr>
            <p:extLst>
              <p:ext uri="{D42A27DB-BD31-4B8C-83A1-F6EECF244321}">
                <p14:modId xmlns:p14="http://schemas.microsoft.com/office/powerpoint/2010/main" val="3139523884"/>
              </p:ext>
            </p:extLst>
          </p:nvPr>
        </p:nvGraphicFramePr>
        <p:xfrm>
          <a:off x="817123" y="3800984"/>
          <a:ext cx="4194663" cy="643261"/>
        </p:xfrm>
        <a:graphic>
          <a:graphicData uri="http://schemas.openxmlformats.org/drawingml/2006/table">
            <a:tbl>
              <a:tblPr firstRow="1" bandRow="1"/>
              <a:tblGrid>
                <a:gridCol w="668713">
                  <a:extLst>
                    <a:ext uri="{9D8B030D-6E8A-4147-A177-3AD203B41FA5}">
                      <a16:colId xmlns:a16="http://schemas.microsoft.com/office/drawing/2014/main" val="13018218"/>
                    </a:ext>
                  </a:extLst>
                </a:gridCol>
                <a:gridCol w="352595">
                  <a:extLst>
                    <a:ext uri="{9D8B030D-6E8A-4147-A177-3AD203B41FA5}">
                      <a16:colId xmlns:a16="http://schemas.microsoft.com/office/drawing/2014/main" val="1300370613"/>
                    </a:ext>
                  </a:extLst>
                </a:gridCol>
                <a:gridCol w="352595">
                  <a:extLst>
                    <a:ext uri="{9D8B030D-6E8A-4147-A177-3AD203B41FA5}">
                      <a16:colId xmlns:a16="http://schemas.microsoft.com/office/drawing/2014/main" val="3409056213"/>
                    </a:ext>
                  </a:extLst>
                </a:gridCol>
                <a:gridCol w="352595">
                  <a:extLst>
                    <a:ext uri="{9D8B030D-6E8A-4147-A177-3AD203B41FA5}">
                      <a16:colId xmlns:a16="http://schemas.microsoft.com/office/drawing/2014/main" val="1548472550"/>
                    </a:ext>
                  </a:extLst>
                </a:gridCol>
                <a:gridCol w="352595">
                  <a:extLst>
                    <a:ext uri="{9D8B030D-6E8A-4147-A177-3AD203B41FA5}">
                      <a16:colId xmlns:a16="http://schemas.microsoft.com/office/drawing/2014/main" val="2194601393"/>
                    </a:ext>
                  </a:extLst>
                </a:gridCol>
                <a:gridCol w="352595">
                  <a:extLst>
                    <a:ext uri="{9D8B030D-6E8A-4147-A177-3AD203B41FA5}">
                      <a16:colId xmlns:a16="http://schemas.microsoft.com/office/drawing/2014/main" val="665440169"/>
                    </a:ext>
                  </a:extLst>
                </a:gridCol>
                <a:gridCol w="352595">
                  <a:extLst>
                    <a:ext uri="{9D8B030D-6E8A-4147-A177-3AD203B41FA5}">
                      <a16:colId xmlns:a16="http://schemas.microsoft.com/office/drawing/2014/main" val="668608466"/>
                    </a:ext>
                  </a:extLst>
                </a:gridCol>
                <a:gridCol w="352595">
                  <a:extLst>
                    <a:ext uri="{9D8B030D-6E8A-4147-A177-3AD203B41FA5}">
                      <a16:colId xmlns:a16="http://schemas.microsoft.com/office/drawing/2014/main" val="370452015"/>
                    </a:ext>
                  </a:extLst>
                </a:gridCol>
                <a:gridCol w="352595">
                  <a:extLst>
                    <a:ext uri="{9D8B030D-6E8A-4147-A177-3AD203B41FA5}">
                      <a16:colId xmlns:a16="http://schemas.microsoft.com/office/drawing/2014/main" val="3444850814"/>
                    </a:ext>
                  </a:extLst>
                </a:gridCol>
                <a:gridCol w="352595">
                  <a:extLst>
                    <a:ext uri="{9D8B030D-6E8A-4147-A177-3AD203B41FA5}">
                      <a16:colId xmlns:a16="http://schemas.microsoft.com/office/drawing/2014/main" val="1411525308"/>
                    </a:ext>
                  </a:extLst>
                </a:gridCol>
                <a:gridCol w="352595">
                  <a:extLst>
                    <a:ext uri="{9D8B030D-6E8A-4147-A177-3AD203B41FA5}">
                      <a16:colId xmlns:a16="http://schemas.microsoft.com/office/drawing/2014/main" val="3795383426"/>
                    </a:ext>
                  </a:extLst>
                </a:gridCol>
              </a:tblGrid>
              <a:tr h="112253">
                <a:tc gridSpan="11">
                  <a:txBody>
                    <a:bodyPr/>
                    <a:lstStyle>
                      <a:lvl1pPr marL="0" algn="l" defTabSz="685783" rtl="0" eaLnBrk="1" latinLnBrk="0" hangingPunct="1">
                        <a:defRPr sz="1350" b="1" kern="1200">
                          <a:solidFill>
                            <a:schemeClr val="lt1"/>
                          </a:solidFill>
                          <a:latin typeface="Arial" panose="020B0604020202020204"/>
                        </a:defRPr>
                      </a:lvl1pPr>
                      <a:lvl2pPr marL="342892" algn="l" defTabSz="685783" rtl="0" eaLnBrk="1" latinLnBrk="0" hangingPunct="1">
                        <a:defRPr sz="1350" b="1" kern="1200">
                          <a:solidFill>
                            <a:schemeClr val="lt1"/>
                          </a:solidFill>
                          <a:latin typeface="Arial" panose="020B0604020202020204"/>
                        </a:defRPr>
                      </a:lvl2pPr>
                      <a:lvl3pPr marL="685783" algn="l" defTabSz="685783" rtl="0" eaLnBrk="1" latinLnBrk="0" hangingPunct="1">
                        <a:defRPr sz="1350" b="1" kern="1200">
                          <a:solidFill>
                            <a:schemeClr val="lt1"/>
                          </a:solidFill>
                          <a:latin typeface="Arial" panose="020B0604020202020204"/>
                        </a:defRPr>
                      </a:lvl3pPr>
                      <a:lvl4pPr marL="1028675" algn="l" defTabSz="685783" rtl="0" eaLnBrk="1" latinLnBrk="0" hangingPunct="1">
                        <a:defRPr sz="1350" b="1" kern="1200">
                          <a:solidFill>
                            <a:schemeClr val="lt1"/>
                          </a:solidFill>
                          <a:latin typeface="Arial" panose="020B0604020202020204"/>
                        </a:defRPr>
                      </a:lvl4pPr>
                      <a:lvl5pPr marL="1371566" algn="l" defTabSz="685783" rtl="0" eaLnBrk="1" latinLnBrk="0" hangingPunct="1">
                        <a:defRPr sz="1350" b="1" kern="1200">
                          <a:solidFill>
                            <a:schemeClr val="lt1"/>
                          </a:solidFill>
                          <a:latin typeface="Arial" panose="020B0604020202020204"/>
                        </a:defRPr>
                      </a:lvl5pPr>
                      <a:lvl6pPr marL="1714457" algn="l" defTabSz="685783" rtl="0" eaLnBrk="1" latinLnBrk="0" hangingPunct="1">
                        <a:defRPr sz="1350" b="1" kern="1200">
                          <a:solidFill>
                            <a:schemeClr val="lt1"/>
                          </a:solidFill>
                          <a:latin typeface="Arial" panose="020B0604020202020204"/>
                        </a:defRPr>
                      </a:lvl6pPr>
                      <a:lvl7pPr marL="2057348" algn="l" defTabSz="685783" rtl="0" eaLnBrk="1" latinLnBrk="0" hangingPunct="1">
                        <a:defRPr sz="1350" b="1" kern="1200">
                          <a:solidFill>
                            <a:schemeClr val="lt1"/>
                          </a:solidFill>
                          <a:latin typeface="Arial" panose="020B0604020202020204"/>
                        </a:defRPr>
                      </a:lvl7pPr>
                      <a:lvl8pPr marL="2400240" algn="l" defTabSz="685783" rtl="0" eaLnBrk="1" latinLnBrk="0" hangingPunct="1">
                        <a:defRPr sz="1350" b="1" kern="1200">
                          <a:solidFill>
                            <a:schemeClr val="lt1"/>
                          </a:solidFill>
                          <a:latin typeface="Arial" panose="020B0604020202020204"/>
                        </a:defRPr>
                      </a:lvl8pPr>
                      <a:lvl9pPr marL="2743132" algn="l" defTabSz="685783" rtl="0" eaLnBrk="1" latinLnBrk="0" hangingPunct="1">
                        <a:defRPr sz="1350" b="1" kern="1200">
                          <a:solidFill>
                            <a:schemeClr val="lt1"/>
                          </a:solidFill>
                          <a:latin typeface="Arial" panose="020B0604020202020204"/>
                        </a:defRPr>
                      </a:lvl9pPr>
                    </a:lstStyle>
                    <a:p>
                      <a:pPr algn="l">
                        <a:lnSpc>
                          <a:spcPct val="80000"/>
                        </a:lnSpc>
                      </a:pPr>
                      <a:r>
                        <a:rPr lang="en-US" sz="600" b="1" spc="-30" baseline="0" noProof="0" err="1">
                          <a:solidFill>
                            <a:schemeClr val="tx1"/>
                          </a:solidFill>
                          <a:latin typeface="+mn-lt"/>
                        </a:rPr>
                        <a:t>Zahl</a:t>
                      </a:r>
                      <a:r>
                        <a:rPr lang="en-US" sz="600" b="1" spc="-30" baseline="0" noProof="0">
                          <a:solidFill>
                            <a:schemeClr val="tx1"/>
                          </a:solidFill>
                          <a:latin typeface="+mn-lt"/>
                        </a:rPr>
                        <a:t> der </a:t>
                      </a:r>
                      <a:r>
                        <a:rPr lang="en-US" sz="600" b="1" spc="-30" baseline="0" noProof="0" err="1">
                          <a:solidFill>
                            <a:schemeClr val="tx1"/>
                          </a:solidFill>
                          <a:latin typeface="+mn-lt"/>
                        </a:rPr>
                        <a:t>Gefährdeten</a:t>
                      </a:r>
                      <a:endParaRPr lang="en-US" sz="600" b="1" spc="-30" baseline="0" noProof="0">
                        <a:solidFill>
                          <a:schemeClr val="tx1"/>
                        </a:solidFill>
                        <a:latin typeface="+mn-lt"/>
                      </a:endParaRPr>
                    </a:p>
                  </a:txBody>
                  <a:tcPr marL="0" marR="0" marT="16200" marB="10800" anchor="ctr">
                    <a:lnL w="12700" cmpd="sng">
                      <a:noFill/>
                    </a:lnL>
                    <a:lnR w="12700" cmpd="sng">
                      <a:noFill/>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it-IT" sz="700" b="0">
                        <a:solidFill>
                          <a:schemeClr val="tx1"/>
                        </a:solidFill>
                      </a:endParaRPr>
                    </a:p>
                  </a:txBody>
                  <a:tcPr marL="0" marR="0" marT="36000" marB="36000" anchor="ctr">
                    <a:lnR w="317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pPr algn="ctr"/>
                      <a:endParaRPr lang="it-IT" sz="700" b="0">
                        <a:solidFill>
                          <a:schemeClr val="tx1"/>
                        </a:solidFil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pPr algn="ctr"/>
                      <a:endParaRPr lang="it-IT" sz="700" b="0">
                        <a:solidFill>
                          <a:schemeClr val="tx1"/>
                        </a:solidFil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pPr algn="ctr"/>
                      <a:endParaRPr lang="it-IT" sz="700" b="0">
                        <a:solidFill>
                          <a:schemeClr val="tx1"/>
                        </a:solidFil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pPr algn="ctr"/>
                      <a:endParaRPr lang="it-IT" sz="700" b="0">
                        <a:solidFill>
                          <a:schemeClr val="tx1"/>
                        </a:solidFil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pPr algn="ctr"/>
                      <a:endParaRPr lang="it-IT" sz="700" b="0">
                        <a:solidFill>
                          <a:schemeClr val="tx1"/>
                        </a:solidFill>
                      </a:endParaRPr>
                    </a:p>
                  </a:txBody>
                  <a:tcPr marL="0" marR="0" marT="36000" marB="36000" anchor="ctr">
                    <a:lnL w="3175" cap="flat" cmpd="sng" algn="ctr">
                      <a:no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pPr algn="ctr"/>
                      <a:endParaRPr lang="it-IT" sz="700" b="0">
                        <a:solidFill>
                          <a:schemeClr val="tx1"/>
                        </a:solidFill>
                      </a:endParaRPr>
                    </a:p>
                  </a:txBody>
                  <a:tcPr marL="0" marR="0" marT="36000" marB="36000" anchor="ctr">
                    <a:lnL w="3175" cap="flat" cmpd="sng" algn="ctr">
                      <a:no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pPr algn="ctr"/>
                      <a:endParaRPr lang="it-IT" sz="700" b="0">
                        <a:solidFill>
                          <a:schemeClr val="tx1"/>
                        </a:solidFill>
                      </a:endParaRPr>
                    </a:p>
                  </a:txBody>
                  <a:tcPr marL="0" marR="0" marT="36000" marB="36000" anchor="ctr">
                    <a:lnL w="3175" cap="flat" cmpd="sng" algn="ctr">
                      <a:no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pPr algn="ctr"/>
                      <a:endParaRPr lang="it-IT" sz="700" b="0">
                        <a:solidFill>
                          <a:schemeClr val="tx1"/>
                        </a:solidFill>
                      </a:endParaRPr>
                    </a:p>
                  </a:txBody>
                  <a:tcPr marL="0" marR="0" marT="36000" marB="36000" anchor="ctr">
                    <a:lnL w="3175" cap="flat" cmpd="sng" algn="ctr">
                      <a:no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pPr algn="ctr"/>
                      <a:endParaRPr lang="it-IT" sz="700" b="0">
                        <a:solidFill>
                          <a:schemeClr val="tx1"/>
                        </a:solidFill>
                      </a:endParaRPr>
                    </a:p>
                  </a:txBody>
                  <a:tcPr marL="0" marR="0" marT="36000" marB="36000" anchor="ctr">
                    <a:lnL w="3175" cap="flat" cmpd="sng" algn="ctr">
                      <a:no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26269130"/>
                  </a:ext>
                </a:extLst>
              </a:tr>
              <a:tr h="132752">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l">
                        <a:lnSpc>
                          <a:spcPct val="80000"/>
                        </a:lnSpc>
                      </a:pPr>
                      <a:r>
                        <a:rPr lang="en-US" sz="600" b="0" spc="-30" baseline="0" noProof="0" err="1">
                          <a:solidFill>
                            <a:schemeClr val="tx1"/>
                          </a:solidFill>
                          <a:latin typeface="+mn-lt"/>
                        </a:rPr>
                        <a:t>spo</a:t>
                      </a:r>
                      <a:r>
                        <a:rPr lang="en-US" sz="600" b="0" spc="-30" baseline="0" noProof="0">
                          <a:solidFill>
                            <a:schemeClr val="tx1"/>
                          </a:solidFill>
                          <a:latin typeface="+mn-lt"/>
                        </a:rPr>
                        <a:t>. &lt; 10 Jahre</a:t>
                      </a:r>
                    </a:p>
                  </a:txBody>
                  <a:tcPr marL="0" marR="0" marT="16200" marB="10800" anchor="ctr">
                    <a:lnL w="12700" cmpd="sng">
                      <a:noFill/>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27.880</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23.743</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19.825</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16.738</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14.243</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11.997</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10.157</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8.437</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6.775</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5.010</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7023480"/>
                  </a:ext>
                </a:extLst>
              </a:tr>
              <a:tr h="132752">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lang="en-US" sz="600" b="0" spc="-30" baseline="0" noProof="0" err="1">
                          <a:solidFill>
                            <a:schemeClr val="tx1"/>
                          </a:solidFill>
                          <a:latin typeface="+mn-lt"/>
                        </a:rPr>
                        <a:t>spo</a:t>
                      </a:r>
                      <a:r>
                        <a:rPr lang="en-US" sz="600" b="0" spc="-30" baseline="0" noProof="0">
                          <a:solidFill>
                            <a:schemeClr val="tx1"/>
                          </a:solidFill>
                          <a:latin typeface="+mn-lt"/>
                        </a:rPr>
                        <a:t>. ≥ 10 Jahre</a:t>
                      </a:r>
                    </a:p>
                  </a:txBody>
                  <a:tcPr marL="0" marR="0" marT="16200" marB="10800" anchor="ctr">
                    <a:lnL w="12700" cmpd="sng">
                      <a:noFill/>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25.725</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20.464</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16.188</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12.445</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9.080</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6.306</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4.038</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2.279</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1.140</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556</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83067319"/>
                  </a:ext>
                </a:extLst>
              </a:tr>
              <a:tr h="132752">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l">
                        <a:lnSpc>
                          <a:spcPct val="80000"/>
                        </a:lnSpc>
                      </a:pPr>
                      <a:r>
                        <a:rPr lang="en-US" sz="600" b="0" spc="-30" baseline="0" noProof="0">
                          <a:solidFill>
                            <a:schemeClr val="tx1"/>
                          </a:solidFill>
                          <a:latin typeface="+mn-lt"/>
                        </a:rPr>
                        <a:t>fam. &lt; 10 Jahre</a:t>
                      </a:r>
                    </a:p>
                  </a:txBody>
                  <a:tcPr marL="0" marR="0" marT="16200" marB="10800" anchor="ctr">
                    <a:lnL w="12700" cmpd="sng">
                      <a:noFill/>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2.446</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2.178</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1.909</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1.637</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1.393</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1.196</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1.020</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851</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684</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517</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70992074"/>
                  </a:ext>
                </a:extLst>
              </a:tr>
              <a:tr h="132752">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lang="en-US" sz="600" b="0" spc="-30" baseline="0" noProof="0">
                          <a:solidFill>
                            <a:schemeClr val="tx1"/>
                          </a:solidFill>
                          <a:latin typeface="+mn-lt"/>
                        </a:rPr>
                        <a:t>fam. ≥ 10 Jahre</a:t>
                      </a:r>
                    </a:p>
                  </a:txBody>
                  <a:tcPr marL="0" marR="0" marT="16200" marB="10800" anchor="ctr">
                    <a:lnL w="12700" cmpd="sng">
                      <a:noFill/>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1.319</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1.122</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902</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723</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543</a:t>
                      </a:r>
                    </a:p>
                  </a:txBody>
                  <a:tcPr marL="0" marR="0" marT="16200" marB="108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381</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256</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141</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a:solidFill>
                            <a:schemeClr val="tx1"/>
                          </a:solidFill>
                          <a:latin typeface="+mn-lt"/>
                        </a:rPr>
                        <a:t>65</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83" rtl="0" eaLnBrk="1" latinLnBrk="0" hangingPunct="1">
                        <a:defRPr sz="1350" kern="1200">
                          <a:solidFill>
                            <a:schemeClr val="dk1"/>
                          </a:solidFill>
                          <a:latin typeface="Arial" panose="020B0604020202020204"/>
                        </a:defRPr>
                      </a:lvl1pPr>
                      <a:lvl2pPr marL="342892" algn="l" defTabSz="685783" rtl="0" eaLnBrk="1" latinLnBrk="0" hangingPunct="1">
                        <a:defRPr sz="1350" kern="1200">
                          <a:solidFill>
                            <a:schemeClr val="dk1"/>
                          </a:solidFill>
                          <a:latin typeface="Arial" panose="020B0604020202020204"/>
                        </a:defRPr>
                      </a:lvl2pPr>
                      <a:lvl3pPr marL="685783" algn="l" defTabSz="685783" rtl="0" eaLnBrk="1" latinLnBrk="0" hangingPunct="1">
                        <a:defRPr sz="1350" kern="1200">
                          <a:solidFill>
                            <a:schemeClr val="dk1"/>
                          </a:solidFill>
                          <a:latin typeface="Arial" panose="020B0604020202020204"/>
                        </a:defRPr>
                      </a:lvl3pPr>
                      <a:lvl4pPr marL="1028675" algn="l" defTabSz="685783" rtl="0" eaLnBrk="1" latinLnBrk="0" hangingPunct="1">
                        <a:defRPr sz="1350" kern="1200">
                          <a:solidFill>
                            <a:schemeClr val="dk1"/>
                          </a:solidFill>
                          <a:latin typeface="Arial" panose="020B0604020202020204"/>
                        </a:defRPr>
                      </a:lvl4pPr>
                      <a:lvl5pPr marL="1371566" algn="l" defTabSz="685783" rtl="0" eaLnBrk="1" latinLnBrk="0" hangingPunct="1">
                        <a:defRPr sz="1350" kern="1200">
                          <a:solidFill>
                            <a:schemeClr val="dk1"/>
                          </a:solidFill>
                          <a:latin typeface="Arial" panose="020B0604020202020204"/>
                        </a:defRPr>
                      </a:lvl5pPr>
                      <a:lvl6pPr marL="1714457" algn="l" defTabSz="685783" rtl="0" eaLnBrk="1" latinLnBrk="0" hangingPunct="1">
                        <a:defRPr sz="1350" kern="1200">
                          <a:solidFill>
                            <a:schemeClr val="dk1"/>
                          </a:solidFill>
                          <a:latin typeface="Arial" panose="020B0604020202020204"/>
                        </a:defRPr>
                      </a:lvl6pPr>
                      <a:lvl7pPr marL="2057348" algn="l" defTabSz="685783" rtl="0" eaLnBrk="1" latinLnBrk="0" hangingPunct="1">
                        <a:defRPr sz="1350" kern="1200">
                          <a:solidFill>
                            <a:schemeClr val="dk1"/>
                          </a:solidFill>
                          <a:latin typeface="Arial" panose="020B0604020202020204"/>
                        </a:defRPr>
                      </a:lvl7pPr>
                      <a:lvl8pPr marL="2400240" algn="l" defTabSz="685783" rtl="0" eaLnBrk="1" latinLnBrk="0" hangingPunct="1">
                        <a:defRPr sz="1350" kern="1200">
                          <a:solidFill>
                            <a:schemeClr val="dk1"/>
                          </a:solidFill>
                          <a:latin typeface="Arial" panose="020B0604020202020204"/>
                        </a:defRPr>
                      </a:lvl8pPr>
                      <a:lvl9pPr marL="2743132" algn="l" defTabSz="685783" rtl="0" eaLnBrk="1" latinLnBrk="0" hangingPunct="1">
                        <a:defRPr sz="1350" kern="1200">
                          <a:solidFill>
                            <a:schemeClr val="dk1"/>
                          </a:solidFill>
                          <a:latin typeface="Arial" panose="020B0604020202020204"/>
                        </a:defRPr>
                      </a:lvl9pPr>
                    </a:lstStyle>
                    <a:p>
                      <a:pPr algn="ctr">
                        <a:lnSpc>
                          <a:spcPct val="100000"/>
                        </a:lnSpc>
                      </a:pPr>
                      <a:r>
                        <a:rPr lang="en-US" sz="600" b="0" noProof="0" dirty="0">
                          <a:solidFill>
                            <a:schemeClr val="tx1"/>
                          </a:solidFill>
                          <a:latin typeface="+mn-lt"/>
                        </a:rPr>
                        <a:t>29</a:t>
                      </a:r>
                    </a:p>
                  </a:txBody>
                  <a:tcPr marL="0" marR="0" marT="16200" marB="10800" anchor="ctr">
                    <a:lnL w="31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8889555"/>
                  </a:ext>
                </a:extLst>
              </a:tr>
            </a:tbl>
          </a:graphicData>
        </a:graphic>
      </p:graphicFrame>
      <p:sp>
        <p:nvSpPr>
          <p:cNvPr id="146" name="CasellaDiTesto 46">
            <a:extLst>
              <a:ext uri="{FF2B5EF4-FFF2-40B4-BE49-F238E27FC236}">
                <a16:creationId xmlns:a16="http://schemas.microsoft.com/office/drawing/2014/main" id="{8970E9B8-787D-2DA9-846F-7978D6DDE4C7}"/>
              </a:ext>
            </a:extLst>
          </p:cNvPr>
          <p:cNvSpPr txBox="1"/>
          <p:nvPr/>
        </p:nvSpPr>
        <p:spPr>
          <a:xfrm>
            <a:off x="1684482" y="1626891"/>
            <a:ext cx="2612595" cy="215444"/>
          </a:xfrm>
          <a:prstGeom prst="rect">
            <a:avLst/>
          </a:prstGeom>
          <a:noFill/>
        </p:spPr>
        <p:txBody>
          <a:bodyPr wrap="square" lIns="81000" tIns="0" rIns="0" bIns="0" rtlCol="0">
            <a:spAutoFit/>
          </a:bodyPr>
          <a:lstStyle/>
          <a:p>
            <a:pPr defTabSz="685800">
              <a:defRPr/>
            </a:pPr>
            <a:r>
              <a:rPr lang="en-US" sz="700" dirty="0">
                <a:solidFill>
                  <a:srgbClr val="404040"/>
                </a:solidFill>
              </a:rPr>
              <a:t>HR </a:t>
            </a:r>
            <a:r>
              <a:rPr lang="en-US" sz="700" dirty="0" err="1">
                <a:solidFill>
                  <a:srgbClr val="404040"/>
                </a:solidFill>
              </a:rPr>
              <a:t>sporadisch</a:t>
            </a:r>
            <a:r>
              <a:rPr lang="en-US" sz="700" baseline="30000" dirty="0">
                <a:solidFill>
                  <a:srgbClr val="404040"/>
                </a:solidFill>
              </a:rPr>
              <a:t>#</a:t>
            </a:r>
            <a:r>
              <a:rPr lang="en-US" sz="700" dirty="0">
                <a:solidFill>
                  <a:srgbClr val="404040"/>
                </a:solidFill>
              </a:rPr>
              <a:t> 0,76 (95 %-KI: 0,73; 0,79); p &lt; 0,001</a:t>
            </a:r>
          </a:p>
          <a:p>
            <a:pPr defTabSz="685800">
              <a:defRPr/>
            </a:pPr>
            <a:r>
              <a:rPr lang="en-US" sz="700" dirty="0">
                <a:solidFill>
                  <a:srgbClr val="404040"/>
                </a:solidFill>
              </a:rPr>
              <a:t>HR </a:t>
            </a:r>
            <a:r>
              <a:rPr lang="en-US" sz="700" dirty="0" err="1">
                <a:solidFill>
                  <a:srgbClr val="404040"/>
                </a:solidFill>
              </a:rPr>
              <a:t>familiär</a:t>
            </a:r>
            <a:r>
              <a:rPr lang="en-US" sz="700" baseline="30000" dirty="0">
                <a:solidFill>
                  <a:srgbClr val="404040"/>
                </a:solidFill>
              </a:rPr>
              <a:t>#</a:t>
            </a:r>
            <a:r>
              <a:rPr lang="en-US" sz="700" dirty="0">
                <a:solidFill>
                  <a:srgbClr val="404040"/>
                </a:solidFill>
              </a:rPr>
              <a:t>     </a:t>
            </a:r>
            <a:r>
              <a:rPr lang="en-US" sz="400" dirty="0">
                <a:solidFill>
                  <a:srgbClr val="404040"/>
                </a:solidFill>
              </a:rPr>
              <a:t> </a:t>
            </a:r>
            <a:r>
              <a:rPr lang="en-US" sz="700" dirty="0">
                <a:solidFill>
                  <a:srgbClr val="404040"/>
                </a:solidFill>
              </a:rPr>
              <a:t>0,72 (95 %-KI: 0,62; 0,83); p &lt; 0,001</a:t>
            </a:r>
          </a:p>
        </p:txBody>
      </p:sp>
      <p:sp>
        <p:nvSpPr>
          <p:cNvPr id="147" name="Rectangle: Rounded Corners 3">
            <a:extLst>
              <a:ext uri="{FF2B5EF4-FFF2-40B4-BE49-F238E27FC236}">
                <a16:creationId xmlns:a16="http://schemas.microsoft.com/office/drawing/2014/main" id="{5A4EFEE9-C717-5DD7-8E27-5C798F0DD573}"/>
              </a:ext>
            </a:extLst>
          </p:cNvPr>
          <p:cNvSpPr/>
          <p:nvPr/>
        </p:nvSpPr>
        <p:spPr>
          <a:xfrm>
            <a:off x="740765" y="1062443"/>
            <a:ext cx="5074500" cy="421200"/>
          </a:xfrm>
          <a:prstGeom prst="roundRect">
            <a:avLst>
              <a:gd name="adj" fmla="val 50000"/>
            </a:avLst>
          </a:prstGeom>
          <a:solidFill>
            <a:srgbClr val="347475"/>
          </a:solid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ctr" defTabSz="685800" rtl="0" eaLnBrk="1" fontAlgn="auto" latinLnBrk="0" hangingPunct="1">
              <a:lnSpc>
                <a:spcPct val="9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bg1"/>
                </a:solidFill>
                <a:effectLst/>
                <a:uLnTx/>
                <a:uFillTx/>
                <a:ea typeface="+mn-ea"/>
                <a:cs typeface="Arial" panose="020B0604020202020204" pitchFamily="34" charset="0"/>
              </a:rPr>
              <a:t> </a:t>
            </a:r>
            <a:r>
              <a:rPr kumimoji="0" lang="de-DE" sz="1000" b="1" i="0" u="none" strike="noStrike" kern="1200" cap="none" spc="0" normalizeH="0" baseline="0" noProof="0" dirty="0">
                <a:ln>
                  <a:noFill/>
                </a:ln>
                <a:solidFill>
                  <a:schemeClr val="bg1"/>
                </a:solidFill>
                <a:effectLst/>
                <a:uLnTx/>
                <a:uFillTx/>
                <a:ea typeface="+mn-ea"/>
                <a:cs typeface="Arial" panose="020B0604020202020204" pitchFamily="34" charset="0"/>
              </a:rPr>
              <a:t>T1D-Beginn</a:t>
            </a:r>
            <a:r>
              <a:rPr kumimoji="0" lang="de-DE" sz="1000" b="0" i="0" u="none" strike="noStrike" kern="1200" cap="none" spc="0" normalizeH="0" baseline="0" noProof="0" dirty="0">
                <a:ln>
                  <a:noFill/>
                </a:ln>
                <a:solidFill>
                  <a:schemeClr val="bg1"/>
                </a:solidFill>
                <a:effectLst/>
                <a:uLnTx/>
                <a:uFillTx/>
                <a:ea typeface="+mn-ea"/>
                <a:cs typeface="Arial" panose="020B0604020202020204" pitchFamily="34" charset="0"/>
              </a:rPr>
              <a:t> bei Kindern </a:t>
            </a:r>
            <a:r>
              <a:rPr kumimoji="0" lang="de-DE" sz="1000" b="1" i="0" u="none" strike="noStrike" kern="1200" cap="none" spc="0" normalizeH="0" baseline="0" noProof="0" dirty="0">
                <a:ln>
                  <a:noFill/>
                </a:ln>
                <a:solidFill>
                  <a:schemeClr val="bg1"/>
                </a:solidFill>
                <a:effectLst/>
                <a:uLnTx/>
                <a:uFillTx/>
                <a:ea typeface="+mn-ea"/>
                <a:cs typeface="Arial" panose="020B0604020202020204" pitchFamily="34" charset="0"/>
              </a:rPr>
              <a:t>≥ 10 Jahren </a:t>
            </a:r>
            <a:r>
              <a:rPr kumimoji="0" lang="de-DE" sz="1000" b="0" i="0" u="none" strike="noStrike" kern="1200" cap="none" spc="0" normalizeH="0" baseline="0" noProof="0" dirty="0">
                <a:ln>
                  <a:noFill/>
                </a:ln>
                <a:solidFill>
                  <a:schemeClr val="bg1"/>
                </a:solidFill>
                <a:effectLst/>
                <a:uLnTx/>
                <a:uFillTx/>
                <a:ea typeface="+mn-ea"/>
                <a:cs typeface="Arial" panose="020B0604020202020204" pitchFamily="34" charset="0"/>
              </a:rPr>
              <a:t>war mit </a:t>
            </a:r>
            <a:r>
              <a:rPr kumimoji="0" lang="de-DE" sz="1000" b="1" i="0" u="none" strike="noStrike" kern="1200" cap="none" spc="0" normalizeH="0" baseline="0" noProof="0" dirty="0">
                <a:ln>
                  <a:noFill/>
                </a:ln>
                <a:solidFill>
                  <a:schemeClr val="bg1"/>
                </a:solidFill>
                <a:effectLst/>
                <a:uLnTx/>
                <a:uFillTx/>
                <a:ea typeface="+mn-ea"/>
                <a:cs typeface="Arial" panose="020B0604020202020204" pitchFamily="34" charset="0"/>
              </a:rPr>
              <a:t>weniger Ereignissen </a:t>
            </a:r>
          </a:p>
          <a:p>
            <a:pPr marL="0" marR="0" lvl="1" indent="0" algn="ctr" defTabSz="685800" rtl="0" eaLnBrk="1" fontAlgn="auto" latinLnBrk="0" hangingPunct="1">
              <a:lnSpc>
                <a:spcPct val="90000"/>
              </a:lnSpc>
              <a:spcBef>
                <a:spcPts val="0"/>
              </a:spcBef>
              <a:spcAft>
                <a:spcPts val="0"/>
              </a:spcAft>
              <a:buClrTx/>
              <a:buSzTx/>
              <a:buFontTx/>
              <a:buNone/>
              <a:tabLst/>
              <a:defRPr/>
            </a:pPr>
            <a:r>
              <a:rPr kumimoji="0" lang="de-DE" sz="1000" b="1" i="0" u="none" strike="noStrike" kern="1200" cap="none" spc="0" normalizeH="0" baseline="0" noProof="0" dirty="0">
                <a:ln>
                  <a:noFill/>
                </a:ln>
                <a:solidFill>
                  <a:schemeClr val="bg1"/>
                </a:solidFill>
                <a:effectLst/>
                <a:uLnTx/>
                <a:uFillTx/>
                <a:ea typeface="+mn-ea"/>
                <a:cs typeface="Arial" panose="020B0604020202020204" pitchFamily="34" charset="0"/>
              </a:rPr>
              <a:t>schwerer Hypoglykämien nach Jahr 1 </a:t>
            </a:r>
            <a:r>
              <a:rPr kumimoji="0" lang="de-DE" sz="1000" b="0" i="0" u="none" strike="noStrike" kern="1200" cap="none" spc="0" normalizeH="0" baseline="0" noProof="0" dirty="0">
                <a:ln>
                  <a:noFill/>
                </a:ln>
                <a:solidFill>
                  <a:schemeClr val="bg1"/>
                </a:solidFill>
                <a:effectLst/>
                <a:uLnTx/>
                <a:uFillTx/>
                <a:ea typeface="+mn-ea"/>
                <a:cs typeface="Arial" panose="020B0604020202020204" pitchFamily="34" charset="0"/>
              </a:rPr>
              <a:t>verbunden</a:t>
            </a:r>
            <a:r>
              <a:rPr kumimoji="0" lang="en-US" sz="1000" b="0" i="0" u="none" strike="noStrike" kern="1200" cap="none" spc="0" normalizeH="0" baseline="30000" noProof="0" dirty="0">
                <a:ln>
                  <a:noFill/>
                </a:ln>
                <a:solidFill>
                  <a:schemeClr val="bg1"/>
                </a:solidFill>
                <a:effectLst/>
                <a:uLnTx/>
                <a:uFillTx/>
                <a:ea typeface="+mn-ea"/>
                <a:cs typeface="Arial" panose="020B0604020202020204" pitchFamily="34" charset="0"/>
              </a:rPr>
              <a:t>1,</a:t>
            </a:r>
            <a:r>
              <a:rPr kumimoji="0" lang="en-US" sz="1000" b="0" i="0" u="none" strike="noStrike" kern="1200" cap="none" spc="0" normalizeH="0" baseline="0" noProof="0" dirty="0">
                <a:ln>
                  <a:noFill/>
                </a:ln>
                <a:solidFill>
                  <a:schemeClr val="bg1"/>
                </a:solidFill>
                <a:effectLst/>
                <a:uLnTx/>
                <a:uFillTx/>
                <a:ea typeface="+mn-ea"/>
                <a:cs typeface="Arial" panose="020B0604020202020204" pitchFamily="34" charset="0"/>
              </a:rPr>
              <a:t>* </a:t>
            </a:r>
            <a:endParaRPr kumimoji="0" lang="en-US" sz="1000" b="0" i="0" u="none" strike="noStrike" kern="1200" cap="none" spc="0" normalizeH="0" baseline="30000" noProof="0" dirty="0">
              <a:ln>
                <a:noFill/>
              </a:ln>
              <a:solidFill>
                <a:schemeClr val="bg1"/>
              </a:solidFill>
              <a:effectLst/>
              <a:uLnTx/>
              <a:uFillTx/>
              <a:ea typeface="+mn-ea"/>
              <a:cs typeface="Arial" panose="020B0604020202020204" pitchFamily="34" charset="0"/>
            </a:endParaRPr>
          </a:p>
        </p:txBody>
      </p:sp>
      <p:sp>
        <p:nvSpPr>
          <p:cNvPr id="148" name="Right Brace 6">
            <a:extLst>
              <a:ext uri="{FF2B5EF4-FFF2-40B4-BE49-F238E27FC236}">
                <a16:creationId xmlns:a16="http://schemas.microsoft.com/office/drawing/2014/main" id="{2FBF1582-919C-405C-A6D9-E5228B5F54ED}"/>
              </a:ext>
            </a:extLst>
          </p:cNvPr>
          <p:cNvSpPr/>
          <p:nvPr/>
        </p:nvSpPr>
        <p:spPr>
          <a:xfrm>
            <a:off x="2515468" y="1971198"/>
            <a:ext cx="34289" cy="155652"/>
          </a:xfrm>
          <a:prstGeom prst="rightBrace">
            <a:avLst/>
          </a:prstGeom>
          <a:noFill/>
          <a:ln w="9525" cap="flat" cmpd="sng" algn="ctr">
            <a:solidFill>
              <a:srgbClr val="347475">
                <a:shade val="95000"/>
                <a:satMod val="105000"/>
              </a:srgb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mn-ea"/>
              <a:cs typeface="+mn-cs"/>
            </a:endParaRPr>
          </a:p>
        </p:txBody>
      </p:sp>
      <p:sp>
        <p:nvSpPr>
          <p:cNvPr id="149" name="TextBox 5">
            <a:extLst>
              <a:ext uri="{FF2B5EF4-FFF2-40B4-BE49-F238E27FC236}">
                <a16:creationId xmlns:a16="http://schemas.microsoft.com/office/drawing/2014/main" id="{AAD833E7-1F11-079B-E00B-F80A9C41AC86}"/>
              </a:ext>
            </a:extLst>
          </p:cNvPr>
          <p:cNvSpPr txBox="1"/>
          <p:nvPr/>
        </p:nvSpPr>
        <p:spPr>
          <a:xfrm>
            <a:off x="2543038" y="1959769"/>
            <a:ext cx="1682402" cy="200055"/>
          </a:xfrm>
          <a:prstGeom prst="rect">
            <a:avLst/>
          </a:prstGeom>
          <a:noFill/>
        </p:spPr>
        <p:txBody>
          <a:bodyPr wrap="square" rtlCol="0">
            <a:spAutoFit/>
          </a:bodyPr>
          <a:lstStyle/>
          <a:p>
            <a:pPr defTabSz="685800">
              <a:defRPr/>
            </a:pPr>
            <a:r>
              <a:rPr lang="en-US" sz="700" b="1">
                <a:solidFill>
                  <a:srgbClr val="404040"/>
                </a:solidFill>
              </a:rPr>
              <a:t>&lt; 10 Jahre </a:t>
            </a:r>
            <a:r>
              <a:rPr lang="en-US" sz="700" b="1" err="1">
                <a:solidFill>
                  <a:srgbClr val="404040"/>
                </a:solidFill>
              </a:rPr>
              <a:t>bei</a:t>
            </a:r>
            <a:r>
              <a:rPr lang="en-US" sz="700" b="1">
                <a:solidFill>
                  <a:srgbClr val="404040"/>
                </a:solidFill>
              </a:rPr>
              <a:t> T1D-Diagnose</a:t>
            </a:r>
          </a:p>
        </p:txBody>
      </p:sp>
      <p:sp>
        <p:nvSpPr>
          <p:cNvPr id="150" name="TextBox 14">
            <a:extLst>
              <a:ext uri="{FF2B5EF4-FFF2-40B4-BE49-F238E27FC236}">
                <a16:creationId xmlns:a16="http://schemas.microsoft.com/office/drawing/2014/main" id="{535A28AE-B0EE-156D-50EB-1D4BBDCBA8FB}"/>
              </a:ext>
            </a:extLst>
          </p:cNvPr>
          <p:cNvSpPr txBox="1"/>
          <p:nvPr/>
        </p:nvSpPr>
        <p:spPr>
          <a:xfrm>
            <a:off x="2542460" y="2216965"/>
            <a:ext cx="1749331" cy="200055"/>
          </a:xfrm>
          <a:prstGeom prst="rect">
            <a:avLst/>
          </a:prstGeom>
          <a:noFill/>
        </p:spPr>
        <p:txBody>
          <a:bodyPr wrap="square" rtlCol="0">
            <a:spAutoFit/>
          </a:bodyPr>
          <a:lstStyle/>
          <a:p>
            <a:pPr defTabSz="685800">
              <a:defRPr/>
            </a:pPr>
            <a:r>
              <a:rPr lang="en-US" sz="700" b="1">
                <a:solidFill>
                  <a:srgbClr val="404040"/>
                </a:solidFill>
                <a:ea typeface="Verdana" panose="020B0604030504040204" pitchFamily="34" charset="0"/>
              </a:rPr>
              <a:t>≥ </a:t>
            </a:r>
            <a:r>
              <a:rPr lang="en-US" sz="700" b="1">
                <a:solidFill>
                  <a:srgbClr val="404040"/>
                </a:solidFill>
              </a:rPr>
              <a:t>10 Jahre </a:t>
            </a:r>
            <a:r>
              <a:rPr lang="en-US" sz="700" b="1" err="1">
                <a:solidFill>
                  <a:srgbClr val="404040"/>
                </a:solidFill>
              </a:rPr>
              <a:t>bei</a:t>
            </a:r>
            <a:r>
              <a:rPr lang="en-US" sz="700" b="1">
                <a:solidFill>
                  <a:srgbClr val="404040"/>
                </a:solidFill>
              </a:rPr>
              <a:t> T1D-Diagnose</a:t>
            </a:r>
          </a:p>
        </p:txBody>
      </p:sp>
      <p:sp>
        <p:nvSpPr>
          <p:cNvPr id="151" name="Right Brace 15">
            <a:extLst>
              <a:ext uri="{FF2B5EF4-FFF2-40B4-BE49-F238E27FC236}">
                <a16:creationId xmlns:a16="http://schemas.microsoft.com/office/drawing/2014/main" id="{AC5F039A-58D4-DDA5-45B4-3E288494C066}"/>
              </a:ext>
            </a:extLst>
          </p:cNvPr>
          <p:cNvSpPr/>
          <p:nvPr/>
        </p:nvSpPr>
        <p:spPr>
          <a:xfrm>
            <a:off x="2515468" y="2229186"/>
            <a:ext cx="34289" cy="155652"/>
          </a:xfrm>
          <a:prstGeom prst="rightBrace">
            <a:avLst/>
          </a:prstGeom>
          <a:noFill/>
          <a:ln w="9525" cap="flat" cmpd="sng" algn="ctr">
            <a:solidFill>
              <a:srgbClr val="347475">
                <a:shade val="95000"/>
                <a:satMod val="105000"/>
              </a:srgb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404040"/>
              </a:solidFill>
              <a:effectLst/>
              <a:uLnTx/>
              <a:uFillTx/>
              <a:ea typeface="+mn-ea"/>
              <a:cs typeface="+mn-cs"/>
            </a:endParaRPr>
          </a:p>
        </p:txBody>
      </p:sp>
      <p:sp>
        <p:nvSpPr>
          <p:cNvPr id="5" name="Rechteck: abgerundete Ecken 4">
            <a:extLst>
              <a:ext uri="{FF2B5EF4-FFF2-40B4-BE49-F238E27FC236}">
                <a16:creationId xmlns:a16="http://schemas.microsoft.com/office/drawing/2014/main" id="{A7D5FCFE-16A6-C1D6-81EE-85F8FB9B4718}"/>
              </a:ext>
            </a:extLst>
          </p:cNvPr>
          <p:cNvSpPr/>
          <p:nvPr/>
        </p:nvSpPr>
        <p:spPr>
          <a:xfrm>
            <a:off x="6232789" y="2037916"/>
            <a:ext cx="2318804" cy="1142611"/>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defTabSz="685800">
              <a:spcAft>
                <a:spcPts val="600"/>
              </a:spcAft>
              <a:defRPr/>
            </a:pPr>
            <a:r>
              <a:rPr lang="de-DE" sz="1000" dirty="0">
                <a:solidFill>
                  <a:schemeClr val="bg1"/>
                </a:solidFill>
                <a:cs typeface="Georgia"/>
              </a:rPr>
              <a:t>Das </a:t>
            </a:r>
            <a:r>
              <a:rPr lang="de-DE" sz="1000" dirty="0" err="1">
                <a:solidFill>
                  <a:schemeClr val="bg1"/>
                </a:solidFill>
                <a:cs typeface="Georgia"/>
              </a:rPr>
              <a:t>Hypoglyämierisiko</a:t>
            </a:r>
            <a:r>
              <a:rPr lang="de-DE" sz="1000" dirty="0">
                <a:solidFill>
                  <a:schemeClr val="bg1"/>
                </a:solidFill>
                <a:cs typeface="Georgia"/>
              </a:rPr>
              <a:t> kann mit dem Alter variieren – residuales    C-Peptid wird eher bei Personen  mit einem höheren Alter bei Erkrankungsbeginn beobachtet</a:t>
            </a:r>
            <a:r>
              <a:rPr lang="de-DE" sz="1000" baseline="30000" dirty="0">
                <a:solidFill>
                  <a:schemeClr val="bg1"/>
                </a:solidFill>
                <a:cs typeface="Georgia"/>
              </a:rPr>
              <a:t>2</a:t>
            </a:r>
          </a:p>
        </p:txBody>
      </p:sp>
    </p:spTree>
    <p:extLst>
      <p:ext uri="{BB962C8B-B14F-4D97-AF65-F5344CB8AC3E}">
        <p14:creationId xmlns:p14="http://schemas.microsoft.com/office/powerpoint/2010/main" val="2841662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4919" y="11354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Diabetische Ketoazidose (DKA)</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4" name="Text Placeholder 4">
            <a:extLst>
              <a:ext uri="{FF2B5EF4-FFF2-40B4-BE49-F238E27FC236}">
                <a16:creationId xmlns:a16="http://schemas.microsoft.com/office/drawing/2014/main" id="{11566B78-CC72-F388-83FC-EDB5B0B40C51}"/>
              </a:ext>
            </a:extLst>
          </p:cNvPr>
          <p:cNvSpPr txBox="1">
            <a:spLocks/>
          </p:cNvSpPr>
          <p:nvPr/>
        </p:nvSpPr>
        <p:spPr>
          <a:xfrm>
            <a:off x="314919" y="4792151"/>
            <a:ext cx="8427507" cy="280263"/>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lang="en-US" sz="600" dirty="0">
                <a:solidFill>
                  <a:srgbClr val="404040"/>
                </a:solidFill>
                <a:latin typeface="Verdana"/>
              </a:rPr>
              <a:t>* Da </a:t>
            </a:r>
            <a:r>
              <a:rPr lang="en-US" sz="600" dirty="0" err="1">
                <a:solidFill>
                  <a:srgbClr val="404040"/>
                </a:solidFill>
                <a:latin typeface="Verdana"/>
              </a:rPr>
              <a:t>Ketoazidose</a:t>
            </a:r>
            <a:r>
              <a:rPr lang="en-US" sz="600" dirty="0">
                <a:solidFill>
                  <a:srgbClr val="404040"/>
                </a:solidFill>
                <a:latin typeface="Verdana"/>
              </a:rPr>
              <a:t> </a:t>
            </a:r>
            <a:r>
              <a:rPr lang="en-US" sz="600" dirty="0" err="1">
                <a:solidFill>
                  <a:srgbClr val="404040"/>
                </a:solidFill>
                <a:latin typeface="Verdana"/>
              </a:rPr>
              <a:t>auch</a:t>
            </a:r>
            <a:r>
              <a:rPr lang="en-US" sz="600" dirty="0">
                <a:solidFill>
                  <a:srgbClr val="404040"/>
                </a:solidFill>
                <a:latin typeface="Verdana"/>
              </a:rPr>
              <a:t> </a:t>
            </a:r>
            <a:r>
              <a:rPr lang="en-US" sz="600" dirty="0" err="1">
                <a:solidFill>
                  <a:srgbClr val="404040"/>
                </a:solidFill>
                <a:latin typeface="Verdana"/>
              </a:rPr>
              <a:t>bei</a:t>
            </a:r>
            <a:r>
              <a:rPr lang="en-US" sz="600" dirty="0">
                <a:solidFill>
                  <a:srgbClr val="404040"/>
                </a:solidFill>
                <a:latin typeface="Verdana"/>
              </a:rPr>
              <a:t> </a:t>
            </a:r>
            <a:r>
              <a:rPr lang="en-US" sz="600" dirty="0" err="1">
                <a:solidFill>
                  <a:srgbClr val="404040"/>
                </a:solidFill>
                <a:latin typeface="Verdana"/>
              </a:rPr>
              <a:t>niedrigeren</a:t>
            </a:r>
            <a:r>
              <a:rPr lang="en-US" sz="600" dirty="0">
                <a:solidFill>
                  <a:srgbClr val="404040"/>
                </a:solidFill>
                <a:latin typeface="Verdana"/>
              </a:rPr>
              <a:t> </a:t>
            </a:r>
            <a:r>
              <a:rPr lang="en-US" sz="600" dirty="0" err="1">
                <a:solidFill>
                  <a:srgbClr val="404040"/>
                </a:solidFill>
                <a:latin typeface="Verdana"/>
              </a:rPr>
              <a:t>Blutglukosewerten</a:t>
            </a:r>
            <a:r>
              <a:rPr lang="en-US" sz="600" dirty="0">
                <a:solidFill>
                  <a:srgbClr val="404040"/>
                </a:solidFill>
                <a:latin typeface="Verdana"/>
              </a:rPr>
              <a:t> </a:t>
            </a:r>
            <a:r>
              <a:rPr lang="en-US" sz="600" dirty="0" err="1">
                <a:solidFill>
                  <a:srgbClr val="404040"/>
                </a:solidFill>
                <a:latin typeface="Verdana"/>
              </a:rPr>
              <a:t>auftreten</a:t>
            </a:r>
            <a:r>
              <a:rPr lang="en-US" sz="600" dirty="0">
                <a:solidFill>
                  <a:srgbClr val="404040"/>
                </a:solidFill>
                <a:latin typeface="Verdana"/>
              </a:rPr>
              <a:t> </a:t>
            </a:r>
            <a:r>
              <a:rPr lang="en-US" sz="600" dirty="0" err="1">
                <a:solidFill>
                  <a:srgbClr val="404040"/>
                </a:solidFill>
                <a:latin typeface="Verdana"/>
              </a:rPr>
              <a:t>kann</a:t>
            </a:r>
            <a:r>
              <a:rPr lang="en-US" sz="600" dirty="0">
                <a:solidFill>
                  <a:srgbClr val="404040"/>
                </a:solidFill>
                <a:latin typeface="Verdana"/>
              </a:rPr>
              <a:t>, </a:t>
            </a:r>
            <a:r>
              <a:rPr lang="en-US" sz="600" dirty="0" err="1">
                <a:solidFill>
                  <a:srgbClr val="404040"/>
                </a:solidFill>
                <a:latin typeface="Verdana"/>
              </a:rPr>
              <a:t>wird</a:t>
            </a:r>
            <a:r>
              <a:rPr lang="en-US" sz="600" dirty="0">
                <a:solidFill>
                  <a:srgbClr val="404040"/>
                </a:solidFill>
                <a:latin typeface="Verdana"/>
              </a:rPr>
              <a:t> in </a:t>
            </a:r>
            <a:r>
              <a:rPr lang="en-US" sz="600" dirty="0" err="1">
                <a:solidFill>
                  <a:srgbClr val="404040"/>
                </a:solidFill>
                <a:latin typeface="Verdana"/>
              </a:rPr>
              <a:t>anderen</a:t>
            </a:r>
            <a:r>
              <a:rPr lang="en-US" sz="600" dirty="0">
                <a:solidFill>
                  <a:srgbClr val="404040"/>
                </a:solidFill>
                <a:latin typeface="Verdana"/>
              </a:rPr>
              <a:t> </a:t>
            </a:r>
            <a:r>
              <a:rPr lang="en-US" sz="600" dirty="0" err="1">
                <a:solidFill>
                  <a:srgbClr val="404040"/>
                </a:solidFill>
                <a:latin typeface="Verdana"/>
              </a:rPr>
              <a:t>Quellen</a:t>
            </a:r>
            <a:r>
              <a:rPr lang="en-US" sz="600" dirty="0">
                <a:solidFill>
                  <a:srgbClr val="404040"/>
                </a:solidFill>
                <a:latin typeface="Verdana"/>
              </a:rPr>
              <a:t> </a:t>
            </a:r>
            <a:r>
              <a:rPr lang="en-US" sz="600" dirty="0" err="1">
                <a:solidFill>
                  <a:srgbClr val="404040"/>
                </a:solidFill>
                <a:latin typeface="Verdana"/>
              </a:rPr>
              <a:t>kein</a:t>
            </a:r>
            <a:r>
              <a:rPr lang="en-US" sz="600" dirty="0">
                <a:solidFill>
                  <a:srgbClr val="404040"/>
                </a:solidFill>
                <a:latin typeface="Verdana"/>
              </a:rPr>
              <a:t> </a:t>
            </a:r>
            <a:r>
              <a:rPr lang="en-US" sz="600" dirty="0" err="1">
                <a:solidFill>
                  <a:srgbClr val="404040"/>
                </a:solidFill>
                <a:latin typeface="Verdana"/>
              </a:rPr>
              <a:t>Blutzuckerwert</a:t>
            </a:r>
            <a:r>
              <a:rPr lang="en-US" sz="600" dirty="0">
                <a:solidFill>
                  <a:srgbClr val="404040"/>
                </a:solidFill>
                <a:latin typeface="Verdana"/>
              </a:rPr>
              <a:t> </a:t>
            </a:r>
            <a:r>
              <a:rPr lang="en-US" sz="600" dirty="0" err="1">
                <a:solidFill>
                  <a:srgbClr val="404040"/>
                </a:solidFill>
                <a:latin typeface="Verdana"/>
              </a:rPr>
              <a:t>angegeben</a:t>
            </a:r>
            <a:r>
              <a:rPr lang="en-US" sz="600" dirty="0">
                <a:solidFill>
                  <a:srgbClr val="404040"/>
                </a:solidFill>
                <a:latin typeface="Verdana"/>
              </a:rPr>
              <a:t>. DKA: </a:t>
            </a:r>
            <a:r>
              <a:rPr lang="en-US" sz="600" dirty="0" err="1">
                <a:solidFill>
                  <a:srgbClr val="404040"/>
                </a:solidFill>
                <a:latin typeface="Verdana"/>
              </a:rPr>
              <a:t>diabetische</a:t>
            </a:r>
            <a:r>
              <a:rPr lang="en-US" sz="600" dirty="0">
                <a:solidFill>
                  <a:srgbClr val="404040"/>
                </a:solidFill>
                <a:latin typeface="Verdana"/>
              </a:rPr>
              <a:t> </a:t>
            </a:r>
            <a:r>
              <a:rPr lang="en-US" sz="600" dirty="0" err="1">
                <a:solidFill>
                  <a:srgbClr val="404040"/>
                </a:solidFill>
                <a:latin typeface="Verdana"/>
              </a:rPr>
              <a:t>Ketoazidose</a:t>
            </a:r>
            <a:r>
              <a:rPr lang="en-US" sz="600" dirty="0">
                <a:solidFill>
                  <a:srgbClr val="404040"/>
                </a:solidFill>
                <a:latin typeface="Verdana"/>
              </a:rPr>
              <a:t>.</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lang="en-US" sz="600" b="1" dirty="0">
                <a:solidFill>
                  <a:srgbClr val="404040"/>
                </a:solidFill>
                <a:latin typeface="Verdana"/>
              </a:rPr>
              <a:t>1. </a:t>
            </a:r>
            <a:r>
              <a:rPr lang="de-DE" sz="600" dirty="0">
                <a:solidFill>
                  <a:srgbClr val="404040"/>
                </a:solidFill>
                <a:latin typeface="Verdana"/>
              </a:rPr>
              <a:t>DDG 2023. S3-Leitlinie: Therapie des Typ-1-Diabetes, Version 5.0, AWMF-Registernummer: 057-013; </a:t>
            </a:r>
            <a:r>
              <a:rPr lang="en-US" sz="600" b="1" dirty="0">
                <a:solidFill>
                  <a:srgbClr val="404040"/>
                </a:solidFill>
                <a:latin typeface="Verdana"/>
              </a:rPr>
              <a:t>2. </a:t>
            </a:r>
            <a:r>
              <a:rPr lang="de-DE" sz="600" dirty="0">
                <a:solidFill>
                  <a:srgbClr val="404040"/>
                </a:solidFill>
                <a:latin typeface="Verdana"/>
              </a:rPr>
              <a:t>DDG 2023. S3-Leitlinie: Diagnostik, Therapie und Verlaufskontrolle des Diabetes mellitus im Kindes- und Jugendalter, Version 4.0, AWMF-Registernummer: 057-016</a:t>
            </a:r>
            <a:r>
              <a:rPr lang="pt-BR" sz="600" dirty="0">
                <a:solidFill>
                  <a:srgbClr val="404040"/>
                </a:solidFill>
                <a:latin typeface="Verdana"/>
              </a:rPr>
              <a:t>. </a:t>
            </a:r>
            <a:r>
              <a:rPr lang="de-DE" sz="600" dirty="0">
                <a:solidFill>
                  <a:srgbClr val="404040"/>
                </a:solidFill>
                <a:latin typeface="Verdana"/>
              </a:rPr>
              <a:t>Erhältlich unter: </a:t>
            </a:r>
            <a:r>
              <a:rPr lang="de-DE" sz="600" dirty="0">
                <a:solidFill>
                  <a:srgbClr val="404040"/>
                </a:solidFill>
                <a:latin typeface="Verdana"/>
                <a:hlinkClick r:id="rId3"/>
              </a:rPr>
              <a:t>https://www.ddg.info/behandlung-leitlinien/leitlinien-praxisempfehlungen</a:t>
            </a:r>
            <a:r>
              <a:rPr lang="de-DE" sz="600" dirty="0">
                <a:solidFill>
                  <a:srgbClr val="404040"/>
                </a:solidFill>
                <a:latin typeface="Verdana"/>
              </a:rPr>
              <a:t>. Zuletzt abgerufen am 12.01.2026.</a:t>
            </a:r>
            <a:endParaRPr lang="en-US" sz="600" dirty="0">
              <a:solidFill>
                <a:srgbClr val="404040"/>
              </a:solidFill>
              <a:latin typeface="Verdana"/>
            </a:endParaRPr>
          </a:p>
        </p:txBody>
      </p:sp>
      <p:sp>
        <p:nvSpPr>
          <p:cNvPr id="2" name="Text Placeholder 7">
            <a:extLst>
              <a:ext uri="{FF2B5EF4-FFF2-40B4-BE49-F238E27FC236}">
                <a16:creationId xmlns:a16="http://schemas.microsoft.com/office/drawing/2014/main" id="{C79E02F1-EAE9-E8A8-B867-359587B165B4}"/>
              </a:ext>
            </a:extLst>
          </p:cNvPr>
          <p:cNvSpPr txBox="1"/>
          <p:nvPr/>
        </p:nvSpPr>
        <p:spPr>
          <a:xfrm>
            <a:off x="400472" y="834784"/>
            <a:ext cx="8341953" cy="3140009"/>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92075" lvl="1" indent="0" defTabSz="457200">
              <a:lnSpc>
                <a:spcPct val="100000"/>
              </a:lnSpc>
              <a:spcBef>
                <a:spcPts val="600"/>
              </a:spcBef>
              <a:spcAft>
                <a:spcPts val="300"/>
              </a:spcAft>
              <a:buSzPct val="120000"/>
              <a:buNone/>
              <a:defRPr/>
            </a:pPr>
            <a:r>
              <a:rPr lang="de" sz="1100" b="1" dirty="0">
                <a:solidFill>
                  <a:srgbClr val="7030A0"/>
                </a:solidFill>
                <a:latin typeface="+mn-lt"/>
                <a:ea typeface="+mn-ea"/>
                <a:cs typeface="+mn-cs"/>
              </a:rPr>
              <a:t>Definition der DKA</a:t>
            </a:r>
            <a:r>
              <a:rPr lang="de" sz="1100" b="1" baseline="30000" dirty="0">
                <a:solidFill>
                  <a:srgbClr val="7030A0"/>
                </a:solidFill>
                <a:latin typeface="+mn-lt"/>
                <a:ea typeface="+mn-ea"/>
                <a:cs typeface="+mn-cs"/>
              </a:rPr>
              <a:t>1</a:t>
            </a:r>
          </a:p>
          <a:p>
            <a:pPr marL="92075" lvl="1" indent="0" defTabSz="457200">
              <a:lnSpc>
                <a:spcPct val="100000"/>
              </a:lnSpc>
              <a:spcBef>
                <a:spcPts val="600"/>
              </a:spcBef>
              <a:spcAft>
                <a:spcPts val="300"/>
              </a:spcAft>
              <a:buSzPct val="120000"/>
              <a:buNone/>
              <a:defRPr/>
            </a:pPr>
            <a:r>
              <a:rPr lang="de" sz="1100" dirty="0">
                <a:solidFill>
                  <a:srgbClr val="404040"/>
                </a:solidFill>
                <a:latin typeface="+mn-lt"/>
                <a:ea typeface="+mn-ea"/>
                <a:cs typeface="+mn-cs"/>
              </a:rPr>
              <a:t>Die diabetische Ketoazidose ist biochemisch definiert durch:</a:t>
            </a:r>
          </a:p>
          <a:p>
            <a:pPr marL="266700" lvl="1" indent="-174625" defTabSz="457200">
              <a:lnSpc>
                <a:spcPct val="100000"/>
              </a:lnSpc>
              <a:spcBef>
                <a:spcPts val="0"/>
              </a:spcBef>
              <a:spcAft>
                <a:spcPts val="300"/>
              </a:spcAft>
              <a:buSzPct val="120000"/>
              <a:defRPr/>
            </a:pPr>
            <a:r>
              <a:rPr lang="de" sz="1100" dirty="0">
                <a:solidFill>
                  <a:srgbClr val="404040"/>
                </a:solidFill>
                <a:latin typeface="+mn-lt"/>
                <a:ea typeface="+mn-ea"/>
                <a:cs typeface="+mn-cs"/>
              </a:rPr>
              <a:t>Blutglukose* &gt; 250 mg/dl (&gt; 13,9 mmol/l) bei Erwachsenen, &gt; 200 mg/dl (&gt; 11,0 mmol/l) bei Kindern</a:t>
            </a:r>
            <a:r>
              <a:rPr lang="de" sz="1100" baseline="30000" dirty="0">
                <a:solidFill>
                  <a:srgbClr val="404040"/>
                </a:solidFill>
                <a:latin typeface="+mn-lt"/>
                <a:ea typeface="+mn-ea"/>
                <a:cs typeface="+mn-cs"/>
              </a:rPr>
              <a:t>2</a:t>
            </a:r>
            <a:r>
              <a:rPr lang="de" sz="1100" dirty="0">
                <a:solidFill>
                  <a:srgbClr val="404040"/>
                </a:solidFill>
                <a:latin typeface="+mn-lt"/>
                <a:ea typeface="+mn-ea"/>
                <a:cs typeface="+mn-cs"/>
              </a:rPr>
              <a:t> und</a:t>
            </a:r>
            <a:endParaRPr lang="de" sz="1100" baseline="30000" dirty="0">
              <a:solidFill>
                <a:srgbClr val="404040"/>
              </a:solidFill>
              <a:latin typeface="+mn-lt"/>
              <a:ea typeface="+mn-ea"/>
              <a:cs typeface="+mn-cs"/>
            </a:endParaRPr>
          </a:p>
          <a:p>
            <a:pPr marL="266700" lvl="1" indent="-174625" defTabSz="457200">
              <a:lnSpc>
                <a:spcPct val="100000"/>
              </a:lnSpc>
              <a:spcBef>
                <a:spcPts val="0"/>
              </a:spcBef>
              <a:spcAft>
                <a:spcPts val="300"/>
              </a:spcAft>
              <a:buSzPct val="120000"/>
              <a:defRPr/>
            </a:pPr>
            <a:r>
              <a:rPr lang="de" sz="1100" dirty="0">
                <a:solidFill>
                  <a:srgbClr val="404040"/>
                </a:solidFill>
                <a:latin typeface="+mn-lt"/>
                <a:ea typeface="+mn-ea"/>
                <a:cs typeface="+mn-cs"/>
              </a:rPr>
              <a:t>Ketonurie und/oder</a:t>
            </a:r>
          </a:p>
          <a:p>
            <a:pPr marL="266700" lvl="1" indent="-174625" defTabSz="457200">
              <a:lnSpc>
                <a:spcPct val="100000"/>
              </a:lnSpc>
              <a:spcBef>
                <a:spcPts val="0"/>
              </a:spcBef>
              <a:spcAft>
                <a:spcPts val="300"/>
              </a:spcAft>
              <a:buSzPct val="120000"/>
              <a:defRPr/>
            </a:pPr>
            <a:r>
              <a:rPr lang="de" sz="1100" dirty="0">
                <a:solidFill>
                  <a:srgbClr val="404040"/>
                </a:solidFill>
                <a:latin typeface="+mn-lt"/>
                <a:ea typeface="+mn-ea"/>
                <a:cs typeface="+mn-cs"/>
              </a:rPr>
              <a:t>Ketonämie </a:t>
            </a:r>
          </a:p>
          <a:p>
            <a:pPr marL="449263" lvl="2" indent="-182563" defTabSz="457200">
              <a:lnSpc>
                <a:spcPct val="100000"/>
              </a:lnSpc>
              <a:spcBef>
                <a:spcPts val="0"/>
              </a:spcBef>
              <a:spcAft>
                <a:spcPts val="300"/>
              </a:spcAft>
              <a:buSzPct val="120000"/>
              <a:defRPr/>
            </a:pPr>
            <a:r>
              <a:rPr lang="de-DE" sz="1100" dirty="0">
                <a:solidFill>
                  <a:srgbClr val="404040"/>
                </a:solidFill>
                <a:latin typeface="+mn-lt"/>
                <a:ea typeface="+mn-ea"/>
                <a:cs typeface="+mn-cs"/>
              </a:rPr>
              <a:t>mit arteriellem pH &lt; 7,35 oder</a:t>
            </a:r>
          </a:p>
          <a:p>
            <a:pPr marL="449263" lvl="2" indent="-182563" defTabSz="457200">
              <a:lnSpc>
                <a:spcPct val="100000"/>
              </a:lnSpc>
              <a:spcBef>
                <a:spcPts val="0"/>
              </a:spcBef>
              <a:spcAft>
                <a:spcPts val="300"/>
              </a:spcAft>
              <a:buSzPct val="120000"/>
              <a:defRPr/>
            </a:pPr>
            <a:r>
              <a:rPr lang="de-DE" sz="1100" dirty="0">
                <a:solidFill>
                  <a:srgbClr val="404040"/>
                </a:solidFill>
                <a:latin typeface="+mn-lt"/>
                <a:ea typeface="+mn-ea"/>
                <a:cs typeface="+mn-cs"/>
              </a:rPr>
              <a:t>Venösem pH &lt; 7,3</a:t>
            </a:r>
          </a:p>
          <a:p>
            <a:pPr marL="449263" lvl="2" indent="-182563" defTabSz="457200">
              <a:lnSpc>
                <a:spcPct val="100000"/>
              </a:lnSpc>
              <a:spcBef>
                <a:spcPts val="0"/>
              </a:spcBef>
              <a:spcAft>
                <a:spcPts val="300"/>
              </a:spcAft>
              <a:buSzPct val="120000"/>
              <a:defRPr/>
            </a:pPr>
            <a:r>
              <a:rPr lang="de-DE" sz="1100" dirty="0">
                <a:solidFill>
                  <a:srgbClr val="404040"/>
                </a:solidFill>
                <a:latin typeface="+mn-lt"/>
                <a:ea typeface="+mn-ea"/>
                <a:cs typeface="+mn-cs"/>
              </a:rPr>
              <a:t>Serum-Bikarbonat &lt; 270 mg/dl (&lt; 15 mmol/l)</a:t>
            </a:r>
            <a:endParaRPr lang="de" sz="1100" dirty="0">
              <a:solidFill>
                <a:srgbClr val="404040"/>
              </a:solidFill>
              <a:latin typeface="+mn-lt"/>
              <a:ea typeface="+mn-ea"/>
              <a:cs typeface="+mn-cs"/>
            </a:endParaRPr>
          </a:p>
          <a:p>
            <a:pPr marL="92075" lvl="1" indent="0" defTabSz="457200">
              <a:lnSpc>
                <a:spcPct val="100000"/>
              </a:lnSpc>
              <a:spcBef>
                <a:spcPts val="0"/>
              </a:spcBef>
              <a:spcAft>
                <a:spcPts val="300"/>
              </a:spcAft>
              <a:buSzPct val="120000"/>
              <a:buNone/>
              <a:defRPr/>
            </a:pPr>
            <a:r>
              <a:rPr lang="de" sz="1100" dirty="0">
                <a:solidFill>
                  <a:srgbClr val="404040"/>
                </a:solidFill>
                <a:latin typeface="+mn-lt"/>
                <a:ea typeface="+mn-ea"/>
                <a:cs typeface="+mn-cs"/>
              </a:rPr>
              <a:t>Die </a:t>
            </a:r>
            <a:r>
              <a:rPr lang="de-DE" sz="1100" dirty="0">
                <a:solidFill>
                  <a:srgbClr val="404040"/>
                </a:solidFill>
                <a:latin typeface="+mn-lt"/>
                <a:ea typeface="+mn-ea"/>
                <a:cs typeface="+mn-cs"/>
              </a:rPr>
              <a:t>Verdachtsdiagnose „Ketoazidose“ ist zu stellen, wenn eine persistierende Hyperglykämie &gt; 250 mg/dl     (13,9 mmol/l) in Verbindung mit einer Ketonurie nachgewiesen wird. </a:t>
            </a:r>
          </a:p>
          <a:p>
            <a:pPr marL="92075" lvl="1" indent="0" defTabSz="457200">
              <a:lnSpc>
                <a:spcPct val="100000"/>
              </a:lnSpc>
              <a:spcBef>
                <a:spcPts val="0"/>
              </a:spcBef>
              <a:spcAft>
                <a:spcPts val="300"/>
              </a:spcAft>
              <a:buSzPct val="120000"/>
              <a:buNone/>
              <a:defRPr/>
            </a:pPr>
            <a:endParaRPr lang="de-DE" sz="1100" dirty="0">
              <a:solidFill>
                <a:srgbClr val="404040"/>
              </a:solidFill>
              <a:latin typeface="+mn-lt"/>
              <a:ea typeface="+mn-ea"/>
              <a:cs typeface="+mn-cs"/>
            </a:endParaRPr>
          </a:p>
          <a:p>
            <a:pPr marL="92075" lvl="1" indent="0" defTabSz="457200">
              <a:lnSpc>
                <a:spcPct val="100000"/>
              </a:lnSpc>
              <a:spcBef>
                <a:spcPts val="0"/>
              </a:spcBef>
              <a:spcAft>
                <a:spcPts val="300"/>
              </a:spcAft>
              <a:buSzPct val="120000"/>
              <a:buNone/>
              <a:defRPr/>
            </a:pPr>
            <a:r>
              <a:rPr lang="de-DE" sz="1100" b="1" dirty="0">
                <a:solidFill>
                  <a:srgbClr val="7030A0"/>
                </a:solidFill>
                <a:latin typeface="+mn-lt"/>
                <a:ea typeface="+mn-ea"/>
                <a:cs typeface="+mn-cs"/>
              </a:rPr>
              <a:t>Schweregrade der DKA</a:t>
            </a:r>
            <a:r>
              <a:rPr lang="de-DE" sz="1100" b="1" baseline="30000" dirty="0">
                <a:solidFill>
                  <a:srgbClr val="7030A0"/>
                </a:solidFill>
                <a:latin typeface="+mn-lt"/>
                <a:ea typeface="+mn-ea"/>
                <a:cs typeface="+mn-cs"/>
              </a:rPr>
              <a:t>1,2</a:t>
            </a:r>
          </a:p>
        </p:txBody>
      </p:sp>
      <p:pic>
        <p:nvPicPr>
          <p:cNvPr id="12" name="Grafik 11" descr="Ein Bild, das Text, Screenshot, Schrift, Reihe enthält.&#10;&#10;Automatisch generierte Beschreibung">
            <a:extLst>
              <a:ext uri="{FF2B5EF4-FFF2-40B4-BE49-F238E27FC236}">
                <a16:creationId xmlns:a16="http://schemas.microsoft.com/office/drawing/2014/main" id="{A596AC6A-8BD7-ACB4-ECB2-9A9F2B5B81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339" y="3442614"/>
            <a:ext cx="5899827" cy="1064358"/>
          </a:xfrm>
          <a:prstGeom prst="rect">
            <a:avLst/>
          </a:prstGeom>
        </p:spPr>
      </p:pic>
    </p:spTree>
    <p:extLst>
      <p:ext uri="{BB962C8B-B14F-4D97-AF65-F5344CB8AC3E}">
        <p14:creationId xmlns:p14="http://schemas.microsoft.com/office/powerpoint/2010/main" val="2643397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7">
            <a:extLst>
              <a:ext uri="{FF2B5EF4-FFF2-40B4-BE49-F238E27FC236}">
                <a16:creationId xmlns:a16="http://schemas.microsoft.com/office/drawing/2014/main" id="{C79E02F1-EAE9-E8A8-B867-359587B165B4}"/>
              </a:ext>
            </a:extLst>
          </p:cNvPr>
          <p:cNvSpPr txBox="1"/>
          <p:nvPr/>
        </p:nvSpPr>
        <p:spPr>
          <a:xfrm>
            <a:off x="400473" y="834784"/>
            <a:ext cx="8223410" cy="3140009"/>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92075" lvl="1" indent="0" defTabSz="457200">
              <a:lnSpc>
                <a:spcPct val="100000"/>
              </a:lnSpc>
              <a:spcBef>
                <a:spcPts val="600"/>
              </a:spcBef>
              <a:spcAft>
                <a:spcPts val="300"/>
              </a:spcAft>
              <a:buSzPct val="120000"/>
              <a:buNone/>
              <a:defRPr/>
            </a:pPr>
            <a:r>
              <a:rPr lang="de" sz="1100" b="1">
                <a:solidFill>
                  <a:srgbClr val="7030A0"/>
                </a:solidFill>
                <a:latin typeface="+mn-lt"/>
                <a:ea typeface="+mn-ea"/>
                <a:cs typeface="+mn-cs"/>
              </a:rPr>
              <a:t>Symptome der DKA</a:t>
            </a:r>
            <a:r>
              <a:rPr lang="de" sz="1100" b="1" baseline="30000">
                <a:solidFill>
                  <a:srgbClr val="7030A0"/>
                </a:solidFill>
                <a:latin typeface="+mn-lt"/>
                <a:ea typeface="+mn-ea"/>
                <a:cs typeface="+mn-cs"/>
              </a:rPr>
              <a:t>1</a:t>
            </a:r>
          </a:p>
        </p:txBody>
      </p:sp>
      <p:pic>
        <p:nvPicPr>
          <p:cNvPr id="5" name="Grafik 4" descr="Ein Bild, das Text, Screenshot, Schrift, Zahl enthält.&#10;&#10;Automatisch generierte Beschreibung">
            <a:extLst>
              <a:ext uri="{FF2B5EF4-FFF2-40B4-BE49-F238E27FC236}">
                <a16:creationId xmlns:a16="http://schemas.microsoft.com/office/drawing/2014/main" id="{7D450C57-A00B-0EED-2126-31F5072E6B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338" y="1158707"/>
            <a:ext cx="5899828" cy="3420149"/>
          </a:xfrm>
          <a:prstGeom prst="rect">
            <a:avLst/>
          </a:prstGeom>
        </p:spPr>
      </p:pic>
      <p:sp>
        <p:nvSpPr>
          <p:cNvPr id="8" name="Text Placeholder 4">
            <a:extLst>
              <a:ext uri="{FF2B5EF4-FFF2-40B4-BE49-F238E27FC236}">
                <a16:creationId xmlns:a16="http://schemas.microsoft.com/office/drawing/2014/main" id="{3416B4FD-ABFE-0468-BA93-C4B2F0F680F8}"/>
              </a:ext>
            </a:extLst>
          </p:cNvPr>
          <p:cNvSpPr txBox="1">
            <a:spLocks/>
          </p:cNvSpPr>
          <p:nvPr/>
        </p:nvSpPr>
        <p:spPr>
          <a:xfrm>
            <a:off x="314919" y="4793429"/>
            <a:ext cx="8427508" cy="280263"/>
          </a:xfrm>
          <a:prstGeom prst="rect">
            <a:avLst/>
          </a:prstGeom>
        </p:spPr>
        <p:txBody>
          <a:bodyPr vert="horz" lIns="0" tIns="0" rIns="0" bIns="0" rtlCol="0" anchor="b" anchorCtr="0">
            <a:noAutofit/>
          </a:bodyPr>
          <a:lstStyle>
            <a:lvl1pPr marL="0" indent="0" algn="l" defTabSz="685800" rtl="0" eaLnBrk="1" latinLnBrk="0" hangingPunct="1">
              <a:lnSpc>
                <a:spcPct val="90000"/>
              </a:lnSpc>
              <a:spcBef>
                <a:spcPts val="150"/>
              </a:spcBef>
              <a:buFont typeface="Arial" panose="020B0604020202020204" pitchFamily="34" charset="0"/>
              <a:buNone/>
              <a:defRPr lang="it-IT" sz="675" b="0" i="0" kern="1200" dirty="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lang="en-US" sz="600" dirty="0">
                <a:solidFill>
                  <a:srgbClr val="404040"/>
                </a:solidFill>
                <a:latin typeface="Verdana"/>
              </a:rPr>
              <a:t>DKA: </a:t>
            </a:r>
            <a:r>
              <a:rPr lang="en-US" sz="600" dirty="0" err="1">
                <a:solidFill>
                  <a:srgbClr val="404040"/>
                </a:solidFill>
                <a:latin typeface="Verdana"/>
              </a:rPr>
              <a:t>diabetische</a:t>
            </a:r>
            <a:r>
              <a:rPr lang="en-US" sz="600" dirty="0">
                <a:solidFill>
                  <a:srgbClr val="404040"/>
                </a:solidFill>
                <a:latin typeface="Verdana"/>
              </a:rPr>
              <a:t> </a:t>
            </a:r>
            <a:r>
              <a:rPr lang="en-US" sz="600" dirty="0" err="1">
                <a:solidFill>
                  <a:srgbClr val="404040"/>
                </a:solidFill>
                <a:latin typeface="Verdana"/>
              </a:rPr>
              <a:t>Ketoazidose</a:t>
            </a:r>
            <a:r>
              <a:rPr lang="en-US" sz="600" dirty="0">
                <a:solidFill>
                  <a:srgbClr val="404040"/>
                </a:solidFill>
                <a:latin typeface="Verdana"/>
              </a:rPr>
              <a:t>.</a:t>
            </a:r>
          </a:p>
          <a:p>
            <a:pPr marL="0" marR="0" lvl="0" indent="0" algn="l" defTabSz="685800" rtl="0" eaLnBrk="1" fontAlgn="auto" latinLnBrk="0" hangingPunct="1">
              <a:lnSpc>
                <a:spcPct val="90000"/>
              </a:lnSpc>
              <a:spcBef>
                <a:spcPts val="150"/>
              </a:spcBef>
              <a:spcAft>
                <a:spcPts val="0"/>
              </a:spcAft>
              <a:buClrTx/>
              <a:buSzTx/>
              <a:buFont typeface="Arial" panose="020B0604020202020204" pitchFamily="34" charset="0"/>
              <a:buNone/>
              <a:tabLst/>
              <a:defRPr/>
            </a:pPr>
            <a:r>
              <a:rPr lang="en-US" sz="600" b="1" dirty="0">
                <a:solidFill>
                  <a:srgbClr val="404040"/>
                </a:solidFill>
                <a:latin typeface="Verdana"/>
              </a:rPr>
              <a:t>1. </a:t>
            </a:r>
            <a:r>
              <a:rPr lang="de-DE" sz="600" dirty="0">
                <a:solidFill>
                  <a:srgbClr val="404040"/>
                </a:solidFill>
                <a:latin typeface="Verdana"/>
              </a:rPr>
              <a:t>DDG 2023. S3-Leitlinie: Therapie des Typ-1-Diabetes, Version 5.0, AWMF-Registernummer: 057-013</a:t>
            </a:r>
            <a:r>
              <a:rPr lang="pt-BR" sz="600" dirty="0">
                <a:solidFill>
                  <a:srgbClr val="404040"/>
                </a:solidFill>
                <a:latin typeface="Verdana"/>
              </a:rPr>
              <a:t>. </a:t>
            </a:r>
            <a:r>
              <a:rPr lang="de-DE" sz="600" dirty="0">
                <a:solidFill>
                  <a:srgbClr val="404040"/>
                </a:solidFill>
                <a:latin typeface="Verdana"/>
              </a:rPr>
              <a:t>Erhältlich unter: </a:t>
            </a:r>
            <a:r>
              <a:rPr lang="de-DE" sz="600" dirty="0">
                <a:solidFill>
                  <a:srgbClr val="404040"/>
                </a:solidFill>
                <a:latin typeface="Verdana"/>
                <a:hlinkClick r:id="rId3"/>
              </a:rPr>
              <a:t>https://www.ddg.info/behandlung-leitlinien/leitlinien-praxisempfehlungen</a:t>
            </a:r>
            <a:r>
              <a:rPr lang="de-DE" sz="600" dirty="0">
                <a:solidFill>
                  <a:srgbClr val="404040"/>
                </a:solidFill>
                <a:latin typeface="Verdana"/>
              </a:rPr>
              <a:t>. Zuletzt abgerufen am 12.01.2026.</a:t>
            </a:r>
            <a:endParaRPr lang="en-US" sz="600" dirty="0">
              <a:solidFill>
                <a:srgbClr val="404040"/>
              </a:solidFill>
              <a:latin typeface="Verdana"/>
            </a:endParaRPr>
          </a:p>
        </p:txBody>
      </p:sp>
      <p:sp>
        <p:nvSpPr>
          <p:cNvPr id="9" name="Textplatzhalter 9">
            <a:extLst>
              <a:ext uri="{FF2B5EF4-FFF2-40B4-BE49-F238E27FC236}">
                <a16:creationId xmlns:a16="http://schemas.microsoft.com/office/drawing/2014/main" id="{17FE4478-BD86-6616-734D-45395809726E}"/>
              </a:ext>
            </a:extLst>
          </p:cNvPr>
          <p:cNvSpPr txBox="1">
            <a:spLocks/>
          </p:cNvSpPr>
          <p:nvPr/>
        </p:nvSpPr>
        <p:spPr>
          <a:xfrm>
            <a:off x="314919" y="11354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4"/>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4"/>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4"/>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Diabetische Ketoazidose (DKA)</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Tree>
    <p:extLst>
      <p:ext uri="{BB962C8B-B14F-4D97-AF65-F5344CB8AC3E}">
        <p14:creationId xmlns:p14="http://schemas.microsoft.com/office/powerpoint/2010/main" val="3275818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6EE0E55C-B697-8B9B-9B1D-F9CFFC954DBF}"/>
              </a:ext>
            </a:extLst>
          </p:cNvPr>
          <p:cNvSpPr txBox="1">
            <a:spLocks/>
          </p:cNvSpPr>
          <p:nvPr/>
        </p:nvSpPr>
        <p:spPr>
          <a:xfrm>
            <a:off x="314921" y="113543"/>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Eine diabetische Ketoazidose (DKA) bei Diagnose des T1D Stadium 3 kann langfristige Folgen haben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1-6</a:t>
            </a:r>
          </a:p>
        </p:txBody>
      </p:sp>
      <p:sp>
        <p:nvSpPr>
          <p:cNvPr id="143" name="Text Placeholder 4">
            <a:extLst>
              <a:ext uri="{FF2B5EF4-FFF2-40B4-BE49-F238E27FC236}">
                <a16:creationId xmlns:a16="http://schemas.microsoft.com/office/drawing/2014/main" id="{011FB441-F567-5A16-A125-05C7769EE0B7}"/>
              </a:ext>
            </a:extLst>
          </p:cNvPr>
          <p:cNvSpPr txBox="1">
            <a:spLocks/>
          </p:cNvSpPr>
          <p:nvPr/>
        </p:nvSpPr>
        <p:spPr>
          <a:xfrm>
            <a:off x="380154" y="4688842"/>
            <a:ext cx="8412768" cy="390525"/>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200"/>
              </a:spcBef>
              <a:buFont typeface="Arial" panose="020B0604020202020204" pitchFamily="34" charset="0"/>
              <a:buNone/>
              <a:defRPr sz="900" b="0"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chemeClr val="accent1"/>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DKA: diabetische Ketoazidose; T1D: Typ-1-Diabetes.</a:t>
            </a:r>
          </a:p>
          <a:p>
            <a:pPr marL="0" marR="0" lvl="0" indent="0" algn="l" defTabSz="914400" rtl="0" eaLnBrk="1" fontAlgn="auto" latinLnBrk="0" hangingPunct="1">
              <a:lnSpc>
                <a:spcPct val="90000"/>
              </a:lnSpc>
              <a:spcBef>
                <a:spcPts val="200"/>
              </a:spcBef>
              <a:spcAft>
                <a:spcPts val="0"/>
              </a:spcAft>
              <a:buClrTx/>
              <a:buSzTx/>
              <a:buFont typeface="Arial" panose="020B0604020202020204" pitchFamily="34" charset="0"/>
              <a:buNone/>
              <a:tabLst/>
              <a:defRPr/>
            </a:pPr>
            <a:r>
              <a:rPr kumimoji="0" lang="pt-BR"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1. </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Hammersen J </a:t>
            </a:r>
            <a:r>
              <a:rPr kumimoji="0" lang="pt-BR"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Pediatr Diabetes</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2022; 22: 455</a:t>
            </a:r>
            <a:r>
              <a:rPr lang="en-US" sz="600" dirty="0">
                <a:solidFill>
                  <a:srgbClr val="404040"/>
                </a:solidFill>
                <a:latin typeface="+mn-lt"/>
                <a:cs typeface="+mn-cs"/>
              </a:rPr>
              <a:t>–</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62. </a:t>
            </a:r>
            <a:r>
              <a:rPr kumimoji="0" lang="pt-BR"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Aye T </a:t>
            </a:r>
            <a:r>
              <a:rPr kumimoji="0" lang="pt-BR"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Diabetes Care </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2019; 42: 443</a:t>
            </a:r>
            <a:r>
              <a:rPr lang="en-US" sz="600" dirty="0">
                <a:solidFill>
                  <a:srgbClr val="404040"/>
                </a:solidFill>
                <a:latin typeface="+mn-lt"/>
                <a:cs typeface="+mn-cs"/>
              </a:rPr>
              <a:t>–</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9. </a:t>
            </a:r>
            <a:r>
              <a:rPr kumimoji="0" lang="pt-BR"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3.</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Cameron FJ </a:t>
            </a:r>
            <a:r>
              <a:rPr kumimoji="0" lang="pt-BR"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2014; 37: 1554</a:t>
            </a:r>
            <a:r>
              <a:rPr lang="en-US" sz="600" dirty="0">
                <a:solidFill>
                  <a:srgbClr val="404040"/>
                </a:solidFill>
                <a:latin typeface="+mn-lt"/>
                <a:cs typeface="+mn-cs"/>
              </a:rPr>
              <a:t>–</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62. </a:t>
            </a:r>
            <a:r>
              <a:rPr kumimoji="0" lang="pt-BR"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4.</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Ghetti S </a:t>
            </a:r>
            <a:r>
              <a:rPr kumimoji="0" lang="pt-BR"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2020; 43: 2768</a:t>
            </a:r>
            <a:r>
              <a:rPr lang="en-US" sz="600" dirty="0">
                <a:solidFill>
                  <a:srgbClr val="404040"/>
                </a:solidFill>
                <a:latin typeface="+mn-lt"/>
                <a:cs typeface="+mn-cs"/>
              </a:rPr>
              <a:t>–</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75. </a:t>
            </a:r>
            <a:r>
              <a:rPr kumimoji="0" lang="pt-BR"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5. </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Duca LM </a:t>
            </a:r>
            <a:r>
              <a:rPr kumimoji="0" lang="pt-BR"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Diabetes Care</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2017; 40: 1249</a:t>
            </a:r>
            <a:r>
              <a:rPr lang="en-US" sz="600" dirty="0">
                <a:solidFill>
                  <a:srgbClr val="404040"/>
                </a:solidFill>
                <a:latin typeface="+mn-lt"/>
                <a:cs typeface="+mn-cs"/>
              </a:rPr>
              <a:t>–</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55. </a:t>
            </a:r>
            <a:r>
              <a:rPr kumimoji="0" lang="pt-BR" sz="600" b="1"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6.</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Duca LM </a:t>
            </a:r>
            <a:r>
              <a:rPr kumimoji="0" lang="pt-BR" sz="600" b="0" i="1" u="none" strike="noStrike" kern="1200" cap="none" spc="0" normalizeH="0" baseline="0" noProof="0" dirty="0">
                <a:ln>
                  <a:noFill/>
                </a:ln>
                <a:solidFill>
                  <a:srgbClr val="404040"/>
                </a:solidFill>
                <a:effectLst/>
                <a:uLnTx/>
                <a:uFillTx/>
                <a:latin typeface="+mn-lt"/>
                <a:ea typeface="+mn-ea"/>
                <a:cs typeface="Arial" panose="020B0604020202020204" pitchFamily="34" charset="0"/>
              </a:rPr>
              <a:t>et al. Pediatr Diabetes</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 2019; 20: 172</a:t>
            </a:r>
            <a:r>
              <a:rPr lang="en-US" sz="600" dirty="0">
                <a:solidFill>
                  <a:srgbClr val="404040"/>
                </a:solidFill>
                <a:latin typeface="+mn-lt"/>
                <a:cs typeface="+mn-cs"/>
              </a:rPr>
              <a:t>–</a:t>
            </a:r>
            <a:r>
              <a:rPr kumimoji="0" lang="pt-BR"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9</a:t>
            </a:r>
            <a:r>
              <a:rPr kumimoji="0" lang="en-US"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rPr>
              <a:t>.</a:t>
            </a:r>
            <a:endParaRPr kumimoji="0" lang="en-NZ" sz="600" b="0" i="0" u="none" strike="noStrike" kern="1200" cap="none" spc="0" normalizeH="0" baseline="0" noProof="0" dirty="0">
              <a:ln>
                <a:noFill/>
              </a:ln>
              <a:solidFill>
                <a:srgbClr val="404040"/>
              </a:solidFill>
              <a:effectLst/>
              <a:uLnTx/>
              <a:uFillTx/>
              <a:latin typeface="+mn-lt"/>
              <a:ea typeface="+mn-ea"/>
              <a:cs typeface="Arial" panose="020B0604020202020204" pitchFamily="34" charset="0"/>
            </a:endParaRPr>
          </a:p>
        </p:txBody>
      </p:sp>
      <p:sp>
        <p:nvSpPr>
          <p:cNvPr id="35" name="Oval 84">
            <a:extLst>
              <a:ext uri="{FF2B5EF4-FFF2-40B4-BE49-F238E27FC236}">
                <a16:creationId xmlns:a16="http://schemas.microsoft.com/office/drawing/2014/main" id="{60626559-260F-4435-5229-F9F84CE8A88E}"/>
              </a:ext>
            </a:extLst>
          </p:cNvPr>
          <p:cNvSpPr/>
          <p:nvPr/>
        </p:nvSpPr>
        <p:spPr>
          <a:xfrm>
            <a:off x="3886981" y="3054426"/>
            <a:ext cx="1370819" cy="1370819"/>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6" name="Freeform: Shape 120">
            <a:extLst>
              <a:ext uri="{FF2B5EF4-FFF2-40B4-BE49-F238E27FC236}">
                <a16:creationId xmlns:a16="http://schemas.microsoft.com/office/drawing/2014/main" id="{11A92B29-7DEF-2274-3D85-3D0222CC86C6}"/>
              </a:ext>
            </a:extLst>
          </p:cNvPr>
          <p:cNvSpPr/>
          <p:nvPr/>
        </p:nvSpPr>
        <p:spPr>
          <a:xfrm>
            <a:off x="2881394" y="2041108"/>
            <a:ext cx="3383307" cy="2184728"/>
          </a:xfrm>
          <a:custGeom>
            <a:avLst/>
            <a:gdLst>
              <a:gd name="connsiteX0" fmla="*/ 2255538 w 4511076"/>
              <a:gd name="connsiteY0" fmla="*/ 0 h 2912971"/>
              <a:gd name="connsiteX1" fmla="*/ 4511076 w 4511076"/>
              <a:gd name="connsiteY1" fmla="*/ 2255538 h 2912971"/>
              <a:gd name="connsiteX2" fmla="*/ 4465251 w 4511076"/>
              <a:gd name="connsiteY2" fmla="*/ 2710108 h 2912971"/>
              <a:gd name="connsiteX3" fmla="*/ 4413090 w 4511076"/>
              <a:gd name="connsiteY3" fmla="*/ 2912971 h 2912971"/>
              <a:gd name="connsiteX4" fmla="*/ 3574735 w 4511076"/>
              <a:gd name="connsiteY4" fmla="*/ 2912971 h 2912971"/>
              <a:gd name="connsiteX5" fmla="*/ 3614821 w 4511076"/>
              <a:gd name="connsiteY5" fmla="*/ 2829757 h 2912971"/>
              <a:gd name="connsiteX6" fmla="*/ 3730750 w 4511076"/>
              <a:gd name="connsiteY6" fmla="*/ 2255538 h 2912971"/>
              <a:gd name="connsiteX7" fmla="*/ 2255538 w 4511076"/>
              <a:gd name="connsiteY7" fmla="*/ 780326 h 2912971"/>
              <a:gd name="connsiteX8" fmla="*/ 780326 w 4511076"/>
              <a:gd name="connsiteY8" fmla="*/ 2255538 h 2912971"/>
              <a:gd name="connsiteX9" fmla="*/ 896255 w 4511076"/>
              <a:gd name="connsiteY9" fmla="*/ 2829757 h 2912971"/>
              <a:gd name="connsiteX10" fmla="*/ 936342 w 4511076"/>
              <a:gd name="connsiteY10" fmla="*/ 2912971 h 2912971"/>
              <a:gd name="connsiteX11" fmla="*/ 97987 w 4511076"/>
              <a:gd name="connsiteY11" fmla="*/ 2912971 h 2912971"/>
              <a:gd name="connsiteX12" fmla="*/ 45825 w 4511076"/>
              <a:gd name="connsiteY12" fmla="*/ 2710108 h 2912971"/>
              <a:gd name="connsiteX13" fmla="*/ 0 w 4511076"/>
              <a:gd name="connsiteY13" fmla="*/ 2255538 h 2912971"/>
              <a:gd name="connsiteX14" fmla="*/ 2255538 w 4511076"/>
              <a:gd name="connsiteY14" fmla="*/ 0 h 2912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11076" h="2912971">
                <a:moveTo>
                  <a:pt x="2255538" y="0"/>
                </a:moveTo>
                <a:cubicBezTo>
                  <a:pt x="3501237" y="0"/>
                  <a:pt x="4511076" y="1009839"/>
                  <a:pt x="4511076" y="2255538"/>
                </a:cubicBezTo>
                <a:cubicBezTo>
                  <a:pt x="4511076" y="2411251"/>
                  <a:pt x="4495298" y="2563278"/>
                  <a:pt x="4465251" y="2710108"/>
                </a:cubicBezTo>
                <a:lnTo>
                  <a:pt x="4413090" y="2912971"/>
                </a:lnTo>
                <a:lnTo>
                  <a:pt x="3574735" y="2912971"/>
                </a:lnTo>
                <a:lnTo>
                  <a:pt x="3614821" y="2829757"/>
                </a:lnTo>
                <a:cubicBezTo>
                  <a:pt x="3689471" y="2653265"/>
                  <a:pt x="3730750" y="2459222"/>
                  <a:pt x="3730750" y="2255538"/>
                </a:cubicBezTo>
                <a:cubicBezTo>
                  <a:pt x="3730750" y="1440801"/>
                  <a:pt x="3070275" y="780326"/>
                  <a:pt x="2255538" y="780326"/>
                </a:cubicBezTo>
                <a:cubicBezTo>
                  <a:pt x="1440801" y="780326"/>
                  <a:pt x="780326" y="1440801"/>
                  <a:pt x="780326" y="2255538"/>
                </a:cubicBezTo>
                <a:cubicBezTo>
                  <a:pt x="780326" y="2459222"/>
                  <a:pt x="821606" y="2653265"/>
                  <a:pt x="896255" y="2829757"/>
                </a:cubicBezTo>
                <a:lnTo>
                  <a:pt x="936342" y="2912971"/>
                </a:lnTo>
                <a:lnTo>
                  <a:pt x="97987" y="2912971"/>
                </a:lnTo>
                <a:lnTo>
                  <a:pt x="45825" y="2710108"/>
                </a:lnTo>
                <a:cubicBezTo>
                  <a:pt x="15779" y="2563278"/>
                  <a:pt x="0" y="2411251"/>
                  <a:pt x="0" y="2255538"/>
                </a:cubicBezTo>
                <a:cubicBezTo>
                  <a:pt x="0" y="1009839"/>
                  <a:pt x="1009839" y="0"/>
                  <a:pt x="2255538" y="0"/>
                </a:cubicBezTo>
                <a:close/>
              </a:path>
            </a:pathLst>
          </a:custGeom>
          <a:solidFill>
            <a:srgbClr val="AFDDD9">
              <a:alpha val="69804"/>
            </a:srgbClr>
          </a:solidFill>
          <a:ln w="25400" cap="flat" cmpd="sng" algn="ctr">
            <a:noFill/>
            <a:prstDash val="solid"/>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7" name="Isosceles Triangle 142">
            <a:extLst>
              <a:ext uri="{FF2B5EF4-FFF2-40B4-BE49-F238E27FC236}">
                <a16:creationId xmlns:a16="http://schemas.microsoft.com/office/drawing/2014/main" id="{65258DB8-5A22-ACF9-8D9B-645CC31534AD}"/>
              </a:ext>
            </a:extLst>
          </p:cNvPr>
          <p:cNvSpPr/>
          <p:nvPr/>
        </p:nvSpPr>
        <p:spPr>
          <a:xfrm rot="11955431">
            <a:off x="3448489" y="2160068"/>
            <a:ext cx="185531" cy="159940"/>
          </a:xfrm>
          <a:prstGeom prst="triangl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38" name="Isosceles Triangle 143">
            <a:extLst>
              <a:ext uri="{FF2B5EF4-FFF2-40B4-BE49-F238E27FC236}">
                <a16:creationId xmlns:a16="http://schemas.microsoft.com/office/drawing/2014/main" id="{6E30C0E3-4AE0-B943-9649-36FA252E81EB}"/>
              </a:ext>
            </a:extLst>
          </p:cNvPr>
          <p:cNvSpPr/>
          <p:nvPr/>
        </p:nvSpPr>
        <p:spPr>
          <a:xfrm rot="2310839" flipH="1">
            <a:off x="5540741" y="2133383"/>
            <a:ext cx="185531" cy="159940"/>
          </a:xfrm>
          <a:prstGeom prst="triangl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39" name="Isosceles Triangle 145">
            <a:extLst>
              <a:ext uri="{FF2B5EF4-FFF2-40B4-BE49-F238E27FC236}">
                <a16:creationId xmlns:a16="http://schemas.microsoft.com/office/drawing/2014/main" id="{CE2CB829-F198-4611-05D5-0BC153247702}"/>
              </a:ext>
            </a:extLst>
          </p:cNvPr>
          <p:cNvSpPr/>
          <p:nvPr/>
        </p:nvSpPr>
        <p:spPr>
          <a:xfrm rot="16200000">
            <a:off x="2616587" y="3644854"/>
            <a:ext cx="185531" cy="159940"/>
          </a:xfrm>
          <a:prstGeom prst="triangl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40" name="Rectangle 146">
            <a:extLst>
              <a:ext uri="{FF2B5EF4-FFF2-40B4-BE49-F238E27FC236}">
                <a16:creationId xmlns:a16="http://schemas.microsoft.com/office/drawing/2014/main" id="{5A808C55-5FAE-864A-B280-6066CF3F5C3E}"/>
              </a:ext>
            </a:extLst>
          </p:cNvPr>
          <p:cNvSpPr/>
          <p:nvPr/>
        </p:nvSpPr>
        <p:spPr>
          <a:xfrm>
            <a:off x="4222861" y="3924850"/>
            <a:ext cx="732572" cy="304699"/>
          </a:xfrm>
          <a:prstGeom prst="rect">
            <a:avLst/>
          </a:prstGeom>
          <a:noFill/>
          <a:ln w="25400" cap="flat" cmpd="sng" algn="ctr">
            <a:noFill/>
            <a:prstDash val="solid"/>
          </a:ln>
          <a:effectLst/>
        </p:spPr>
        <p:txBody>
          <a:bodyPr wrap="none" lIns="0" tIns="0" rIns="0" bIns="0" rtlCol="0" anchor="ctr">
            <a:spAutoFit/>
          </a:bodyPr>
          <a:lstStyle/>
          <a:p>
            <a:pPr marL="0" marR="0" lvl="0" indent="0" algn="ctr" defTabSz="514350" eaLnBrk="1" fontAlgn="auto" latinLnBrk="0" hangingPunct="1">
              <a:lnSpc>
                <a:spcPct val="9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2F3651"/>
                </a:solidFill>
                <a:effectLst/>
                <a:uLnTx/>
                <a:uFillTx/>
                <a:ea typeface="+mn-ea"/>
                <a:cs typeface="Arial" panose="020B0604020202020204" pitchFamily="34" charset="0"/>
              </a:rPr>
              <a:t>DKA </a:t>
            </a:r>
            <a:r>
              <a:rPr kumimoji="0" lang="en-US" sz="1100" b="1" i="0" u="none" strike="noStrike" kern="0" cap="none" spc="0" normalizeH="0" baseline="0" noProof="0" dirty="0" err="1">
                <a:ln>
                  <a:noFill/>
                </a:ln>
                <a:solidFill>
                  <a:srgbClr val="2F3651"/>
                </a:solidFill>
                <a:effectLst/>
                <a:uLnTx/>
                <a:uFillTx/>
                <a:ea typeface="+mn-ea"/>
                <a:cs typeface="Arial" panose="020B0604020202020204" pitchFamily="34" charset="0"/>
              </a:rPr>
              <a:t>bei</a:t>
            </a:r>
            <a:br>
              <a:rPr kumimoji="0" lang="en-US" sz="1100" b="1" i="0" u="none" strike="noStrike" kern="0" cap="none" spc="0" normalizeH="0" baseline="0" noProof="0" dirty="0">
                <a:ln>
                  <a:noFill/>
                </a:ln>
                <a:solidFill>
                  <a:srgbClr val="2F3651"/>
                </a:solidFill>
                <a:effectLst/>
                <a:uLnTx/>
                <a:uFillTx/>
                <a:ea typeface="+mn-ea"/>
                <a:cs typeface="Arial" panose="020B0604020202020204" pitchFamily="34" charset="0"/>
              </a:rPr>
            </a:br>
            <a:r>
              <a:rPr kumimoji="0" lang="en-US" sz="1100" b="1" i="0" u="none" strike="noStrike" kern="0" cap="none" spc="0" normalizeH="0" baseline="0" noProof="0" dirty="0">
                <a:ln>
                  <a:noFill/>
                </a:ln>
                <a:solidFill>
                  <a:srgbClr val="2F3651"/>
                </a:solidFill>
                <a:effectLst/>
                <a:uLnTx/>
                <a:uFillTx/>
                <a:ea typeface="+mn-ea"/>
                <a:cs typeface="Arial" panose="020B0604020202020204" pitchFamily="34" charset="0"/>
              </a:rPr>
              <a:t>Diagnose</a:t>
            </a:r>
            <a:endParaRPr kumimoji="0" lang="en-US" sz="800" b="1" i="0" u="none" strike="noStrike" kern="0" cap="none" spc="0" normalizeH="0" baseline="0" noProof="0" dirty="0">
              <a:ln>
                <a:noFill/>
              </a:ln>
              <a:solidFill>
                <a:srgbClr val="2F3651"/>
              </a:solidFill>
              <a:effectLst/>
              <a:uLnTx/>
              <a:uFillTx/>
              <a:ea typeface="+mn-ea"/>
              <a:cs typeface="Arial" panose="020B0604020202020204" pitchFamily="34" charset="0"/>
            </a:endParaRPr>
          </a:p>
        </p:txBody>
      </p:sp>
      <p:sp>
        <p:nvSpPr>
          <p:cNvPr id="41" name="TextBox 150">
            <a:extLst>
              <a:ext uri="{FF2B5EF4-FFF2-40B4-BE49-F238E27FC236}">
                <a16:creationId xmlns:a16="http://schemas.microsoft.com/office/drawing/2014/main" id="{7463E9D4-3925-1D71-F135-8C25884BCAA5}"/>
              </a:ext>
            </a:extLst>
          </p:cNvPr>
          <p:cNvSpPr txBox="1"/>
          <p:nvPr/>
        </p:nvSpPr>
        <p:spPr>
          <a:xfrm>
            <a:off x="5907277" y="1975661"/>
            <a:ext cx="2188429" cy="498598"/>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800">
              <a:lnSpc>
                <a:spcPct val="90000"/>
              </a:lnSpc>
              <a:defRPr/>
            </a:pPr>
            <a:r>
              <a:rPr lang="de-DE" sz="1200" b="1">
                <a:solidFill>
                  <a:srgbClr val="2F3651"/>
                </a:solidFill>
                <a:latin typeface="+mn-lt"/>
                <a:cs typeface="Arial" panose="020B0604020202020204" pitchFamily="34" charset="0"/>
              </a:rPr>
              <a:t>Anhaltende negative Auswirkungen auf die Blutzuckerkontrolle</a:t>
            </a:r>
            <a:r>
              <a:rPr lang="en-US" sz="1200" baseline="30000">
                <a:solidFill>
                  <a:srgbClr val="2F3651"/>
                </a:solidFill>
                <a:latin typeface="+mn-lt"/>
                <a:cs typeface="Arial" panose="020B0604020202020204" pitchFamily="34" charset="0"/>
              </a:rPr>
              <a:t>5,6</a:t>
            </a:r>
          </a:p>
        </p:txBody>
      </p:sp>
      <p:cxnSp>
        <p:nvCxnSpPr>
          <p:cNvPr id="42" name="Straight Connector 151">
            <a:extLst>
              <a:ext uri="{FF2B5EF4-FFF2-40B4-BE49-F238E27FC236}">
                <a16:creationId xmlns:a16="http://schemas.microsoft.com/office/drawing/2014/main" id="{E6DF3C18-E975-1918-DE60-B7D2DBCAE82D}"/>
              </a:ext>
            </a:extLst>
          </p:cNvPr>
          <p:cNvCxnSpPr>
            <a:cxnSpLocks/>
          </p:cNvCxnSpPr>
          <p:nvPr/>
        </p:nvCxnSpPr>
        <p:spPr>
          <a:xfrm>
            <a:off x="5749343" y="1890735"/>
            <a:ext cx="1690607" cy="0"/>
          </a:xfrm>
          <a:prstGeom prst="line">
            <a:avLst/>
          </a:prstGeom>
          <a:noFill/>
          <a:ln w="9525" cap="flat" cmpd="sng" algn="ctr">
            <a:solidFill>
              <a:srgbClr val="2F3651"/>
            </a:solidFill>
            <a:prstDash val="solid"/>
          </a:ln>
          <a:effectLst/>
        </p:spPr>
      </p:cxnSp>
      <p:sp>
        <p:nvSpPr>
          <p:cNvPr id="43" name="TextBox 158">
            <a:extLst>
              <a:ext uri="{FF2B5EF4-FFF2-40B4-BE49-F238E27FC236}">
                <a16:creationId xmlns:a16="http://schemas.microsoft.com/office/drawing/2014/main" id="{6BBB171D-AD38-5416-D63A-E68B76346532}"/>
              </a:ext>
            </a:extLst>
          </p:cNvPr>
          <p:cNvSpPr txBox="1"/>
          <p:nvPr/>
        </p:nvSpPr>
        <p:spPr>
          <a:xfrm>
            <a:off x="1112792" y="1975661"/>
            <a:ext cx="2127575" cy="443198"/>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algn="r" defTabSz="685800">
              <a:lnSpc>
                <a:spcPct val="90000"/>
              </a:lnSpc>
              <a:defRPr/>
            </a:pPr>
            <a:r>
              <a:rPr lang="en-US" sz="1200" b="1" dirty="0" err="1">
                <a:solidFill>
                  <a:srgbClr val="2F3651"/>
                </a:solidFill>
                <a:latin typeface="+mn-lt"/>
                <a:cs typeface="Arial" panose="020B0604020202020204" pitchFamily="34" charset="0"/>
              </a:rPr>
              <a:t>Hirnveränderungen</a:t>
            </a:r>
            <a:r>
              <a:rPr lang="en-US" sz="1200" b="1" dirty="0">
                <a:solidFill>
                  <a:srgbClr val="2F3651"/>
                </a:solidFill>
                <a:latin typeface="+mn-lt"/>
                <a:cs typeface="Arial" panose="020B0604020202020204" pitchFamily="34" charset="0"/>
              </a:rPr>
              <a:t> und </a:t>
            </a:r>
            <a:r>
              <a:rPr lang="en-US" sz="1200" b="1" dirty="0" err="1">
                <a:solidFill>
                  <a:srgbClr val="2F3651"/>
                </a:solidFill>
                <a:latin typeface="+mn-lt"/>
                <a:cs typeface="Arial" panose="020B0604020202020204" pitchFamily="34" charset="0"/>
              </a:rPr>
              <a:t>neurokognitive</a:t>
            </a:r>
            <a:r>
              <a:rPr lang="en-US" sz="1200" b="1" dirty="0">
                <a:solidFill>
                  <a:srgbClr val="2F3651"/>
                </a:solidFill>
                <a:latin typeface="+mn-lt"/>
                <a:cs typeface="Arial" panose="020B0604020202020204" pitchFamily="34" charset="0"/>
              </a:rPr>
              <a:t> Defizite</a:t>
            </a:r>
            <a:r>
              <a:rPr lang="en-US" sz="1200" baseline="30000" dirty="0">
                <a:solidFill>
                  <a:srgbClr val="2F3651"/>
                </a:solidFill>
                <a:latin typeface="+mn-lt"/>
                <a:cs typeface="Arial" panose="020B0604020202020204" pitchFamily="34" charset="0"/>
              </a:rPr>
              <a:t>2-4</a:t>
            </a:r>
          </a:p>
        </p:txBody>
      </p:sp>
      <p:cxnSp>
        <p:nvCxnSpPr>
          <p:cNvPr id="44" name="Straight Connector 159">
            <a:extLst>
              <a:ext uri="{FF2B5EF4-FFF2-40B4-BE49-F238E27FC236}">
                <a16:creationId xmlns:a16="http://schemas.microsoft.com/office/drawing/2014/main" id="{E41941E7-EEE1-D03E-35B9-C3FA75367C77}"/>
              </a:ext>
            </a:extLst>
          </p:cNvPr>
          <p:cNvCxnSpPr>
            <a:cxnSpLocks/>
          </p:cNvCxnSpPr>
          <p:nvPr/>
        </p:nvCxnSpPr>
        <p:spPr>
          <a:xfrm>
            <a:off x="1690915" y="1890735"/>
            <a:ext cx="1690607" cy="0"/>
          </a:xfrm>
          <a:prstGeom prst="line">
            <a:avLst/>
          </a:prstGeom>
          <a:noFill/>
          <a:ln w="9525" cap="flat" cmpd="sng" algn="ctr">
            <a:solidFill>
              <a:srgbClr val="2F3651"/>
            </a:solidFill>
            <a:prstDash val="solid"/>
          </a:ln>
          <a:effectLst/>
        </p:spPr>
      </p:cxnSp>
      <p:sp>
        <p:nvSpPr>
          <p:cNvPr id="45" name="TextBox 160">
            <a:extLst>
              <a:ext uri="{FF2B5EF4-FFF2-40B4-BE49-F238E27FC236}">
                <a16:creationId xmlns:a16="http://schemas.microsoft.com/office/drawing/2014/main" id="{22C91893-6F43-EFA5-FD74-A0BB22250A41}"/>
              </a:ext>
            </a:extLst>
          </p:cNvPr>
          <p:cNvSpPr txBox="1"/>
          <p:nvPr/>
        </p:nvSpPr>
        <p:spPr>
          <a:xfrm>
            <a:off x="436475" y="3511392"/>
            <a:ext cx="1986609" cy="33239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algn="r" defTabSz="685800">
              <a:lnSpc>
                <a:spcPct val="90000"/>
              </a:lnSpc>
              <a:defRPr/>
            </a:pPr>
            <a:r>
              <a:rPr lang="de-DE" sz="1200" b="1" dirty="0">
                <a:solidFill>
                  <a:srgbClr val="2F3651"/>
                </a:solidFill>
                <a:latin typeface="+mn-lt"/>
                <a:cs typeface="Arial" panose="020B0604020202020204" pitchFamily="34" charset="0"/>
              </a:rPr>
              <a:t>Erhöhtes Risiko einer erneuten DKA</a:t>
            </a:r>
            <a:r>
              <a:rPr lang="en-US" sz="1200" baseline="30000" dirty="0">
                <a:solidFill>
                  <a:srgbClr val="2F3651"/>
                </a:solidFill>
                <a:latin typeface="+mn-lt"/>
                <a:cs typeface="Arial" panose="020B0604020202020204" pitchFamily="34" charset="0"/>
              </a:rPr>
              <a:t>1</a:t>
            </a:r>
          </a:p>
        </p:txBody>
      </p:sp>
      <p:cxnSp>
        <p:nvCxnSpPr>
          <p:cNvPr id="46" name="Straight Connector 161">
            <a:extLst>
              <a:ext uri="{FF2B5EF4-FFF2-40B4-BE49-F238E27FC236}">
                <a16:creationId xmlns:a16="http://schemas.microsoft.com/office/drawing/2014/main" id="{21C32FFA-2C6C-BB96-AC0A-F8F1055CE49F}"/>
              </a:ext>
            </a:extLst>
          </p:cNvPr>
          <p:cNvCxnSpPr>
            <a:cxnSpLocks/>
          </p:cNvCxnSpPr>
          <p:nvPr/>
        </p:nvCxnSpPr>
        <p:spPr>
          <a:xfrm>
            <a:off x="886084" y="3407669"/>
            <a:ext cx="1690607" cy="0"/>
          </a:xfrm>
          <a:prstGeom prst="line">
            <a:avLst/>
          </a:prstGeom>
          <a:noFill/>
          <a:ln w="9525" cap="flat" cmpd="sng" algn="ctr">
            <a:solidFill>
              <a:srgbClr val="2F3651"/>
            </a:solidFill>
            <a:prstDash val="solid"/>
          </a:ln>
          <a:effectLst/>
        </p:spPr>
      </p:cxnSp>
      <p:cxnSp>
        <p:nvCxnSpPr>
          <p:cNvPr id="47" name="Straight Connector 170">
            <a:extLst>
              <a:ext uri="{FF2B5EF4-FFF2-40B4-BE49-F238E27FC236}">
                <a16:creationId xmlns:a16="http://schemas.microsoft.com/office/drawing/2014/main" id="{EA1915EF-6CB8-C4B4-7425-9837073C1AD0}"/>
              </a:ext>
            </a:extLst>
          </p:cNvPr>
          <p:cNvCxnSpPr>
            <a:cxnSpLocks/>
          </p:cNvCxnSpPr>
          <p:nvPr/>
        </p:nvCxnSpPr>
        <p:spPr>
          <a:xfrm>
            <a:off x="6575305" y="3407669"/>
            <a:ext cx="1690607" cy="0"/>
          </a:xfrm>
          <a:prstGeom prst="line">
            <a:avLst/>
          </a:prstGeom>
          <a:noFill/>
          <a:ln w="9525" cap="flat" cmpd="sng" algn="ctr">
            <a:solidFill>
              <a:srgbClr val="2F3651"/>
            </a:solidFill>
            <a:prstDash val="solid"/>
          </a:ln>
          <a:effectLst/>
        </p:spPr>
      </p:cxnSp>
      <p:sp>
        <p:nvSpPr>
          <p:cNvPr id="48" name="TextBox 171">
            <a:extLst>
              <a:ext uri="{FF2B5EF4-FFF2-40B4-BE49-F238E27FC236}">
                <a16:creationId xmlns:a16="http://schemas.microsoft.com/office/drawing/2014/main" id="{F726BCB8-9120-74E4-9A33-7EE8B8292670}"/>
              </a:ext>
            </a:extLst>
          </p:cNvPr>
          <p:cNvSpPr txBox="1"/>
          <p:nvPr/>
        </p:nvSpPr>
        <p:spPr>
          <a:xfrm>
            <a:off x="6746378" y="3511392"/>
            <a:ext cx="1843608" cy="33239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800">
              <a:lnSpc>
                <a:spcPct val="90000"/>
              </a:lnSpc>
              <a:defRPr/>
            </a:pPr>
            <a:r>
              <a:rPr lang="en-US" sz="1200" b="1" err="1">
                <a:solidFill>
                  <a:srgbClr val="2F3651"/>
                </a:solidFill>
                <a:latin typeface="+mn-lt"/>
                <a:cs typeface="Arial" panose="020B0604020202020204" pitchFamily="34" charset="0"/>
              </a:rPr>
              <a:t>Erhöhte</a:t>
            </a:r>
            <a:r>
              <a:rPr lang="en-US" sz="1200" b="1">
                <a:solidFill>
                  <a:srgbClr val="2F3651"/>
                </a:solidFill>
                <a:latin typeface="+mn-lt"/>
                <a:cs typeface="Arial" panose="020B0604020202020204" pitchFamily="34" charset="0"/>
              </a:rPr>
              <a:t> </a:t>
            </a:r>
            <a:r>
              <a:rPr lang="en-US" sz="1200" b="1" err="1">
                <a:solidFill>
                  <a:srgbClr val="2F3651"/>
                </a:solidFill>
                <a:latin typeface="+mn-lt"/>
                <a:cs typeface="Arial" panose="020B0604020202020204" pitchFamily="34" charset="0"/>
              </a:rPr>
              <a:t>Morbidität</a:t>
            </a:r>
            <a:r>
              <a:rPr lang="en-US" sz="1200" b="1">
                <a:solidFill>
                  <a:srgbClr val="2F3651"/>
                </a:solidFill>
                <a:latin typeface="+mn-lt"/>
                <a:cs typeface="Arial" panose="020B0604020202020204" pitchFamily="34" charset="0"/>
              </a:rPr>
              <a:t> und Mortalität</a:t>
            </a:r>
            <a:r>
              <a:rPr lang="en-US" sz="1200" baseline="30000">
                <a:solidFill>
                  <a:srgbClr val="2F3651"/>
                </a:solidFill>
                <a:latin typeface="+mn-lt"/>
                <a:cs typeface="Arial" panose="020B0604020202020204" pitchFamily="34" charset="0"/>
              </a:rPr>
              <a:t>5</a:t>
            </a:r>
          </a:p>
        </p:txBody>
      </p:sp>
      <p:grpSp>
        <p:nvGrpSpPr>
          <p:cNvPr id="49" name="Group 14">
            <a:extLst>
              <a:ext uri="{FF2B5EF4-FFF2-40B4-BE49-F238E27FC236}">
                <a16:creationId xmlns:a16="http://schemas.microsoft.com/office/drawing/2014/main" id="{78FCF6C6-DA21-86CF-790C-4B851CC053C0}"/>
              </a:ext>
            </a:extLst>
          </p:cNvPr>
          <p:cNvGrpSpPr/>
          <p:nvPr/>
        </p:nvGrpSpPr>
        <p:grpSpPr>
          <a:xfrm>
            <a:off x="5681170" y="3435371"/>
            <a:ext cx="578906" cy="578906"/>
            <a:chOff x="7574893" y="4580494"/>
            <a:chExt cx="771875" cy="771875"/>
          </a:xfrm>
        </p:grpSpPr>
        <p:sp>
          <p:nvSpPr>
            <p:cNvPr id="50" name="Oval 163">
              <a:extLst>
                <a:ext uri="{FF2B5EF4-FFF2-40B4-BE49-F238E27FC236}">
                  <a16:creationId xmlns:a16="http://schemas.microsoft.com/office/drawing/2014/main" id="{115A3727-A67D-B589-B00F-352D14D1C56F}"/>
                </a:ext>
              </a:extLst>
            </p:cNvPr>
            <p:cNvSpPr/>
            <p:nvPr/>
          </p:nvSpPr>
          <p:spPr>
            <a:xfrm>
              <a:off x="7574893" y="4580494"/>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51" name="Graphic 97" descr="Inpatient outline">
              <a:extLst>
                <a:ext uri="{FF2B5EF4-FFF2-40B4-BE49-F238E27FC236}">
                  <a16:creationId xmlns:a16="http://schemas.microsoft.com/office/drawing/2014/main" id="{557CE178-4119-5F18-BE2E-AF5C2D6C41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05202" y="4705412"/>
              <a:ext cx="505546" cy="505546"/>
            </a:xfrm>
            <a:prstGeom prst="rect">
              <a:avLst/>
            </a:prstGeom>
          </p:spPr>
        </p:pic>
      </p:grpSp>
      <p:grpSp>
        <p:nvGrpSpPr>
          <p:cNvPr id="52" name="Group 13">
            <a:extLst>
              <a:ext uri="{FF2B5EF4-FFF2-40B4-BE49-F238E27FC236}">
                <a16:creationId xmlns:a16="http://schemas.microsoft.com/office/drawing/2014/main" id="{693DE223-C99B-DA76-1BB1-39270E6CAD63}"/>
              </a:ext>
            </a:extLst>
          </p:cNvPr>
          <p:cNvGrpSpPr/>
          <p:nvPr/>
        </p:nvGrpSpPr>
        <p:grpSpPr>
          <a:xfrm>
            <a:off x="5027597" y="2255479"/>
            <a:ext cx="578906" cy="578906"/>
            <a:chOff x="6703462" y="3007305"/>
            <a:chExt cx="771875" cy="771875"/>
          </a:xfrm>
        </p:grpSpPr>
        <p:sp>
          <p:nvSpPr>
            <p:cNvPr id="53" name="Oval 166">
              <a:extLst>
                <a:ext uri="{FF2B5EF4-FFF2-40B4-BE49-F238E27FC236}">
                  <a16:creationId xmlns:a16="http://schemas.microsoft.com/office/drawing/2014/main" id="{6C4F4375-DE73-0FEB-BF0D-9CA6F8C975BE}"/>
                </a:ext>
              </a:extLst>
            </p:cNvPr>
            <p:cNvSpPr/>
            <p:nvPr/>
          </p:nvSpPr>
          <p:spPr>
            <a:xfrm>
              <a:off x="6703462" y="3007305"/>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54" name="Graphic 173" descr="Water outline">
              <a:extLst>
                <a:ext uri="{FF2B5EF4-FFF2-40B4-BE49-F238E27FC236}">
                  <a16:creationId xmlns:a16="http://schemas.microsoft.com/office/drawing/2014/main" id="{2BAAEECE-4B41-C039-08E8-88DCD108C0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15270" y="3111031"/>
              <a:ext cx="548258" cy="548258"/>
            </a:xfrm>
            <a:prstGeom prst="rect">
              <a:avLst/>
            </a:prstGeom>
          </p:spPr>
        </p:pic>
      </p:grpSp>
      <p:sp>
        <p:nvSpPr>
          <p:cNvPr id="55" name="TextBox 20">
            <a:extLst>
              <a:ext uri="{FF2B5EF4-FFF2-40B4-BE49-F238E27FC236}">
                <a16:creationId xmlns:a16="http://schemas.microsoft.com/office/drawing/2014/main" id="{22102750-429E-6B49-BE25-B41C4803E1A0}"/>
              </a:ext>
            </a:extLst>
          </p:cNvPr>
          <p:cNvSpPr txBox="1"/>
          <p:nvPr/>
        </p:nvSpPr>
        <p:spPr>
          <a:xfrm>
            <a:off x="2423084" y="1198103"/>
            <a:ext cx="4323293" cy="367760"/>
          </a:xfrm>
          <a:prstGeom prst="roundRect">
            <a:avLst>
              <a:gd name="adj" fmla="val 50000"/>
            </a:avLst>
          </a:prstGeom>
          <a:solidFill>
            <a:srgbClr val="347475"/>
          </a:solidFill>
          <a:ln w="25400" cap="flat" cmpd="sng" algn="ctr">
            <a:noFill/>
            <a:prstDash val="solid"/>
          </a:ln>
          <a:effectLst/>
        </p:spPr>
        <p:txBody>
          <a:bodyPr rtlCol="0" anchor="ctr"/>
          <a:lstStyle>
            <a:defPPr>
              <a:defRPr lang="en-US"/>
            </a:defPPr>
            <a:lvl1pPr marR="0" lvl="0" indent="0" algn="ctr" defTabSz="685800" fontAlgn="auto">
              <a:lnSpc>
                <a:spcPct val="90000"/>
              </a:lnSpc>
              <a:spcBef>
                <a:spcPts val="0"/>
              </a:spcBef>
              <a:spcAft>
                <a:spcPts val="0"/>
              </a:spcAft>
              <a:buClrTx/>
              <a:buSzTx/>
              <a:buFontTx/>
              <a:buNone/>
              <a:tabLst/>
              <a:defRPr kumimoji="0" sz="1600" b="0" i="0" u="none" strike="noStrike" cap="none" spc="0" normalizeH="0" baseline="0">
                <a:ln>
                  <a:noFill/>
                </a:ln>
                <a:solidFill>
                  <a:prstClr val="white"/>
                </a:solidFill>
                <a:effectLst/>
                <a:uLnTx/>
                <a:uFillTx/>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51435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err="1">
                <a:ln>
                  <a:noFill/>
                </a:ln>
                <a:solidFill>
                  <a:prstClr val="white"/>
                </a:solidFill>
                <a:effectLst/>
                <a:uLnTx/>
                <a:uFillTx/>
                <a:latin typeface="+mn-lt"/>
                <a:ea typeface="+mn-ea"/>
                <a:cs typeface="Arial" panose="020B0604020202020204" pitchFamily="34" charset="0"/>
              </a:rPr>
              <a:t>Langzeitfolgen</a:t>
            </a:r>
            <a:r>
              <a:rPr kumimoji="0" lang="en-US" sz="1200" b="0" i="0" u="none" strike="noStrike" kern="0" cap="none" spc="0" normalizeH="0" baseline="0" noProof="0">
                <a:ln>
                  <a:noFill/>
                </a:ln>
                <a:solidFill>
                  <a:prstClr val="white"/>
                </a:solidFill>
                <a:effectLst/>
                <a:uLnTx/>
                <a:uFillTx/>
                <a:latin typeface="+mn-lt"/>
                <a:ea typeface="+mn-ea"/>
                <a:cs typeface="Arial" panose="020B0604020202020204" pitchFamily="34" charset="0"/>
              </a:rPr>
              <a:t> </a:t>
            </a:r>
            <a:r>
              <a:rPr kumimoji="0" lang="en-US" sz="1200" b="0" i="0" u="none" strike="noStrike" kern="0" cap="none" spc="0" normalizeH="0" baseline="0" noProof="0" err="1">
                <a:ln>
                  <a:noFill/>
                </a:ln>
                <a:solidFill>
                  <a:prstClr val="white"/>
                </a:solidFill>
                <a:effectLst/>
                <a:uLnTx/>
                <a:uFillTx/>
                <a:latin typeface="+mn-lt"/>
                <a:ea typeface="+mn-ea"/>
                <a:cs typeface="Arial" panose="020B0604020202020204" pitchFamily="34" charset="0"/>
              </a:rPr>
              <a:t>einer</a:t>
            </a:r>
            <a:r>
              <a:rPr kumimoji="0" lang="en-US" sz="1200" b="0" i="0" u="none" strike="noStrike" kern="0" cap="none" spc="0" normalizeH="0" baseline="0" noProof="0">
                <a:ln>
                  <a:noFill/>
                </a:ln>
                <a:solidFill>
                  <a:prstClr val="white"/>
                </a:solidFill>
                <a:effectLst/>
                <a:uLnTx/>
                <a:uFillTx/>
                <a:latin typeface="+mn-lt"/>
                <a:ea typeface="+mn-ea"/>
                <a:cs typeface="Arial" panose="020B0604020202020204" pitchFamily="34" charset="0"/>
              </a:rPr>
              <a:t> DKA </a:t>
            </a:r>
            <a:r>
              <a:rPr kumimoji="0" lang="en-US" sz="1200" b="0" i="0" u="none" strike="noStrike" kern="0" cap="none" spc="0" normalizeH="0" baseline="0" noProof="0" err="1">
                <a:ln>
                  <a:noFill/>
                </a:ln>
                <a:solidFill>
                  <a:prstClr val="white"/>
                </a:solidFill>
                <a:effectLst/>
                <a:uLnTx/>
                <a:uFillTx/>
                <a:latin typeface="+mn-lt"/>
                <a:ea typeface="+mn-ea"/>
                <a:cs typeface="Arial" panose="020B0604020202020204" pitchFamily="34" charset="0"/>
              </a:rPr>
              <a:t>bei</a:t>
            </a:r>
            <a:r>
              <a:rPr kumimoji="0" lang="en-US" sz="1200" b="0" i="0" u="none" strike="noStrike" kern="0" cap="none" spc="0" normalizeH="0" baseline="0" noProof="0">
                <a:ln>
                  <a:noFill/>
                </a:ln>
                <a:solidFill>
                  <a:prstClr val="white"/>
                </a:solidFill>
                <a:effectLst/>
                <a:uLnTx/>
                <a:uFillTx/>
                <a:latin typeface="+mn-lt"/>
                <a:ea typeface="+mn-ea"/>
                <a:cs typeface="Arial" panose="020B0604020202020204" pitchFamily="34" charset="0"/>
              </a:rPr>
              <a:t> Diagnose </a:t>
            </a:r>
            <a:r>
              <a:rPr kumimoji="0" lang="en-US" sz="1200" b="0" i="0" u="none" strike="noStrike" kern="0" cap="none" spc="0" normalizeH="0" baseline="0" noProof="0" err="1">
                <a:ln>
                  <a:noFill/>
                </a:ln>
                <a:solidFill>
                  <a:prstClr val="white"/>
                </a:solidFill>
                <a:effectLst/>
                <a:uLnTx/>
                <a:uFillTx/>
                <a:latin typeface="+mn-lt"/>
                <a:ea typeface="+mn-ea"/>
                <a:cs typeface="Arial" panose="020B0604020202020204" pitchFamily="34" charset="0"/>
              </a:rPr>
              <a:t>umfassen</a:t>
            </a:r>
            <a:r>
              <a:rPr kumimoji="0" lang="en-US" sz="1200" b="0" i="0" u="none" strike="noStrike" kern="0" cap="none" spc="0" normalizeH="0" baseline="0" noProof="0">
                <a:ln>
                  <a:noFill/>
                </a:ln>
                <a:solidFill>
                  <a:prstClr val="white"/>
                </a:solidFill>
                <a:effectLst/>
                <a:uLnTx/>
                <a:uFillTx/>
                <a:latin typeface="+mn-lt"/>
                <a:ea typeface="+mn-ea"/>
                <a:cs typeface="Arial" panose="020B0604020202020204" pitchFamily="34" charset="0"/>
              </a:rPr>
              <a:t>:</a:t>
            </a:r>
          </a:p>
        </p:txBody>
      </p:sp>
      <p:sp>
        <p:nvSpPr>
          <p:cNvPr id="56" name="Isosceles Triangle 7">
            <a:extLst>
              <a:ext uri="{FF2B5EF4-FFF2-40B4-BE49-F238E27FC236}">
                <a16:creationId xmlns:a16="http://schemas.microsoft.com/office/drawing/2014/main" id="{9654CDE9-74AF-CA38-0BEF-6A6B9FF3DA63}"/>
              </a:ext>
            </a:extLst>
          </p:cNvPr>
          <p:cNvSpPr/>
          <p:nvPr/>
        </p:nvSpPr>
        <p:spPr>
          <a:xfrm rot="5400000" flipH="1">
            <a:off x="6340863" y="3644855"/>
            <a:ext cx="185531" cy="159940"/>
          </a:xfrm>
          <a:prstGeom prst="triangl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grpSp>
        <p:nvGrpSpPr>
          <p:cNvPr id="57" name="Group 11">
            <a:extLst>
              <a:ext uri="{FF2B5EF4-FFF2-40B4-BE49-F238E27FC236}">
                <a16:creationId xmlns:a16="http://schemas.microsoft.com/office/drawing/2014/main" id="{2346D1B9-60FC-FE7A-BD38-D6E56DF2D019}"/>
              </a:ext>
            </a:extLst>
          </p:cNvPr>
          <p:cNvGrpSpPr/>
          <p:nvPr/>
        </p:nvGrpSpPr>
        <p:grpSpPr>
          <a:xfrm>
            <a:off x="2884708" y="3435371"/>
            <a:ext cx="578906" cy="578906"/>
            <a:chOff x="3846276" y="4580494"/>
            <a:chExt cx="771875" cy="771875"/>
          </a:xfrm>
        </p:grpSpPr>
        <p:sp>
          <p:nvSpPr>
            <p:cNvPr id="58" name="Oval 156">
              <a:extLst>
                <a:ext uri="{FF2B5EF4-FFF2-40B4-BE49-F238E27FC236}">
                  <a16:creationId xmlns:a16="http://schemas.microsoft.com/office/drawing/2014/main" id="{2547897A-B415-C68A-89F2-D6C69F4C6E47}"/>
                </a:ext>
              </a:extLst>
            </p:cNvPr>
            <p:cNvSpPr/>
            <p:nvPr/>
          </p:nvSpPr>
          <p:spPr>
            <a:xfrm>
              <a:off x="3846276" y="4580494"/>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59" name="Graphic 10" descr="Hospital outline">
              <a:extLst>
                <a:ext uri="{FF2B5EF4-FFF2-40B4-BE49-F238E27FC236}">
                  <a16:creationId xmlns:a16="http://schemas.microsoft.com/office/drawing/2014/main" id="{D8187341-9424-C357-C54A-5A6625A78A2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933825" y="4657722"/>
              <a:ext cx="601662" cy="601662"/>
            </a:xfrm>
            <a:prstGeom prst="rect">
              <a:avLst/>
            </a:prstGeom>
          </p:spPr>
        </p:pic>
      </p:grpSp>
      <p:grpSp>
        <p:nvGrpSpPr>
          <p:cNvPr id="60" name="Group 8">
            <a:extLst>
              <a:ext uri="{FF2B5EF4-FFF2-40B4-BE49-F238E27FC236}">
                <a16:creationId xmlns:a16="http://schemas.microsoft.com/office/drawing/2014/main" id="{8FD9429E-8536-E9D0-2D90-25F97E5C5D1D}"/>
              </a:ext>
            </a:extLst>
          </p:cNvPr>
          <p:cNvGrpSpPr/>
          <p:nvPr/>
        </p:nvGrpSpPr>
        <p:grpSpPr>
          <a:xfrm>
            <a:off x="3540278" y="2255479"/>
            <a:ext cx="578906" cy="578906"/>
            <a:chOff x="4720370" y="3007305"/>
            <a:chExt cx="771875" cy="771875"/>
          </a:xfrm>
        </p:grpSpPr>
        <p:sp>
          <p:nvSpPr>
            <p:cNvPr id="61" name="Oval 153">
              <a:extLst>
                <a:ext uri="{FF2B5EF4-FFF2-40B4-BE49-F238E27FC236}">
                  <a16:creationId xmlns:a16="http://schemas.microsoft.com/office/drawing/2014/main" id="{701BA964-5BD7-61E8-3FE6-8908D9824C4A}"/>
                </a:ext>
              </a:extLst>
            </p:cNvPr>
            <p:cNvSpPr/>
            <p:nvPr/>
          </p:nvSpPr>
          <p:spPr>
            <a:xfrm>
              <a:off x="4720370" y="3007305"/>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62" name="Graphic 86" descr="Head with gears outline">
              <a:extLst>
                <a:ext uri="{FF2B5EF4-FFF2-40B4-BE49-F238E27FC236}">
                  <a16:creationId xmlns:a16="http://schemas.microsoft.com/office/drawing/2014/main" id="{E9726777-4EF4-DB35-22BD-8EEFAEF5094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802957" y="3082484"/>
              <a:ext cx="605351" cy="605351"/>
            </a:xfrm>
            <a:prstGeom prst="rect">
              <a:avLst/>
            </a:prstGeom>
          </p:spPr>
        </p:pic>
      </p:grpSp>
      <p:pic>
        <p:nvPicPr>
          <p:cNvPr id="63" name="Graphic 9">
            <a:extLst>
              <a:ext uri="{FF2B5EF4-FFF2-40B4-BE49-F238E27FC236}">
                <a16:creationId xmlns:a16="http://schemas.microsoft.com/office/drawing/2014/main" id="{978AECD8-4686-B585-776F-9DAFD3B0221C}"/>
              </a:ext>
            </a:extLst>
          </p:cNvPr>
          <p:cNvPicPr>
            <a:picLocks noChangeAspect="1"/>
          </p:cNvPicPr>
          <p:nvPr/>
        </p:nvPicPr>
        <p:blipFill rotWithShape="1">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l="12499" t="4667" r="13200" b="24080"/>
          <a:stretch/>
        </p:blipFill>
        <p:spPr>
          <a:xfrm rot="20987725">
            <a:off x="4301757" y="3232633"/>
            <a:ext cx="503910" cy="604052"/>
          </a:xfrm>
          <a:prstGeom prst="rect">
            <a:avLst/>
          </a:prstGeom>
        </p:spPr>
      </p:pic>
    </p:spTree>
    <p:extLst>
      <p:ext uri="{BB962C8B-B14F-4D97-AF65-F5344CB8AC3E}">
        <p14:creationId xmlns:p14="http://schemas.microsoft.com/office/powerpoint/2010/main" val="129300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110&quot;/&gt;&lt;CPresentation id=&quot;1&quot;&gt;&lt;m_precDefaultNumber&gt;&lt;m_bNumberIsYear val=&quot;1&quot;/&gt;&lt;m_chMinusSymbol&gt;-&lt;/m_chMinusSymbol&gt;&lt;m_chDecimalSymbol17909&gt;,&lt;/m_chDecimalSymbol17909&gt;&lt;m_nGroupingDigits17909 val=&quot;3&quot;/&gt;&lt;m_chGroupingSymbol17909&gt; &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 &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0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w="9525">
          <a:solidFill>
            <a:schemeClr val="tx1"/>
          </a:solid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chor="ctr">
        <a:spAutoFit/>
      </a:bodyPr>
      <a:lstStyle>
        <a:defPPr algn="l">
          <a:defRPr sz="1600" dirty="0" err="1" smtClean="0"/>
        </a:defPPr>
      </a:lstStyle>
    </a:txDef>
  </a:objectDefaults>
  <a:extraClrSchemeLst/>
  <a:extLst>
    <a:ext uri="{05A4C25C-085E-4340-85A3-A5531E510DB2}">
      <thm15:themeFamily xmlns:thm15="http://schemas.microsoft.com/office/thememl/2012/main" name="Health Advances T1D Disease Area Strategy Project Kickoff 2022Mar28" id="{0D32C651-818E-402E-AA5A-61F395FF9DF8}" vid="{C76B6EF9-A230-4530-8B31-9DCE04BCDF5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
    <a:dk1>
      <a:srgbClr val="000000"/>
    </a:dk1>
    <a:lt1>
      <a:srgbClr val="FFFFFF"/>
    </a:lt1>
    <a:dk2>
      <a:srgbClr val="2198DD"/>
    </a:dk2>
    <a:lt2>
      <a:srgbClr val="FFFFFF"/>
    </a:lt2>
    <a:accent1>
      <a:srgbClr val="004F72"/>
    </a:accent1>
    <a:accent2>
      <a:srgbClr val="C25BB8"/>
    </a:accent2>
    <a:accent3>
      <a:srgbClr val="FBA329"/>
    </a:accent3>
    <a:accent4>
      <a:srgbClr val="1C924F"/>
    </a:accent4>
    <a:accent5>
      <a:srgbClr val="7967BE"/>
    </a:accent5>
    <a:accent6>
      <a:srgbClr val="463049"/>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91D800CDDFD446A813E3ACC6535C63" ma:contentTypeVersion="18" ma:contentTypeDescription="Create a new document." ma:contentTypeScope="" ma:versionID="dbe93f5cacfac3ac782e46b8ded3ef86">
  <xsd:schema xmlns:xsd="http://www.w3.org/2001/XMLSchema" xmlns:xs="http://www.w3.org/2001/XMLSchema" xmlns:p="http://schemas.microsoft.com/office/2006/metadata/properties" xmlns:ns2="c6cd59a3-ce70-4c25-b5e0-f54afc204a1d" xmlns:ns3="786ecb80-ad1a-440b-9fcc-98153c4be8a6" targetNamespace="http://schemas.microsoft.com/office/2006/metadata/properties" ma:root="true" ma:fieldsID="69c3b0515eaab7d6953342d02d47d9de" ns2:_="" ns3:_="">
    <xsd:import namespace="c6cd59a3-ce70-4c25-b5e0-f54afc204a1d"/>
    <xsd:import namespace="786ecb80-ad1a-440b-9fcc-98153c4be8a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2:MediaServiceLocation" minOccurs="0"/>
                <xsd:element ref="ns2:TranslatedLang" minOccurs="0"/>
                <xsd:element ref="ns2:MediaServiceBillingMetadata" minOccurs="0"/>
                <xsd:element ref="ns2:Noitz"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cd59a3-ce70-4c25-b5e0-f54afc204a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TranslatedLang" ma:index="23" nillable="true" ma:displayName="Translated Language" ma:internalName="TranslatedLang">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element name="Noitz" ma:index="25" nillable="true" ma:displayName="Noitz" ma:description="nicht für den Versand! Quellenverzeichnis muss noch angespasst werden" ma:format="Dropdown" ma:internalName="Noitz">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86ecb80-ad1a-440b-9fcc-98153c4be8a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9f114b2d-daeb-4d31-ace5-a0845961c278}" ma:internalName="TaxCatchAll" ma:showField="CatchAllData" ma:web="786ecb80-ad1a-440b-9fcc-98153c4be8a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786ecb80-ad1a-440b-9fcc-98153c4be8a6">
      <UserInfo>
        <DisplayName>SharingLinks.3569bd7c-0c17-4182-bc39-fb14c936d300.Flexible.3473dd33-4246-48eb-b3f3-b3b143f00f37</DisplayName>
        <AccountId>95</AccountId>
        <AccountType/>
      </UserInfo>
      <UserInfo>
        <DisplayName>Kulpa, Konstanze /DE</DisplayName>
        <AccountId>84</AccountId>
        <AccountType/>
      </UserInfo>
      <UserInfo>
        <DisplayName>Stein, Alina /DE</DisplayName>
        <AccountId>107</AccountId>
        <AccountType/>
      </UserInfo>
      <UserInfo>
        <DisplayName>Omar, Helan /DE</DisplayName>
        <AccountId>198</AccountId>
        <AccountType/>
      </UserInfo>
      <UserInfo>
        <DisplayName>Nauendorf, Aaron /DE</DisplayName>
        <AccountId>148</AccountId>
        <AccountType/>
      </UserInfo>
      <UserInfo>
        <DisplayName>Paar, Dieter /DE</DisplayName>
        <AccountId>34</AccountId>
        <AccountType/>
      </UserInfo>
    </SharedWithUsers>
    <lcf76f155ced4ddcb4097134ff3c332f xmlns="c6cd59a3-ce70-4c25-b5e0-f54afc204a1d">
      <Terms xmlns="http://schemas.microsoft.com/office/infopath/2007/PartnerControls"/>
    </lcf76f155ced4ddcb4097134ff3c332f>
    <TaxCatchAll xmlns="786ecb80-ad1a-440b-9fcc-98153c4be8a6" xsi:nil="true"/>
    <TranslatedLang xmlns="c6cd59a3-ce70-4c25-b5e0-f54afc204a1d" xsi:nil="true"/>
    <Noitz xmlns="c6cd59a3-ce70-4c25-b5e0-f54afc204a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05B688C-26EA-46F7-9A63-F90A7A5FE6CD}"/>
</file>

<file path=customXml/itemProps2.xml><?xml version="1.0" encoding="utf-8"?>
<ds:datastoreItem xmlns:ds="http://schemas.openxmlformats.org/officeDocument/2006/customXml" ds:itemID="{237B58BE-5C3A-4840-A409-4EB32649CC53}">
  <ds:schemaRefs>
    <ds:schemaRef ds:uri="http://purl.org/dc/elements/1.1/"/>
    <ds:schemaRef ds:uri="http://www.w3.org/XML/1998/namespace"/>
    <ds:schemaRef ds:uri="http://schemas.microsoft.com/office/2006/documentManagement/types"/>
    <ds:schemaRef ds:uri="c6cd59a3-ce70-4c25-b5e0-f54afc204a1d"/>
    <ds:schemaRef ds:uri="http://purl.org/dc/dcmitype/"/>
    <ds:schemaRef ds:uri="http://purl.org/dc/terms/"/>
    <ds:schemaRef ds:uri="http://schemas.microsoft.com/office/infopath/2007/PartnerControls"/>
    <ds:schemaRef ds:uri="http://schemas.openxmlformats.org/package/2006/metadata/core-properties"/>
    <ds:schemaRef ds:uri="786ecb80-ad1a-440b-9fcc-98153c4be8a6"/>
    <ds:schemaRef ds:uri="http://schemas.microsoft.com/office/2006/metadata/properties"/>
  </ds:schemaRefs>
</ds:datastoreItem>
</file>

<file path=customXml/itemProps3.xml><?xml version="1.0" encoding="utf-8"?>
<ds:datastoreItem xmlns:ds="http://schemas.openxmlformats.org/officeDocument/2006/customXml" ds:itemID="{68D289C8-FCBD-47D6-A28B-8CD4E8BB355D}">
  <ds:schemaRefs>
    <ds:schemaRef ds:uri="http://schemas.microsoft.com/sharepoint/v3/contenttype/forms"/>
  </ds:schemaRefs>
</ds:datastoreItem>
</file>

<file path=docMetadata/LabelInfo.xml><?xml version="1.0" encoding="utf-8"?>
<clbl:labelList xmlns:clbl="http://schemas.microsoft.com/office/2020/mipLabelMetadata">
  <clbl:label id="{d9088468-0951-4aef-9cc3-0a346e475ddc}" enabled="1" method="Privileged" siteId="{aca3c8d6-aa71-4e1a-a10e-03572fc58c0b}" removed="0"/>
</clbl:labelList>
</file>

<file path=docProps/app.xml><?xml version="1.0" encoding="utf-8"?>
<Properties xmlns="http://schemas.openxmlformats.org/officeDocument/2006/extended-properties" xmlns:vt="http://schemas.openxmlformats.org/officeDocument/2006/docPropsVTypes">
  <Template/>
  <TotalTime>0</TotalTime>
  <Words>8597</Words>
  <Application>Microsoft Office PowerPoint</Application>
  <PresentationFormat>Bildschirmpräsentation (16:9)</PresentationFormat>
  <Paragraphs>693</Paragraphs>
  <Slides>47</Slides>
  <Notes>12</Notes>
  <HiddenSlides>0</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2</vt:i4>
      </vt:variant>
      <vt:variant>
        <vt:lpstr>Folientitel</vt:lpstr>
      </vt:variant>
      <vt:variant>
        <vt:i4>47</vt:i4>
      </vt:variant>
    </vt:vector>
  </HeadingPairs>
  <TitlesOfParts>
    <vt:vector size="58" baseType="lpstr">
      <vt:lpstr>DengXian</vt:lpstr>
      <vt:lpstr>Aptos</vt:lpstr>
      <vt:lpstr>Aptos Narrow</vt:lpstr>
      <vt:lpstr>Arial</vt:lpstr>
      <vt:lpstr>Calibri</vt:lpstr>
      <vt:lpstr>Georgia</vt:lpstr>
      <vt:lpstr>Sanofi Sans 3 Regular</vt:lpstr>
      <vt:lpstr>Verdana</vt:lpstr>
      <vt:lpstr>20_Sanofi</vt:lpstr>
      <vt:lpstr>Diapositive think-cell</vt:lpstr>
      <vt:lpstr>think-cell Slide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Woeckel, Christian /DE</dc:creator>
  <cp:lastModifiedBy>Pegelow, Katrin /DE</cp:lastModifiedBy>
  <cp:revision>7</cp:revision>
  <cp:lastPrinted>2023-11-01T13:52:52Z</cp:lastPrinted>
  <dcterms:created xsi:type="dcterms:W3CDTF">2022-02-06T10:02:02Z</dcterms:created>
  <dcterms:modified xsi:type="dcterms:W3CDTF">2026-01-14T16:14:09Z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0x0101005A91D800CDDFD446A813E3ACC6535C63</vt:lpwstr>
  </property>
  <property fmtid="{D5CDD505-2E9C-101B-9397-08002B2CF9AE}" pid="3" name="MediaServiceImageTags">
    <vt:lpwstr/>
  </property>
  <property fmtid="{D5CDD505-2E9C-101B-9397-08002B2CF9AE}" pid="4" name="ClassificationContentMarkingHeaderLocations">
    <vt:lpwstr>SanofiCHCT Grid 16\:9:5\1_Sanofi:8\1_Pulse Theme:6\Sanofi:8\2_Sanofi:8\5_Sanofi:8\10_Sanofi:8\11_Sanofi:8\6_Sanofi:8\3_Sanofi:8\18_Sanofi:8\12_Sanofi:8\23_Sanofi:8\14_Sanofi:8\4_Sanofi:8\27_Sanofi:8\26_Sanofi:8\7_Sanofi:8\17_Sanofi:8</vt:lpwstr>
  </property>
  <property fmtid="{D5CDD505-2E9C-101B-9397-08002B2CF9AE}" pid="5" name="ClassificationContentMarkingHeaderText">
    <vt:lpwstr>Internal</vt:lpwstr>
  </property>
  <property fmtid="{D5CDD505-2E9C-101B-9397-08002B2CF9AE}" pid="6" name="MSIP_Label_d9088468-0951-4aef-9cc3-0a346e475ddc_Enabled">
    <vt:lpwstr>true</vt:lpwstr>
  </property>
  <property fmtid="{D5CDD505-2E9C-101B-9397-08002B2CF9AE}" pid="7" name="MSIP_Label_d9088468-0951-4aef-9cc3-0a346e475ddc_SetDate">
    <vt:lpwstr>2024-02-12T11:56:34Z</vt:lpwstr>
  </property>
  <property fmtid="{D5CDD505-2E9C-101B-9397-08002B2CF9AE}" pid="8" name="MSIP_Label_d9088468-0951-4aef-9cc3-0a346e475ddc_Method">
    <vt:lpwstr>Privileged</vt:lpwstr>
  </property>
  <property fmtid="{D5CDD505-2E9C-101B-9397-08002B2CF9AE}" pid="9" name="MSIP_Label_d9088468-0951-4aef-9cc3-0a346e475ddc_Name">
    <vt:lpwstr>Public</vt:lpwstr>
  </property>
  <property fmtid="{D5CDD505-2E9C-101B-9397-08002B2CF9AE}" pid="10" name="MSIP_Label_d9088468-0951-4aef-9cc3-0a346e475ddc_SiteId">
    <vt:lpwstr>aca3c8d6-aa71-4e1a-a10e-03572fc58c0b</vt:lpwstr>
  </property>
  <property fmtid="{D5CDD505-2E9C-101B-9397-08002B2CF9AE}" pid="11" name="MSIP_Label_d9088468-0951-4aef-9cc3-0a346e475ddc_ActionId">
    <vt:lpwstr>616bc5e8-c01b-4f9b-8974-73fe934db89d</vt:lpwstr>
  </property>
  <property fmtid="{D5CDD505-2E9C-101B-9397-08002B2CF9AE}" pid="12" name="MSIP_Label_d9088468-0951-4aef-9cc3-0a346e475ddc_ContentBits">
    <vt:lpwstr>0</vt:lpwstr>
  </property>
</Properties>
</file>